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359" r:id="rId16"/>
    <p:sldId id="360" r:id="rId17"/>
    <p:sldId id="361" r:id="rId18"/>
    <p:sldId id="362" r:id="rId19"/>
    <p:sldId id="364"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7055" autoAdjust="0"/>
  </p:normalViewPr>
  <p:slideViewPr>
    <p:cSldViewPr>
      <p:cViewPr varScale="1">
        <p:scale>
          <a:sx n="73" d="100"/>
          <a:sy n="73" d="100"/>
        </p:scale>
        <p:origin x="98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a:t>
            </a:r>
            <a:r>
              <a:rPr lang="en-US">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a:t>Method </a:t>
            </a:r>
            <a:r>
              <a:rPr lang="en-US">
                <a:latin typeface="Consolas" pitchFamily="49" charset="0"/>
                <a:cs typeface="Consolas" pitchFamily="49" charset="0"/>
              </a:rPr>
              <a:t>recover()</a:t>
            </a:r>
            <a:r>
              <a:rPr lang="en-US"/>
              <a:t> implements error recovery by skipping tokens until it finds one in the follow set of the nonterminal defined by the rule.</a:t>
            </a:r>
          </a:p>
          <a:p>
            <a:pPr marL="0" indent="0">
              <a:spcBef>
                <a:spcPts val="0"/>
              </a:spcBef>
              <a:buNone/>
            </a:pPr>
            <a:endParaRPr lang="en-US" sz="1800">
              <a:latin typeface="Consolas" pitchFamily="49" charset="0"/>
              <a:cs typeface="Consolas" pitchFamily="49" charset="0"/>
            </a:endParaRPr>
          </a:p>
          <a:p>
            <a:pPr marL="0" indent="0">
              <a:spcBef>
                <a:spcPts val="100"/>
              </a:spcBef>
              <a:buNone/>
            </a:pPr>
            <a:r>
              <a:rPr lang="en-US" sz="1800">
                <a:latin typeface="Consolas" pitchFamily="49" charset="0"/>
                <a:cs typeface="Consolas" pitchFamily="49" charset="0"/>
              </a:rPr>
              <a:t>/**</a:t>
            </a:r>
          </a:p>
          <a:p>
            <a:pPr marL="0" indent="0">
              <a:spcBef>
                <a:spcPts val="100"/>
              </a:spcBef>
              <a:buNone/>
            </a:pPr>
            <a:r>
              <a:rPr lang="en-US" sz="1800">
                <a:latin typeface="Consolas" pitchFamily="49" charset="0"/>
                <a:cs typeface="Consolas" pitchFamily="49" charset="0"/>
              </a:rPr>
              <a:t> * Advance the scanner until the current symbol is one of the</a:t>
            </a:r>
          </a:p>
          <a:p>
            <a:pPr marL="0" indent="0">
              <a:spcBef>
                <a:spcPts val="100"/>
              </a:spcBef>
              <a:buNone/>
            </a:pPr>
            <a:r>
              <a:rPr lang="en-US" sz="1800">
                <a:latin typeface="Consolas" pitchFamily="49" charset="0"/>
                <a:cs typeface="Consolas" pitchFamily="49" charset="0"/>
              </a:rPr>
              <a:t> * symbols in the specified set of followers.</a:t>
            </a:r>
          </a:p>
          <a:p>
            <a:pPr marL="0" indent="0">
              <a:spcBef>
                <a:spcPts val="100"/>
              </a:spcBef>
              <a:buNone/>
            </a:pPr>
            <a:r>
              <a:rPr lang="en-US" sz="1800">
                <a:latin typeface="Consolas" pitchFamily="49" charset="0"/>
                <a:cs typeface="Consolas" pitchFamily="49" charset="0"/>
              </a:rPr>
              <a:t> */</a:t>
            </a:r>
          </a:p>
          <a:p>
            <a:pPr marL="0" indent="0">
              <a:spcBef>
                <a:spcPts val="100"/>
              </a:spcBef>
              <a:buNone/>
            </a:pPr>
            <a:r>
              <a:rPr lang="en-US" sz="1800">
                <a:latin typeface="Consolas" pitchFamily="49" charset="0"/>
                <a:cs typeface="Consolas" pitchFamily="49" charset="0"/>
              </a:rPr>
              <a:t>private fun recover(followers : Set&lt;Symbol&gt;)</a:t>
            </a:r>
          </a:p>
          <a:p>
            <a:pPr marL="0" indent="0">
              <a:spcBef>
                <a:spcPts val="100"/>
              </a:spcBef>
              <a:buNone/>
            </a:pPr>
            <a:r>
              <a:rPr lang="en-US" sz="1800">
                <a:latin typeface="Consolas" pitchFamily="49" charset="0"/>
                <a:cs typeface="Consolas" pitchFamily="49" charset="0"/>
              </a:rPr>
              <a:t>    = </a:t>
            </a:r>
            <a:r>
              <a:rPr lang="en-US" sz="1800" err="1">
                <a:latin typeface="Consolas" pitchFamily="49" charset="0"/>
                <a:cs typeface="Consolas" pitchFamily="49" charset="0"/>
              </a:rPr>
              <a:t>scanner.advanceTo</a:t>
            </a:r>
            <a:r>
              <a:rPr lang="en-US" sz="180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 Error Handling/Recovery</a:t>
            </a:r>
            <a:endParaRPr lang="en-US" sz="240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Method </a:t>
            </a:r>
            <a:r>
              <a:rPr lang="en-US" err="1">
                <a:latin typeface="Consolas" pitchFamily="49" charset="0"/>
                <a:cs typeface="Consolas" pitchFamily="49" charset="0"/>
              </a:rPr>
              <a:t>parseProcedureDecl</a:t>
            </a:r>
            <a:r>
              <a:rPr lang="en-US">
                <a:latin typeface="Consolas" pitchFamily="49" charset="0"/>
                <a:cs typeface="Consolas" pitchFamily="49" charset="0"/>
              </a:rPr>
              <a:t>()</a:t>
            </a:r>
            <a:br>
              <a:rPr lang="en-US"/>
            </a:br>
            <a:r>
              <a:rPr lang="en-US" sz="240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a:latin typeface="Consolas" pitchFamily="49" charset="0"/>
              </a:rPr>
              <a:t>private fun </a:t>
            </a:r>
            <a:r>
              <a:rPr lang="en-US" sz="1800" err="1">
                <a:latin typeface="Consolas" pitchFamily="49" charset="0"/>
              </a:rPr>
              <a:t>parseProcedureDecl</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try</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catch (e : </a:t>
            </a:r>
            <a:r>
              <a:rPr lang="en-US" sz="1800" err="1">
                <a:latin typeface="Consolas" pitchFamily="49" charset="0"/>
              </a:rPr>
              <a:t>ParserException</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r>
              <a:rPr lang="en-US" sz="1800" err="1">
                <a:latin typeface="Consolas" pitchFamily="49" charset="0"/>
              </a:rPr>
              <a:t>errorHandler.reportError</a:t>
            </a:r>
            <a:r>
              <a:rPr lang="en-US" sz="1800">
                <a:latin typeface="Consolas" pitchFamily="49" charset="0"/>
              </a:rPr>
              <a:t>(e)</a:t>
            </a:r>
          </a:p>
          <a:p>
            <a:pPr marL="91440" indent="0">
              <a:spcBef>
                <a:spcPts val="100"/>
              </a:spcBef>
              <a:buFontTx/>
              <a:buNone/>
            </a:pPr>
            <a:r>
              <a:rPr lang="en-US" sz="1800" b="1">
                <a:latin typeface="Consolas" pitchFamily="49" charset="0"/>
              </a:rPr>
              <a:t>        recover(</a:t>
            </a:r>
            <a:r>
              <a:rPr lang="en-US" sz="1800" b="1" err="1">
                <a:latin typeface="Consolas" pitchFamily="49" charset="0"/>
              </a:rPr>
              <a:t>subprogDeclFollowers</a:t>
            </a:r>
            <a:r>
              <a:rPr lang="en-US" sz="1800" b="1">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a:t>Method </a:t>
            </a:r>
            <a:r>
              <a:rPr lang="en-US" err="1">
                <a:latin typeface="Consolas" panose="020B0609020204030204" pitchFamily="49" charset="0"/>
              </a:rPr>
              <a:t>parseStatement</a:t>
            </a:r>
            <a:r>
              <a:rPr lang="en-US">
                <a:latin typeface="Consolas" panose="020B0609020204030204" pitchFamily="49" charset="0"/>
              </a:rPr>
              <a:t>()</a:t>
            </a:r>
            <a:r>
              <a:rPr lang="en-US"/>
              <a:t> handles the rule</a:t>
            </a:r>
          </a:p>
          <a:p>
            <a:pPr marL="457200" lvl="1" indent="0">
              <a:buNone/>
            </a:pPr>
            <a:r>
              <a:rPr lang="en-US" sz="1800">
                <a:latin typeface="Consolas" panose="020B0609020204030204" pitchFamily="49" charset="0"/>
              </a:rPr>
              <a:t>statement = </a:t>
            </a:r>
            <a:r>
              <a:rPr lang="en-US" sz="1800" err="1">
                <a:latin typeface="Consolas" panose="020B0609020204030204" pitchFamily="49" charset="0"/>
              </a:rPr>
              <a:t>compoundStmt</a:t>
            </a:r>
            <a:r>
              <a:rPr lang="en-US" sz="1800">
                <a:latin typeface="Consolas" panose="020B0609020204030204" pitchFamily="49" charset="0"/>
              </a:rPr>
              <a:t> | </a:t>
            </a:r>
            <a:r>
              <a:rPr lang="en-US" sz="1800" err="1">
                <a:latin typeface="Consolas" panose="020B0609020204030204" pitchFamily="49" charset="0"/>
              </a:rPr>
              <a:t>assignmentStmt</a:t>
            </a:r>
            <a:r>
              <a:rPr lang="en-US" sz="1800">
                <a:latin typeface="Consolas" panose="020B0609020204030204" pitchFamily="49" charset="0"/>
              </a:rPr>
              <a:t> | </a:t>
            </a:r>
            <a:r>
              <a:rPr lang="en-US" sz="1800" err="1">
                <a:latin typeface="Consolas" panose="020B0609020204030204" pitchFamily="49" charset="0"/>
              </a:rPr>
              <a:t>ifStmt</a:t>
            </a:r>
            <a:endParaRPr lang="en-US" sz="1800">
              <a:latin typeface="Consolas" panose="020B0609020204030204" pitchFamily="49" charset="0"/>
            </a:endParaRPr>
          </a:p>
          <a:p>
            <a:pPr marL="457200" lvl="1" indent="0">
              <a:buNone/>
            </a:pPr>
            <a:r>
              <a:rPr lang="en-US" sz="1800">
                <a:latin typeface="Consolas" panose="020B0609020204030204" pitchFamily="49" charset="0"/>
              </a:rPr>
              <a:t>          | loopStmt | </a:t>
            </a:r>
            <a:r>
              <a:rPr lang="en-US" sz="1800" err="1">
                <a:latin typeface="Consolas" panose="020B0609020204030204" pitchFamily="49" charset="0"/>
              </a:rPr>
              <a:t>exitStmt</a:t>
            </a:r>
            <a:r>
              <a:rPr lang="en-US" sz="1800">
                <a:latin typeface="Consolas" panose="020B0609020204030204" pitchFamily="49" charset="0"/>
              </a:rPr>
              <a:t> | readStmt | </a:t>
            </a:r>
            <a:r>
              <a:rPr lang="en-US" sz="1800" err="1">
                <a:latin typeface="Consolas" panose="020B0609020204030204" pitchFamily="49" charset="0"/>
              </a:rPr>
              <a:t>writeStmt</a:t>
            </a:r>
            <a:endParaRPr lang="en-US" sz="1800">
              <a:latin typeface="Consolas" panose="020B0609020204030204" pitchFamily="49" charset="0"/>
            </a:endParaRPr>
          </a:p>
          <a:p>
            <a:pPr marL="457200" lvl="1" indent="0">
              <a:buNone/>
            </a:pPr>
            <a:r>
              <a:rPr lang="en-US" sz="1800">
                <a:latin typeface="Consolas" panose="020B0609020204030204" pitchFamily="49" charset="0"/>
              </a:rPr>
              <a:t>          | </a:t>
            </a:r>
            <a:r>
              <a:rPr lang="en-US" sz="1800" err="1">
                <a:latin typeface="Consolas" panose="020B0609020204030204" pitchFamily="49" charset="0"/>
              </a:rPr>
              <a:t>writelnStmt</a:t>
            </a:r>
            <a:r>
              <a:rPr lang="en-US" sz="1800">
                <a:latin typeface="Consolas" panose="020B0609020204030204" pitchFamily="49" charset="0"/>
              </a:rPr>
              <a:t> | procedureCallStmt | returnStmt .</a:t>
            </a:r>
          </a:p>
          <a:p>
            <a:r>
              <a:rPr lang="en-US"/>
              <a:t>Error recovery for </a:t>
            </a:r>
            <a:r>
              <a:rPr lang="en-US">
                <a:latin typeface="Consolas" panose="020B0609020204030204" pitchFamily="49" charset="0"/>
              </a:rPr>
              <a:t>parseStatement()</a:t>
            </a:r>
            <a:r>
              <a:rPr lang="en-US"/>
              <a:t> requires special care when the symbol is an identifier since an identifier can not only start a statement but can also appear elsewhere in the statement.</a:t>
            </a:r>
          </a:p>
          <a:p>
            <a:r>
              <a:rPr lang="en-US"/>
              <a:t>Consider, for example, an assignment statement or a procedure call statement.  If we advance to an identifier, we could be in the middle of a statement rather than at the start of the next statement.</a:t>
            </a:r>
          </a:p>
          <a:p>
            <a:pPr lvl="1"/>
            <a:endParaRPr lang="en-US"/>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itchFamily="49" charset="0"/>
                <a:cs typeface="Consolas" pitchFamily="49" charset="0"/>
              </a:rPr>
              <a:t>parseStatement</a:t>
            </a:r>
            <a:r>
              <a:rPr lang="en-US">
                <a:latin typeface="Consolas" pitchFamily="49" charset="0"/>
                <a:cs typeface="Consolas" pitchFamily="49" charset="0"/>
              </a:rPr>
              <a:t>()</a:t>
            </a:r>
            <a:br>
              <a:rPr lang="en-US">
                <a:cs typeface="Consolas" pitchFamily="49" charset="0"/>
              </a:rPr>
            </a:br>
            <a:r>
              <a:rPr lang="en-US" sz="2400">
                <a:cs typeface="Consolas" pitchFamily="49" charset="0"/>
              </a:rPr>
              <a:t>(continued)</a:t>
            </a:r>
            <a:endParaRPr lang="en-US" sz="240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a:t>Since the most common identifier-related error is to declare or reference an identifier incorrectly, we will assume that this is the case and advance to the end of the current statement before implementing error recovery.</a:t>
            </a:r>
          </a:p>
          <a:p>
            <a:pPr lvl="1"/>
            <a:r>
              <a:rPr lang="en-US"/>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9379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br>
              <a:rPr lang="en-US"/>
            </a:br>
            <a:r>
              <a:rPr lang="en-US" sz="240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a:t>From the rule</a:t>
            </a:r>
          </a:p>
          <a:p>
            <a:pPr marL="457200" lvl="1" indent="0">
              <a:buNone/>
            </a:pPr>
            <a:r>
              <a:rPr lang="en-US">
                <a:latin typeface="Consolas" panose="020B0609020204030204" pitchFamily="49" charset="0"/>
              </a:rPr>
              <a:t> </a:t>
            </a:r>
            <a:r>
              <a:rPr lang="en-US" err="1">
                <a:latin typeface="Consolas" panose="020B0609020204030204" pitchFamily="49" charset="0"/>
              </a:rPr>
              <a:t>initialDecls</a:t>
            </a:r>
            <a:r>
              <a:rPr lang="en-US">
                <a:latin typeface="Consolas" panose="020B0609020204030204" pitchFamily="49" charset="0"/>
              </a:rPr>
              <a:t> = { </a:t>
            </a:r>
            <a:r>
              <a:rPr lang="en-US" err="1">
                <a:latin typeface="Consolas" panose="020B0609020204030204" pitchFamily="49" charset="0"/>
              </a:rPr>
              <a:t>initialDecl</a:t>
            </a:r>
            <a:r>
              <a:rPr lang="en-US">
                <a:latin typeface="Consolas" panose="020B0609020204030204" pitchFamily="49" charset="0"/>
              </a:rPr>
              <a:t> } .</a:t>
            </a:r>
          </a:p>
          <a:p>
            <a:pPr marL="347472" indent="0">
              <a:spcBef>
                <a:spcPts val="400"/>
              </a:spcBef>
              <a:buNone/>
            </a:pPr>
            <a:r>
              <a:rPr lang="en-US"/>
              <a:t>we know that another </a:t>
            </a:r>
            <a:r>
              <a:rPr lang="en-US" err="1">
                <a:latin typeface="Consolas" panose="020B0609020204030204" pitchFamily="49" charset="0"/>
              </a:rPr>
              <a:t>initialDecl</a:t>
            </a:r>
            <a:r>
              <a:rPr lang="en-US"/>
              <a:t> can follow </a:t>
            </a:r>
            <a:r>
              <a:rPr lang="en-US" err="1">
                <a:latin typeface="Consolas" panose="020B0609020204030204" pitchFamily="49" charset="0"/>
              </a:rPr>
              <a:t>initialDecl</a:t>
            </a:r>
            <a:r>
              <a:rPr lang="en-US"/>
              <a:t>, so the follow set for </a:t>
            </a:r>
            <a:r>
              <a:rPr lang="en-US" err="1">
                <a:latin typeface="Consolas" panose="020B0609020204030204" pitchFamily="49" charset="0"/>
              </a:rPr>
              <a:t>initialDecl</a:t>
            </a:r>
            <a:r>
              <a:rPr lang="en-US"/>
              <a:t> includes </a:t>
            </a:r>
            <a:r>
              <a:rPr lang="en-US" sz="2300"/>
              <a:t>“</a:t>
            </a:r>
            <a:r>
              <a:rPr lang="en-US" sz="2300">
                <a:latin typeface="Consolas" panose="020B0609020204030204" pitchFamily="49" charset="0"/>
              </a:rPr>
              <a:t>const</a:t>
            </a:r>
            <a:r>
              <a:rPr lang="en-US" sz="2300"/>
              <a:t>”, “</a:t>
            </a:r>
            <a:r>
              <a:rPr lang="en-US" sz="2300">
                <a:latin typeface="Consolas" panose="020B0609020204030204" pitchFamily="49" charset="0"/>
              </a:rPr>
              <a:t>var</a:t>
            </a:r>
            <a:r>
              <a:rPr lang="en-US" sz="2300"/>
              <a:t>”, and “</a:t>
            </a:r>
            <a:r>
              <a:rPr lang="en-US" sz="2300">
                <a:latin typeface="Consolas" panose="020B0609020204030204" pitchFamily="49" charset="0"/>
              </a:rPr>
              <a:t>type</a:t>
            </a:r>
            <a:r>
              <a:rPr lang="en-US" sz="2300"/>
              <a:t>”.</a:t>
            </a:r>
          </a:p>
          <a:p>
            <a:r>
              <a:rPr lang="en-US"/>
              <a:t>But the follow set differs depending on whether the initial declaration appears as a global declaration or within a subprogram.</a:t>
            </a:r>
          </a:p>
          <a:p>
            <a:r>
              <a:rPr lang="en-US"/>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a:t>Error Recovery for Initial Declarations</a:t>
            </a:r>
            <a:br>
              <a:rPr lang="en-US"/>
            </a:br>
            <a:r>
              <a:rPr lang="en-US" sz="240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a:t>Two cases</a:t>
            </a:r>
          </a:p>
          <a:p>
            <a:pPr lvl="1"/>
            <a:r>
              <a:rPr lang="en-US"/>
              <a:t>Case 1: </a:t>
            </a:r>
            <a:r>
              <a:rPr lang="en-US" err="1">
                <a:latin typeface="Consolas" panose="020B0609020204030204" pitchFamily="49" charset="0"/>
              </a:rPr>
              <a:t>initialDecl</a:t>
            </a:r>
            <a:r>
              <a:rPr lang="en-US"/>
              <a:t> appears as a global declaration</a:t>
            </a:r>
          </a:p>
          <a:p>
            <a:pPr lvl="2"/>
            <a:r>
              <a:rPr lang="en-US"/>
              <a:t>can be followed by a subprogram</a:t>
            </a:r>
          </a:p>
          <a:p>
            <a:pPr lvl="2"/>
            <a:r>
              <a:rPr lang="en-US"/>
              <a:t>follow set includes “</a:t>
            </a:r>
            <a:r>
              <a:rPr lang="en-US">
                <a:latin typeface="Consolas" panose="020B0609020204030204" pitchFamily="49" charset="0"/>
              </a:rPr>
              <a:t>proc</a:t>
            </a:r>
            <a:r>
              <a:rPr lang="en-US"/>
              <a:t>” and “</a:t>
            </a:r>
            <a:r>
              <a:rPr lang="en-US">
                <a:latin typeface="Consolas" panose="020B0609020204030204" pitchFamily="49" charset="0"/>
              </a:rPr>
              <a:t>fun</a:t>
            </a:r>
            <a:r>
              <a:rPr lang="en-US"/>
              <a:t>”</a:t>
            </a:r>
          </a:p>
          <a:p>
            <a:pPr lvl="1"/>
            <a:r>
              <a:rPr lang="en-US"/>
              <a:t>Case 2: </a:t>
            </a:r>
            <a:r>
              <a:rPr lang="en-US" err="1">
                <a:latin typeface="Consolas" panose="020B0609020204030204" pitchFamily="49" charset="0"/>
              </a:rPr>
              <a:t>initialDecl</a:t>
            </a:r>
            <a:r>
              <a:rPr lang="en-US"/>
              <a:t> appears within a subprogram</a:t>
            </a:r>
          </a:p>
          <a:p>
            <a:pPr lvl="2"/>
            <a:r>
              <a:rPr lang="en-US"/>
              <a:t>can be followed by zero or more statements</a:t>
            </a:r>
          </a:p>
          <a:p>
            <a:pPr lvl="2"/>
            <a:r>
              <a:rPr lang="en-US"/>
              <a:t>follow set includes </a:t>
            </a:r>
            <a:r>
              <a:rPr lang="en-US">
                <a:latin typeface="Consolas" panose="020B0609020204030204" pitchFamily="49" charset="0"/>
              </a:rPr>
              <a:t>First(statement)</a:t>
            </a:r>
            <a:r>
              <a:rPr lang="en-US"/>
              <a:t> or, if there are zero statements, a right brace</a:t>
            </a:r>
          </a:p>
          <a:p>
            <a:pPr lvl="2"/>
            <a:r>
              <a:rPr lang="en-US"/>
              <a:t>Note: </a:t>
            </a:r>
            <a:r>
              <a:rPr lang="en-US" sz="1700">
                <a:latin typeface="Consolas" panose="020B0609020204030204" pitchFamily="49" charset="0"/>
              </a:rPr>
              <a:t>First(statement) + "}" = Follow(statement) - "else"</a:t>
            </a:r>
          </a:p>
          <a:p>
            <a:pPr marL="1371600" lvl="3" indent="0">
              <a:buNone/>
            </a:pPr>
            <a:r>
              <a:rPr lang="en-US">
                <a:latin typeface="Consolas" panose="020B0609020204030204" pitchFamily="49" charset="0"/>
              </a:rPr>
              <a:t> </a:t>
            </a:r>
          </a:p>
          <a:p>
            <a:endParaRPr lang="en-US"/>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26720" y="1363663"/>
            <a:ext cx="8412480" cy="4935537"/>
          </a:xfrm>
        </p:spPr>
        <p:txBody>
          <a:bodyPr/>
          <a:lstStyle/>
          <a:p>
            <a:pPr marL="0" indent="0">
              <a:spcBef>
                <a:spcPts val="100"/>
              </a:spcBef>
              <a:buNone/>
            </a:pPr>
            <a:r>
              <a:rPr lang="en-US" sz="1700" dirty="0">
                <a:latin typeface="Consolas" panose="020B0609020204030204" pitchFamily="49" charset="0"/>
              </a:rPr>
              <a:t>private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initialDeclFollowers</a:t>
            </a:r>
            <a:r>
              <a:rPr lang="en-US" sz="1700" dirty="0">
                <a:latin typeface="Consolas" panose="020B0609020204030204" pitchFamily="49" charset="0"/>
              </a:rPr>
              <a:t> : Set&lt;Symbol&gt;</a:t>
            </a:r>
          </a:p>
          <a:p>
            <a:pPr marL="0" indent="0">
              <a:spcBef>
                <a:spcPts val="100"/>
              </a:spcBef>
              <a:buNone/>
            </a:pPr>
            <a:r>
              <a:rPr lang="en-US" sz="1700" dirty="0">
                <a:latin typeface="Consolas" panose="020B0609020204030204" pitchFamily="49" charset="0"/>
              </a:rPr>
              <a:t>    get()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followers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EnumSet.of</a:t>
            </a:r>
            <a:r>
              <a:rPr lang="en-US" sz="1700" dirty="0">
                <a:latin typeface="Consolas" panose="020B0609020204030204" pitchFamily="49" charset="0"/>
              </a:rPr>
              <a:t>(Symbol.constRW,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24084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Developing a Parser for CPRL</a:t>
            </a:r>
            <a:br>
              <a:rPr lang="en-US"/>
            </a:br>
            <a:r>
              <a:rPr lang="en-US" sz="2800"/>
              <a:t>Version 2: Error Handling/Recovery</a:t>
            </a:r>
          </a:p>
        </p:txBody>
      </p:sp>
      <p:sp>
        <p:nvSpPr>
          <p:cNvPr id="4099" name="Rectangle 3"/>
          <p:cNvSpPr>
            <a:spLocks noGrp="1" noChangeArrowheads="1"/>
          </p:cNvSpPr>
          <p:nvPr>
            <p:ph idx="1"/>
          </p:nvPr>
        </p:nvSpPr>
        <p:spPr/>
        <p:txBody>
          <a:bodyPr/>
          <a:lstStyle/>
          <a:p>
            <a:r>
              <a:rPr lang="en-US"/>
              <a:t>When the compiler is integrated with an editor or as part of integrated development environment (IDE), it might be acceptable to stop compilation after detecting the first error and pass control to the editor.</a:t>
            </a:r>
          </a:p>
          <a:p>
            <a:r>
              <a:rPr lang="en-US"/>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a:t>Not all methods will need a </a:t>
            </a:r>
            <a:r>
              <a:rPr lang="en-US">
                <a:latin typeface="Consolas" pitchFamily="49" charset="0"/>
                <a:cs typeface="Consolas" pitchFamily="49" charset="0"/>
              </a:rPr>
              <a:t>try</a:t>
            </a:r>
            <a:r>
              <a:rPr lang="en-US"/>
              <a:t>/</a:t>
            </a:r>
            <a:r>
              <a:rPr lang="en-US">
                <a:latin typeface="Consolas" pitchFamily="49" charset="0"/>
                <a:cs typeface="Consolas" pitchFamily="49" charset="0"/>
              </a:rPr>
              <a:t>catch</a:t>
            </a:r>
            <a:r>
              <a:rPr lang="en-US"/>
              <a:t> block for error recovery at this stage of parser development.</a:t>
            </a:r>
          </a:p>
          <a:p>
            <a:r>
              <a:rPr lang="en-US"/>
              <a:t>Example</a:t>
            </a:r>
          </a:p>
          <a:p>
            <a:pPr marL="457200" lvl="1" indent="0">
              <a:buNone/>
            </a:pPr>
            <a:r>
              <a:rPr lang="en-US" sz="1800">
                <a:latin typeface="Consolas" panose="020B0609020204030204" pitchFamily="49" charset="0"/>
              </a:rPr>
              <a:t>fun parseInitialDecls()</a:t>
            </a:r>
          </a:p>
          <a:p>
            <a:pPr marL="457200" lvl="1" indent="0">
              <a:spcBef>
                <a:spcPts val="0"/>
              </a:spcBef>
              <a:buNone/>
            </a:pPr>
            <a:r>
              <a:rPr lang="en-US" sz="1800">
                <a:latin typeface="Consolas" panose="020B0609020204030204" pitchFamily="49" charset="0"/>
              </a:rPr>
              <a:t>  {</a:t>
            </a:r>
          </a:p>
          <a:p>
            <a:pPr marL="457200" lvl="1" indent="0">
              <a:spcBef>
                <a:spcPts val="0"/>
              </a:spcBef>
              <a:buNone/>
            </a:pPr>
            <a:r>
              <a:rPr lang="en-US" sz="1800">
                <a:latin typeface="Consolas" panose="020B0609020204030204" pitchFamily="49" charset="0"/>
              </a:rPr>
              <a:t>    while (</a:t>
            </a:r>
            <a:r>
              <a:rPr lang="en-US" sz="1800" err="1">
                <a:latin typeface="Consolas" panose="020B0609020204030204" pitchFamily="49" charset="0"/>
              </a:rPr>
              <a:t>scanner.symbol.isInitialDeclStarter</a:t>
            </a:r>
            <a:r>
              <a:rPr lang="en-US" sz="1800">
                <a:latin typeface="Consolas" panose="020B0609020204030204" pitchFamily="49" charset="0"/>
              </a:rPr>
              <a:t>())</a:t>
            </a:r>
          </a:p>
          <a:p>
            <a:pPr marL="457200" lvl="1" indent="0">
              <a:spcBef>
                <a:spcPts val="0"/>
              </a:spcBef>
              <a:buNone/>
            </a:pPr>
            <a:r>
              <a:rPr lang="en-US" sz="1800">
                <a:latin typeface="Consolas" panose="020B0609020204030204" pitchFamily="49" charset="0"/>
              </a:rPr>
              <a:t>        parseInitialDecl()</a:t>
            </a:r>
          </a:p>
          <a:p>
            <a:pPr marL="457200" lvl="1" indent="0">
              <a:spcBef>
                <a:spcPts val="0"/>
              </a:spcBef>
              <a:buNone/>
            </a:pPr>
            <a:r>
              <a:rPr lang="en-US" sz="1800">
                <a:latin typeface="Consolas" panose="020B0609020204030204" pitchFamily="49" charset="0"/>
              </a:rPr>
              <a:t>  }</a:t>
            </a:r>
            <a:endParaRPr lang="en-US" sz="1800"/>
          </a:p>
          <a:p>
            <a:r>
              <a:rPr lang="en-US"/>
              <a:t>Which parsing methods need a </a:t>
            </a:r>
            <a:r>
              <a:rPr lang="en-US">
                <a:latin typeface="Consolas" panose="020B0609020204030204" pitchFamily="49" charset="0"/>
              </a:rPr>
              <a:t>try</a:t>
            </a:r>
            <a:r>
              <a:rPr lang="en-US"/>
              <a:t>/</a:t>
            </a:r>
            <a:r>
              <a:rPr lang="en-US">
                <a:latin typeface="Consolas" panose="020B0609020204030204" pitchFamily="49" charset="0"/>
              </a:rPr>
              <a:t>catch</a:t>
            </a:r>
            <a:r>
              <a:rPr lang="en-US"/>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br>
              <a:rPr lang="en-US"/>
            </a:br>
            <a:r>
              <a:rPr lang="en-US" sz="2400"/>
              <a:t>(continued)</a:t>
            </a:r>
            <a:endParaRPr lang="en-US"/>
          </a:p>
        </p:txBody>
      </p:sp>
      <p:sp>
        <p:nvSpPr>
          <p:cNvPr id="12291" name="Content Placeholder 2"/>
          <p:cNvSpPr>
            <a:spLocks noGrp="1"/>
          </p:cNvSpPr>
          <p:nvPr>
            <p:ph idx="1"/>
          </p:nvPr>
        </p:nvSpPr>
        <p:spPr>
          <a:xfrm>
            <a:off x="458787" y="1363663"/>
            <a:ext cx="8321040" cy="4935537"/>
          </a:xfrm>
        </p:spPr>
        <p:txBody>
          <a:bodyPr/>
          <a:lstStyle/>
          <a:p>
            <a:r>
              <a:rPr lang="en-US"/>
              <a:t>Only three </a:t>
            </a:r>
            <a:r>
              <a:rPr lang="en-US" dirty="0"/>
              <a:t>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a:t>Some errors can result in duplicated or very similar error messages; e.g., using a variable that was not declared properly.</a:t>
            </a:r>
          </a:p>
          <a:p>
            <a:r>
              <a:rPr lang="en-US"/>
              <a:t>Eliminate duplicated or similar error messages by having the error handler</a:t>
            </a:r>
          </a:p>
          <a:p>
            <a:pPr lvl="1"/>
            <a:r>
              <a:rPr lang="en-US"/>
              <a:t>check for a duplicated error message in the error handler</a:t>
            </a:r>
          </a:p>
          <a:p>
            <a:pPr lvl="1"/>
            <a:r>
              <a:rPr lang="en-US"/>
              <a:t>save the names of all identifiers with “has not been declared” error messages</a:t>
            </a:r>
          </a:p>
          <a:p>
            <a:r>
              <a:rPr lang="en-US"/>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p>
        </p:txBody>
      </p:sp>
      <p:sp>
        <p:nvSpPr>
          <p:cNvPr id="3" name="Content Placeholder 2"/>
          <p:cNvSpPr>
            <a:spLocks noGrp="1"/>
          </p:cNvSpPr>
          <p:nvPr>
            <p:ph idx="1"/>
          </p:nvPr>
        </p:nvSpPr>
        <p:spPr/>
        <p:txBody>
          <a:bodyPr/>
          <a:lstStyle/>
          <a:p>
            <a:r>
              <a:rPr lang="en-US"/>
              <a:t>After reporting the error, replace the token with one that might be allowed at that point in the parsing process.</a:t>
            </a:r>
          </a:p>
          <a:p>
            <a:r>
              <a:rPr lang="en-US"/>
              <a:t>Examples</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parsing an assignment statement in a CPRL compiler.</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br>
              <a:rPr lang="en-US"/>
            </a:br>
            <a:r>
              <a:rPr lang="en-US" sz="2400"/>
              <a:t>(continued)</a:t>
            </a:r>
          </a:p>
        </p:txBody>
      </p:sp>
      <p:sp>
        <p:nvSpPr>
          <p:cNvPr id="3" name="Content Placeholder 2"/>
          <p:cNvSpPr>
            <a:spLocks noGrp="1"/>
          </p:cNvSpPr>
          <p:nvPr>
            <p:ph idx="1"/>
          </p:nvPr>
        </p:nvSpPr>
        <p:spPr/>
        <p:txBody>
          <a:bodyPr/>
          <a:lstStyle/>
          <a:p>
            <a:r>
              <a:rPr lang="en-US"/>
              <a:t>After reporting the error, insert a new token in front of the one that generated the error.</a:t>
            </a:r>
          </a:p>
          <a:p>
            <a:r>
              <a:rPr lang="en-US"/>
              <a:t>Examples</a:t>
            </a:r>
          </a:p>
          <a:p>
            <a:pPr lvl="1"/>
            <a:r>
              <a:rPr lang="en-US"/>
              <a:t>When parsing an exit statement, after matching “</a:t>
            </a:r>
            <a:r>
              <a:rPr lang="en-US">
                <a:latin typeface="Consolas" pitchFamily="49" charset="0"/>
                <a:cs typeface="Consolas" pitchFamily="49" charset="0"/>
              </a:rPr>
              <a:t>exit</a:t>
            </a:r>
            <a:r>
              <a:rPr lang="en-US"/>
              <a:t>”, if the symbol encountered is in the first set of expression, insert “</a:t>
            </a:r>
            <a:r>
              <a:rPr lang="en-US">
                <a:latin typeface="Consolas" pitchFamily="49" charset="0"/>
                <a:cs typeface="Consolas" pitchFamily="49" charset="0"/>
              </a:rPr>
              <a:t>when</a:t>
            </a:r>
            <a:r>
              <a:rPr lang="en-US"/>
              <a:t>” and continue parsing.</a:t>
            </a:r>
          </a:p>
          <a:p>
            <a:pPr lvl="1"/>
            <a:r>
              <a:rPr lang="en-US"/>
              <a:t>When parsing an expression, if “</a:t>
            </a:r>
            <a:r>
              <a:rPr lang="en-US">
                <a:latin typeface="Consolas" pitchFamily="49" charset="0"/>
                <a:cs typeface="Consolas" pitchFamily="49" charset="0"/>
              </a:rPr>
              <a:t>)</a:t>
            </a:r>
            <a:r>
              <a:rPr lang="en-US"/>
              <a:t>” is expected but “</a:t>
            </a:r>
            <a:r>
              <a:rPr lang="en-US">
                <a:latin typeface="Consolas" pitchFamily="49" charset="0"/>
                <a:cs typeface="Consolas" pitchFamily="49" charset="0"/>
              </a:rPr>
              <a:t>;</a:t>
            </a:r>
            <a:r>
              <a:rPr lang="en-US"/>
              <a:t>” is encountered as the next symbol, insert “</a:t>
            </a:r>
            <a:r>
              <a:rPr lang="en-US">
                <a:latin typeface="Consolas" pitchFamily="49" charset="0"/>
                <a:cs typeface="Consolas" pitchFamily="49" charset="0"/>
              </a:rPr>
              <a:t>)</a:t>
            </a:r>
            <a:r>
              <a:rPr lang="en-US"/>
              <a:t>” with the expectation that the “</a:t>
            </a:r>
            <a:r>
              <a:rPr lang="en-US">
                <a:latin typeface="Consolas" pitchFamily="49" charset="0"/>
                <a:cs typeface="Consolas" pitchFamily="49" charset="0"/>
              </a:rPr>
              <a:t>;</a:t>
            </a:r>
            <a:r>
              <a:rPr lang="en-US"/>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Additional Recovery Strategies</a:t>
            </a:r>
            <a:br>
              <a:rPr lang="en-US"/>
            </a:br>
            <a:r>
              <a:rPr lang="en-US" sz="2400"/>
              <a:t>(in method </a:t>
            </a:r>
            <a:r>
              <a:rPr lang="en-US" sz="2400" err="1">
                <a:latin typeface="Consolas" pitchFamily="49" charset="0"/>
                <a:cs typeface="Consolas" pitchFamily="49" charset="0"/>
              </a:rPr>
              <a:t>parseAssignmentStmt</a:t>
            </a:r>
            <a:r>
              <a:rPr lang="en-US" sz="2400">
                <a:latin typeface="Consolas" pitchFamily="49" charset="0"/>
                <a:cs typeface="Consolas" pitchFamily="49" charset="0"/>
              </a:rPr>
              <a:t>()</a:t>
            </a:r>
            <a:r>
              <a:rPr lang="en-US" sz="240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match(</a:t>
            </a:r>
            <a:r>
              <a:rPr lang="en-US" sz="1750" err="1">
                <a:latin typeface="Consolas" pitchFamily="49" charset="0"/>
                <a:cs typeface="Consolas" pitchFamily="49" charset="0"/>
              </a:rPr>
              <a:t>Symbol.assign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try</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match(Symbol.assign)</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catch (e : </a:t>
            </a:r>
            <a:r>
              <a:rPr lang="en-US" sz="1750" err="1">
                <a:latin typeface="Consolas" pitchFamily="49" charset="0"/>
                <a:cs typeface="Consolas" pitchFamily="49" charset="0"/>
              </a:rPr>
              <a:t>ParserException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if (</a:t>
            </a:r>
            <a:r>
              <a:rPr lang="en-US" sz="1750" err="1">
                <a:latin typeface="Consolas" pitchFamily="49" charset="0"/>
                <a:cs typeface="Consolas" pitchFamily="49" charset="0"/>
              </a:rPr>
              <a:t>scanner.symbol</a:t>
            </a:r>
            <a:r>
              <a:rPr lang="en-US" sz="1750">
                <a:latin typeface="Consolas" pitchFamily="49" charset="0"/>
                <a:cs typeface="Consolas" pitchFamily="49" charset="0"/>
              </a:rPr>
              <a:t> == </a:t>
            </a:r>
            <a:r>
              <a:rPr lang="en-US" sz="1750" err="1">
                <a:latin typeface="Consolas" pitchFamily="49" charset="0"/>
                <a:cs typeface="Consolas" pitchFamily="49" charset="0"/>
              </a:rPr>
              <a:t>Symbol.equals</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a:t>
            </a:r>
            <a:r>
              <a:rPr lang="en-US" sz="1750" err="1">
                <a:latin typeface="Consolas" pitchFamily="49" charset="0"/>
                <a:cs typeface="Consolas" pitchFamily="49" charset="0"/>
              </a:rPr>
              <a:t>errorHandler.reportError</a:t>
            </a:r>
            <a:r>
              <a:rPr lang="en-US" sz="1750">
                <a:latin typeface="Consolas" pitchFamily="49" charset="0"/>
                <a:cs typeface="Consolas" pitchFamily="49" charset="0"/>
              </a:rPr>
              <a:t>(e)</a:t>
            </a:r>
          </a:p>
          <a:p>
            <a:pPr marL="0" indent="0">
              <a:spcBef>
                <a:spcPts val="100"/>
              </a:spcBef>
              <a:buNone/>
            </a:pPr>
            <a:r>
              <a:rPr lang="en-US" sz="1750">
                <a:latin typeface="Consolas" pitchFamily="49" charset="0"/>
                <a:cs typeface="Consolas" pitchFamily="49" charset="0"/>
              </a:rPr>
              <a:t>        matchCurrentSymbol()   // treat "=" as ":=" in this context</a:t>
            </a:r>
          </a:p>
          <a:p>
            <a:pPr marL="0" indent="0">
              <a:spcBef>
                <a:spcPts val="100"/>
              </a:spcBef>
              <a:buNone/>
            </a:pPr>
            <a:r>
              <a:rPr lang="en-US" sz="1750">
                <a:latin typeface="Consolas" pitchFamily="49" charset="0"/>
                <a:cs typeface="Consolas" pitchFamily="49" charset="0"/>
              </a:rPr>
              <a:t>      }  </a:t>
            </a:r>
          </a:p>
          <a:p>
            <a:pPr marL="0" indent="0">
              <a:spcBef>
                <a:spcPts val="100"/>
              </a:spcBef>
              <a:buNone/>
            </a:pPr>
            <a:r>
              <a:rPr lang="en-US" sz="1750">
                <a:latin typeface="Consolas" pitchFamily="49" charset="0"/>
                <a:cs typeface="Consolas" pitchFamily="49" charset="0"/>
              </a:rPr>
              <a:t>    else</a:t>
            </a:r>
          </a:p>
          <a:p>
            <a:pPr marL="0" indent="0">
              <a:spcBef>
                <a:spcPts val="100"/>
              </a:spcBef>
              <a:buNone/>
            </a:pPr>
            <a:r>
              <a:rPr lang="en-US" sz="1750">
                <a:latin typeface="Consolas" pitchFamily="49" charset="0"/>
                <a:cs typeface="Consolas" pitchFamily="49" charset="0"/>
              </a:rPr>
              <a:t>        throw e</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match(Symbol.assign)</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a:t>Lexical/Syntax errors – violation of grammar rules; e.g., invalid or missing tokens such as a missing semicolon, a string literal missing a closing quote, or using “</a:t>
            </a:r>
            <a:r>
              <a:rPr lang="en-US" sz="2350">
                <a:latin typeface="Consolas" pitchFamily="49" charset="0"/>
              </a:rPr>
              <a:t>=</a:t>
            </a:r>
            <a:r>
              <a:rPr lang="en-US" sz="2350"/>
              <a:t>” instead of “</a:t>
            </a:r>
            <a:r>
              <a:rPr lang="en-US" sz="2350">
                <a:latin typeface="Consolas" pitchFamily="49" charset="0"/>
              </a:rPr>
              <a:t>:=</a:t>
            </a:r>
            <a:r>
              <a:rPr lang="en-US" sz="2350"/>
              <a:t>” for assignment.</a:t>
            </a:r>
          </a:p>
          <a:p>
            <a:r>
              <a:rPr lang="en-US" sz="2350"/>
              <a:t>Scope errors – violation of language scope rules; e.g., declaring two identifiers with the same name within the same scope.</a:t>
            </a:r>
          </a:p>
          <a:p>
            <a:r>
              <a:rPr lang="en-US" sz="2350"/>
              <a:t>Type errors – violation of language type rules; e.g., the expression following an “</a:t>
            </a:r>
            <a:r>
              <a:rPr lang="en-US" sz="2350">
                <a:latin typeface="Consolas" pitchFamily="49" charset="0"/>
              </a:rPr>
              <a:t>if</a:t>
            </a:r>
            <a:r>
              <a:rPr lang="en-US" sz="2350"/>
              <a:t>” does not have type </a:t>
            </a:r>
            <a:r>
              <a:rPr lang="en-US" sz="2350">
                <a:latin typeface="Consolas" panose="020B0609020204030204" pitchFamily="49" charset="0"/>
              </a:rPr>
              <a:t>Boolean</a:t>
            </a:r>
            <a:r>
              <a:rPr lang="en-US" sz="2350"/>
              <a:t>.</a:t>
            </a:r>
          </a:p>
          <a:p>
            <a:r>
              <a:rPr lang="en-US" sz="2350"/>
              <a:t>Miscellaneous errors – other errors not categorized above; e.g., functions may not have </a:t>
            </a:r>
            <a:r>
              <a:rPr lang="en-US" sz="2350">
                <a:latin typeface="Consolas" panose="020B0609020204030204" pitchFamily="49" charset="0"/>
              </a:rPr>
              <a:t>var</a:t>
            </a:r>
            <a:r>
              <a:rPr lang="en-US" sz="235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a:t>Kotlin does not have checked exceptions, but all four subclasses of</a:t>
            </a:r>
          </a:p>
          <a:p>
            <a:pPr algn="l"/>
            <a:r>
              <a:rPr lang="en-US" sz="2000">
                <a:latin typeface="Consolas" panose="020B0609020204030204" pitchFamily="49" charset="0"/>
              </a:rPr>
              <a:t>CompilerException</a:t>
            </a:r>
            <a:r>
              <a:rPr lang="en-US" sz="2000"/>
              <a:t> are classified as checked exceptions in Java.</a:t>
            </a:r>
          </a:p>
          <a:p>
            <a:pPr algn="l"/>
            <a:r>
              <a:rPr lang="en-US" sz="2000"/>
              <a:t>Class </a:t>
            </a:r>
            <a:r>
              <a:rPr lang="en-US" sz="2000">
                <a:latin typeface="Consolas" panose="020B0609020204030204" pitchFamily="49" charset="0"/>
              </a:rPr>
              <a:t>InternalCompilerException</a:t>
            </a:r>
            <a:r>
              <a:rPr lang="en-US" sz="200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err="1">
                  <a:ln>
                    <a:noFill/>
                  </a:ln>
                  <a:effectLst/>
                  <a:uLnTx/>
                  <a:uFillTx/>
                  <a:latin typeface="Arial" charset="0"/>
                </a:rPr>
                <a:t>CompilerException</a:t>
              </a:r>
              <a:endParaRPr kumimoji="0" lang="en-US" sz="1300" b="0" i="1" u="none" strike="noStrike" kern="0" cap="none" spc="0" normalizeH="0" baseline="0" noProof="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Scanner</a:t>
              </a:r>
              <a:r>
                <a:rPr kumimoji="0" lang="en-US" sz="1300" b="0" i="0" u="none" strike="noStrike" kern="0" cap="none" spc="0" normalizeH="0" baseline="0" noProof="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Parser</a:t>
              </a:r>
              <a:r>
                <a:rPr kumimoji="0" lang="en-US" sz="1300" b="0" i="0" u="none" strike="noStrike" kern="0" cap="none" spc="0" normalizeH="0" baseline="0" noProof="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rPr>
                <a:t>Runtime</a:t>
              </a:r>
              <a:r>
                <a:rPr kumimoji="0" lang="en-US" sz="1300" b="0" i="0" u="none" strike="noStrike" kern="0" cap="none" spc="0" normalizeH="0" baseline="0" noProof="0" err="1">
                  <a:ln>
                    <a:noFill/>
                  </a:ln>
                  <a:effectLst/>
                  <a:uLnTx/>
                  <a:uFillTx/>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latin typeface="Arial" charset="0"/>
                </a:rPr>
                <a:t>FatalException</a:t>
              </a:r>
              <a:endParaRPr kumimoji="0" lang="en-US" sz="1300" b="0" i="0" u="none" strike="noStrike" kern="0" cap="none" spc="0" normalizeH="0" baseline="0" noProof="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a:t>Checked Versus Unchecked Exceptions</a:t>
            </a:r>
          </a:p>
        </p:txBody>
      </p:sp>
      <p:sp>
        <p:nvSpPr>
          <p:cNvPr id="32773" name="Rectangle 3"/>
          <p:cNvSpPr>
            <a:spLocks noGrp="1" noChangeArrowheads="1"/>
          </p:cNvSpPr>
          <p:nvPr>
            <p:ph type="body" idx="1"/>
          </p:nvPr>
        </p:nvSpPr>
        <p:spPr/>
        <p:txBody>
          <a:bodyPr/>
          <a:lstStyle/>
          <a:p>
            <a:r>
              <a:rPr lang="en-US" sz="2350"/>
              <a:t>In Java, any exception that derives from class </a:t>
            </a:r>
            <a:r>
              <a:rPr lang="en-US" sz="2350">
                <a:latin typeface="Consolas" pitchFamily="49" charset="0"/>
              </a:rPr>
              <a:t>Error</a:t>
            </a:r>
            <a:r>
              <a:rPr lang="en-US" sz="2350"/>
              <a:t> or class </a:t>
            </a:r>
            <a:r>
              <a:rPr lang="en-US" sz="2350" err="1">
                <a:latin typeface="Consolas" pitchFamily="49" charset="0"/>
              </a:rPr>
              <a:t>RuntimeException</a:t>
            </a:r>
            <a:r>
              <a:rPr lang="en-US" sz="2350"/>
              <a:t> is called an </a:t>
            </a:r>
            <a:r>
              <a:rPr lang="en-US" sz="2350" i="1"/>
              <a:t>unchecked</a:t>
            </a:r>
            <a:r>
              <a:rPr lang="en-US" sz="2350"/>
              <a:t> exception.</a:t>
            </a:r>
          </a:p>
          <a:p>
            <a:r>
              <a:rPr lang="en-US" sz="2350"/>
              <a:t>All other exceptions are called </a:t>
            </a:r>
            <a:r>
              <a:rPr lang="en-US" sz="2350" i="1"/>
              <a:t>checked</a:t>
            </a:r>
            <a:r>
              <a:rPr lang="en-US" sz="2350"/>
              <a:t> exceptions.</a:t>
            </a:r>
          </a:p>
          <a:p>
            <a:r>
              <a:rPr lang="en-US" sz="2350"/>
              <a:t>Two special situations for Java (but not Kotlin): If a call is made to a method that throws a checked exception or if a checked exception is explicitly thrown, then an enclosing block </a:t>
            </a:r>
            <a:r>
              <a:rPr lang="en-US" sz="2350" b="1"/>
              <a:t>must</a:t>
            </a:r>
            <a:r>
              <a:rPr lang="en-US" sz="2350"/>
              <a:t> either handle the exception locally or else the enclosing method must declare the exception as part of its exception specification list.</a:t>
            </a:r>
          </a:p>
          <a:p>
            <a:r>
              <a:rPr lang="en-US" sz="2350"/>
              <a:t>Unchecked exceptions </a:t>
            </a:r>
            <a:r>
              <a:rPr lang="en-US" sz="2350" b="1"/>
              <a:t>may</a:t>
            </a:r>
            <a:r>
              <a:rPr lang="en-US" sz="2350"/>
              <a:t> be declared in the exception specification list or handled, but doing so is not required.</a:t>
            </a:r>
            <a:endParaRPr lang="en-US" sz="2350" b="1"/>
          </a:p>
          <a:p>
            <a:endParaRPr lang="en-US" sz="2350"/>
          </a:p>
          <a:p>
            <a:endParaRPr lang="en-US" sz="235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a:t>Error Handling</a:t>
            </a:r>
            <a:r>
              <a:rPr lang="en-US"/>
              <a:t> – Finding errors and reporting them to the user.</a:t>
            </a:r>
          </a:p>
          <a:p>
            <a:r>
              <a:rPr lang="en-US" b="1"/>
              <a:t>Error Recovery</a:t>
            </a:r>
            <a:r>
              <a:rPr lang="en-US"/>
              <a:t> – Compiler attempts to resynchronize its state and possibly the state of the input token stream so that compilation can continue normally.</a:t>
            </a:r>
          </a:p>
          <a:p>
            <a:r>
              <a:rPr lang="en-US"/>
              <a:t>The purpose of error recovery is to find as many errors as possible in a single compilation, with the goal of reporting every error exactly one time.</a:t>
            </a:r>
          </a:p>
          <a:p>
            <a:r>
              <a:rPr lang="en-US"/>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a:t>Handles the reporting of errors</a:t>
            </a:r>
          </a:p>
          <a:p>
            <a:r>
              <a:rPr lang="en-US"/>
              <a:t>Exits compilation after a fixed number of errors have been reported</a:t>
            </a:r>
          </a:p>
          <a:p>
            <a:endParaRPr lang="en-US"/>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Key Methods in Class </a:t>
            </a:r>
            <a:r>
              <a:rPr lang="en-US">
                <a:latin typeface="Consolas" panose="020B0609020204030204" pitchFamily="49" charset="0"/>
              </a:rPr>
              <a:t>ErrorHandler</a:t>
            </a:r>
          </a:p>
        </p:txBody>
      </p:sp>
      <p:sp>
        <p:nvSpPr>
          <p:cNvPr id="3" name="Content Placeholder 2"/>
          <p:cNvSpPr>
            <a:spLocks noGrp="1"/>
          </p:cNvSpPr>
          <p:nvPr>
            <p:ph idx="1"/>
          </p:nvPr>
        </p:nvSpPr>
        <p:spPr/>
        <p:txBody>
          <a:bodyPr lIns="182880" tIns="91440"/>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a:t>Enclose the parsing code for each rule with a </a:t>
            </a:r>
            <a:r>
              <a:rPr lang="en-US">
                <a:latin typeface="Consolas" pitchFamily="49" charset="0"/>
              </a:rPr>
              <a:t>try/catch</a:t>
            </a:r>
            <a:r>
              <a:rPr lang="en-US"/>
              <a:t> block.</a:t>
            </a:r>
          </a:p>
          <a:p>
            <a:r>
              <a:rPr lang="en-US"/>
              <a:t>When errors are detected, an exception is thrown, and control transfers to the </a:t>
            </a:r>
            <a:r>
              <a:rPr lang="en-US">
                <a:latin typeface="Consolas" pitchFamily="49" charset="0"/>
              </a:rPr>
              <a:t>catch</a:t>
            </a:r>
            <a:r>
              <a:rPr lang="en-US"/>
              <a:t> block.</a:t>
            </a:r>
          </a:p>
          <a:p>
            <a:r>
              <a:rPr lang="en-US"/>
              <a:t>The </a:t>
            </a:r>
            <a:r>
              <a:rPr lang="en-US">
                <a:latin typeface="Consolas" pitchFamily="49" charset="0"/>
              </a:rPr>
              <a:t>catch</a:t>
            </a:r>
            <a:r>
              <a:rPr lang="en-US"/>
              <a:t> block will</a:t>
            </a:r>
          </a:p>
          <a:p>
            <a:pPr lvl="1"/>
            <a:r>
              <a:rPr lang="en-US"/>
              <a:t>report the error by calling appropriate methods in the error handler</a:t>
            </a:r>
          </a:p>
          <a:p>
            <a:pPr lvl="1"/>
            <a:r>
              <a:rPr lang="en-US"/>
              <a:t>skip tokens until it finds one in the follow set of the nonterminal defined by the rule</a:t>
            </a:r>
          </a:p>
          <a:p>
            <a:pPr lvl="1"/>
            <a:r>
              <a:rPr lang="en-US"/>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TotalTime>
  <Words>2091</Words>
  <Application>Microsoft Office PowerPoint</Application>
  <PresentationFormat>On-screen Show (4:3)</PresentationFormat>
  <Paragraphs>299</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188</cp:revision>
  <cp:lastPrinted>2020-08-23T13:52:36Z</cp:lastPrinted>
  <dcterms:created xsi:type="dcterms:W3CDTF">2005-01-12T21:47:45Z</dcterms:created>
  <dcterms:modified xsi:type="dcterms:W3CDTF">2024-03-30T16:58:28Z</dcterms:modified>
</cp:coreProperties>
</file>