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1"/>
  </p:notesMasterIdLst>
  <p:handoutMasterIdLst>
    <p:handoutMasterId r:id="rId22"/>
  </p:handoutMasterIdLst>
  <p:sldIdLst>
    <p:sldId id="256" r:id="rId2"/>
    <p:sldId id="257" r:id="rId3"/>
    <p:sldId id="268" r:id="rId4"/>
    <p:sldId id="265" r:id="rId5"/>
    <p:sldId id="267" r:id="rId6"/>
    <p:sldId id="264" r:id="rId7"/>
    <p:sldId id="272" r:id="rId8"/>
    <p:sldId id="273" r:id="rId9"/>
    <p:sldId id="258" r:id="rId10"/>
    <p:sldId id="259" r:id="rId11"/>
    <p:sldId id="269" r:id="rId12"/>
    <p:sldId id="278" r:id="rId13"/>
    <p:sldId id="277" r:id="rId14"/>
    <p:sldId id="262" r:id="rId15"/>
    <p:sldId id="263" r:id="rId16"/>
    <p:sldId id="276" r:id="rId17"/>
    <p:sldId id="270" r:id="rId18"/>
    <p:sldId id="274" r:id="rId19"/>
    <p:sldId id="271" r:id="rId20"/>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13" autoAdjust="0"/>
    <p:restoredTop sz="97055" autoAdjust="0"/>
  </p:normalViewPr>
  <p:slideViewPr>
    <p:cSldViewPr>
      <p:cViewPr varScale="1">
        <p:scale>
          <a:sx n="87" d="100"/>
          <a:sy n="87" d="100"/>
        </p:scale>
        <p:origin x="63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Arrays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a:t>Arrays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a:t>Arrays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82396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12</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14</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15</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16</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18</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19</a:t>
            </a:fld>
            <a:endParaRPr lang="en-US"/>
          </a:p>
        </p:txBody>
      </p:sp>
    </p:spTree>
    <p:extLst>
      <p:ext uri="{BB962C8B-B14F-4D97-AF65-F5344CB8AC3E}">
        <p14:creationId xmlns:p14="http://schemas.microsoft.com/office/powerpoint/2010/main" val="2575447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4</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011272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10</a:t>
            </a:fld>
            <a:endParaRPr lang="en-US"/>
          </a:p>
        </p:txBody>
      </p:sp>
    </p:spTree>
    <p:extLst>
      <p:ext uri="{BB962C8B-B14F-4D97-AF65-F5344CB8AC3E}">
        <p14:creationId xmlns:p14="http://schemas.microsoft.com/office/powerpoint/2010/main" val="2994850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Arrays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en-US" sz="2000" dirty="0">
                <a:latin typeface="Consolas" pitchFamily="49" charset="0"/>
                <a:cs typeface="Consolas" pitchFamily="49" charset="0"/>
              </a:rPr>
              <a:t>private fun parseArrayTypeDecl() : </a:t>
            </a:r>
            <a:r>
              <a:rPr lang="en-US" sz="2000" dirty="0" err="1">
                <a:latin typeface="Consolas" pitchFamily="49" charset="0"/>
                <a:cs typeface="Consolas" pitchFamily="49" charset="0"/>
              </a:rPr>
              <a:t>InitialDecl</a:t>
            </a:r>
            <a:endParaRPr lang="en-US" sz="2000" dirty="0">
              <a:latin typeface="Consolas" pitchFamily="49" charset="0"/>
              <a:cs typeface="Consolas" pitchFamily="49" charset="0"/>
            </a:endParaRP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parseTypeName</a:t>
            </a:r>
            <a:r>
              <a:rPr lang="en-US" sz="2000" dirty="0">
                <a:latin typeface="Consolas" pitchFamily="49" charset="0"/>
                <a:cs typeface="Consolas" pitchFamily="49" charset="0"/>
              </a:rPr>
              <a:t>() : Type</a:t>
            </a: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parseVariable</a:t>
            </a:r>
            <a:r>
              <a:rPr lang="en-US" sz="2000" dirty="0">
                <a:latin typeface="Consolas" pitchFamily="49" charset="0"/>
                <a:cs typeface="Consolas" pitchFamily="49" charset="0"/>
              </a:rPr>
              <a:t>() : Variable?</a:t>
            </a:r>
            <a:endParaRPr lang="fr-FR" sz="2000" dirty="0">
              <a:latin typeface="Consolas" pitchFamily="49" charset="0"/>
              <a:cs typeface="Consolas" pitchFamily="49" charset="0"/>
            </a:endParaRPr>
          </a:p>
          <a:p>
            <a:endParaRPr lang="en-US" sz="2000" dirty="0">
              <a:latin typeface="Consolas" pitchFamily="49" charset="0"/>
              <a:cs typeface="Consolas"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11</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2" name="Group 1"/>
          <p:cNvGrpSpPr/>
          <p:nvPr/>
        </p:nvGrpSpPr>
        <p:grpSpPr>
          <a:xfrm>
            <a:off x="1524000" y="1905000"/>
            <a:ext cx="5990491" cy="3513182"/>
            <a:chOff x="1459515" y="1962192"/>
            <a:chExt cx="5990491" cy="3513182"/>
          </a:xfrm>
        </p:grpSpPr>
        <p:sp>
          <p:nvSpPr>
            <p:cNvPr id="11269" name="Text Box 4"/>
            <p:cNvSpPr txBox="1">
              <a:spLocks noChangeArrowheads="1"/>
            </p:cNvSpPr>
            <p:nvPr/>
          </p:nvSpPr>
          <p:spPr bwMode="auto">
            <a:xfrm>
              <a:off x="3059580" y="1977581"/>
              <a:ext cx="634789"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a:latin typeface="+mn-lt"/>
                </a:rPr>
                <a:t>AST</a:t>
              </a:r>
            </a:p>
          </p:txBody>
        </p:sp>
        <p:sp>
          <p:nvSpPr>
            <p:cNvPr id="11271" name="Rectangle 6"/>
            <p:cNvSpPr>
              <a:spLocks noChangeArrowheads="1"/>
            </p:cNvSpPr>
            <p:nvPr/>
          </p:nvSpPr>
          <p:spPr bwMode="auto">
            <a:xfrm>
              <a:off x="1632672" y="2981811"/>
              <a:ext cx="1352935"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i="1" dirty="0">
                  <a:latin typeface="+mn-lt"/>
                </a:rPr>
                <a:t>Declaration</a:t>
              </a:r>
            </a:p>
          </p:txBody>
        </p:sp>
        <p:sp>
          <p:nvSpPr>
            <p:cNvPr id="11277" name="Rectangle 13"/>
            <p:cNvSpPr>
              <a:spLocks noChangeArrowheads="1"/>
            </p:cNvSpPr>
            <p:nvPr/>
          </p:nvSpPr>
          <p:spPr bwMode="auto">
            <a:xfrm>
              <a:off x="3768343" y="2981811"/>
              <a:ext cx="1327286"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i="1">
                  <a:latin typeface="+mn-lt"/>
                </a:rPr>
                <a:t>Expression</a:t>
              </a:r>
            </a:p>
          </p:txBody>
        </p:sp>
        <p:cxnSp>
          <p:nvCxnSpPr>
            <p:cNvPr id="11281" name="AutoShape 18"/>
            <p:cNvCxnSpPr>
              <a:cxnSpLocks noChangeShapeType="1"/>
              <a:stCxn id="11271" idx="0"/>
              <a:endCxn id="19" idx="3"/>
            </p:cNvCxnSpPr>
            <p:nvPr/>
          </p:nvCxnSpPr>
          <p:spPr bwMode="auto">
            <a:xfrm rot="5400000" flipH="1" flipV="1">
              <a:off x="2609750" y="2214587"/>
              <a:ext cx="466614" cy="1067835"/>
            </a:xfrm>
            <a:prstGeom prst="bentConnector3">
              <a:avLst>
                <a:gd name="adj1" fmla="val 50000"/>
              </a:avLst>
            </a:prstGeom>
            <a:noFill/>
            <a:ln w="9525">
              <a:solidFill>
                <a:schemeClr val="tx1"/>
              </a:solidFill>
              <a:miter lim="800000"/>
              <a:headEnd/>
              <a:tailEnd type="none" w="lg" len="lg"/>
            </a:ln>
          </p:spPr>
        </p:cxnSp>
        <p:cxnSp>
          <p:nvCxnSpPr>
            <p:cNvPr id="11283" name="AutoShape 21"/>
            <p:cNvCxnSpPr>
              <a:cxnSpLocks noChangeShapeType="1"/>
              <a:stCxn id="11277" idx="0"/>
              <a:endCxn id="19" idx="3"/>
            </p:cNvCxnSpPr>
            <p:nvPr/>
          </p:nvCxnSpPr>
          <p:spPr bwMode="auto">
            <a:xfrm rot="16200000" flipV="1">
              <a:off x="3671174" y="2220998"/>
              <a:ext cx="466614" cy="1055011"/>
            </a:xfrm>
            <a:prstGeom prst="bentConnector3">
              <a:avLst>
                <a:gd name="adj1" fmla="val 50000"/>
              </a:avLst>
            </a:prstGeom>
            <a:noFill/>
            <a:ln w="9525">
              <a:solidFill>
                <a:schemeClr val="tx1"/>
              </a:solidFill>
              <a:miter lim="800000"/>
              <a:headEnd/>
              <a:tailEnd type="none" w="lg" len="lg"/>
            </a:ln>
          </p:spPr>
        </p:cxnSp>
        <p:sp>
          <p:nvSpPr>
            <p:cNvPr id="11286" name="Text Box 24"/>
            <p:cNvSpPr txBox="1">
              <a:spLocks noChangeArrowheads="1"/>
            </p:cNvSpPr>
            <p:nvPr/>
          </p:nvSpPr>
          <p:spPr bwMode="auto">
            <a:xfrm>
              <a:off x="3924379" y="4067475"/>
              <a:ext cx="1015214"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Variable</a:t>
              </a:r>
            </a:p>
          </p:txBody>
        </p:sp>
        <p:cxnSp>
          <p:nvCxnSpPr>
            <p:cNvPr id="11290" name="AutoShape 28"/>
            <p:cNvCxnSpPr>
              <a:cxnSpLocks noChangeShapeType="1"/>
              <a:stCxn id="11286" idx="0"/>
              <a:endCxn id="22" idx="3"/>
            </p:cNvCxnSpPr>
            <p:nvPr/>
          </p:nvCxnSpPr>
          <p:spPr bwMode="auto">
            <a:xfrm flipV="1">
              <a:off x="4431986" y="3511113"/>
              <a:ext cx="1" cy="556362"/>
            </a:xfrm>
            <a:prstGeom prst="straightConnector1">
              <a:avLst/>
            </a:prstGeom>
            <a:noFill/>
            <a:ln w="9525">
              <a:solidFill>
                <a:schemeClr val="tx1"/>
              </a:solidFill>
              <a:miter lim="800000"/>
              <a:headEnd/>
              <a:tailEnd type="none" w="lg" len="lg"/>
            </a:ln>
          </p:spPr>
        </p:cxnSp>
        <p:sp>
          <p:nvSpPr>
            <p:cNvPr id="30" name="Text Box 9"/>
            <p:cNvSpPr txBox="1">
              <a:spLocks noChangeArrowheads="1"/>
            </p:cNvSpPr>
            <p:nvPr/>
          </p:nvSpPr>
          <p:spPr bwMode="auto">
            <a:xfrm>
              <a:off x="1716029" y="4067475"/>
              <a:ext cx="1186222"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err="1">
                  <a:latin typeface="+mn-lt"/>
                </a:rPr>
                <a:t>InitialDecl</a:t>
              </a:r>
              <a:endParaRPr lang="en-US" sz="1800" i="1" dirty="0">
                <a:latin typeface="+mn-lt"/>
              </a:endParaRPr>
            </a:p>
          </p:txBody>
        </p:sp>
        <p:cxnSp>
          <p:nvCxnSpPr>
            <p:cNvPr id="32" name="Elbow Connector 31"/>
            <p:cNvCxnSpPr>
              <a:stCxn id="30" idx="0"/>
              <a:endCxn id="20" idx="3"/>
            </p:cNvCxnSpPr>
            <p:nvPr/>
          </p:nvCxnSpPr>
          <p:spPr bwMode="auto">
            <a:xfrm flipV="1">
              <a:off x="2309140" y="3510516"/>
              <a:ext cx="0" cy="556959"/>
            </a:xfrm>
            <a:prstGeom prst="straightConnector1">
              <a:avLst/>
            </a:prstGeom>
            <a:noFill/>
            <a:ln w="9525">
              <a:solidFill>
                <a:schemeClr val="tx1"/>
              </a:solidFill>
              <a:miter lim="800000"/>
              <a:headEnd/>
              <a:tailEnd type="none" w="lg" len="lg"/>
            </a:ln>
          </p:spPr>
        </p:cxnSp>
        <p:sp>
          <p:nvSpPr>
            <p:cNvPr id="33" name="Text Box 9"/>
            <p:cNvSpPr txBox="1">
              <a:spLocks noChangeArrowheads="1"/>
            </p:cNvSpPr>
            <p:nvPr/>
          </p:nvSpPr>
          <p:spPr bwMode="auto">
            <a:xfrm>
              <a:off x="1459515" y="5105400"/>
              <a:ext cx="1699248"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err="1">
                  <a:latin typeface="+mn-lt"/>
                </a:rPr>
                <a:t>ArrayTypeDecl</a:t>
              </a:r>
              <a:endParaRPr lang="en-US" sz="1800" dirty="0">
                <a:latin typeface="+mn-lt"/>
              </a:endParaRPr>
            </a:p>
          </p:txBody>
        </p:sp>
        <p:cxnSp>
          <p:nvCxnSpPr>
            <p:cNvPr id="36" name="Elbow Connector 35"/>
            <p:cNvCxnSpPr>
              <a:stCxn id="33" idx="0"/>
              <a:endCxn id="21" idx="3"/>
            </p:cNvCxnSpPr>
            <p:nvPr/>
          </p:nvCxnSpPr>
          <p:spPr bwMode="auto">
            <a:xfrm flipV="1">
              <a:off x="2309139" y="4600562"/>
              <a:ext cx="2" cy="504838"/>
            </a:xfrm>
            <a:prstGeom prst="straightConnector1">
              <a:avLst/>
            </a:prstGeom>
            <a:noFill/>
            <a:ln w="9525">
              <a:solidFill>
                <a:schemeClr val="tx1"/>
              </a:solidFill>
              <a:miter lim="800000"/>
              <a:headEnd/>
              <a:tailEnd type="none" w="lg" len="lg"/>
            </a:ln>
          </p:spPr>
        </p:cxnSp>
        <p:sp>
          <p:nvSpPr>
            <p:cNvPr id="26" name="Rectangle 13"/>
            <p:cNvSpPr>
              <a:spLocks noChangeArrowheads="1"/>
            </p:cNvSpPr>
            <p:nvPr/>
          </p:nvSpPr>
          <p:spPr bwMode="auto">
            <a:xfrm>
              <a:off x="6488139" y="1962192"/>
              <a:ext cx="686150"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latin typeface="+mn-lt"/>
                </a:rPr>
                <a:t>Type</a:t>
              </a:r>
            </a:p>
          </p:txBody>
        </p:sp>
        <p:sp>
          <p:nvSpPr>
            <p:cNvPr id="27" name="Text Box 24"/>
            <p:cNvSpPr txBox="1">
              <a:spLocks noChangeArrowheads="1"/>
            </p:cNvSpPr>
            <p:nvPr/>
          </p:nvSpPr>
          <p:spPr bwMode="auto">
            <a:xfrm>
              <a:off x="6212423" y="2997200"/>
              <a:ext cx="1237583"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err="1">
                  <a:latin typeface="+mn-lt"/>
                </a:rPr>
                <a:t>ArrayType</a:t>
              </a:r>
              <a:endParaRPr lang="en-US" sz="1800" dirty="0">
                <a:latin typeface="+mn-lt"/>
              </a:endParaRPr>
            </a:p>
          </p:txBody>
        </p:sp>
        <p:cxnSp>
          <p:nvCxnSpPr>
            <p:cNvPr id="28" name="AutoShape 28"/>
            <p:cNvCxnSpPr>
              <a:cxnSpLocks noChangeShapeType="1"/>
              <a:stCxn id="27" idx="0"/>
              <a:endCxn id="23" idx="3"/>
            </p:cNvCxnSpPr>
            <p:nvPr/>
          </p:nvCxnSpPr>
          <p:spPr bwMode="auto">
            <a:xfrm flipV="1">
              <a:off x="6831215" y="2498652"/>
              <a:ext cx="0" cy="498548"/>
            </a:xfrm>
            <a:prstGeom prst="straightConnector1">
              <a:avLst/>
            </a:prstGeom>
            <a:noFill/>
            <a:ln w="9525">
              <a:solidFill>
                <a:schemeClr val="tx1"/>
              </a:solidFill>
              <a:miter lim="800000"/>
              <a:headEnd/>
              <a:tailEnd type="none" w="lg" len="lg"/>
            </a:ln>
          </p:spPr>
        </p:cxnSp>
        <p:sp>
          <p:nvSpPr>
            <p:cNvPr id="19" name="Isosceles Triangle 18"/>
            <p:cNvSpPr/>
            <p:nvPr/>
          </p:nvSpPr>
          <p:spPr bwMode="auto">
            <a:xfrm>
              <a:off x="3288236" y="236220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0" name="Isosceles Triangle 19"/>
            <p:cNvSpPr/>
            <p:nvPr/>
          </p:nvSpPr>
          <p:spPr bwMode="auto">
            <a:xfrm>
              <a:off x="2220401" y="335751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1" name="Isosceles Triangle 20"/>
            <p:cNvSpPr/>
            <p:nvPr/>
          </p:nvSpPr>
          <p:spPr bwMode="auto">
            <a:xfrm>
              <a:off x="2220402" y="4447565"/>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Isosceles Triangle 21"/>
            <p:cNvSpPr/>
            <p:nvPr/>
          </p:nvSpPr>
          <p:spPr bwMode="auto">
            <a:xfrm>
              <a:off x="4343248" y="3358116"/>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3" name="Isosceles Triangle 22"/>
            <p:cNvSpPr/>
            <p:nvPr/>
          </p:nvSpPr>
          <p:spPr bwMode="auto">
            <a:xfrm>
              <a:off x="6742476" y="2345655"/>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ArrayType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An array type declaration creates a new type – an array type.</a:t>
            </a:r>
          </a:p>
          <a:p>
            <a:r>
              <a:rPr lang="en-US" dirty="0"/>
              <a:t>Class </a:t>
            </a:r>
            <a:r>
              <a:rPr lang="en-US" dirty="0" err="1">
                <a:latin typeface="Consolas" pitchFamily="49" charset="0"/>
                <a:cs typeface="Consolas" pitchFamily="49" charset="0"/>
              </a:rPr>
              <a:t>ArrayType</a:t>
            </a:r>
            <a:r>
              <a:rPr lang="en-US" dirty="0"/>
              <a:t> encapsulates the properties of an array type.</a:t>
            </a:r>
          </a:p>
          <a:p>
            <a:pPr lvl="1">
              <a:buFont typeface="Arial" pitchFamily="34" charset="0"/>
              <a:buChar char="•"/>
            </a:pPr>
            <a:r>
              <a:rPr lang="en-US" dirty="0" err="1">
                <a:latin typeface="Consolas" pitchFamily="49" charset="0"/>
                <a:cs typeface="Consolas" pitchFamily="49" charset="0"/>
              </a:rPr>
              <a:t>typeName</a:t>
            </a:r>
            <a:r>
              <a:rPr lang="en-US" dirty="0"/>
              <a:t> – the name of the array type</a:t>
            </a:r>
          </a:p>
          <a:p>
            <a:pPr lvl="1">
              <a:buFont typeface="Arial" pitchFamily="34" charset="0"/>
              <a:buChar char="•"/>
            </a:pPr>
            <a:r>
              <a:rPr lang="en-US" dirty="0" err="1">
                <a:latin typeface="Consolas" pitchFamily="49" charset="0"/>
                <a:cs typeface="Consolas" pitchFamily="49" charset="0"/>
              </a:rPr>
              <a:t>numElements</a:t>
            </a:r>
            <a:r>
              <a:rPr lang="en-US" dirty="0"/>
              <a:t> – the number of elements in the array type</a:t>
            </a:r>
          </a:p>
          <a:p>
            <a:pPr lvl="1">
              <a:buFont typeface="Arial" pitchFamily="34" charset="0"/>
              <a:buChar char="•"/>
            </a:pPr>
            <a:r>
              <a:rPr lang="en-US" dirty="0" err="1">
                <a:latin typeface="Consolas" pitchFamily="49" charset="0"/>
                <a:cs typeface="Consolas" pitchFamily="49" charset="0"/>
              </a:rPr>
              <a:t>elementType</a:t>
            </a:r>
            <a:r>
              <a:rPr lang="en-US" dirty="0"/>
              <a:t> – the element type (type of elements in the array)</a:t>
            </a:r>
          </a:p>
          <a:p>
            <a:pPr lvl="1">
              <a:buFont typeface="Arial" pitchFamily="34" charset="0"/>
              <a:buChar char="•"/>
            </a:pPr>
            <a:r>
              <a:rPr lang="en-US" dirty="0">
                <a:latin typeface="Consolas" pitchFamily="49" charset="0"/>
                <a:cs typeface="Consolas" pitchFamily="49" charset="0"/>
              </a:rPr>
              <a:t>size</a:t>
            </a:r>
          </a:p>
          <a:p>
            <a:pPr lvl="2">
              <a:buFontTx/>
              <a:buChar char="–"/>
            </a:pPr>
            <a:r>
              <a:rPr lang="en-US" dirty="0"/>
              <a:t>the size (number of bytes) of a variable with this type;</a:t>
            </a:r>
          </a:p>
          <a:p>
            <a:pPr lvl="2">
              <a:buFontTx/>
              <a:buChar char="–"/>
            </a:pPr>
            <a:r>
              <a:rPr lang="en-US" dirty="0"/>
              <a:t>computed as </a:t>
            </a:r>
            <a:r>
              <a:rPr lang="en-US" dirty="0" err="1">
                <a:latin typeface="Consolas" pitchFamily="49" charset="0"/>
                <a:cs typeface="Consolas" pitchFamily="49" charset="0"/>
              </a:rPr>
              <a:t>numElements</a:t>
            </a:r>
            <a:r>
              <a:rPr lang="en-US" dirty="0">
                <a:latin typeface="Consolas" pitchFamily="49" charset="0"/>
                <a:cs typeface="Consolas" pitchFamily="49" charset="0"/>
              </a:rPr>
              <a:t>*</a:t>
            </a:r>
            <a:r>
              <a:rPr lang="en-US" dirty="0" err="1">
                <a:latin typeface="Consolas" pitchFamily="49" charset="0"/>
                <a:cs typeface="Consolas" pitchFamily="49" charset="0"/>
              </a:rPr>
              <a:t>elementType.size</a:t>
            </a:r>
            <a:endParaRPr lang="en-US" dirty="0"/>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ArrayType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class </a:t>
            </a:r>
            <a:r>
              <a:rPr lang="en-US" sz="1800" dirty="0" err="1">
                <a:latin typeface="Consolas" panose="020B0609020204030204" pitchFamily="49" charset="0"/>
              </a:rPr>
              <a:t>ArrayType</a:t>
            </a:r>
            <a:r>
              <a:rPr lang="en-US" sz="1800" dirty="0">
                <a:latin typeface="Consolas" panose="020B0609020204030204" pitchFamily="49" charset="0"/>
              </a:rPr>
              <a:t>(</a:t>
            </a:r>
            <a:r>
              <a:rPr lang="en-US" sz="1800" dirty="0" err="1">
                <a:latin typeface="Consolas" panose="020B0609020204030204" pitchFamily="49" charset="0"/>
              </a:rPr>
              <a:t>typeName</a:t>
            </a:r>
            <a:r>
              <a:rPr lang="en-US" sz="1800" dirty="0">
                <a:latin typeface="Consolas" panose="020B0609020204030204" pitchFamily="49" charset="0"/>
              </a:rPr>
              <a:t> : String,</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numElements</a:t>
            </a:r>
            <a:r>
              <a:rPr lang="en-US" sz="1800" dirty="0">
                <a:latin typeface="Consolas" panose="020B0609020204030204" pitchFamily="49" charset="0"/>
              </a:rPr>
              <a:t> : Int,</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elementType</a:t>
            </a:r>
            <a:r>
              <a:rPr lang="en-US" sz="1800" dirty="0">
                <a:latin typeface="Consolas" panose="020B0609020204030204" pitchFamily="49" charset="0"/>
              </a:rPr>
              <a:t> : Type)</a:t>
            </a:r>
          </a:p>
          <a:p>
            <a:pPr marL="182880" indent="0">
              <a:spcBef>
                <a:spcPts val="200"/>
              </a:spcBef>
              <a:buNone/>
            </a:pPr>
            <a:r>
              <a:rPr lang="en-US" sz="1800" dirty="0">
                <a:latin typeface="Consolas" panose="020B0609020204030204" pitchFamily="49" charset="0"/>
              </a:rPr>
              <a:t>    : Type(</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numElements</a:t>
            </a:r>
            <a:r>
              <a:rPr lang="en-US" sz="1800" b="1" dirty="0">
                <a:latin typeface="Consolas" panose="020B0609020204030204" pitchFamily="49" charset="0"/>
              </a:rPr>
              <a:t>*</a:t>
            </a:r>
            <a:r>
              <a:rPr lang="en-US" sz="1800" b="1" dirty="0" err="1">
                <a:latin typeface="Consolas" panose="020B0609020204030204" pitchFamily="49" charset="0"/>
              </a:rPr>
              <a:t>elementType.size</a:t>
            </a: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13</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3962400" y="3343663"/>
            <a:ext cx="3074880" cy="400110"/>
          </a:xfrm>
          <a:prstGeom prst="rect">
            <a:avLst/>
          </a:prstGeom>
          <a:noFill/>
          <a:ln>
            <a:solidFill>
              <a:schemeClr val="tx1"/>
            </a:solidFill>
          </a:ln>
        </p:spPr>
        <p:txBody>
          <a:bodyPr wrap="none" rtlCol="0">
            <a:spAutoFit/>
          </a:bodyPr>
          <a:lstStyle/>
          <a:p>
            <a:r>
              <a:rPr lang="en-US" sz="2000" dirty="0"/>
              <a:t>Note computation of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6858000" y="238760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stCxn id="6" idx="3"/>
            <a:endCxn id="7" idx="3"/>
          </p:cNvCxnSpPr>
          <p:nvPr/>
        </p:nvCxnSpPr>
        <p:spPr bwMode="auto">
          <a:xfrm flipV="1">
            <a:off x="7037280" y="2470728"/>
            <a:ext cx="3600" cy="1072990"/>
          </a:xfrm>
          <a:prstGeom prst="bentConnector3">
            <a:avLst>
              <a:gd name="adj1" fmla="val 6450000"/>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Address of an Array Object</a:t>
            </a:r>
            <a:endParaRPr lang="en-US" dirty="0"/>
          </a:p>
        </p:txBody>
      </p:sp>
      <p:sp>
        <p:nvSpPr>
          <p:cNvPr id="12291" name="Content Placeholder 2"/>
          <p:cNvSpPr>
            <a:spLocks noGrp="1"/>
          </p:cNvSpPr>
          <p:nvPr>
            <p:ph idx="1"/>
          </p:nvPr>
        </p:nvSpPr>
        <p:spPr/>
        <p:txBody>
          <a:bodyPr/>
          <a:lstStyle/>
          <a:p>
            <a:r>
              <a:rPr lang="en-US" dirty="0"/>
              <a:t>The relative address for a variable of an array type is the relative address of the first byte in the array.</a:t>
            </a:r>
          </a:p>
          <a:p>
            <a:r>
              <a:rPr lang="en-US" dirty="0"/>
              <a:t>The relative address for the element of the array at index n is the sum of the relative address of the array plus the offset of nth element, computed as follows.</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(a[n]) =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 + n*</a:t>
            </a:r>
            <a:r>
              <a:rPr lang="en-US" sz="1800" dirty="0" err="1">
                <a:latin typeface="Consolas" pitchFamily="49" charset="0"/>
                <a:cs typeface="Consolas" pitchFamily="49" charset="0"/>
              </a:rPr>
              <a:t>elementType.size</a:t>
            </a:r>
            <a:endParaRPr lang="en-US" sz="1800" dirty="0">
              <a:latin typeface="Consolas" pitchFamily="49" charset="0"/>
              <a:cs typeface="Consolas" pitchFamily="49" charset="0"/>
            </a:endParaRPr>
          </a:p>
          <a:p>
            <a:r>
              <a:rPr lang="en-US" dirty="0"/>
              <a:t>Note that if the element type of the array is Boolean, then the relative address for the element at index n can be simplified to</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(a[n]) =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 + n</a:t>
            </a:r>
          </a:p>
          <a:p>
            <a:endParaRPr lang="en-US" dirty="0"/>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Index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T = array[100] of Integer;</a:t>
            </a:r>
          </a:p>
          <a:p>
            <a:pPr>
              <a:spcBef>
                <a:spcPts val="600"/>
              </a:spcBef>
              <a:buFontTx/>
              <a:buNone/>
            </a:pPr>
            <a:r>
              <a:rPr lang="en-US" sz="2000" dirty="0">
                <a:latin typeface="Consolas" pitchFamily="49" charset="0"/>
                <a:cs typeface="Consolas" pitchFamily="49" charset="0"/>
              </a:rPr>
              <a:t>   </a:t>
            </a:r>
            <a:r>
              <a:rPr lang="en-US" sz="2000" dirty="0" err="1">
                <a:latin typeface="Consolas" pitchFamily="49" charset="0"/>
                <a:cs typeface="Consolas" pitchFamily="49" charset="0"/>
              </a:rPr>
              <a:t>var</a:t>
            </a:r>
            <a:r>
              <a:rPr lang="en-US" sz="2000" dirty="0">
                <a:latin typeface="Consolas" pitchFamily="49" charset="0"/>
                <a:cs typeface="Consolas" pitchFamily="49" charset="0"/>
              </a:rPr>
              <a:t> a : T;</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15</a:t>
            </a:fld>
            <a:endParaRPr lang="en-US"/>
          </a:p>
        </p:txBody>
      </p:sp>
      <p:grpSp>
        <p:nvGrpSpPr>
          <p:cNvPr id="3" name="Group 2"/>
          <p:cNvGrpSpPr/>
          <p:nvPr/>
        </p:nvGrpSpPr>
        <p:grpSpPr>
          <a:xfrm>
            <a:off x="2823409" y="2076062"/>
            <a:ext cx="3497183" cy="2928743"/>
            <a:chOff x="2903617" y="2057400"/>
            <a:chExt cx="3497183" cy="2928743"/>
          </a:xfrm>
        </p:grpSpPr>
        <p:cxnSp>
          <p:nvCxnSpPr>
            <p:cNvPr id="13318" name="AutoShape 59"/>
            <p:cNvCxnSpPr>
              <a:cxnSpLocks noChangeShapeType="1"/>
            </p:cNvCxnSpPr>
            <p:nvPr/>
          </p:nvCxnSpPr>
          <p:spPr bwMode="auto">
            <a:xfrm rot="10800000" flipV="1">
              <a:off x="4879055" y="2247706"/>
              <a:ext cx="503238" cy="3175"/>
            </a:xfrm>
            <a:prstGeom prst="straightConnector1">
              <a:avLst/>
            </a:prstGeom>
            <a:noFill/>
            <a:ln w="9525">
              <a:solidFill>
                <a:schemeClr val="tx1"/>
              </a:solidFill>
              <a:round/>
              <a:headEnd/>
              <a:tailEnd type="triangle" w="med" len="med"/>
            </a:ln>
          </p:spPr>
        </p:cxnSp>
        <p:sp>
          <p:nvSpPr>
            <p:cNvPr id="13319" name="Rectangle 4"/>
            <p:cNvSpPr>
              <a:spLocks noChangeArrowheads="1"/>
            </p:cNvSpPr>
            <p:nvPr/>
          </p:nvSpPr>
          <p:spPr bwMode="auto">
            <a:xfrm>
              <a:off x="3731293" y="2150868"/>
              <a:ext cx="1096962" cy="2835275"/>
            </a:xfrm>
            <a:prstGeom prst="rect">
              <a:avLst/>
            </a:prstGeom>
            <a:noFill/>
            <a:ln w="9525">
              <a:solidFill>
                <a:schemeClr val="tx1"/>
              </a:solidFill>
              <a:miter lim="800000"/>
              <a:headEnd/>
              <a:tailEnd/>
            </a:ln>
          </p:spPr>
          <p:txBody>
            <a:bodyPr wrap="none" lIns="92075" tIns="46038" rIns="92075" bIns="46038" anchor="ctr"/>
            <a:lstStyle/>
            <a:p>
              <a:endParaRPr lang="en-US"/>
            </a:p>
          </p:txBody>
        </p:sp>
        <p:sp>
          <p:nvSpPr>
            <p:cNvPr id="13320" name="Line 5"/>
            <p:cNvSpPr>
              <a:spLocks noChangeShapeType="1"/>
            </p:cNvSpPr>
            <p:nvPr/>
          </p:nvSpPr>
          <p:spPr bwMode="auto">
            <a:xfrm>
              <a:off x="3731293" y="249376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1" name="Line 6"/>
            <p:cNvSpPr>
              <a:spLocks noChangeShapeType="1"/>
            </p:cNvSpPr>
            <p:nvPr/>
          </p:nvSpPr>
          <p:spPr bwMode="auto">
            <a:xfrm>
              <a:off x="3731293" y="266045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2" name="Line 7"/>
            <p:cNvSpPr>
              <a:spLocks noChangeShapeType="1"/>
            </p:cNvSpPr>
            <p:nvPr/>
          </p:nvSpPr>
          <p:spPr bwMode="auto">
            <a:xfrm>
              <a:off x="3731293" y="232708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3" name="Line 8"/>
            <p:cNvSpPr>
              <a:spLocks noChangeShapeType="1"/>
            </p:cNvSpPr>
            <p:nvPr/>
          </p:nvSpPr>
          <p:spPr bwMode="auto">
            <a:xfrm>
              <a:off x="3731293" y="282714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4" name="Line 9"/>
            <p:cNvSpPr>
              <a:spLocks noChangeShapeType="1"/>
            </p:cNvSpPr>
            <p:nvPr/>
          </p:nvSpPr>
          <p:spPr bwMode="auto">
            <a:xfrm>
              <a:off x="3731293" y="299383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5" name="Line 10"/>
            <p:cNvSpPr>
              <a:spLocks noChangeShapeType="1"/>
            </p:cNvSpPr>
            <p:nvPr/>
          </p:nvSpPr>
          <p:spPr bwMode="auto">
            <a:xfrm>
              <a:off x="3731293" y="316051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6" name="Line 11"/>
            <p:cNvSpPr>
              <a:spLocks noChangeShapeType="1"/>
            </p:cNvSpPr>
            <p:nvPr/>
          </p:nvSpPr>
          <p:spPr bwMode="auto">
            <a:xfrm>
              <a:off x="3731293" y="332720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7" name="Line 12"/>
            <p:cNvSpPr>
              <a:spLocks noChangeShapeType="1"/>
            </p:cNvSpPr>
            <p:nvPr/>
          </p:nvSpPr>
          <p:spPr bwMode="auto">
            <a:xfrm>
              <a:off x="3731293" y="349389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8" name="Line 14"/>
            <p:cNvSpPr>
              <a:spLocks noChangeShapeType="1"/>
            </p:cNvSpPr>
            <p:nvPr/>
          </p:nvSpPr>
          <p:spPr bwMode="auto">
            <a:xfrm>
              <a:off x="3731293" y="382726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9" name="Line 15"/>
            <p:cNvSpPr>
              <a:spLocks noChangeShapeType="1"/>
            </p:cNvSpPr>
            <p:nvPr/>
          </p:nvSpPr>
          <p:spPr bwMode="auto">
            <a:xfrm>
              <a:off x="3731293" y="399395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0" name="Line 16"/>
            <p:cNvSpPr>
              <a:spLocks noChangeShapeType="1"/>
            </p:cNvSpPr>
            <p:nvPr/>
          </p:nvSpPr>
          <p:spPr bwMode="auto">
            <a:xfrm>
              <a:off x="3731293" y="416064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1" name="Line 17"/>
            <p:cNvSpPr>
              <a:spLocks noChangeShapeType="1"/>
            </p:cNvSpPr>
            <p:nvPr/>
          </p:nvSpPr>
          <p:spPr bwMode="auto">
            <a:xfrm>
              <a:off x="3731293" y="432733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2" name="Line 20"/>
            <p:cNvSpPr>
              <a:spLocks noChangeShapeType="1"/>
            </p:cNvSpPr>
            <p:nvPr/>
          </p:nvSpPr>
          <p:spPr bwMode="auto">
            <a:xfrm>
              <a:off x="3731293" y="482739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3" name="AutoShape 31"/>
            <p:cNvSpPr>
              <a:spLocks/>
            </p:cNvSpPr>
            <p:nvPr/>
          </p:nvSpPr>
          <p:spPr bwMode="auto">
            <a:xfrm flipH="1">
              <a:off x="3566193" y="218896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4" name="Text Box 36"/>
            <p:cNvSpPr txBox="1">
              <a:spLocks noChangeArrowheads="1"/>
            </p:cNvSpPr>
            <p:nvPr/>
          </p:nvSpPr>
          <p:spPr bwMode="auto">
            <a:xfrm>
              <a:off x="5328391" y="2057400"/>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+ 0*4</a:t>
              </a:r>
            </a:p>
          </p:txBody>
        </p:sp>
        <p:sp>
          <p:nvSpPr>
            <p:cNvPr id="13335" name="Line 14"/>
            <p:cNvSpPr>
              <a:spLocks noChangeShapeType="1"/>
            </p:cNvSpPr>
            <p:nvPr/>
          </p:nvSpPr>
          <p:spPr bwMode="auto">
            <a:xfrm>
              <a:off x="3736055" y="3660581"/>
              <a:ext cx="109696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6" name="AutoShape 31"/>
            <p:cNvSpPr>
              <a:spLocks/>
            </p:cNvSpPr>
            <p:nvPr/>
          </p:nvSpPr>
          <p:spPr bwMode="auto">
            <a:xfrm flipH="1">
              <a:off x="3566193" y="285730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7" name="AutoShape 31"/>
            <p:cNvSpPr>
              <a:spLocks/>
            </p:cNvSpPr>
            <p:nvPr/>
          </p:nvSpPr>
          <p:spPr bwMode="auto">
            <a:xfrm flipH="1">
              <a:off x="3566193" y="352405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8" name="Text Box 36"/>
            <p:cNvSpPr txBox="1">
              <a:spLocks noChangeArrowheads="1"/>
            </p:cNvSpPr>
            <p:nvPr/>
          </p:nvSpPr>
          <p:spPr bwMode="auto">
            <a:xfrm>
              <a:off x="2903617" y="2304856"/>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a[0]</a:t>
              </a:r>
            </a:p>
          </p:txBody>
        </p:sp>
        <p:sp>
          <p:nvSpPr>
            <p:cNvPr id="13339" name="Text Box 36"/>
            <p:cNvSpPr txBox="1">
              <a:spLocks noChangeArrowheads="1"/>
            </p:cNvSpPr>
            <p:nvPr/>
          </p:nvSpPr>
          <p:spPr bwMode="auto">
            <a:xfrm>
              <a:off x="2903617" y="2971606"/>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a[1]</a:t>
              </a:r>
            </a:p>
          </p:txBody>
        </p:sp>
        <p:sp>
          <p:nvSpPr>
            <p:cNvPr id="13340" name="Text Box 36"/>
            <p:cNvSpPr txBox="1">
              <a:spLocks noChangeArrowheads="1"/>
            </p:cNvSpPr>
            <p:nvPr/>
          </p:nvSpPr>
          <p:spPr bwMode="auto">
            <a:xfrm>
              <a:off x="2903617" y="3629025"/>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a[2]</a:t>
              </a:r>
            </a:p>
          </p:txBody>
        </p:sp>
        <p:cxnSp>
          <p:nvCxnSpPr>
            <p:cNvPr id="13341" name="AutoShape 59"/>
            <p:cNvCxnSpPr>
              <a:cxnSpLocks noChangeShapeType="1"/>
            </p:cNvCxnSpPr>
            <p:nvPr/>
          </p:nvCxnSpPr>
          <p:spPr bwMode="auto">
            <a:xfrm rot="10800000" flipV="1">
              <a:off x="4879055" y="2908106"/>
              <a:ext cx="503238" cy="3175"/>
            </a:xfrm>
            <a:prstGeom prst="straightConnector1">
              <a:avLst/>
            </a:prstGeom>
            <a:noFill/>
            <a:ln w="9525">
              <a:solidFill>
                <a:schemeClr val="tx1"/>
              </a:solidFill>
              <a:round/>
              <a:headEnd/>
              <a:tailEnd type="triangle" w="med" len="med"/>
            </a:ln>
          </p:spPr>
        </p:cxnSp>
        <p:sp>
          <p:nvSpPr>
            <p:cNvPr id="13342" name="Text Box 36"/>
            <p:cNvSpPr txBox="1">
              <a:spLocks noChangeArrowheads="1"/>
            </p:cNvSpPr>
            <p:nvPr/>
          </p:nvSpPr>
          <p:spPr bwMode="auto">
            <a:xfrm>
              <a:off x="5328391" y="2725543"/>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+ 1*4</a:t>
              </a:r>
            </a:p>
          </p:txBody>
        </p:sp>
        <p:cxnSp>
          <p:nvCxnSpPr>
            <p:cNvPr id="13343" name="AutoShape 59"/>
            <p:cNvCxnSpPr>
              <a:cxnSpLocks noChangeShapeType="1"/>
            </p:cNvCxnSpPr>
            <p:nvPr/>
          </p:nvCxnSpPr>
          <p:spPr bwMode="auto">
            <a:xfrm rot="10800000" flipV="1">
              <a:off x="4879055" y="3566918"/>
              <a:ext cx="503238" cy="4763"/>
            </a:xfrm>
            <a:prstGeom prst="straightConnector1">
              <a:avLst/>
            </a:prstGeom>
            <a:noFill/>
            <a:ln w="9525">
              <a:solidFill>
                <a:schemeClr val="tx1"/>
              </a:solidFill>
              <a:round/>
              <a:headEnd/>
              <a:tailEnd type="triangle" w="med" len="med"/>
            </a:ln>
          </p:spPr>
        </p:cxnSp>
        <p:sp>
          <p:nvSpPr>
            <p:cNvPr id="13344" name="Text Box 36"/>
            <p:cNvSpPr txBox="1">
              <a:spLocks noChangeArrowheads="1"/>
            </p:cNvSpPr>
            <p:nvPr/>
          </p:nvSpPr>
          <p:spPr bwMode="auto">
            <a:xfrm>
              <a:off x="5328391" y="3376612"/>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+ 2*4</a:t>
              </a:r>
            </a:p>
          </p:txBody>
        </p:sp>
        <p:sp>
          <p:nvSpPr>
            <p:cNvPr id="13345" name="TextBox 120"/>
            <p:cNvSpPr txBox="1">
              <a:spLocks noChangeArrowheads="1"/>
            </p:cNvSpPr>
            <p:nvPr/>
          </p:nvSpPr>
          <p:spPr bwMode="auto">
            <a:xfrm>
              <a:off x="4032918" y="4251598"/>
              <a:ext cx="493712" cy="461963"/>
            </a:xfrm>
            <a:prstGeom prst="rect">
              <a:avLst/>
            </a:prstGeom>
            <a:noFill/>
            <a:ln w="9525">
              <a:noFill/>
              <a:miter lim="800000"/>
              <a:headEnd/>
              <a:tailEnd/>
            </a:ln>
          </p:spPr>
          <p:txBody>
            <a:bodyPr wrap="none">
              <a:spAutoFit/>
            </a:bodyPr>
            <a:lstStyle/>
            <a:p>
              <a:r>
                <a:rPr lang="en-US" dirty="0"/>
                <a:t>…</a:t>
              </a:r>
            </a:p>
          </p:txBody>
        </p:sp>
      </p:grpSp>
      <p:sp>
        <p:nvSpPr>
          <p:cNvPr id="2" name="TextBox 1"/>
          <p:cNvSpPr txBox="1"/>
          <p:nvPr/>
        </p:nvSpPr>
        <p:spPr>
          <a:xfrm>
            <a:off x="1621513" y="5200262"/>
            <a:ext cx="5900974"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a</a:t>
            </a:r>
            <a:r>
              <a:rPr lang="en-US" sz="2000" dirty="0"/>
              <a:t> is 60, then the</a:t>
            </a:r>
          </a:p>
          <a:p>
            <a:pPr algn="l"/>
            <a:r>
              <a:rPr lang="en-US" sz="2000" dirty="0"/>
              <a:t>actual address of </a:t>
            </a:r>
            <a:r>
              <a:rPr lang="en-US" sz="2000" dirty="0">
                <a:latin typeface="Consolas" panose="020B0609020204030204" pitchFamily="49" charset="0"/>
              </a:rPr>
              <a:t>a[0]</a:t>
            </a:r>
            <a:r>
              <a:rPr lang="en-US" sz="2000" dirty="0"/>
              <a:t> is 60, the actual address of</a:t>
            </a:r>
          </a:p>
          <a:p>
            <a:pPr algn="l"/>
            <a:r>
              <a:rPr lang="en-US" sz="2000" dirty="0">
                <a:latin typeface="Consolas" panose="020B0609020204030204" pitchFamily="49" charset="0"/>
              </a:rPr>
              <a:t>a[1]</a:t>
            </a:r>
            <a:r>
              <a:rPr lang="en-US" sz="2000" dirty="0"/>
              <a:t> is 64, the actual address of </a:t>
            </a:r>
            <a:r>
              <a:rPr lang="en-US" sz="2000" dirty="0">
                <a:latin typeface="Consolas" panose="020B0609020204030204" pitchFamily="49" charset="0"/>
              </a:rPr>
              <a:t>a[2]</a:t>
            </a:r>
            <a:r>
              <a:rPr lang="en-US" sz="2000" dirty="0"/>
              <a:t> is 68, etc.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Arrays</a:t>
            </a:r>
          </a:p>
        </p:txBody>
      </p:sp>
      <p:sp>
        <p:nvSpPr>
          <p:cNvPr id="17411" name="Content Placeholder 2"/>
          <p:cNvSpPr>
            <a:spLocks noGrp="1"/>
          </p:cNvSpPr>
          <p:nvPr>
            <p:ph idx="1"/>
          </p:nvPr>
        </p:nvSpPr>
        <p:spPr/>
        <p:txBody>
          <a:bodyPr/>
          <a:lstStyle/>
          <a:p>
            <a:r>
              <a:rPr lang="en-US" dirty="0"/>
              <a:t>Miscellaneous Rule: Array parameters are always passed as variable (</a:t>
            </a:r>
            <a:r>
              <a:rPr lang="en-US" dirty="0">
                <a:latin typeface="Consolas" panose="020B0609020204030204" pitchFamily="49" charset="0"/>
              </a:rPr>
              <a:t>var</a:t>
            </a:r>
            <a:r>
              <a:rPr lang="en-US" dirty="0"/>
              <a:t>) parameters.</a:t>
            </a:r>
          </a:p>
          <a:p>
            <a:pPr lvl="1"/>
            <a:r>
              <a:rPr lang="en-US" dirty="0"/>
              <a:t>handled in the parser method </a:t>
            </a:r>
            <a:r>
              <a:rPr lang="en-US" dirty="0" err="1">
                <a:latin typeface="Consolas" panose="020B0609020204030204" pitchFamily="49" charset="0"/>
              </a:rPr>
              <a:t>parseParameterDecl</a:t>
            </a:r>
            <a:r>
              <a:rPr lang="en-US" dirty="0">
                <a:latin typeface="Consolas" panose="020B0609020204030204" pitchFamily="49" charset="0"/>
              </a:rPr>
              <a:t>()</a:t>
            </a:r>
            <a:endParaRPr lang="en-US" dirty="0"/>
          </a:p>
          <a:p>
            <a:pPr>
              <a:buSzPct val="110000"/>
            </a:pPr>
            <a:r>
              <a:rPr lang="en-US" dirty="0" err="1">
                <a:latin typeface="Consolas" panose="020B0609020204030204" pitchFamily="49" charset="0"/>
              </a:rPr>
              <a:t>ArrayTypeDecl</a:t>
            </a:r>
            <a:endParaRPr lang="en-US" dirty="0">
              <a:latin typeface="Consolas" panose="020B0609020204030204" pitchFamily="49" charset="0"/>
            </a:endParaRPr>
          </a:p>
          <a:p>
            <a:pPr lvl="1"/>
            <a:r>
              <a:rPr lang="en-US" dirty="0"/>
              <a:t>Type Rule: The constant value specifying the number of items in the array must have type </a:t>
            </a:r>
            <a:r>
              <a:rPr lang="en-US" dirty="0">
                <a:latin typeface="Consolas" panose="020B0609020204030204" pitchFamily="49" charset="0"/>
              </a:rPr>
              <a:t>Integer</a:t>
            </a:r>
            <a:r>
              <a:rPr lang="en-US" dirty="0"/>
              <a:t>, and the associated value must be a positive number.</a:t>
            </a:r>
          </a:p>
          <a:p>
            <a:pPr>
              <a:buSzPct val="110000"/>
            </a:pPr>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Type Rule: Each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16</a:t>
            </a:fld>
            <a:endParaRPr lang="en-US"/>
          </a:p>
        </p:txBody>
      </p:sp>
    </p:spTree>
    <p:extLst>
      <p:ext uri="{BB962C8B-B14F-4D97-AF65-F5344CB8AC3E}">
        <p14:creationId xmlns:p14="http://schemas.microsoft.com/office/powerpoint/2010/main" val="958988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a:t>
            </a:r>
            <a:r>
              <a:rPr lang="en-US" sz="1800">
                <a:latin typeface="Consolas" pitchFamily="49" charset="0"/>
                <a:cs typeface="Consolas" pitchFamily="49" charset="0"/>
              </a:rPr>
              <a:t>T = </a:t>
            </a:r>
            <a:r>
              <a:rPr lang="en-US" sz="1800" dirty="0">
                <a:latin typeface="Consolas" pitchFamily="49" charset="0"/>
                <a:cs typeface="Consolas" pitchFamily="49" charset="0"/>
              </a:rPr>
              <a:t>array[10] of Integer;</a:t>
            </a:r>
          </a:p>
          <a:p>
            <a:pPr lvl="1">
              <a:spcBef>
                <a:spcPts val="200"/>
              </a:spcBef>
              <a:buNone/>
            </a:pPr>
            <a:r>
              <a:rPr lang="en-US" sz="1800" dirty="0">
                <a:latin typeface="Consolas" pitchFamily="49" charset="0"/>
                <a:cs typeface="Consolas" pitchFamily="49" charset="0"/>
              </a:rPr>
              <a:t>var a : T;</a:t>
            </a:r>
          </a:p>
          <a:p>
            <a:r>
              <a:rPr lang="en-US" dirty="0"/>
              <a:t>Observation: </a:t>
            </a:r>
            <a:r>
              <a:rPr lang="en-US" dirty="0">
                <a:latin typeface="Consolas" pitchFamily="49" charset="0"/>
                <a:cs typeface="Consolas" pitchFamily="49" charset="0"/>
              </a:rPr>
              <a:t>a</a:t>
            </a:r>
            <a:r>
              <a:rPr lang="en-US" dirty="0"/>
              <a:t> has type </a:t>
            </a:r>
            <a:r>
              <a:rPr lang="en-US" dirty="0">
                <a:latin typeface="Consolas" pitchFamily="49" charset="0"/>
                <a:cs typeface="Consolas" pitchFamily="49" charset="0"/>
              </a:rPr>
              <a:t>T</a:t>
            </a:r>
            <a:r>
              <a:rPr lang="en-US" dirty="0"/>
              <a:t>, but </a:t>
            </a:r>
            <a:r>
              <a:rPr lang="en-US" dirty="0">
                <a:latin typeface="Consolas" pitchFamily="49" charset="0"/>
                <a:cs typeface="Consolas" pitchFamily="49" charset="0"/>
              </a:rPr>
              <a:t>a[i]</a:t>
            </a:r>
            <a:r>
              <a:rPr lang="en-US" dirty="0"/>
              <a:t> has type </a:t>
            </a:r>
            <a:r>
              <a:rPr lang="en-US" dirty="0">
                <a:latin typeface="Consolas" pitchFamily="49" charset="0"/>
                <a:cs typeface="Consolas" pitchFamily="49" charset="0"/>
              </a:rPr>
              <a:t>Integer</a:t>
            </a:r>
          </a:p>
          <a:p>
            <a:r>
              <a:rPr lang="en-US" dirty="0"/>
              <a:t>When processing an array type, for each selector expression </a:t>
            </a:r>
            <a:r>
              <a:rPr lang="en-US" dirty="0">
                <a:latin typeface="Consolas" panose="020B0609020204030204" pitchFamily="49" charset="0"/>
              </a:rPr>
              <a:t>checkConstraints()</a:t>
            </a:r>
            <a:r>
              <a:rPr lang="en-US" dirty="0"/>
              <a:t> must perform the following actions.</a:t>
            </a:r>
          </a:p>
          <a:p>
            <a:pPr lvl="1"/>
            <a:r>
              <a:rPr lang="en-US" dirty="0"/>
              <a:t>Set the type of the variable to the element type for the array.</a:t>
            </a:r>
          </a:p>
          <a:p>
            <a:pPr lvl="1"/>
            <a:r>
              <a:rPr lang="en-US" dirty="0"/>
              <a:t>Check that the selector expression is not a field expression.</a:t>
            </a:r>
          </a:p>
          <a:p>
            <a:pPr lvl="1"/>
            <a:r>
              <a:rPr lang="en-US" dirty="0"/>
              <a:t>Check that the type of the index expression is Integer.</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p:txBody>
          <a:bodyPr/>
          <a:lstStyle/>
          <a:p>
            <a:r>
              <a:rPr lang="en-US" sz="2200" dirty="0"/>
              <a:t>First, as with non-array types, </a:t>
            </a:r>
            <a:r>
              <a:rPr lang="en-US" sz="2200" dirty="0">
                <a:latin typeface="Consolas" pitchFamily="49" charset="0"/>
                <a:cs typeface="Consolas" pitchFamily="49" charset="0"/>
              </a:rPr>
              <a:t>emit()</a:t>
            </a:r>
            <a:r>
              <a:rPr lang="en-US" sz="2200" dirty="0"/>
              <a:t> must generate code to leave the relative address of the variable on the stack (i.e., the address of the first byte of the array)</a:t>
            </a:r>
          </a:p>
          <a:p>
            <a:pPr lvl="1"/>
            <a:r>
              <a:rPr lang="en-US" sz="1900" dirty="0"/>
              <a:t>no change required to existing code</a:t>
            </a:r>
          </a:p>
          <a:p>
            <a:r>
              <a:rPr lang="en-US" sz="2200" dirty="0"/>
              <a:t>Then, for each selector (index) expression, </a:t>
            </a:r>
            <a:r>
              <a:rPr lang="en-US" sz="2200" dirty="0">
                <a:latin typeface="Consolas" pitchFamily="49" charset="0"/>
                <a:cs typeface="Consolas" pitchFamily="49" charset="0"/>
              </a:rPr>
              <a:t>emit()</a:t>
            </a:r>
            <a:r>
              <a:rPr lang="en-US" sz="2200" dirty="0"/>
              <a:t> must</a:t>
            </a:r>
            <a:endParaRPr lang="en-US" sz="2200" b="1" dirty="0"/>
          </a:p>
          <a:p>
            <a:pPr lvl="1"/>
            <a:r>
              <a:rPr lang="en-US" sz="1900"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sz="1900" dirty="0"/>
              <a:t>generate code to multiply this value by the element type’s size</a:t>
            </a:r>
          </a:p>
          <a:p>
            <a:pPr marL="914400" lvl="2" indent="0">
              <a:buNone/>
            </a:pPr>
            <a:r>
              <a:rPr lang="en-US" dirty="0">
                <a:latin typeface="Consolas" panose="020B0609020204030204" pitchFamily="49" charset="0"/>
              </a:rPr>
              <a:t>emit("LDCINT ${</a:t>
            </a:r>
            <a:r>
              <a:rPr lang="en-US" dirty="0" err="1">
                <a:latin typeface="Consolas" panose="020B0609020204030204" pitchFamily="49" charset="0"/>
              </a:rPr>
              <a:t>arrayType.elementType.size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emit("MUL")</a:t>
            </a:r>
          </a:p>
          <a:p>
            <a:pPr lvl="1"/>
            <a:r>
              <a:rPr lang="en-US" sz="1900" dirty="0"/>
              <a:t>generate code to add offset to the relative address of the variable</a:t>
            </a:r>
          </a:p>
          <a:p>
            <a:pPr marL="914400" lvl="2" indent="0">
              <a:buNone/>
            </a:pPr>
            <a:r>
              <a:rPr lang="en-US" dirty="0">
                <a:latin typeface="Consolas" panose="020B0609020204030204" pitchFamily="49" charset="0"/>
              </a:rPr>
              <a:t>emit("ADD")</a:t>
            </a:r>
          </a:p>
          <a:p>
            <a:pPr marL="800100" lvl="1"/>
            <a:r>
              <a:rPr lang="en-US" sz="1900" dirty="0"/>
              <a:t>change the variable type to the element type of the array</a:t>
            </a:r>
          </a:p>
          <a:p>
            <a:pPr marL="971550" lvl="2" indent="0">
              <a:buNone/>
            </a:pPr>
            <a:r>
              <a:rPr lang="en-US" dirty="0">
                <a:latin typeface="Consolas" panose="020B0609020204030204" pitchFamily="49" charset="0"/>
              </a:rPr>
              <a:t>type = </a:t>
            </a:r>
            <a:r>
              <a:rPr lang="en-US" dirty="0" err="1">
                <a:latin typeface="Consolas" panose="020B0609020204030204" pitchFamily="49" charset="0"/>
              </a:rPr>
              <a:t>arrayType.elementType</a:t>
            </a:r>
            <a:endParaRPr lang="en-US" dirty="0">
              <a:latin typeface="Consolas" panose="020B0609020204030204" pitchFamily="49" charset="0"/>
            </a:endParaRPr>
          </a:p>
          <a:p>
            <a:pPr marL="800100" lvl="1"/>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18</a:t>
            </a:fld>
            <a:endParaRPr lang="en-US"/>
          </a:p>
        </p:txBody>
      </p:sp>
    </p:spTree>
    <p:extLst>
      <p:ext uri="{BB962C8B-B14F-4D97-AF65-F5344CB8AC3E}">
        <p14:creationId xmlns:p14="http://schemas.microsoft.com/office/powerpoint/2010/main" val="2174761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cs typeface="Consolas" pitchFamily="49" charset="0"/>
              </a:rPr>
              <a:t>(continued)</a:t>
            </a:r>
          </a:p>
        </p:txBody>
      </p:sp>
      <p:sp>
        <p:nvSpPr>
          <p:cNvPr id="3" name="Content Placeholder 2"/>
          <p:cNvSpPr>
            <a:spLocks noGrp="1"/>
          </p:cNvSpPr>
          <p:nvPr>
            <p:ph idx="1"/>
          </p:nvPr>
        </p:nvSpPr>
        <p:spPr/>
        <p:txBody>
          <a:bodyPr/>
          <a:lstStyle/>
          <a:p>
            <a:r>
              <a:rPr lang="en-US" dirty="0"/>
              <a:t>As an optimization, don’t generate code for the second step above if the array’s element type has size 1 (e.g., if the element type is </a:t>
            </a:r>
            <a:r>
              <a:rPr lang="en-US" dirty="0">
                <a:latin typeface="Consolas" pitchFamily="49" charset="0"/>
                <a:cs typeface="Consolas" pitchFamily="49" charset="0"/>
              </a:rPr>
              <a:t>Boolean</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Arrays in CPRL</a:t>
            </a:r>
          </a:p>
        </p:txBody>
      </p:sp>
      <p:sp>
        <p:nvSpPr>
          <p:cNvPr id="4099" name="Content Placeholder 2"/>
          <p:cNvSpPr>
            <a:spLocks noGrp="1"/>
          </p:cNvSpPr>
          <p:nvPr>
            <p:ph idx="1"/>
          </p:nvPr>
        </p:nvSpPr>
        <p:spPr/>
        <p:txBody>
          <a:bodyPr/>
          <a:lstStyle/>
          <a:p>
            <a:r>
              <a:rPr lang="en-US" dirty="0"/>
              <a:t>CPRL supports one-dimensional array types.</a:t>
            </a:r>
          </a:p>
          <a:p>
            <a:pPr lvl="1"/>
            <a:r>
              <a:rPr lang="en-US" dirty="0"/>
              <a:t>indices are integer values</a:t>
            </a:r>
          </a:p>
          <a:p>
            <a:pPr lvl="1"/>
            <a:r>
              <a:rPr lang="en-US" dirty="0"/>
              <a:t>index of the first element in the array is 0</a:t>
            </a:r>
          </a:p>
          <a:p>
            <a:pPr lvl="1"/>
            <a:r>
              <a:rPr lang="en-US" dirty="0"/>
              <a:t>arrays of arrays can be declared</a:t>
            </a:r>
          </a:p>
          <a:p>
            <a:r>
              <a:rPr lang="en-US" dirty="0"/>
              <a:t>An array type declaration specifies</a:t>
            </a:r>
          </a:p>
          <a:p>
            <a:pPr lvl="1"/>
            <a:r>
              <a:rPr lang="en-US" dirty="0"/>
              <a:t>the array type name (an identifier)</a:t>
            </a:r>
          </a:p>
          <a:p>
            <a:pPr lvl="1"/>
            <a:r>
              <a:rPr lang="en-US" dirty="0"/>
              <a:t>the number of elements in the array, which must be an integer literal or constant</a:t>
            </a:r>
          </a:p>
          <a:p>
            <a:pPr lvl="1"/>
            <a:r>
              <a:rPr lang="en-US" dirty="0"/>
              <a:t>the type of the elements in the array</a:t>
            </a:r>
          </a:p>
          <a:p>
            <a:r>
              <a:rPr lang="en-US" dirty="0"/>
              <a:t>Examples</a:t>
            </a:r>
          </a:p>
          <a:p>
            <a:pPr lvl="1">
              <a:buFontTx/>
              <a:buNone/>
            </a:pPr>
            <a:r>
              <a:rPr lang="en-US" sz="1800" dirty="0">
                <a:latin typeface="Consolas" pitchFamily="49" charset="0"/>
                <a:cs typeface="Consolas" pitchFamily="49" charset="0"/>
              </a:rPr>
              <a:t>type T1 = array[100] of Integer;</a:t>
            </a:r>
          </a:p>
          <a:p>
            <a:pPr lvl="1">
              <a:buFontTx/>
              <a:buNone/>
            </a:pPr>
            <a:r>
              <a:rPr lang="en-US" sz="1800" dirty="0">
                <a:latin typeface="Consolas" pitchFamily="49" charset="0"/>
                <a:cs typeface="Consolas" pitchFamily="49" charset="0"/>
              </a:rPr>
              <a:t>type T2 = array[10] of T1;</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Arrays</a:t>
            </a:r>
          </a:p>
        </p:txBody>
      </p:sp>
      <p:sp>
        <p:nvSpPr>
          <p:cNvPr id="4099" name="Content Placeholder 2"/>
          <p:cNvSpPr>
            <a:spLocks noGrp="1"/>
          </p:cNvSpPr>
          <p:nvPr>
            <p:ph idx="1"/>
          </p:nvPr>
        </p:nvSpPr>
        <p:spPr>
          <a:xfrm>
            <a:off x="458787" y="1363663"/>
            <a:ext cx="8321040" cy="4935537"/>
          </a:xfrm>
        </p:spPr>
        <p:txBody>
          <a:bodyPr/>
          <a:lstStyle/>
          <a:p>
            <a:r>
              <a:rPr lang="en-US" dirty="0"/>
              <a:t>To create array objects, you must first declare an array type and then declare one or more variables of that type.</a:t>
            </a:r>
          </a:p>
          <a:p>
            <a:r>
              <a:rPr lang="en-US" dirty="0"/>
              <a:t>Examples</a:t>
            </a:r>
          </a:p>
          <a:p>
            <a:pPr lvl="1">
              <a:buFontTx/>
              <a:buNone/>
            </a:pPr>
            <a:r>
              <a:rPr lang="en-US" sz="1800" dirty="0">
                <a:latin typeface="Consolas" pitchFamily="49" charset="0"/>
                <a:cs typeface="Consolas" pitchFamily="49" charset="0"/>
              </a:rPr>
              <a:t>type T1 = array[100] of Integer;</a:t>
            </a:r>
          </a:p>
          <a:p>
            <a:pPr lvl="1">
              <a:spcBef>
                <a:spcPts val="200"/>
              </a:spcBef>
              <a:buFontTx/>
              <a:buNone/>
            </a:pPr>
            <a:r>
              <a:rPr lang="en-US" sz="1800" dirty="0">
                <a:latin typeface="Consolas" pitchFamily="49" charset="0"/>
                <a:cs typeface="Consolas" pitchFamily="49" charset="0"/>
              </a:rPr>
              <a:t>type T2 = array[10] of T1;</a:t>
            </a:r>
          </a:p>
          <a:p>
            <a:pPr lvl="1">
              <a:spcBef>
                <a:spcPts val="200"/>
              </a:spcBef>
              <a:buFontTx/>
              <a:buNone/>
            </a:pPr>
            <a:r>
              <a:rPr lang="en-US" sz="1800" dirty="0" err="1">
                <a:latin typeface="Consolas" pitchFamily="49" charset="0"/>
                <a:cs typeface="Consolas" pitchFamily="49" charset="0"/>
              </a:rPr>
              <a:t>var</a:t>
            </a:r>
            <a:r>
              <a:rPr lang="en-US" sz="1800" dirty="0">
                <a:latin typeface="Consolas" pitchFamily="49" charset="0"/>
                <a:cs typeface="Consolas" pitchFamily="49" charset="0"/>
              </a:rPr>
              <a:t> a1 : T1;  // contains 100 integers; indexed from 0 to 99</a:t>
            </a:r>
          </a:p>
          <a:p>
            <a:pPr lvl="1">
              <a:spcBef>
                <a:spcPts val="200"/>
              </a:spcBef>
              <a:buFontTx/>
              <a:buNone/>
            </a:pPr>
            <a:r>
              <a:rPr lang="en-US" sz="1800" dirty="0">
                <a:latin typeface="Consolas" pitchFamily="49" charset="0"/>
                <a:cs typeface="Consolas" pitchFamily="49" charset="0"/>
              </a:rPr>
              <a:t>var a2 : T2;  // contains 10 arrays of integers;</a:t>
            </a:r>
          </a:p>
          <a:p>
            <a:pPr lvl="1">
              <a:spcBef>
                <a:spcPts val="200"/>
              </a:spcBef>
              <a:buFontTx/>
              <a:buNone/>
            </a:pPr>
            <a:r>
              <a:rPr lang="en-US" sz="1800" dirty="0">
                <a:latin typeface="Consolas" pitchFamily="49" charset="0"/>
                <a:cs typeface="Consolas" pitchFamily="49" charset="0"/>
              </a:rPr>
              <a:t>              // indexed from 0 to 9</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endParaRPr lang="en-US" sz="1800" dirty="0">
              <a:latin typeface="Consolas" pitchFamily="49" charset="0"/>
              <a:cs typeface="Consolas" pitchFamily="49" charset="0"/>
            </a:endParaRPr>
          </a:p>
          <a:p>
            <a:pPr lvl="1">
              <a:spcBef>
                <a:spcPts val="0"/>
              </a:spcBef>
              <a:buFontTx/>
              <a:buNone/>
            </a:pPr>
            <a:r>
              <a:rPr lang="en-US" sz="1800" dirty="0">
                <a:latin typeface="Consolas" pitchFamily="49" charset="0"/>
                <a:cs typeface="Consolas" pitchFamily="49" charset="0"/>
              </a:rPr>
              <a:t>a1[0]     // the integer at index 0 of a1 (the first integer)</a:t>
            </a:r>
          </a:p>
          <a:p>
            <a:pPr lvl="1">
              <a:spcBef>
                <a:spcPts val="200"/>
              </a:spcBef>
              <a:buFontTx/>
              <a:buNone/>
            </a:pPr>
            <a:r>
              <a:rPr lang="en-US" sz="1800" dirty="0">
                <a:latin typeface="Consolas" pitchFamily="49" charset="0"/>
                <a:cs typeface="Consolas" pitchFamily="49" charset="0"/>
              </a:rPr>
              <a:t>a2[3]     // the array at index 3 of a2 (the fourth array)</a:t>
            </a:r>
          </a:p>
          <a:p>
            <a:pPr lvl="1">
              <a:spcBef>
                <a:spcPts val="200"/>
              </a:spcBef>
              <a:buFontTx/>
              <a:buNone/>
            </a:pPr>
            <a:r>
              <a:rPr lang="en-US" sz="1800" dirty="0">
                <a:latin typeface="Consolas" pitchFamily="49" charset="0"/>
                <a:cs typeface="Consolas" pitchFamily="49" charset="0"/>
              </a:rPr>
              <a:t>a2[4][3]  // the integer at index 3 of the array</a:t>
            </a:r>
          </a:p>
          <a:p>
            <a:pPr lvl="1">
              <a:spcBef>
                <a:spcPts val="200"/>
              </a:spcBef>
              <a:buFontTx/>
              <a:buNone/>
            </a:pPr>
            <a:r>
              <a:rPr lang="en-US" sz="1800" dirty="0">
                <a:latin typeface="Consolas" pitchFamily="49" charset="0"/>
                <a:cs typeface="Consolas" pitchFamily="49" charset="0"/>
              </a:rPr>
              <a:t>          // at index 4 of a2</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Arrays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dirty="0"/>
              <a:t>Array objects in CPRL are considered to have the same type only if they have the same type name.  Thus, two distinct array type definitions are considered different even though they may be structurally identical.  This is referred to as “name equivalence” of types.</a:t>
            </a:r>
          </a:p>
          <a:p>
            <a:r>
              <a:rPr lang="en-US" dirty="0"/>
              <a:t>Two array objects with the same type are assignment compatible.  Two array objects with different types are not assignment compatible, even if </a:t>
            </a:r>
            <a:r>
              <a:rPr lang="en-US"/>
              <a:t>they are structurally identical.</a:t>
            </a:r>
            <a:endParaRPr lang="en-US" dirty="0"/>
          </a:p>
          <a:p>
            <a:endParaRPr lang="en-US" dirty="0"/>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Array Assignment</a:t>
            </a:r>
          </a:p>
        </p:txBody>
      </p:sp>
      <p:sp>
        <p:nvSpPr>
          <p:cNvPr id="7171" name="Content Placeholder 2"/>
          <p:cNvSpPr>
            <a:spLocks noGrp="1"/>
          </p:cNvSpPr>
          <p:nvPr>
            <p:ph idx="1"/>
          </p:nvPr>
        </p:nvSpPr>
        <p:spPr>
          <a:xfrm>
            <a:off x="458788" y="1363663"/>
            <a:ext cx="8226425" cy="4935537"/>
          </a:xfrm>
        </p:spPr>
        <p:txBody>
          <a:bodyPr tIns="91440"/>
          <a:lstStyle/>
          <a:p>
            <a:pPr marL="274320" lvl="1" indent="0">
              <a:spcBef>
                <a:spcPts val="200"/>
              </a:spcBef>
              <a:buNone/>
            </a:pPr>
            <a:r>
              <a:rPr lang="en-US" sz="1800" dirty="0">
                <a:latin typeface="Consolas" pitchFamily="49" charset="0"/>
                <a:cs typeface="Consolas" pitchFamily="49" charset="0"/>
              </a:rPr>
              <a:t>const </a:t>
            </a:r>
            <a:r>
              <a:rPr lang="en-US" sz="1800" dirty="0" err="1">
                <a:latin typeface="Consolas" pitchFamily="49" charset="0"/>
                <a:cs typeface="Consolas" pitchFamily="49" charset="0"/>
              </a:rPr>
              <a:t>numRows</a:t>
            </a:r>
            <a:r>
              <a:rPr lang="en-US" sz="1800" dirty="0">
                <a:latin typeface="Consolas" pitchFamily="49" charset="0"/>
                <a:cs typeface="Consolas" pitchFamily="49" charset="0"/>
              </a:rPr>
              <a:t> := 10;</a:t>
            </a:r>
          </a:p>
          <a:p>
            <a:pPr marL="274320" lvl="1" indent="0">
              <a:spcBef>
                <a:spcPts val="200"/>
              </a:spcBef>
              <a:buNone/>
            </a:pPr>
            <a:r>
              <a:rPr lang="en-US" sz="1800" dirty="0">
                <a:latin typeface="Consolas" pitchFamily="49" charset="0"/>
                <a:cs typeface="Consolas" pitchFamily="49" charset="0"/>
              </a:rPr>
              <a:t>const </a:t>
            </a:r>
            <a:r>
              <a:rPr lang="en-US" sz="1800" dirty="0" err="1">
                <a:latin typeface="Consolas" pitchFamily="49" charset="0"/>
                <a:cs typeface="Consolas" pitchFamily="49" charset="0"/>
              </a:rPr>
              <a:t>numCols</a:t>
            </a:r>
            <a:r>
              <a:rPr lang="en-US" sz="1800" dirty="0">
                <a:latin typeface="Consolas" pitchFamily="49" charset="0"/>
                <a:cs typeface="Consolas" pitchFamily="49" charset="0"/>
              </a:rPr>
              <a:t> := 10;</a:t>
            </a:r>
          </a:p>
          <a:p>
            <a:pPr marL="274320" lvl="1" indent="0">
              <a:spcBef>
                <a:spcPts val="200"/>
              </a:spcBef>
              <a:buNone/>
            </a:pPr>
            <a:r>
              <a:rPr lang="en-US" sz="1800" dirty="0">
                <a:latin typeface="Consolas" pitchFamily="49" charset="0"/>
                <a:cs typeface="Consolas" pitchFamily="49" charset="0"/>
              </a:rPr>
              <a:t>type Row    = array[</a:t>
            </a:r>
            <a:r>
              <a:rPr lang="en-US" sz="1800" dirty="0" err="1">
                <a:latin typeface="Consolas" pitchFamily="49" charset="0"/>
                <a:cs typeface="Consolas" pitchFamily="49" charset="0"/>
              </a:rPr>
              <a:t>numCols</a:t>
            </a:r>
            <a:r>
              <a:rPr lang="en-US" sz="1800" dirty="0">
                <a:latin typeface="Consolas" pitchFamily="49" charset="0"/>
                <a:cs typeface="Consolas" pitchFamily="49" charset="0"/>
              </a:rPr>
              <a:t>] of Integer;</a:t>
            </a:r>
          </a:p>
          <a:p>
            <a:pPr marL="274320" lvl="1" indent="0">
              <a:spcBef>
                <a:spcPts val="200"/>
              </a:spcBef>
              <a:buNone/>
            </a:pPr>
            <a:r>
              <a:rPr lang="en-US" sz="1800" dirty="0">
                <a:latin typeface="Consolas" pitchFamily="49" charset="0"/>
                <a:cs typeface="Consolas" pitchFamily="49" charset="0"/>
              </a:rPr>
              <a:t>type Matrix = array[</a:t>
            </a:r>
            <a:r>
              <a:rPr lang="en-US" sz="1800" dirty="0" err="1">
                <a:latin typeface="Consolas" pitchFamily="49" charset="0"/>
                <a:cs typeface="Consolas" pitchFamily="49" charset="0"/>
              </a:rPr>
              <a:t>numRows</a:t>
            </a:r>
            <a:r>
              <a:rPr lang="en-US" sz="1800" dirty="0">
                <a:latin typeface="Consolas" pitchFamily="49" charset="0"/>
                <a:cs typeface="Consolas" pitchFamily="49" charset="0"/>
              </a:rPr>
              <a:t>] of Row;   // 10x10 matrix</a:t>
            </a:r>
          </a:p>
          <a:p>
            <a:pPr marL="274320" lvl="1" indent="0">
              <a:spcBef>
                <a:spcPts val="200"/>
              </a:spcBef>
              <a:buNone/>
            </a:pPr>
            <a:r>
              <a:rPr lang="en-US" sz="1800" dirty="0">
                <a:latin typeface="Consolas" pitchFamily="49" charset="0"/>
                <a:cs typeface="Consolas" pitchFamily="49" charset="0"/>
              </a:rPr>
              <a:t>                                       // of integers</a:t>
            </a:r>
          </a:p>
          <a:p>
            <a:pPr marL="274320" lvl="1" indent="0">
              <a:spcBef>
                <a:spcPts val="200"/>
              </a:spcBef>
              <a:buNone/>
            </a:pPr>
            <a:r>
              <a:rPr lang="en-US" sz="1800" dirty="0">
                <a:latin typeface="Consolas" pitchFamily="49" charset="0"/>
                <a:cs typeface="Consolas" pitchFamily="49" charset="0"/>
              </a:rPr>
              <a:t>type T      = array[10] of Integer;</a:t>
            </a:r>
          </a:p>
          <a:p>
            <a:pPr marL="274320" lvl="1" indent="0">
              <a:spcBef>
                <a:spcPts val="200"/>
              </a:spcBef>
              <a:buNone/>
            </a:pPr>
            <a:r>
              <a:rPr lang="en-US" sz="1800" dirty="0">
                <a:latin typeface="Consolas" pitchFamily="49" charset="0"/>
                <a:cs typeface="Consolas" pitchFamily="49" charset="0"/>
              </a:rPr>
              <a:t>var r1, r2 : Row;      // r1 and r2 have the same type</a:t>
            </a:r>
          </a:p>
          <a:p>
            <a:pPr marL="274320" lvl="1" indent="0">
              <a:spcBef>
                <a:spcPts val="200"/>
              </a:spcBef>
              <a:buNone/>
            </a:pPr>
            <a:r>
              <a:rPr lang="en-US" sz="1800" dirty="0">
                <a:latin typeface="Consolas" pitchFamily="49" charset="0"/>
                <a:cs typeface="Consolas" pitchFamily="49" charset="0"/>
              </a:rPr>
              <a:t>var m1, m2 : Matrix;   // m1 and m2 have the same type</a:t>
            </a:r>
          </a:p>
          <a:p>
            <a:pPr marL="274320" lvl="1" indent="0">
              <a:spcBef>
                <a:spcPts val="200"/>
              </a:spcBef>
              <a:buNone/>
            </a:pPr>
            <a:r>
              <a:rPr lang="en-US" sz="1800" dirty="0">
                <a:latin typeface="Consolas" pitchFamily="49" charset="0"/>
                <a:cs typeface="Consolas" pitchFamily="49" charset="0"/>
              </a:rPr>
              <a:t>var t : T;</a:t>
            </a:r>
          </a:p>
          <a:p>
            <a:pPr marL="274320" lvl="1" indent="0">
              <a:spcBef>
                <a:spcPts val="200"/>
              </a:spcBef>
              <a:buNone/>
            </a:pPr>
            <a:r>
              <a:rPr lang="en-US" sz="1800" dirty="0">
                <a:latin typeface="Consolas" pitchFamily="49" charset="0"/>
                <a:cs typeface="Consolas" pitchFamily="49" charset="0"/>
              </a:rPr>
              <a:t>...</a:t>
            </a:r>
          </a:p>
          <a:p>
            <a:pPr marL="274320" lvl="1" indent="0">
              <a:spcBef>
                <a:spcPts val="200"/>
              </a:spcBef>
              <a:buNone/>
            </a:pPr>
            <a:r>
              <a:rPr lang="en-US" sz="1800" dirty="0">
                <a:latin typeface="Consolas" pitchFamily="49" charset="0"/>
                <a:cs typeface="Consolas" pitchFamily="49" charset="0"/>
              </a:rPr>
              <a:t>r1 := r2;             // legal assignment (same types)</a:t>
            </a:r>
          </a:p>
          <a:p>
            <a:pPr marL="274320" lvl="1" indent="0">
              <a:spcBef>
                <a:spcPts val="200"/>
              </a:spcBef>
              <a:buNone/>
            </a:pPr>
            <a:r>
              <a:rPr lang="en-US" sz="1800" dirty="0">
                <a:latin typeface="Consolas" pitchFamily="49" charset="0"/>
                <a:cs typeface="Consolas" pitchFamily="49" charset="0"/>
              </a:rPr>
              <a:t>m1 := m2;             // legal assignment (same types)</a:t>
            </a:r>
          </a:p>
          <a:p>
            <a:pPr marL="274320" lvl="1" indent="0">
              <a:spcBef>
                <a:spcPts val="200"/>
              </a:spcBef>
              <a:buNone/>
            </a:pPr>
            <a:r>
              <a:rPr lang="en-US" sz="1800" dirty="0">
                <a:latin typeface="Consolas" pitchFamily="49" charset="0"/>
                <a:cs typeface="Consolas" pitchFamily="49" charset="0"/>
              </a:rPr>
              <a:t>r1 := t;              // *** Illegal (different types) ***</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5</a:t>
            </a:fld>
            <a:endParaRPr lang="en-US"/>
          </a:p>
        </p:txBody>
      </p:sp>
      <p:sp>
        <p:nvSpPr>
          <p:cNvPr id="2" name="TextBox 1">
            <a:extLst>
              <a:ext uri="{FF2B5EF4-FFF2-40B4-BE49-F238E27FC236}">
                <a16:creationId xmlns:a16="http://schemas.microsoft.com/office/drawing/2014/main" id="{A35D66E2-2DC4-140A-9C5F-ACC65276993E}"/>
              </a:ext>
            </a:extLst>
          </p:cNvPr>
          <p:cNvSpPr txBox="1"/>
          <p:nvPr/>
        </p:nvSpPr>
        <p:spPr>
          <a:xfrm>
            <a:off x="1593653" y="5486400"/>
            <a:ext cx="5956695" cy="738664"/>
          </a:xfrm>
          <a:prstGeom prst="rect">
            <a:avLst/>
          </a:prstGeom>
          <a:noFill/>
          <a:ln>
            <a:solidFill>
              <a:schemeClr val="tx1"/>
            </a:solidFill>
          </a:ln>
        </p:spPr>
        <p:txBody>
          <a:bodyPr wrap="none" rtlCol="0">
            <a:spAutoFit/>
          </a:bodyPr>
          <a:lstStyle/>
          <a:p>
            <a:pPr algn="l"/>
            <a:r>
              <a:rPr lang="en-US" sz="2100" dirty="0"/>
              <a:t>The assignment </a:t>
            </a:r>
            <a:r>
              <a:rPr lang="en-US" sz="2100" dirty="0">
                <a:latin typeface="Consolas" panose="020B0609020204030204" pitchFamily="49" charset="0"/>
              </a:rPr>
              <a:t>r1 := t</a:t>
            </a:r>
            <a:r>
              <a:rPr lang="en-US" sz="2100" dirty="0"/>
              <a:t> is illegal in CPRL even</a:t>
            </a:r>
          </a:p>
          <a:p>
            <a:pPr algn="l"/>
            <a:r>
              <a:rPr lang="en-US" sz="2100" dirty="0"/>
              <a:t>though </a:t>
            </a:r>
            <a:r>
              <a:rPr lang="en-US" sz="2100" dirty="0">
                <a:latin typeface="Consolas" panose="020B0609020204030204" pitchFamily="49" charset="0"/>
              </a:rPr>
              <a:t>r1</a:t>
            </a:r>
            <a:r>
              <a:rPr lang="en-US" sz="2100" dirty="0"/>
              <a:t> and </a:t>
            </a:r>
            <a:r>
              <a:rPr lang="en-US" sz="2100" dirty="0">
                <a:latin typeface="Consolas" panose="020B0609020204030204" pitchFamily="49" charset="0"/>
              </a:rPr>
              <a:t>t</a:t>
            </a:r>
            <a:r>
              <a:rPr lang="en-US" sz="2100" dirty="0"/>
              <a:t> are both arrays of </a:t>
            </a:r>
            <a:r>
              <a:rPr lang="en-US" sz="2100" dirty="0">
                <a:latin typeface="Consolas" panose="020B0609020204030204" pitchFamily="49" charset="0"/>
              </a:rPr>
              <a:t>10</a:t>
            </a:r>
            <a:r>
              <a:rPr lang="en-US" sz="2100" dirty="0"/>
              <a:t> integers.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arrays.</a:t>
            </a:r>
          </a:p>
          <a:p>
            <a:pPr lvl="1">
              <a:spcBef>
                <a:spcPts val="300"/>
              </a:spcBef>
              <a:buNone/>
            </a:pPr>
            <a:r>
              <a:rPr lang="en-US"/>
              <a:t>(Kotlin </a:t>
            </a:r>
            <a:r>
              <a:rPr lang="en-US" dirty="0"/>
              <a:t>uses reference semantics.)</a:t>
            </a:r>
          </a:p>
          <a:p>
            <a:r>
              <a:rPr lang="en-US" dirty="0"/>
              <a:t>Example: </a:t>
            </a:r>
            <a:r>
              <a:rPr lang="en-US" dirty="0">
                <a:latin typeface="Consolas" pitchFamily="49" charset="0"/>
              </a:rPr>
              <a:t>a</a:t>
            </a:r>
            <a:r>
              <a:rPr lang="en-US" dirty="0">
                <a:latin typeface="Consolas" pitchFamily="49" charset="0"/>
                <a:cs typeface="Consolas" pitchFamily="49" charset="0"/>
              </a:rPr>
              <a:t>1 := a2</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6</a:t>
            </a:fld>
            <a:endParaRPr lang="en-US"/>
          </a:p>
        </p:txBody>
      </p:sp>
      <p:grpSp>
        <p:nvGrpSpPr>
          <p:cNvPr id="2" name="Group 1"/>
          <p:cNvGrpSpPr/>
          <p:nvPr/>
        </p:nvGrpSpPr>
        <p:grpSpPr>
          <a:xfrm>
            <a:off x="1215823" y="2819400"/>
            <a:ext cx="5805811" cy="2565975"/>
            <a:chOff x="1215823" y="2819400"/>
            <a:chExt cx="5805811" cy="2565975"/>
          </a:xfrm>
        </p:grpSpPr>
        <p:grpSp>
          <p:nvGrpSpPr>
            <p:cNvPr id="5126" name="Group 53"/>
            <p:cNvGrpSpPr>
              <a:grpSpLocks/>
            </p:cNvGrpSpPr>
            <p:nvPr/>
          </p:nvGrpSpPr>
          <p:grpSpPr bwMode="auto">
            <a:xfrm>
              <a:off x="4546600" y="2819400"/>
              <a:ext cx="2330450" cy="1863725"/>
              <a:chOff x="4358640" y="3096899"/>
              <a:chExt cx="2331720" cy="1863304"/>
            </a:xfrm>
          </p:grpSpPr>
          <p:sp>
            <p:nvSpPr>
              <p:cNvPr id="5142" name="Rectangle 10"/>
              <p:cNvSpPr>
                <a:spLocks noChangeArrowheads="1"/>
              </p:cNvSpPr>
              <p:nvPr/>
            </p:nvSpPr>
            <p:spPr bwMode="auto">
              <a:xfrm>
                <a:off x="4358640" y="3096899"/>
                <a:ext cx="365760" cy="365760"/>
              </a:xfrm>
              <a:prstGeom prst="rect">
                <a:avLst/>
              </a:prstGeom>
              <a:noFill/>
              <a:ln w="9525" algn="ctr">
                <a:noFill/>
                <a:round/>
                <a:headEnd/>
                <a:tailEnd/>
              </a:ln>
            </p:spPr>
            <p:txBody>
              <a:bodyPr wrap="none" lIns="92075" tIns="46038" rIns="92075" bIns="46038" anchor="ctr"/>
              <a:lstStyle/>
              <a:p>
                <a:r>
                  <a:rPr lang="en-US" sz="1600" dirty="0">
                    <a:latin typeface="Consolas" pitchFamily="49" charset="0"/>
                    <a:cs typeface="Consolas" pitchFamily="49" charset="0"/>
                  </a:rPr>
                  <a:t>a1</a:t>
                </a:r>
              </a:p>
            </p:txBody>
          </p:sp>
          <p:sp>
            <p:nvSpPr>
              <p:cNvPr id="5143" name="Rectangle 13"/>
              <p:cNvSpPr>
                <a:spLocks noChangeArrowheads="1"/>
              </p:cNvSpPr>
              <p:nvPr/>
            </p:nvSpPr>
            <p:spPr bwMode="auto">
              <a:xfrm>
                <a:off x="5791200" y="3096899"/>
                <a:ext cx="365760" cy="365760"/>
              </a:xfrm>
              <a:prstGeom prst="rect">
                <a:avLst/>
              </a:prstGeom>
              <a:noFill/>
              <a:ln w="9525" algn="ctr">
                <a:noFill/>
                <a:round/>
                <a:headEnd/>
                <a:tailEnd/>
              </a:ln>
            </p:spPr>
            <p:txBody>
              <a:bodyPr wrap="none" lIns="92075" tIns="46038" rIns="92075" bIns="46038" anchor="ctr"/>
              <a:lstStyle/>
              <a:p>
                <a:r>
                  <a:rPr lang="en-US" sz="1600" dirty="0">
                    <a:latin typeface="Consolas" pitchFamily="49" charset="0"/>
                    <a:cs typeface="Consolas" pitchFamily="49" charset="0"/>
                  </a:rPr>
                  <a:t>a2</a:t>
                </a:r>
              </a:p>
            </p:txBody>
          </p:sp>
          <p:grpSp>
            <p:nvGrpSpPr>
              <p:cNvPr id="5144" name="Group 24"/>
              <p:cNvGrpSpPr>
                <a:grpSpLocks/>
              </p:cNvGrpSpPr>
              <p:nvPr/>
            </p:nvGrpSpPr>
            <p:grpSpPr bwMode="auto">
              <a:xfrm>
                <a:off x="4800600" y="3131403"/>
                <a:ext cx="457200" cy="1828800"/>
                <a:chOff x="2286000" y="3581400"/>
                <a:chExt cx="457200" cy="1828800"/>
              </a:xfrm>
            </p:grpSpPr>
            <p:sp>
              <p:nvSpPr>
                <p:cNvPr id="5153" name="Rectangle 25"/>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54" name="Straight Connector 26"/>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55" name="Straight Connector 27"/>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56" name="Straight Connector 28"/>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57" name="Straight Connector 29"/>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58" name="Straight Connector 30"/>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59" name="Diamond 31"/>
                <p:cNvSpPr>
                  <a:spLocks noChangeArrowheads="1"/>
                </p:cNvSpPr>
                <p:nvPr/>
              </p:nvSpPr>
              <p:spPr bwMode="auto">
                <a:xfrm>
                  <a:off x="2286000" y="3635746"/>
                  <a:ext cx="182880" cy="182880"/>
                </a:xfrm>
                <a:prstGeom prst="diamond">
                  <a:avLst/>
                </a:prstGeom>
                <a:noFill/>
                <a:ln w="9525" algn="ctr">
                  <a:noFill/>
                  <a:round/>
                  <a:headEnd/>
                  <a:tailEnd/>
                </a:ln>
              </p:spPr>
              <p:txBody>
                <a:bodyPr wrap="none" lIns="92075" tIns="46038" rIns="92075" bIns="46038" anchor="ctr"/>
                <a:lstStyle/>
                <a:p>
                  <a:endParaRPr lang="en-US"/>
                </a:p>
              </p:txBody>
            </p:sp>
          </p:grpSp>
          <p:grpSp>
            <p:nvGrpSpPr>
              <p:cNvPr id="5145" name="Group 32"/>
              <p:cNvGrpSpPr>
                <a:grpSpLocks/>
              </p:cNvGrpSpPr>
              <p:nvPr/>
            </p:nvGrpSpPr>
            <p:grpSpPr bwMode="auto">
              <a:xfrm>
                <a:off x="6233160" y="3131403"/>
                <a:ext cx="457200" cy="1828800"/>
                <a:chOff x="2286000" y="3581400"/>
                <a:chExt cx="457200" cy="1828800"/>
              </a:xfrm>
            </p:grpSpPr>
            <p:sp>
              <p:nvSpPr>
                <p:cNvPr id="5146" name="Rectangle 33"/>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47" name="Straight Connector 34"/>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48" name="Straight Connector 35"/>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49" name="Straight Connector 36"/>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50" name="Straight Connector 37"/>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51" name="Straight Connector 38"/>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52" name="Diamond 39"/>
                <p:cNvSpPr>
                  <a:spLocks noChangeArrowheads="1"/>
                </p:cNvSpPr>
                <p:nvPr/>
              </p:nvSpPr>
              <p:spPr bwMode="auto">
                <a:xfrm>
                  <a:off x="2286000" y="3635746"/>
                  <a:ext cx="182880" cy="182880"/>
                </a:xfrm>
                <a:prstGeom prst="diamond">
                  <a:avLst/>
                </a:prstGeom>
                <a:noFill/>
                <a:ln w="9525" algn="ctr">
                  <a:noFill/>
                  <a:round/>
                  <a:headEnd/>
                  <a:tailEnd/>
                </a:ln>
              </p:spPr>
              <p:txBody>
                <a:bodyPr wrap="none" lIns="92075" tIns="46038" rIns="92075" bIns="46038" anchor="ctr"/>
                <a:lstStyle/>
                <a:p>
                  <a:endParaRPr lang="en-US"/>
                </a:p>
              </p:txBody>
            </p:sp>
          </p:grpSp>
        </p:grpSp>
        <p:grpSp>
          <p:nvGrpSpPr>
            <p:cNvPr id="41" name="Group 40"/>
            <p:cNvGrpSpPr/>
            <p:nvPr/>
          </p:nvGrpSpPr>
          <p:grpSpPr>
            <a:xfrm>
              <a:off x="1646238" y="2819400"/>
              <a:ext cx="1447800" cy="1863725"/>
              <a:chOff x="1646238" y="2895600"/>
              <a:chExt cx="1447800" cy="1863725"/>
            </a:xfrm>
          </p:grpSpPr>
          <p:sp>
            <p:nvSpPr>
              <p:cNvPr id="5130" name="Rectangle 7"/>
              <p:cNvSpPr>
                <a:spLocks noChangeArrowheads="1"/>
              </p:cNvSpPr>
              <p:nvPr/>
            </p:nvSpPr>
            <p:spPr bwMode="auto">
              <a:xfrm>
                <a:off x="1646238" y="2895600"/>
                <a:ext cx="365760" cy="365843"/>
              </a:xfrm>
              <a:prstGeom prst="rect">
                <a:avLst/>
              </a:prstGeom>
              <a:noFill/>
              <a:ln w="9525" algn="ctr">
                <a:solidFill>
                  <a:schemeClr val="tx1"/>
                </a:solidFill>
                <a:round/>
                <a:headEnd/>
                <a:tailEnd/>
              </a:ln>
            </p:spPr>
            <p:txBody>
              <a:bodyPr wrap="none" lIns="92075" tIns="46038" rIns="92075" bIns="46038" anchor="ctr"/>
              <a:lstStyle/>
              <a:p>
                <a:r>
                  <a:rPr lang="en-US" sz="1600" dirty="0">
                    <a:latin typeface="Consolas" pitchFamily="49" charset="0"/>
                    <a:cs typeface="Consolas" pitchFamily="49" charset="0"/>
                  </a:rPr>
                  <a:t>a1</a:t>
                </a:r>
              </a:p>
            </p:txBody>
          </p:sp>
          <p:sp>
            <p:nvSpPr>
              <p:cNvPr id="5131" name="Rectangle 8"/>
              <p:cNvSpPr>
                <a:spLocks noChangeArrowheads="1"/>
              </p:cNvSpPr>
              <p:nvPr/>
            </p:nvSpPr>
            <p:spPr bwMode="auto">
              <a:xfrm>
                <a:off x="1646238" y="3478876"/>
                <a:ext cx="365760" cy="365843"/>
              </a:xfrm>
              <a:prstGeom prst="rect">
                <a:avLst/>
              </a:prstGeom>
              <a:noFill/>
              <a:ln w="9525" algn="ctr">
                <a:solidFill>
                  <a:schemeClr val="tx1"/>
                </a:solidFill>
                <a:round/>
                <a:headEnd/>
                <a:tailEnd/>
              </a:ln>
            </p:spPr>
            <p:txBody>
              <a:bodyPr wrap="none" lIns="92075" tIns="46038" rIns="92075" bIns="46038" anchor="ctr"/>
              <a:lstStyle/>
              <a:p>
                <a:r>
                  <a:rPr lang="en-US" sz="1600" dirty="0">
                    <a:latin typeface="Consolas" pitchFamily="49" charset="0"/>
                    <a:cs typeface="Consolas" pitchFamily="49" charset="0"/>
                  </a:rPr>
                  <a:t>a2</a:t>
                </a:r>
              </a:p>
            </p:txBody>
          </p:sp>
          <p:grpSp>
            <p:nvGrpSpPr>
              <p:cNvPr id="5132" name="Group 44"/>
              <p:cNvGrpSpPr>
                <a:grpSpLocks/>
              </p:cNvGrpSpPr>
              <p:nvPr/>
            </p:nvGrpSpPr>
            <p:grpSpPr bwMode="auto">
              <a:xfrm>
                <a:off x="2636838" y="2930112"/>
                <a:ext cx="457200" cy="1829213"/>
                <a:chOff x="2286000" y="3581400"/>
                <a:chExt cx="457200" cy="1828800"/>
              </a:xfrm>
            </p:grpSpPr>
            <p:sp>
              <p:nvSpPr>
                <p:cNvPr id="5135" name="Rectangle 5"/>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36" name="Straight Connector 17"/>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37" name="Straight Connector 18"/>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38" name="Straight Connector 19"/>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39" name="Straight Connector 20"/>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40" name="Straight Connector 21"/>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41" name="Diamond 22"/>
                <p:cNvSpPr>
                  <a:spLocks noChangeArrowheads="1"/>
                </p:cNvSpPr>
                <p:nvPr/>
              </p:nvSpPr>
              <p:spPr bwMode="auto">
                <a:xfrm>
                  <a:off x="2286000" y="3638336"/>
                  <a:ext cx="182880" cy="182880"/>
                </a:xfrm>
                <a:prstGeom prst="diamond">
                  <a:avLst/>
                </a:prstGeom>
                <a:noFill/>
                <a:ln w="9525" algn="ctr">
                  <a:noFill/>
                  <a:round/>
                  <a:headEnd/>
                  <a:tailEnd/>
                </a:ln>
              </p:spPr>
              <p:txBody>
                <a:bodyPr wrap="none" lIns="92075" tIns="46038" rIns="92075" bIns="46038" anchor="ctr"/>
                <a:lstStyle/>
                <a:p>
                  <a:endParaRPr lang="en-US"/>
                </a:p>
              </p:txBody>
            </p:sp>
          </p:grpSp>
          <p:cxnSp>
            <p:nvCxnSpPr>
              <p:cNvPr id="5133" name="Elbow Connector 41"/>
              <p:cNvCxnSpPr>
                <a:cxnSpLocks noChangeShapeType="1"/>
                <a:stCxn id="5130" idx="3"/>
              </p:cNvCxnSpPr>
              <p:nvPr/>
            </p:nvCxnSpPr>
            <p:spPr bwMode="auto">
              <a:xfrm>
                <a:off x="2011998" y="3078521"/>
                <a:ext cx="624840" cy="1588"/>
              </a:xfrm>
              <a:prstGeom prst="bentConnector3">
                <a:avLst>
                  <a:gd name="adj1" fmla="val 50000"/>
                </a:avLst>
              </a:prstGeom>
              <a:noFill/>
              <a:ln w="9525" algn="ctr">
                <a:solidFill>
                  <a:schemeClr val="tx1"/>
                </a:solidFill>
                <a:round/>
                <a:headEnd/>
                <a:tailEnd type="stealth" w="med" len="lg"/>
              </a:ln>
            </p:spPr>
          </p:cxnSp>
          <p:cxnSp>
            <p:nvCxnSpPr>
              <p:cNvPr id="5134" name="Elbow Connector 43"/>
              <p:cNvCxnSpPr>
                <a:cxnSpLocks noChangeShapeType="1"/>
                <a:stCxn id="5131" idx="3"/>
              </p:cNvCxnSpPr>
              <p:nvPr/>
            </p:nvCxnSpPr>
            <p:spPr bwMode="auto">
              <a:xfrm flipV="1">
                <a:off x="2011998" y="3078521"/>
                <a:ext cx="624840" cy="583276"/>
              </a:xfrm>
              <a:prstGeom prst="bentConnector3">
                <a:avLst>
                  <a:gd name="adj1" fmla="val 50000"/>
                </a:avLst>
              </a:prstGeom>
              <a:noFill/>
              <a:ln w="9525" algn="ctr">
                <a:solidFill>
                  <a:schemeClr val="tx1"/>
                </a:solidFill>
                <a:round/>
                <a:headEnd/>
                <a:tailEnd/>
              </a:ln>
            </p:spPr>
          </p:cxnSp>
        </p:grpSp>
        <p:sp>
          <p:nvSpPr>
            <p:cNvPr id="5128" name="TextBox 46"/>
            <p:cNvSpPr txBox="1">
              <a:spLocks noChangeArrowheads="1"/>
            </p:cNvSpPr>
            <p:nvPr/>
          </p:nvSpPr>
          <p:spPr bwMode="auto">
            <a:xfrm>
              <a:off x="1215823" y="4800600"/>
              <a:ext cx="2307042" cy="584775"/>
            </a:xfrm>
            <a:prstGeom prst="rect">
              <a:avLst/>
            </a:prstGeom>
            <a:noFill/>
            <a:ln w="9525">
              <a:noFill/>
              <a:miter lim="800000"/>
              <a:headEnd/>
              <a:tailEnd/>
            </a:ln>
          </p:spPr>
          <p:txBody>
            <a:bodyPr wrap="none">
              <a:spAutoFit/>
            </a:bodyPr>
            <a:lstStyle/>
            <a:p>
              <a:r>
                <a:rPr lang="en-US" sz="1600" dirty="0"/>
                <a:t>reference semantics</a:t>
              </a:r>
            </a:p>
            <a:p>
              <a:r>
                <a:rPr lang="en-US" sz="1600" dirty="0"/>
                <a:t>(references are copied)</a:t>
              </a:r>
            </a:p>
          </p:txBody>
        </p:sp>
        <p:sp>
          <p:nvSpPr>
            <p:cNvPr id="5129" name="TextBox 47"/>
            <p:cNvSpPr txBox="1">
              <a:spLocks noChangeArrowheads="1"/>
            </p:cNvSpPr>
            <p:nvPr/>
          </p:nvSpPr>
          <p:spPr bwMode="auto">
            <a:xfrm>
              <a:off x="4567116" y="4800600"/>
              <a:ext cx="2454518" cy="584775"/>
            </a:xfrm>
            <a:prstGeom prst="rect">
              <a:avLst/>
            </a:prstGeom>
            <a:noFill/>
            <a:ln w="9525">
              <a:noFill/>
              <a:miter lim="800000"/>
              <a:headEnd/>
              <a:tailEnd/>
            </a:ln>
          </p:spPr>
          <p:txBody>
            <a:bodyPr wrap="none">
              <a:spAutoFit/>
            </a:bodyPr>
            <a:lstStyle/>
            <a:p>
              <a:r>
                <a:rPr lang="en-US" sz="1600" dirty="0"/>
                <a:t>value semantics</a:t>
              </a:r>
            </a:p>
            <a:p>
              <a:r>
                <a:rPr lang="en-US" sz="1600" dirty="0"/>
                <a:t>(array values are copied)</a:t>
              </a:r>
            </a:p>
          </p:txBody>
        </p:sp>
      </p:grpSp>
      <p:sp>
        <p:nvSpPr>
          <p:cNvPr id="40" name="TextBox 39"/>
          <p:cNvSpPr txBox="1"/>
          <p:nvPr/>
        </p:nvSpPr>
        <p:spPr>
          <a:xfrm>
            <a:off x="1062770" y="56388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a</a:t>
            </a:r>
            <a:r>
              <a:rPr lang="en-US" sz="2000" dirty="0">
                <a:latin typeface="Consolas" pitchFamily="49" charset="0"/>
                <a:cs typeface="Consolas" pitchFamily="49" charset="0"/>
              </a:rPr>
              <a:t>2[0]</a:t>
            </a:r>
            <a:r>
              <a:rPr lang="en-US" sz="2000" dirty="0"/>
              <a:t> after the assignment.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Additional Examples: Array Assignment</a:t>
            </a:r>
          </a:p>
        </p:txBody>
      </p:sp>
      <p:sp>
        <p:nvSpPr>
          <p:cNvPr id="7171" name="Content Placeholder 2"/>
          <p:cNvSpPr>
            <a:spLocks noGrp="1"/>
          </p:cNvSpPr>
          <p:nvPr>
            <p:ph idx="1"/>
          </p:nvPr>
        </p:nvSpPr>
        <p:spPr/>
        <p:txBody>
          <a:bodyPr tIns="91440"/>
          <a:lstStyle/>
          <a:p>
            <a:pPr marL="182880" lvl="1" indent="0">
              <a:spcBef>
                <a:spcPts val="100"/>
              </a:spcBef>
              <a:buNone/>
            </a:pPr>
            <a:r>
              <a:rPr lang="en-US" sz="1800" dirty="0">
                <a:latin typeface="Consolas" pitchFamily="49" charset="0"/>
                <a:cs typeface="Consolas" pitchFamily="49" charset="0"/>
              </a:rPr>
              <a:t>type T1 = array[100] of Integer;</a:t>
            </a:r>
          </a:p>
          <a:p>
            <a:pPr marL="182880" lvl="1" indent="0">
              <a:spcBef>
                <a:spcPts val="100"/>
              </a:spcBef>
              <a:buNone/>
            </a:pPr>
            <a:r>
              <a:rPr lang="en-US" sz="1800" dirty="0">
                <a:latin typeface="Consolas" pitchFamily="49" charset="0"/>
                <a:cs typeface="Consolas" pitchFamily="49" charset="0"/>
              </a:rPr>
              <a:t>type T2 = array[10] of T1;</a:t>
            </a:r>
          </a:p>
          <a:p>
            <a:pPr marL="182880" lvl="1" indent="0">
              <a:spcBef>
                <a:spcPts val="100"/>
              </a:spcBef>
              <a:buNone/>
            </a:pPr>
            <a:r>
              <a:rPr lang="en-US" sz="1800" dirty="0">
                <a:latin typeface="Consolas" pitchFamily="49" charset="0"/>
                <a:cs typeface="Consolas" pitchFamily="49" charset="0"/>
              </a:rPr>
              <a:t>var  x, y : T2;</a:t>
            </a:r>
          </a:p>
          <a:p>
            <a:pPr marL="182880" lvl="1" indent="0">
              <a:spcBef>
                <a:spcPts val="100"/>
              </a:spcBef>
              <a:buNone/>
            </a:pPr>
            <a:r>
              <a:rPr lang="en-US" sz="1800" dirty="0">
                <a:latin typeface="Consolas" pitchFamily="49" charset="0"/>
                <a:cs typeface="Consolas" pitchFamily="49" charset="0"/>
              </a:rPr>
              <a:t>...</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 := y;              // array assignment (type T2)</a:t>
            </a:r>
          </a:p>
          <a:p>
            <a:pPr marL="182880" lvl="1" indent="0">
              <a:spcBef>
                <a:spcPts val="100"/>
              </a:spcBef>
              <a:buNone/>
            </a:pPr>
            <a:r>
              <a:rPr lang="en-US" sz="1800" dirty="0">
                <a:latin typeface="Consolas" pitchFamily="49" charset="0"/>
                <a:cs typeface="Consolas" pitchFamily="49" charset="0"/>
              </a:rPr>
              <a:t>                     // copies 1000 integers (4000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x[2] := y[5];        // array assignment (type T1)</a:t>
            </a:r>
          </a:p>
          <a:p>
            <a:pPr marL="182880" lvl="1" indent="0">
              <a:spcBef>
                <a:spcPts val="100"/>
              </a:spcBef>
              <a:buNone/>
            </a:pPr>
            <a:r>
              <a:rPr lang="en-US" sz="1800" dirty="0">
                <a:latin typeface="Consolas" pitchFamily="49" charset="0"/>
                <a:cs typeface="Consolas" pitchFamily="49" charset="0"/>
              </a:rPr>
              <a:t>                     // copies 100 integers (400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x[2][7] := y[5][0]   // Integer assignment</a:t>
            </a:r>
          </a:p>
          <a:p>
            <a:pPr marL="182880" lvl="1" indent="0">
              <a:spcBef>
                <a:spcPts val="100"/>
              </a:spcBef>
              <a:buNone/>
            </a:pPr>
            <a:r>
              <a:rPr lang="en-US" sz="1800" dirty="0">
                <a:latin typeface="Consolas" pitchFamily="49" charset="0"/>
                <a:cs typeface="Consolas" pitchFamily="49" charset="0"/>
              </a:rPr>
              <a:t>                     // copies 1 integer (4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y[5][0] := 12;       // Integer assignment; has no</a:t>
            </a:r>
          </a:p>
          <a:p>
            <a:pPr marL="182880" lvl="1" indent="0">
              <a:spcBef>
                <a:spcPts val="100"/>
              </a:spcBef>
              <a:buNone/>
            </a:pPr>
            <a:r>
              <a:rPr lang="en-US" sz="1800" dirty="0">
                <a:latin typeface="Consolas" pitchFamily="49" charset="0"/>
                <a:cs typeface="Consolas" pitchFamily="49" charset="0"/>
              </a:rPr>
              <a:t>                     // effect on array x</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Arrays as Parameters</a:t>
            </a:r>
          </a:p>
        </p:txBody>
      </p:sp>
      <p:sp>
        <p:nvSpPr>
          <p:cNvPr id="3" name="Content Placeholder 2"/>
          <p:cNvSpPr>
            <a:spLocks noGrp="1"/>
          </p:cNvSpPr>
          <p:nvPr>
            <p:ph idx="1"/>
          </p:nvPr>
        </p:nvSpPr>
        <p:spPr/>
        <p:txBody>
          <a:bodyPr/>
          <a:lstStyle/>
          <a:p>
            <a:r>
              <a:rPr lang="en-US" dirty="0"/>
              <a:t>Similar to C, C++, and Java, but unlike parameters of non-structured types in CPRL, array parameters are always passed as variable (</a:t>
            </a:r>
            <a:r>
              <a:rPr lang="en-US" dirty="0">
                <a:latin typeface="Consolas" panose="020B0609020204030204" pitchFamily="49" charset="0"/>
              </a:rPr>
              <a:t>var</a:t>
            </a:r>
            <a:r>
              <a:rPr lang="en-US" dirty="0"/>
              <a:t>) parameters regardless of how the parameter is declared</a:t>
            </a:r>
          </a:p>
          <a:p>
            <a:pPr lvl="1"/>
            <a:r>
              <a:rPr lang="en-US" dirty="0"/>
              <a:t>holds true even for function parameters, which cannot be declared as </a:t>
            </a:r>
            <a:r>
              <a:rPr lang="en-US" dirty="0">
                <a:latin typeface="Consolas" panose="020B0609020204030204" pitchFamily="49" charset="0"/>
              </a:rPr>
              <a:t>var</a:t>
            </a:r>
            <a:r>
              <a:rPr lang="en-US" dirty="0"/>
              <a:t> parameters</a:t>
            </a:r>
          </a:p>
          <a:p>
            <a:pPr lvl="1"/>
            <a:r>
              <a:rPr lang="en-US" dirty="0"/>
              <a:t>language design decision made for efficiency (arrays can be large objects)</a:t>
            </a:r>
          </a:p>
          <a:p>
            <a:pPr lvl="1"/>
            <a:r>
              <a:rPr lang="en-US" dirty="0"/>
              <a:t>passing an array as a variable parameter will allocate space only for the address of the array</a:t>
            </a:r>
          </a:p>
          <a:p>
            <a:r>
              <a:rPr lang="en-US" dirty="0"/>
              <a:t>However, CPRL uses value semantics when returning arrays from functions; i.e., the entire array is returned.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Arrays</a:t>
            </a:r>
          </a:p>
        </p:txBody>
      </p:sp>
      <p:sp>
        <p:nvSpPr>
          <p:cNvPr id="8195" name="Content Placeholder 2"/>
          <p:cNvSpPr>
            <a:spLocks noGrp="1"/>
          </p:cNvSpPr>
          <p:nvPr>
            <p:ph idx="1"/>
          </p:nvPr>
        </p:nvSpPr>
        <p:spPr/>
        <p:txBody>
          <a:bodyPr tIns="91440"/>
          <a:lstStyle/>
          <a:p>
            <a:pPr marL="274320" indent="0">
              <a:spcBef>
                <a:spcPts val="0"/>
              </a:spcBef>
              <a:buFontTx/>
              <a:buNone/>
            </a:pPr>
            <a:r>
              <a:rPr lang="en-US" sz="1800" dirty="0" err="1">
                <a:latin typeface="Consolas" pitchFamily="49" charset="0"/>
                <a:cs typeface="Consolas" pitchFamily="49" charset="0"/>
              </a:rPr>
              <a:t>arrayTypeDecl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"array"</a:t>
            </a:r>
          </a:p>
          <a:p>
            <a:pPr marL="274320" indent="0">
              <a:spcBef>
                <a:spcPts val="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"of"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"Integer" | "Boolean" | "Char" |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274320" indent="0">
              <a:spcBef>
                <a:spcPts val="0"/>
              </a:spcBef>
              <a:buFontTx/>
              <a:buNone/>
            </a:pPr>
            <a:endParaRPr lang="en-US" sz="1800" dirty="0">
              <a:latin typeface="Consolas" pitchFamily="49" charset="0"/>
              <a:cs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3395</TotalTime>
  <Words>1649</Words>
  <Application>Microsoft Office PowerPoint</Application>
  <PresentationFormat>On-screen Show (4:3)</PresentationFormat>
  <Paragraphs>242</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Consolas</vt:lpstr>
      <vt:lpstr>SoftMoore2</vt:lpstr>
      <vt:lpstr>Arrays</vt:lpstr>
      <vt:lpstr>Arrays in CPRL</vt:lpstr>
      <vt:lpstr>Using CPRL Arrays</vt:lpstr>
      <vt:lpstr>Type Equivalence for Arrays (Name Equivalence versus Structural Equivalence)</vt:lpstr>
      <vt:lpstr>Examples: Array Assignment</vt:lpstr>
      <vt:lpstr>Reference Semantics versus Value Semantics</vt:lpstr>
      <vt:lpstr>Additional Examples: Array Assignment</vt:lpstr>
      <vt:lpstr>Passing Arrays as Parameters</vt:lpstr>
      <vt:lpstr>Grammar Rules Relevant to Arrays</vt:lpstr>
      <vt:lpstr>Relevant Parser Methods</vt:lpstr>
      <vt:lpstr>Relevant Classes</vt:lpstr>
      <vt:lpstr>Class ArrayType</vt:lpstr>
      <vt:lpstr>Constructor for Class ArrayType</vt:lpstr>
      <vt:lpstr>Address of an Array Object</vt:lpstr>
      <vt:lpstr>Index Example</vt:lpstr>
      <vt:lpstr>Constraint Rules for Arrays</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Moore</cp:lastModifiedBy>
  <cp:revision>219</cp:revision>
  <cp:lastPrinted>2020-04-17T14:05:26Z</cp:lastPrinted>
  <dcterms:created xsi:type="dcterms:W3CDTF">2005-01-12T21:47:45Z</dcterms:created>
  <dcterms:modified xsi:type="dcterms:W3CDTF">2024-04-12T14:09:07Z</dcterms:modified>
</cp:coreProperties>
</file>