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7"/>
  </p:notesMasterIdLst>
  <p:handoutMasterIdLst>
    <p:handoutMasterId r:id="rId68"/>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49" r:id="rId18"/>
    <p:sldId id="331" r:id="rId19"/>
    <p:sldId id="283" r:id="rId20"/>
    <p:sldId id="364" r:id="rId21"/>
    <p:sldId id="293" r:id="rId22"/>
    <p:sldId id="346" r:id="rId23"/>
    <p:sldId id="347" r:id="rId24"/>
    <p:sldId id="314" r:id="rId25"/>
    <p:sldId id="315" r:id="rId26"/>
    <p:sldId id="316" r:id="rId27"/>
    <p:sldId id="332" r:id="rId28"/>
    <p:sldId id="343" r:id="rId29"/>
    <p:sldId id="369" r:id="rId30"/>
    <p:sldId id="333" r:id="rId31"/>
    <p:sldId id="311" r:id="rId32"/>
    <p:sldId id="368" r:id="rId33"/>
    <p:sldId id="312" r:id="rId34"/>
    <p:sldId id="313" r:id="rId35"/>
    <p:sldId id="365" r:id="rId36"/>
    <p:sldId id="326" r:id="rId37"/>
    <p:sldId id="351" r:id="rId38"/>
    <p:sldId id="327" r:id="rId39"/>
    <p:sldId id="350" r:id="rId40"/>
    <p:sldId id="285" r:id="rId41"/>
    <p:sldId id="334" r:id="rId42"/>
    <p:sldId id="345" r:id="rId43"/>
    <p:sldId id="320" r:id="rId44"/>
    <p:sldId id="352" r:id="rId45"/>
    <p:sldId id="348" r:id="rId46"/>
    <p:sldId id="366" r:id="rId47"/>
    <p:sldId id="367" r:id="rId48"/>
    <p:sldId id="359" r:id="rId49"/>
    <p:sldId id="360" r:id="rId50"/>
    <p:sldId id="336" r:id="rId51"/>
    <p:sldId id="337" r:id="rId52"/>
    <p:sldId id="338" r:id="rId53"/>
    <p:sldId id="340" r:id="rId54"/>
    <p:sldId id="339" r:id="rId55"/>
    <p:sldId id="341" r:id="rId56"/>
    <p:sldId id="361" r:id="rId57"/>
    <p:sldId id="362" r:id="rId58"/>
    <p:sldId id="342" r:id="rId59"/>
    <p:sldId id="363" r:id="rId60"/>
    <p:sldId id="289" r:id="rId61"/>
    <p:sldId id="290" r:id="rId62"/>
    <p:sldId id="305" r:id="rId63"/>
    <p:sldId id="291" r:id="rId64"/>
    <p:sldId id="370" r:id="rId65"/>
    <p:sldId id="295" r:id="rId6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5" autoAdjust="0"/>
    <p:restoredTop sz="97055" autoAdjust="0"/>
  </p:normalViewPr>
  <p:slideViewPr>
    <p:cSldViewPr>
      <p:cViewPr varScale="1">
        <p:scale>
          <a:sx n="85" d="100"/>
          <a:sy n="85" d="100"/>
        </p:scale>
        <p:origin x="50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19</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20</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dirty="0"/>
          </a:p>
        </p:txBody>
      </p:sp>
    </p:spTree>
    <p:extLst>
      <p:ext uri="{BB962C8B-B14F-4D97-AF65-F5344CB8AC3E}">
        <p14:creationId xmlns:p14="http://schemas.microsoft.com/office/powerpoint/2010/main" val="541559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31</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32</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33</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34</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40</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41</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60</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61</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62</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63</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65</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abstract class </a:t>
            </a:r>
            <a:r>
              <a:rPr lang="en-US" sz="1800" dirty="0" err="1">
                <a:latin typeface="Consolas" pitchFamily="49" charset="0"/>
                <a:cs typeface="Consolas" pitchFamily="49" charset="0"/>
              </a:rPr>
              <a:t>BinaryExpr</a:t>
            </a:r>
            <a:r>
              <a:rPr lang="en-US" sz="1800" dirty="0">
                <a:latin typeface="Consolas" pitchFamily="49" charset="0"/>
                <a:cs typeface="Consolas" pitchFamily="49" charset="0"/>
              </a:rPr>
              <a:t>(val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val operator     : Token,</a:t>
            </a:r>
          </a:p>
          <a:p>
            <a:pPr marL="0" indent="0">
              <a:spcBef>
                <a:spcPts val="200"/>
              </a:spcBef>
              <a:buNone/>
            </a:pPr>
            <a:r>
              <a:rPr lang="en-US" sz="1800" dirty="0">
                <a:latin typeface="Consolas" pitchFamily="49" charset="0"/>
                <a:cs typeface="Consolas" pitchFamily="49" charset="0"/>
              </a:rPr>
              <a:t>                          val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 Expression(</a:t>
            </a:r>
            <a:r>
              <a:rPr lang="en-US" sz="1800" dirty="0" err="1">
                <a:latin typeface="Consolas" pitchFamily="49" charset="0"/>
                <a:cs typeface="Consolas" pitchFamily="49" charset="0"/>
              </a:rPr>
              <a:t>operator.position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package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a:xfrm>
            <a:off x="458788" y="1363663"/>
            <a:ext cx="8226425" cy="4935537"/>
          </a:xfrm>
        </p:spPr>
        <p:txBody>
          <a:bodyPr lIns="182880" tIns="91440"/>
          <a:lstStyle/>
          <a:p>
            <a:pPr marL="91440" indent="0">
              <a:spcBef>
                <a:spcPts val="0"/>
              </a:spcBef>
              <a:buFontTx/>
              <a:buNone/>
            </a:pPr>
            <a:r>
              <a:rPr lang="en-US" sz="1800" dirty="0">
                <a:latin typeface="Consolas" pitchFamily="49" charset="0"/>
              </a:rPr>
              <a:t>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a:t>
            </a:r>
            <a:r>
              <a:rPr lang="en-US" sz="1800" dirty="0" err="1">
                <a:latin typeface="Consolas" pitchFamily="49" charset="0"/>
              </a:rPr>
              <a:t>checkConstraints</a:t>
            </a:r>
            <a:r>
              <a:rPr lang="en-US" sz="1800" dirty="0">
                <a:latin typeface="Consolas" pitchFamily="49" charset="0"/>
              </a:rPr>
              <a:t>()</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emit()</a:t>
            </a:r>
          </a:p>
          <a:p>
            <a:pPr marL="91440" indent="0">
              <a:spcBef>
                <a:spcPts val="0"/>
              </a:spcBef>
              <a:buFontTx/>
              <a:buNone/>
            </a:pPr>
            <a:r>
              <a:rPr lang="en-US" sz="1800" dirty="0">
                <a:latin typeface="Consolas" pitchFamily="49" charset="0"/>
              </a:rPr>
              <a:t>  }</a:t>
            </a:r>
          </a:p>
        </p:txBody>
      </p:sp>
      <p:sp>
        <p:nvSpPr>
          <p:cNvPr id="3" name="TextBox 2">
            <a:extLst>
              <a:ext uri="{FF2B5EF4-FFF2-40B4-BE49-F238E27FC236}">
                <a16:creationId xmlns:a16="http://schemas.microsoft.com/office/drawing/2014/main" id="{D05EEC83-C05D-AE5F-08AD-A677381897F7}"/>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fun parseInitialDecls()    : List&lt;</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parseSubprogramDecls</a:t>
            </a:r>
            <a:r>
              <a:rPr lang="en-US" sz="1800" dirty="0">
                <a:latin typeface="Consolas" pitchFamily="49" charset="0"/>
                <a:cs typeface="Consolas" pitchFamily="49" charset="0"/>
              </a:rPr>
              <a:t>() : List&lt;SubprogramDecl&gt;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     : List&lt;Token&gt;</a:t>
            </a:r>
          </a:p>
          <a:p>
            <a:pPr lvl="1">
              <a:spcBef>
                <a:spcPts val="900"/>
              </a:spcBef>
              <a:buNone/>
            </a:pPr>
            <a:r>
              <a:rPr lang="en-US" sz="1800" dirty="0">
                <a:latin typeface="Consolas" pitchFamily="49" charset="0"/>
                <a:cs typeface="Consolas" pitchFamily="49" charset="0"/>
              </a:rPr>
              <a:t>private fun parseStatements()      : List&lt;Statement&gt;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     : List&lt;Expression&gt;</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abstract class Statement : AST() ...</a:t>
            </a:r>
          </a:p>
          <a:p>
            <a:pPr marL="457200" lvl="1" indent="0">
              <a:spcBef>
                <a:spcPts val="200"/>
              </a:spcBef>
              <a:buNone/>
            </a:pPr>
            <a:r>
              <a:rPr lang="en-US" dirty="0">
                <a:latin typeface="Consolas" panose="020B0609020204030204" pitchFamily="49" charset="0"/>
              </a:rPr>
              <a:t>class </a:t>
            </a:r>
            <a:r>
              <a:rPr lang="en-US" dirty="0" err="1">
                <a:latin typeface="Consolas" panose="020B0609020204030204" pitchFamily="49" charset="0"/>
              </a:rPr>
              <a:t>LoopStmt</a:t>
            </a:r>
            <a:r>
              <a:rPr lang="en-US" dirty="0">
                <a:latin typeface="Consolas" panose="020B0609020204030204" pitchFamily="49" charset="0"/>
              </a:rPr>
              <a:t> :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implicitly returning </a:t>
            </a:r>
            <a:r>
              <a:rPr lang="en-US" dirty="0">
                <a:latin typeface="Consolas" panose="020B0609020204030204" pitchFamily="49" charset="0"/>
              </a:rPr>
              <a:t>Unit</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  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"true" | "false" .</a:t>
            </a:r>
            <a:endParaRPr lang="en-US" dirty="0"/>
          </a:p>
          <a:p>
            <a:r>
              <a:rPr lang="en-US" dirty="0"/>
              <a:t>Method</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parseLiteral</a:t>
            </a:r>
            <a:r>
              <a:rPr lang="en-US" sz="1800" dirty="0">
                <a:latin typeface="Consolas" panose="020B0609020204030204" pitchFamily="49" charset="0"/>
              </a:rPr>
              <a:t>() : Token</a:t>
            </a:r>
          </a:p>
          <a:p>
            <a:pPr marL="457200" lvl="1" indent="0">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  // returns a default (empty) token if parsing fails</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18</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19</a:t>
            </a:fld>
            <a:endParaRPr lang="en-US" dirty="0"/>
          </a:p>
        </p:txBody>
      </p:sp>
      <p:sp>
        <p:nvSpPr>
          <p:cNvPr id="11268" name="Rectangle 2"/>
          <p:cNvSpPr>
            <a:spLocks noGrp="1" noChangeArrowheads="1"/>
          </p:cNvSpPr>
          <p:nvPr>
            <p:ph type="title"/>
          </p:nvPr>
        </p:nvSpPr>
        <p:spPr/>
        <p:txBody>
          <a:bodyPr/>
          <a:lstStyle/>
          <a:p>
            <a:r>
              <a:rPr lang="en-US" b="1" dirty="0"/>
              <a:t>Partial</a:t>
            </a:r>
            <a:r>
              <a:rPr lang="en-US" dirty="0"/>
              <a:t> AST Inheritance Diagram</a:t>
            </a:r>
            <a:br>
              <a:rPr lang="en-US" dirty="0"/>
            </a:br>
            <a:r>
              <a:rPr lang="en-US" dirty="0"/>
              <a:t>for the Language CPRL</a:t>
            </a:r>
          </a:p>
        </p:txBody>
      </p:sp>
      <p:grpSp>
        <p:nvGrpSpPr>
          <p:cNvPr id="3" name="Group 2"/>
          <p:cNvGrpSpPr/>
          <p:nvPr/>
        </p:nvGrpSpPr>
        <p:grpSpPr>
          <a:xfrm>
            <a:off x="91440" y="1790785"/>
            <a:ext cx="8961120" cy="3467015"/>
            <a:chOff x="134366" y="1752600"/>
            <a:chExt cx="8978210" cy="3467015"/>
          </a:xfrm>
        </p:grpSpPr>
        <p:sp>
          <p:nvSpPr>
            <p:cNvPr id="11269" name="Text Box 4"/>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11270" name="Text Box 5"/>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11271" name="Rectangle 6"/>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3" name="Text Box 9"/>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11274" name="Text Box 10"/>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11275" name="Text Box 11"/>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11276" name="Text Box 12"/>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11277" name="Rectangle 13"/>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11278" name="Text Box 15"/>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11279" name="Text Box 16"/>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11280" name="AutoShape 17"/>
            <p:cNvCxnSpPr>
              <a:cxnSpLocks noChangeShapeType="1"/>
              <a:stCxn id="11270" idx="0"/>
              <a:endCxn id="2"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11281" name="AutoShape 18"/>
            <p:cNvCxnSpPr>
              <a:cxnSpLocks noChangeShapeType="1"/>
              <a:stCxn id="11271" idx="0"/>
              <a:endCxn id="2"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11284" name="AutoShape 22"/>
            <p:cNvCxnSpPr>
              <a:cxnSpLocks noChangeShapeType="1"/>
              <a:stCxn id="39" idx="0"/>
              <a:endCxn id="46"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11286" name="Text Box 24"/>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11287" name="AutoShape 25"/>
            <p:cNvCxnSpPr>
              <a:cxnSpLocks noChangeShapeType="1"/>
              <a:stCxn id="11275" idx="0"/>
              <a:endCxn id="47"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11288" name="AutoShape 26"/>
            <p:cNvCxnSpPr>
              <a:cxnSpLocks noChangeShapeType="1"/>
              <a:stCxn id="11276" idx="0"/>
              <a:endCxn id="47"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11289" name="AutoShape 27"/>
            <p:cNvCxnSpPr>
              <a:cxnSpLocks noChangeShapeType="1"/>
              <a:stCxn id="11293" idx="0"/>
              <a:endCxn id="48"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11290" name="AutoShape 28"/>
            <p:cNvCxnSpPr>
              <a:cxnSpLocks noChangeShapeType="1"/>
              <a:stCxn id="11286" idx="0"/>
              <a:endCxn id="48"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11291" name="AutoShape 29"/>
            <p:cNvCxnSpPr>
              <a:cxnSpLocks noChangeShapeType="1"/>
              <a:stCxn id="11278" idx="0"/>
              <a:endCxn id="49"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11292" name="AutoShape 30"/>
            <p:cNvCxnSpPr>
              <a:cxnSpLocks noChangeShapeType="1"/>
              <a:stCxn id="11279" idx="0"/>
              <a:endCxn id="49"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11293" name="Rectangle 14"/>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30" name="Text Box 9"/>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32" name="Elbow Connector 31"/>
            <p:cNvCxnSpPr>
              <a:cxnSpLocks/>
              <a:stCxn id="30" idx="0"/>
              <a:endCxn id="46"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33" name="Text Box 9"/>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34" name="Text Box 9"/>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36" name="Elbow Connector 35"/>
            <p:cNvCxnSpPr>
              <a:cxnSpLocks/>
              <a:stCxn id="33" idx="0"/>
              <a:endCxn id="50"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38" name="Elbow Connector 37"/>
            <p:cNvCxnSpPr>
              <a:cxnSpLocks/>
              <a:stCxn id="34" idx="0"/>
              <a:endCxn id="50"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39" name="Text Box 9"/>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43" name="Elbow Connector 42"/>
            <p:cNvCxnSpPr>
              <a:cxnSpLocks/>
              <a:stCxn id="11273" idx="0"/>
              <a:endCxn id="51"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45" name="Elbow Connector 44"/>
            <p:cNvCxnSpPr>
              <a:cxnSpLocks/>
              <a:stCxn id="11274" idx="0"/>
              <a:endCxn id="51"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2" name="Isosceles Triangle 1"/>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6" name="Isosceles Triangle 45"/>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7" name="Isosceles Triangle 46"/>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8" name="Isosceles Triangle 47"/>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9" name="Isosceles Triangle 48"/>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0" name="Isosceles Triangle 49"/>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1" name="Isosceles Triangle 50"/>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20</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371600" y="4724400"/>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21</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 (computed property)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22</a:t>
            </a:fld>
            <a:endParaRPr lang="en-US" dirty="0"/>
          </a:p>
        </p:txBody>
      </p:sp>
      <p:sp>
        <p:nvSpPr>
          <p:cNvPr id="6" name="TextBox 5">
            <a:extLst>
              <a:ext uri="{FF2B5EF4-FFF2-40B4-BE49-F238E27FC236}">
                <a16:creationId xmlns:a16="http://schemas.microsoft.com/office/drawing/2014/main" id="{19A15F1F-CDCB-4083-A28B-5FE03A1E311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err="1">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 String) :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24</a:t>
            </a:fld>
            <a:endParaRPr lang="en-US" dirty="0"/>
          </a:p>
        </p:txBody>
      </p:sp>
    </p:spTree>
    <p:extLst>
      <p:ext uri="{BB962C8B-B14F-4D97-AF65-F5344CB8AC3E}">
        <p14:creationId xmlns:p14="http://schemas.microsoft.com/office/powerpoint/2010/main" val="527266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SingleVarDecl</a:t>
            </a:r>
            <a:r>
              <a:rPr lang="en-US" sz="1800" dirty="0">
                <a:latin typeface="Consolas" panose="020B0609020204030204" pitchFamily="49" charset="0"/>
              </a:rPr>
              <a:t>(identifier : Token, </a:t>
            </a:r>
            <a:r>
              <a:rPr lang="en-US" sz="1800" dirty="0" err="1">
                <a:latin typeface="Consolas" panose="020B0609020204030204" pitchFamily="49" charset="0"/>
              </a:rPr>
              <a:t>varType</a:t>
            </a:r>
            <a:r>
              <a:rPr lang="en-US" sz="1800" dirty="0">
                <a:latin typeface="Consolas" panose="020B0609020204030204" pitchFamily="49" charset="0"/>
              </a:rPr>
              <a:t> : Type,</a:t>
            </a:r>
          </a:p>
          <a:p>
            <a:pPr marL="274320" indent="0">
              <a:spcBef>
                <a:spcPts val="0"/>
              </a:spcBef>
              <a:buNone/>
            </a:pPr>
            <a:r>
              <a:rPr lang="en-US" sz="1800" dirty="0">
                <a:latin typeface="Consolas" panose="020B0609020204030204" pitchFamily="49" charset="0"/>
              </a:rPr>
              <a:t>                    private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274320" indent="0">
              <a:spcBef>
                <a:spcPts val="0"/>
              </a:spcBef>
              <a:buNone/>
            </a:pPr>
            <a:r>
              <a:rPr lang="en-US" sz="1800" dirty="0">
                <a:latin typeface="Consolas" panose="020B0609020204030204" pitchFamily="49" charset="0"/>
              </a:rPr>
              <a:t>                    override 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27432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(identifier,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25</a:t>
            </a:fld>
            <a:endParaRPr lang="en-US" dirty="0"/>
          </a:p>
        </p:txBody>
      </p:sp>
      <p:sp>
        <p:nvSpPr>
          <p:cNvPr id="6" name="TextBox 5">
            <a:extLst>
              <a:ext uri="{FF2B5EF4-FFF2-40B4-BE49-F238E27FC236}">
                <a16:creationId xmlns:a16="http://schemas.microsoft.com/office/drawing/2014/main" id="{AF3C887C-657B-1FD7-E3CE-D45B43FE82C6}"/>
              </a:ext>
            </a:extLst>
          </p:cNvPr>
          <p:cNvSpPr txBox="1"/>
          <p:nvPr/>
        </p:nvSpPr>
        <p:spPr>
          <a:xfrm>
            <a:off x="5218097" y="28956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8" name="Straight Arrow Connector 7">
            <a:extLst>
              <a:ext uri="{FF2B5EF4-FFF2-40B4-BE49-F238E27FC236}">
                <a16:creationId xmlns:a16="http://schemas.microsoft.com/office/drawing/2014/main" id="{E1315572-EE45-4F98-23A3-4632CC3F524A}"/>
              </a:ext>
            </a:extLst>
          </p:cNvPr>
          <p:cNvCxnSpPr>
            <a:cxnSpLocks/>
            <a:stCxn id="6" idx="0"/>
          </p:cNvCxnSpPr>
          <p:nvPr/>
        </p:nvCxnSpPr>
        <p:spPr bwMode="auto">
          <a:xfrm flipV="1">
            <a:off x="6571449" y="2590800"/>
            <a:ext cx="0" cy="30480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72490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VarDecl</a:t>
            </a:r>
            <a:r>
              <a:rPr lang="en-US" sz="1800" dirty="0">
                <a:latin typeface="Consolas" panose="020B0609020204030204" pitchFamily="49" charset="0"/>
              </a:rPr>
              <a:t>(identifiers : List&lt;Token&gt;, </a:t>
            </a:r>
            <a:r>
              <a:rPr lang="en-US" sz="1800" dirty="0" err="1">
                <a:latin typeface="Consolas" panose="020B0609020204030204" pitchFamily="49" charset="0"/>
              </a:rPr>
              <a:t>varType</a:t>
            </a:r>
            <a:r>
              <a:rPr lang="en-US" sz="1800" dirty="0">
                <a:latin typeface="Consolas" panose="020B0609020204030204" pitchFamily="49" charset="0"/>
              </a:rPr>
              <a:t> : Type,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(Token(),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singleVarDecls</a:t>
            </a: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ArrayList</a:t>
            </a:r>
            <a:r>
              <a:rPr lang="en-US" sz="1800" dirty="0">
                <a:latin typeface="Consolas" panose="020B0609020204030204" pitchFamily="49" charset="0"/>
              </a:rPr>
              <a:t>&lt;</a:t>
            </a:r>
            <a:r>
              <a:rPr lang="en-US" sz="1800" dirty="0" err="1">
                <a:latin typeface="Consolas" panose="020B0609020204030204" pitchFamily="49" charset="0"/>
              </a:rPr>
              <a:t>SingleVarDecl</a:t>
            </a:r>
            <a:r>
              <a:rPr lang="en-US" sz="1800" dirty="0">
                <a:latin typeface="Consolas" panose="020B0609020204030204" pitchFamily="49" charset="0"/>
              </a:rPr>
              <a:t>&gt;(</a:t>
            </a:r>
            <a:r>
              <a:rPr lang="en-US" sz="1800" dirty="0" err="1">
                <a:latin typeface="Consolas" panose="020B0609020204030204" pitchFamily="49" charset="0"/>
              </a:rPr>
              <a:t>identifiers.size</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(id in identifiers)</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singleVarDecls.add</a:t>
            </a:r>
            <a:r>
              <a:rPr lang="en-US" sz="1800" dirty="0">
                <a:latin typeface="Consolas" panose="020B0609020204030204" pitchFamily="49" charset="0"/>
              </a:rPr>
              <a:t>(</a:t>
            </a:r>
            <a:r>
              <a:rPr lang="en-US" sz="1800" dirty="0" err="1">
                <a:latin typeface="Consolas" panose="020B0609020204030204" pitchFamily="49" charset="0"/>
              </a:rPr>
              <a:t>SingleVarDecl</a:t>
            </a:r>
            <a:r>
              <a:rPr lang="en-US" sz="1800" dirty="0">
                <a:latin typeface="Consolas" panose="020B0609020204030204" pitchFamily="49" charset="0"/>
              </a:rPr>
              <a:t>(id,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
        <p:nvSpPr>
          <p:cNvPr id="6" name="TextBox 5"/>
          <p:cNvSpPr txBox="1"/>
          <p:nvPr/>
        </p:nvSpPr>
        <p:spPr>
          <a:xfrm>
            <a:off x="1576404" y="5715000"/>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2685786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27</a:t>
            </a:fld>
            <a:endParaRPr lang="en-US" dirty="0"/>
          </a:p>
        </p:txBody>
      </p:sp>
    </p:spTree>
    <p:extLst>
      <p:ext uri="{BB962C8B-B14F-4D97-AF65-F5344CB8AC3E}">
        <p14:creationId xmlns:p14="http://schemas.microsoft.com/office/powerpoint/2010/main" val="1609741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Four properties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val type : Type</a:t>
            </a:r>
          </a:p>
          <a:p>
            <a:pPr marL="457200" lvl="1" indent="0">
              <a:spcBef>
                <a:spcPts val="300"/>
              </a:spcBef>
              <a:buNone/>
            </a:pPr>
            <a:r>
              <a:rPr lang="en-US" sz="1800" dirty="0">
                <a:latin typeface="Consolas" panose="020B0609020204030204" pitchFamily="49" charset="0"/>
              </a:rPr>
              <a:t>val size : Int</a:t>
            </a:r>
          </a:p>
          <a:p>
            <a:pPr marL="457200" lvl="1" indent="0">
              <a:spcBef>
                <a:spcPts val="300"/>
              </a:spcBef>
              <a:buNone/>
            </a:pPr>
            <a:r>
              <a:rPr lang="en-US" sz="1800" dirty="0">
                <a:latin typeface="Consolas" panose="020B0609020204030204" pitchFamily="49" charset="0"/>
              </a:rPr>
              <a:t>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457200" lvl="1" indent="0">
              <a:spcBef>
                <a:spcPts val="300"/>
              </a:spcBef>
              <a:buNone/>
            </a:pPr>
            <a:r>
              <a:rPr lang="en-US" sz="1800" dirty="0">
                <a:latin typeface="Consolas" panose="020B0609020204030204" pitchFamily="49" charset="0"/>
              </a:rPr>
              <a:t>var </a:t>
            </a:r>
            <a:r>
              <a:rPr lang="en-US" sz="1800" dirty="0" err="1">
                <a:latin typeface="Consolas" panose="020B0609020204030204" pitchFamily="49" charset="0"/>
              </a:rPr>
              <a:t>relAddr</a:t>
            </a:r>
            <a:r>
              <a:rPr lang="en-US" sz="1800" dirty="0">
                <a:latin typeface="Consolas" panose="020B0609020204030204" pitchFamily="49" charset="0"/>
              </a:rPr>
              <a:t> : Int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28</a:t>
            </a:fld>
            <a:endParaRPr lang="en-US" dirty="0"/>
          </a:p>
        </p:txBody>
      </p:sp>
    </p:spTree>
    <p:extLst>
      <p:ext uri="{BB962C8B-B14F-4D97-AF65-F5344CB8AC3E}">
        <p14:creationId xmlns:p14="http://schemas.microsoft.com/office/powerpoint/2010/main" val="1397431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grpSp>
        <p:nvGrpSpPr>
          <p:cNvPr id="20" name="Group 19">
            <a:extLst>
              <a:ext uri="{FF2B5EF4-FFF2-40B4-BE49-F238E27FC236}">
                <a16:creationId xmlns:a16="http://schemas.microsoft.com/office/drawing/2014/main" id="{267B431B-6D7D-017F-BDA3-D809B60D6056}"/>
              </a:ext>
            </a:extLst>
          </p:cNvPr>
          <p:cNvGrpSpPr/>
          <p:nvPr/>
        </p:nvGrpSpPr>
        <p:grpSpPr>
          <a:xfrm>
            <a:off x="1676400" y="2895600"/>
            <a:ext cx="5486604" cy="1745177"/>
            <a:chOff x="2507650" y="1940183"/>
            <a:chExt cx="5486604" cy="1745177"/>
          </a:xfrm>
        </p:grpSpPr>
        <p:sp>
          <p:nvSpPr>
            <p:cNvPr id="21" name="Text Box 10">
              <a:extLst>
                <a:ext uri="{FF2B5EF4-FFF2-40B4-BE49-F238E27FC236}">
                  <a16:creationId xmlns:a16="http://schemas.microsoft.com/office/drawing/2014/main" id="{FB9AA951-6096-63F1-0A20-F75A1091F487}"/>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22" name="Text Box 10">
              <a:extLst>
                <a:ext uri="{FF2B5EF4-FFF2-40B4-BE49-F238E27FC236}">
                  <a16:creationId xmlns:a16="http://schemas.microsoft.com/office/drawing/2014/main" id="{6363F2FC-2D00-25C3-F836-3B72547536E5}"/>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3" name="Text Box 10">
              <a:extLst>
                <a:ext uri="{FF2B5EF4-FFF2-40B4-BE49-F238E27FC236}">
                  <a16:creationId xmlns:a16="http://schemas.microsoft.com/office/drawing/2014/main" id="{D43CBCC0-87B6-7AD2-DB73-CF3F6D547DCA}"/>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4" name="Text Box 10">
              <a:extLst>
                <a:ext uri="{FF2B5EF4-FFF2-40B4-BE49-F238E27FC236}">
                  <a16:creationId xmlns:a16="http://schemas.microsoft.com/office/drawing/2014/main" id="{662BF845-1A5E-5BB0-A7AD-DFD3A7741A5E}"/>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5" name="Isosceles Triangle 24">
              <a:extLst>
                <a:ext uri="{FF2B5EF4-FFF2-40B4-BE49-F238E27FC236}">
                  <a16:creationId xmlns:a16="http://schemas.microsoft.com/office/drawing/2014/main" id="{A2E6EAE9-4CD1-AC01-CD6A-964E115EF55B}"/>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6" name="Connector: Elbow 25">
              <a:extLst>
                <a:ext uri="{FF2B5EF4-FFF2-40B4-BE49-F238E27FC236}">
                  <a16:creationId xmlns:a16="http://schemas.microsoft.com/office/drawing/2014/main" id="{CCFFC72E-B60A-68EA-0E1B-751E207A57FD}"/>
                </a:ext>
              </a:extLst>
            </p:cNvPr>
            <p:cNvCxnSpPr>
              <a:stCxn id="25" idx="3"/>
              <a:endCxn id="22"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A5359405-A547-1050-97DE-4FAC18DE85F6}"/>
                </a:ext>
              </a:extLst>
            </p:cNvPr>
            <p:cNvCxnSpPr>
              <a:stCxn id="25" idx="3"/>
              <a:endCxn id="23"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2EC5C4F6-86FE-1B1C-4543-78C5B40B9636}"/>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01143616-7167-EEF1-EFAC-ED471F4A9296}"/>
                </a:ext>
              </a:extLst>
            </p:cNvPr>
            <p:cNvCxnSpPr>
              <a:stCxn id="28" idx="3"/>
              <a:endCxn id="22"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3E7241E-F14D-A2C9-8672-A1EA9BB4B43D}"/>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properties to reference its children.  These properties provide the “tree” structure.</a:t>
            </a:r>
          </a:p>
          <a:p>
            <a:r>
              <a:rPr lang="en-US" dirty="0"/>
              <a:t>Occasionally we also include additional properties to support error handling and code generation.</a:t>
            </a:r>
          </a:p>
        </p:txBody>
      </p:sp>
      <p:sp>
        <p:nvSpPr>
          <p:cNvPr id="2" name="TextBox 1"/>
          <p:cNvSpPr txBox="1"/>
          <p:nvPr/>
        </p:nvSpPr>
        <p:spPr>
          <a:xfrm>
            <a:off x="665674" y="5257800"/>
            <a:ext cx="781265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properties)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r>
              <a:rPr lang="en-US" sz="1800" dirty="0">
                <a:latin typeface="Consolas" panose="020B0609020204030204" pitchFamily="49" charset="0"/>
              </a:rPr>
              <a:t>if (symbol == </a:t>
            </a:r>
            <a:r>
              <a:rPr lang="en-US" sz="1800" dirty="0" err="1">
                <a:latin typeface="Consolas" panose="020B0609020204030204" pitchFamily="49" charset="0"/>
              </a:rPr>
              <a:t>Symbol.identifier</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idStr</a:t>
            </a:r>
            <a:r>
              <a:rPr lang="en-US" sz="1800" dirty="0">
                <a:latin typeface="Consolas" panose="020B0609020204030204" pitchFamily="49" charset="0"/>
              </a:rPr>
              <a:t> = </a:t>
            </a:r>
            <a:r>
              <a:rPr lang="en-US" sz="1800" dirty="0" err="1">
                <a:latin typeface="Consolas" panose="020B0609020204030204" pitchFamily="49" charset="0"/>
              </a:rPr>
              <a:t>scanner.text</a:t>
            </a: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idStr</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a:t>
            </a:r>
            <a:r>
              <a:rPr lang="en-US" sz="1800" dirty="0">
                <a:latin typeface="Consolas" panose="020B0609020204030204" pitchFamily="49" charset="0"/>
              </a:rPr>
              <a: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30</a:t>
            </a:fld>
            <a:endParaRPr lang="en-US" dirty="0"/>
          </a:p>
        </p:txBody>
      </p:sp>
    </p:spTree>
    <p:extLst>
      <p:ext uri="{BB962C8B-B14F-4D97-AF65-F5344CB8AC3E}">
        <p14:creationId xmlns:p14="http://schemas.microsoft.com/office/powerpoint/2010/main" val="110008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31</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13816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buNone/>
            </a:pPr>
            <a:r>
              <a:rPr lang="en-US" sz="1800" dirty="0">
                <a:latin typeface="Consolas" panose="020B0609020204030204" pitchFamily="49" charset="0"/>
              </a:rPr>
              <a:t>val </a:t>
            </a:r>
            <a:r>
              <a:rPr lang="en-US" sz="1800" dirty="0" err="1">
                <a:latin typeface="Consolas" panose="020B0609020204030204" pitchFamily="49" charset="0"/>
              </a:rPr>
              <a:t>constId</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a:t>
            </a:r>
            <a:r>
              <a:rPr lang="en-US" sz="1800" dirty="0" err="1">
                <a:latin typeface="Consolas" panose="020B0609020204030204" pitchFamily="49" charset="0"/>
              </a:rPr>
              <a:t>constId</a:t>
            </a:r>
            <a:r>
              <a:rPr lang="en-US" sz="1800" dirty="0">
                <a:latin typeface="Consolas" panose="020B0609020204030204" pitchFamily="49" charset="0"/>
              </a:rPr>
              <a:t>, </a:t>
            </a:r>
            <a:r>
              <a:rPr lang="en-US" sz="1800" dirty="0" err="1">
                <a:latin typeface="Consolas" panose="020B0609020204030204" pitchFamily="49" charset="0"/>
              </a:rPr>
              <a:t>constType</a:t>
            </a:r>
            <a:r>
              <a:rPr lang="en-US" sz="1800" dirty="0">
                <a:latin typeface="Consolas" panose="020B0609020204030204" pitchFamily="49" charset="0"/>
              </a:rPr>
              <a:t>, literal)</a:t>
            </a:r>
          </a:p>
          <a:p>
            <a:pPr marL="457200" lvl="1" indent="0">
              <a:spcBef>
                <a:spcPts val="200"/>
              </a:spcBef>
              <a:buNone/>
            </a:pPr>
            <a:r>
              <a:rPr lang="en-US" sz="1800" b="1" dirty="0">
                <a:latin typeface="Consolas" panose="020B0609020204030204" pitchFamily="49" charset="0"/>
              </a:rPr>
              <a:t>idTable.add(</a:t>
            </a:r>
            <a:r>
              <a:rPr lang="en-US" sz="1800" b="1" dirty="0" err="1">
                <a:latin typeface="Consolas" panose="020B0609020204030204" pitchFamily="49" charset="0"/>
              </a:rPr>
              <a:t>constDecl</a:t>
            </a:r>
            <a:r>
              <a:rPr lang="en-US" sz="1800" b="1" dirty="0">
                <a:latin typeface="Consolas" panose="020B0609020204030204" pitchFamily="49" charset="0"/>
              </a:rPr>
              <a:t>)</a:t>
            </a:r>
          </a:p>
        </p:txBody>
      </p:sp>
      <p:sp>
        <p:nvSpPr>
          <p:cNvPr id="3" name="Diamond 2"/>
          <p:cNvSpPr/>
          <p:nvPr/>
        </p:nvSpPr>
        <p:spPr bwMode="auto">
          <a:xfrm>
            <a:off x="3657600" y="4745182"/>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cxnSpLocks/>
            <a:stCxn id="6" idx="0"/>
            <a:endCxn id="3" idx="3"/>
          </p:cNvCxnSpPr>
          <p:nvPr/>
        </p:nvCxnSpPr>
        <p:spPr bwMode="auto">
          <a:xfrm rot="16200000" flipV="1">
            <a:off x="4852514" y="3778869"/>
            <a:ext cx="335155" cy="2420181"/>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191000" y="51565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err="1">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decl</a:t>
            </a:r>
            <a:r>
              <a:rPr lang="en-US" sz="1800" dirty="0">
                <a:latin typeface="Consolas" panose="020B0609020204030204" pitchFamily="49" charset="0"/>
              </a:rPr>
              <a:t> in </a:t>
            </a:r>
            <a:r>
              <a:rPr lang="en-US" sz="1800" dirty="0" err="1">
                <a:latin typeface="Consolas" panose="020B0609020204030204" pitchFamily="49" charset="0"/>
              </a:rPr>
              <a:t>varDecl.singleVarDecls</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idTable.add(</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32</a:t>
            </a:fld>
            <a:endParaRPr lang="en-US" dirty="0"/>
          </a:p>
        </p:txBody>
      </p:sp>
    </p:spTree>
    <p:extLst>
      <p:ext uri="{BB962C8B-B14F-4D97-AF65-F5344CB8AC3E}">
        <p14:creationId xmlns:p14="http://schemas.microsoft.com/office/powerpoint/2010/main" val="783126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33</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34</a:t>
            </a:fld>
            <a:endParaRPr lang="en-US" dirty="0"/>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a:xfrm>
            <a:off x="458788" y="1363663"/>
            <a:ext cx="8321040" cy="4935537"/>
          </a:xfrm>
        </p:spPr>
        <p:txBody>
          <a:bodyPr/>
          <a:lstStyle/>
          <a:p>
            <a:pPr marL="18288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val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match(Symbol.identifier)</a:t>
            </a:r>
          </a:p>
          <a:p>
            <a:pPr marL="182880" lvl="1" indent="0">
              <a:spcBef>
                <a:spcPts val="100"/>
              </a:spcBef>
              <a:buNone/>
            </a:pPr>
            <a:r>
              <a:rPr lang="en-US" sz="1800" dirty="0">
                <a:latin typeface="Consolas" panose="020B0609020204030204" pitchFamily="49" charset="0"/>
              </a:rPr>
              <a:t>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a:t>
            </a:r>
            <a:r>
              <a:rPr lang="en-US" sz="1800" dirty="0">
                <a:latin typeface="Consolas" panose="020B0609020204030204" pitchFamily="49" charset="0"/>
              </a:rPr>
              <a:t>]</a:t>
            </a:r>
          </a:p>
          <a:p>
            <a:pPr marL="182880" lvl="1" indent="0">
              <a:spcBef>
                <a:spcPts val="100"/>
              </a:spcBef>
              <a:buNone/>
            </a:pP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has" +</a:t>
            </a:r>
          </a:p>
          <a:p>
            <a:pPr marL="182880" lvl="1" indent="0">
              <a:spcBef>
                <a:spcPts val="100"/>
              </a:spcBef>
              <a:buNone/>
            </a:pPr>
            <a:r>
              <a:rPr lang="en-US" sz="1800" dirty="0">
                <a:latin typeface="Consolas" panose="020B0609020204030204" pitchFamily="49" charset="0"/>
              </a:rPr>
              <a:t>                   " not been declared."</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else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is not a variable."</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p:txBody>
      </p:sp>
      <p:sp>
        <p:nvSpPr>
          <p:cNvPr id="2" name="TextBox 1">
            <a:extLst>
              <a:ext uri="{FF2B5EF4-FFF2-40B4-BE49-F238E27FC236}">
                <a16:creationId xmlns:a16="http://schemas.microsoft.com/office/drawing/2014/main" id="{EA650E03-9875-FFA4-F46E-4B9E3796AAAC}"/>
              </a:ext>
            </a:extLst>
          </p:cNvPr>
          <p:cNvSpPr txBox="1"/>
          <p:nvPr/>
        </p:nvSpPr>
        <p:spPr>
          <a:xfrm>
            <a:off x="5715000" y="1501914"/>
            <a:ext cx="2770823" cy="646331"/>
          </a:xfrm>
          <a:prstGeom prst="rect">
            <a:avLst/>
          </a:prstGeom>
          <a:noFill/>
          <a:ln>
            <a:solidFill>
              <a:schemeClr val="tx1"/>
            </a:solidFill>
          </a:ln>
        </p:spPr>
        <p:txBody>
          <a:bodyPr wrap="none" rtlCol="0">
            <a:spAutoFit/>
          </a:bodyPr>
          <a:lstStyle/>
          <a:p>
            <a:pPr algn="l"/>
            <a:r>
              <a:rPr lang="en-US" sz="1800" dirty="0"/>
              <a:t>Called by </a:t>
            </a:r>
            <a:r>
              <a:rPr lang="en-US" sz="1800" dirty="0" err="1"/>
              <a:t>parseVariable</a:t>
            </a:r>
            <a:r>
              <a:rPr lang="en-US" sz="1800" dirty="0"/>
              <a:t>()</a:t>
            </a:r>
          </a:p>
          <a:p>
            <a:pPr algn="l"/>
            <a:r>
              <a:rPr lang="en-US" sz="1800" dirty="0"/>
              <a:t>and </a:t>
            </a:r>
            <a:r>
              <a:rPr lang="en-US" sz="1800" dirty="0" err="1"/>
              <a:t>parseVariableExpr</a:t>
            </a:r>
            <a:r>
              <a:rPr lang="en-US" sz="1800" dirty="0"/>
              <a:t>()</a:t>
            </a:r>
          </a:p>
        </p:txBody>
      </p:sp>
      <p:sp>
        <p:nvSpPr>
          <p:cNvPr id="3" name="Diamond 2">
            <a:extLst>
              <a:ext uri="{FF2B5EF4-FFF2-40B4-BE49-F238E27FC236}">
                <a16:creationId xmlns:a16="http://schemas.microsoft.com/office/drawing/2014/main" id="{11447E18-3AC5-641A-1980-C46C7179B36D}"/>
              </a:ext>
            </a:extLst>
          </p:cNvPr>
          <p:cNvSpPr/>
          <p:nvPr/>
        </p:nvSpPr>
        <p:spPr bwMode="auto">
          <a:xfrm>
            <a:off x="4846320" y="1468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4" name="Straight Arrow Connector 4">
            <a:extLst>
              <a:ext uri="{FF2B5EF4-FFF2-40B4-BE49-F238E27FC236}">
                <a16:creationId xmlns:a16="http://schemas.microsoft.com/office/drawing/2014/main" id="{E7002896-A91A-0621-E475-478DAF33279E}"/>
              </a:ext>
            </a:extLst>
          </p:cNvPr>
          <p:cNvCxnSpPr>
            <a:stCxn id="2" idx="1"/>
            <a:endCxn id="3" idx="3"/>
          </p:cNvCxnSpPr>
          <p:nvPr/>
        </p:nvCxnSpPr>
        <p:spPr bwMode="auto">
          <a:xfrm rot="10800000">
            <a:off x="5029200" y="1560260"/>
            <a:ext cx="685800" cy="264820"/>
          </a:xfrm>
          <a:prstGeom prst="bentConnector3">
            <a:avLst>
              <a:gd name="adj1" fmla="val 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71566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err="1">
                <a:latin typeface="Consolas" panose="020B0609020204030204" pitchFamily="49" charset="0"/>
              </a:rPr>
              <a:t>RecordType</a:t>
            </a:r>
            <a:r>
              <a:rPr lang="en-US" dirty="0"/>
              <a:t>, and </a:t>
            </a:r>
            <a:r>
              <a:rPr lang="en-US" dirty="0" err="1">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35</a:t>
            </a:fld>
            <a:endParaRPr lang="en-US" dirty="0"/>
          </a:p>
        </p:txBody>
      </p:sp>
    </p:spTree>
    <p:extLst>
      <p:ext uri="{BB962C8B-B14F-4D97-AF65-F5344CB8AC3E}">
        <p14:creationId xmlns:p14="http://schemas.microsoft.com/office/powerpoint/2010/main" val="2838162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in the companion object.</a:t>
            </a:r>
          </a:p>
          <a:p>
            <a:pPr marL="457200" lvl="1" indent="0">
              <a:buNone/>
            </a:pPr>
            <a:r>
              <a:rPr lang="en-US" sz="1800" dirty="0">
                <a:latin typeface="Consolas" panose="020B0609020204030204" pitchFamily="49" charset="0"/>
              </a:rPr>
              <a:t>val Boolean = Type("Boolean", </a:t>
            </a:r>
            <a:r>
              <a:rPr lang="en-US" sz="1800" dirty="0" err="1">
                <a:latin typeface="Consolas" panose="020B0609020204030204" pitchFamily="49" charset="0"/>
              </a:rPr>
              <a:t>Constants.BYTES_PER_BOOLEAN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Integer = Type("Integer", </a:t>
            </a:r>
            <a:r>
              <a:rPr lang="en-US" sz="1800" dirty="0" err="1">
                <a:latin typeface="Consolas" panose="020B0609020204030204" pitchFamily="49" charset="0"/>
              </a:rPr>
              <a:t>Constants.BYTES_PER_INTEGER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Char    = Type("Char",    </a:t>
            </a:r>
            <a:r>
              <a:rPr lang="en-US" sz="1800" dirty="0" err="1">
                <a:latin typeface="Consolas" panose="020B0609020204030204" pitchFamily="49" charset="0"/>
              </a:rPr>
              <a:t>Constants.BYTES_PER_CHAR</a:t>
            </a:r>
            <a:r>
              <a:rPr lang="en-US" sz="1800" dirty="0">
                <a:latin typeface="Consolas" panose="020B0609020204030204" pitchFamily="49" charset="0"/>
              </a:rPr>
              <a:t>)</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Address = Type("Address", </a:t>
            </a:r>
            <a:r>
              <a:rPr lang="en-US" sz="1800" dirty="0" err="1">
                <a:latin typeface="Consolas" panose="020B0609020204030204" pitchFamily="49" charset="0"/>
              </a:rPr>
              <a:t>Constants.BYTES_PER_ADDRESS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UNKNOWN = Type("UNKNOWN")</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none    =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The companion object for </a:t>
            </a:r>
            <a:r>
              <a:rPr lang="en-US" dirty="0">
                <a:latin typeface="Consolas" panose="020B0609020204030204" pitchFamily="49" charset="0"/>
              </a:rPr>
              <a:t>Type</a:t>
            </a:r>
            <a:r>
              <a:rPr lang="en-US" dirty="0"/>
              <a:t> also contains a couple of helper methods.</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typeOf</a:t>
            </a:r>
            <a:r>
              <a:rPr lang="en-US" sz="1800" dirty="0">
                <a:latin typeface="Consolas" panose="020B0609020204030204" pitchFamily="49" charset="0"/>
              </a:rPr>
              <a:t>(literal : Symbol): Type</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buNone/>
            </a:pPr>
            <a:r>
              <a:rPr lang="en-US" sz="1800" dirty="0">
                <a:latin typeface="Consolas" panose="020B0609020204030204" pitchFamily="49" charset="0"/>
              </a:rPr>
              <a:t>private fun </a:t>
            </a:r>
            <a:r>
              <a:rPr lang="en-US" sz="1800" dirty="0" err="1">
                <a:latin typeface="Consolas" panose="020B0609020204030204" pitchFamily="49" charset="0"/>
              </a:rPr>
              <a:t>capacityOf</a:t>
            </a:r>
            <a:r>
              <a:rPr lang="en-US" sz="1800" dirty="0">
                <a:latin typeface="Consolas" panose="020B0609020204030204" pitchFamily="49" charset="0"/>
              </a:rPr>
              <a:t>(</a:t>
            </a:r>
            <a:r>
              <a:rPr lang="en-US" sz="1800" dirty="0" err="1">
                <a:latin typeface="Consolas" panose="020B0609020204030204" pitchFamily="49" charset="0"/>
              </a:rPr>
              <a:t>literalText</a:t>
            </a:r>
            <a:r>
              <a:rPr lang="en-US" sz="1800" dirty="0">
                <a:latin typeface="Consolas" panose="020B0609020204030204" pitchFamily="49" charset="0"/>
              </a:rPr>
              <a:t> : String) : Int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37</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class </a:t>
            </a:r>
            <a:r>
              <a:rPr lang="en-US" sz="1750" dirty="0" err="1">
                <a:latin typeface="Consolas" panose="020B0609020204030204" pitchFamily="49" charset="0"/>
              </a:rPr>
              <a:t>ArrayType</a:t>
            </a:r>
            <a:r>
              <a:rPr lang="en-US" sz="1750" dirty="0">
                <a:latin typeface="Consolas" panose="020B0609020204030204" pitchFamily="49" charset="0"/>
              </a:rPr>
              <a:t>(</a:t>
            </a:r>
            <a:r>
              <a:rPr lang="en-US" sz="1750" dirty="0" err="1">
                <a:latin typeface="Consolas" panose="020B0609020204030204" pitchFamily="49" charset="0"/>
              </a:rPr>
              <a:t>typeName</a:t>
            </a:r>
            <a:r>
              <a:rPr lang="en-US" sz="1750" dirty="0">
                <a:latin typeface="Consolas" panose="020B0609020204030204" pitchFamily="49" charset="0"/>
              </a:rPr>
              <a:t> : String, val </a:t>
            </a:r>
            <a:r>
              <a:rPr lang="en-US" sz="1750" dirty="0" err="1">
                <a:latin typeface="Consolas" panose="020B0609020204030204" pitchFamily="49" charset="0"/>
              </a:rPr>
              <a:t>numElements</a:t>
            </a:r>
            <a:r>
              <a:rPr lang="en-US" sz="1750" dirty="0">
                <a:latin typeface="Consolas" panose="020B0609020204030204" pitchFamily="49" charset="0"/>
              </a:rPr>
              <a:t> : Int,</a:t>
            </a:r>
          </a:p>
          <a:p>
            <a:pPr marL="457200" lvl="1" indent="0">
              <a:buNone/>
            </a:pPr>
            <a:r>
              <a:rPr lang="en-US" sz="1750" dirty="0">
                <a:latin typeface="Consolas" panose="020B0609020204030204" pitchFamily="49" charset="0"/>
              </a:rPr>
              <a:t>                val </a:t>
            </a:r>
            <a:r>
              <a:rPr lang="en-US" sz="1750" dirty="0" err="1">
                <a:latin typeface="Consolas" panose="020B0609020204030204" pitchFamily="49" charset="0"/>
              </a:rPr>
              <a:t>elementType</a:t>
            </a:r>
            <a:r>
              <a:rPr lang="en-US" sz="1750" dirty="0">
                <a:latin typeface="Consolas" panose="020B0609020204030204" pitchFamily="49" charset="0"/>
              </a:rPr>
              <a:t> :  Type)</a:t>
            </a:r>
          </a:p>
          <a:p>
            <a:pPr marL="457200" lvl="1" indent="0">
              <a:buNone/>
            </a:pPr>
            <a:r>
              <a:rPr lang="en-US" sz="1750" dirty="0">
                <a:latin typeface="Consolas" panose="020B0609020204030204" pitchFamily="49" charset="0"/>
              </a:rPr>
              <a:t>    : Type(</a:t>
            </a:r>
            <a:r>
              <a:rPr lang="en-US" sz="1750" dirty="0" err="1">
                <a:latin typeface="Consolas" panose="020B0609020204030204" pitchFamily="49" charset="0"/>
              </a:rPr>
              <a:t>typeName</a:t>
            </a:r>
            <a:r>
              <a:rPr lang="en-US" sz="1750" dirty="0">
                <a:latin typeface="Consolas" panose="020B0609020204030204" pitchFamily="49" charset="0"/>
              </a:rPr>
              <a:t>, </a:t>
            </a:r>
            <a:r>
              <a:rPr lang="en-US" sz="1750" dirty="0" err="1">
                <a:latin typeface="Consolas" panose="020B0609020204030204" pitchFamily="49" charset="0"/>
              </a:rPr>
              <a:t>numElements</a:t>
            </a:r>
            <a:r>
              <a:rPr lang="en-US" sz="1750" dirty="0">
                <a:latin typeface="Consolas" panose="020B0609020204030204" pitchFamily="49" charset="0"/>
              </a:rPr>
              <a:t>*</a:t>
            </a:r>
            <a:r>
              <a:rPr lang="en-US" sz="1750" dirty="0" err="1">
                <a:latin typeface="Consolas" panose="020B0609020204030204" pitchFamily="49" charset="0"/>
              </a:rPr>
              <a:t>elementType.size</a:t>
            </a:r>
            <a:r>
              <a:rPr lang="en-US" sz="1750" dirty="0">
                <a:latin typeface="Consolas" panose="020B0609020204030204" pitchFamily="49" charset="0"/>
              </a:rPr>
              <a:t>)</a:t>
            </a:r>
            <a:endParaRPr lang="en-US" sz="1800" dirty="0">
              <a:latin typeface="Consolas" panose="020B0609020204030204" pitchFamily="49" charset="0"/>
            </a:endParaRP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38</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39</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err="1">
                <a:latin typeface="Consolas" panose="020B0609020204030204" pitchFamily="49" charset="0"/>
              </a:rPr>
              <a:t>assignmentStmt</a:t>
            </a:r>
            <a:r>
              <a:rPr lang="en-US" dirty="0">
                <a:latin typeface="Consolas" panose="020B0609020204030204" pitchFamily="49" charset="0"/>
              </a:rPr>
              <a: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55CF3137-6525-4B98-98FB-61A3ACFD09A4}"/>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94E74F86-23E4-4620-A685-5DFBB603B728}"/>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75E53910-050F-47F3-9D30-46378B5BC675}"/>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7406B2C7-614B-4FD5-8925-D656D557497E}"/>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sp>
          <p:nvSpPr>
            <p:cNvPr id="17" name="AutoShape 1033">
              <a:extLst>
                <a:ext uri="{FF2B5EF4-FFF2-40B4-BE49-F238E27FC236}">
                  <a16:creationId xmlns:a16="http://schemas.microsoft.com/office/drawing/2014/main" id="{C6070F21-F0AB-47DC-8CE7-2F21F248C156}"/>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BC8125AC-446D-4AF5-A286-13D9CF86B592}"/>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B804C378-1442-4845-917E-4C0858DA0310}"/>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46190A00-5DA7-4252-BCB8-EC745315D48D}"/>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33A7C7A9-7432-4A9A-ABBC-2685F85872C4}"/>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40</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a:t>
            </a:r>
          </a:p>
          <a:p>
            <a:pPr marL="182880" indent="0">
              <a:spcBef>
                <a:spcPts val="200"/>
              </a:spcBef>
              <a:buFontTx/>
              <a:buNone/>
            </a:pP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"const" </a:t>
            </a:r>
            <a:r>
              <a:rPr lang="en-US" sz="1800" dirty="0" err="1">
                <a:latin typeface="Consolas" pitchFamily="49" charset="0"/>
              </a:rPr>
              <a:t>constId</a:t>
            </a:r>
            <a:r>
              <a:rPr lang="en-US" sz="1800" dirty="0">
                <a:latin typeface="Consolas" pitchFamily="49" charset="0"/>
              </a:rPr>
              <a:t> ":=" literal ";" .`</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fun parseConstDecl() : </a:t>
            </a:r>
            <a:r>
              <a:rPr lang="en-US" sz="1800" dirty="0" err="1">
                <a:latin typeface="Consolas" pitchFamily="49" charset="0"/>
              </a:rPr>
              <a:t>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val </a:t>
            </a:r>
            <a:r>
              <a:rPr lang="en-US" sz="1800" dirty="0" err="1">
                <a:latin typeface="Consolas" pitchFamily="49" charset="0"/>
              </a:rPr>
              <a:t>constId</a:t>
            </a:r>
            <a:r>
              <a:rPr lang="en-US" sz="1800" dirty="0">
                <a:latin typeface="Consolas" pitchFamily="49" charset="0"/>
              </a:rPr>
              <a:t> = </a:t>
            </a:r>
            <a:r>
              <a:rPr lang="en-US" sz="1800" dirty="0" err="1">
                <a:latin typeface="Consolas" pitchFamily="49" charset="0"/>
              </a:rPr>
              <a:t>scanner.token</a:t>
            </a:r>
            <a:endParaRPr lang="en-US" sz="1800" dirty="0">
              <a:latin typeface="Consolas" pitchFamily="49" charset="0"/>
            </a:endParaRPr>
          </a:p>
          <a:p>
            <a:pPr marL="182880" indent="0">
              <a:spcBef>
                <a:spcPts val="200"/>
              </a:spcBef>
              <a:buFontTx/>
              <a:buNone/>
            </a:pPr>
            <a:r>
              <a:rPr lang="en-US" sz="1800" dirty="0">
                <a:latin typeface="Consolas" pitchFamily="49" charset="0"/>
              </a:rPr>
              <a:t>        match(Symbol.identifier)</a:t>
            </a:r>
          </a:p>
          <a:p>
            <a:pPr marL="182880" indent="0">
              <a:spcBef>
                <a:spcPts val="200"/>
              </a:spcBef>
              <a:buFontTx/>
              <a:buNone/>
            </a:pPr>
            <a:r>
              <a:rPr lang="en-US" sz="1800" dirty="0">
                <a:latin typeface="Consolas" pitchFamily="49" charset="0"/>
              </a:rPr>
              <a:t>        match(Symbol.assign)</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41</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literal = </a:t>
            </a:r>
            <a:r>
              <a:rPr lang="en-US" sz="1800" dirty="0" err="1">
                <a:latin typeface="Consolas" pitchFamily="49" charset="0"/>
              </a:rPr>
              <a:t>parseLiteral</a:t>
            </a:r>
            <a:r>
              <a:rPr lang="en-US" sz="1800" dirty="0">
                <a:latin typeface="Consolas" pitchFamily="49" charset="0"/>
              </a:rPr>
              <a:t>()</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err="1">
                <a:latin typeface="Consolas" pitchFamily="49" charset="0"/>
              </a:rPr>
              <a:t>Type.typeOf</a:t>
            </a:r>
            <a:r>
              <a:rPr lang="en-US" sz="1800" b="1" dirty="0">
                <a:latin typeface="Consolas" pitchFamily="49" charset="0"/>
              </a:rPr>
              <a:t>(literal)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a:t>
            </a:r>
            <a:r>
              <a:rPr lang="en-US" sz="1800" dirty="0" err="1">
                <a:latin typeface="Consolas" pitchFamily="49" charset="0"/>
              </a:rPr>
              <a:t>constDecl</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constDecl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41248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err="1">
                <a:latin typeface="Consolas" panose="020B0609020204030204" pitchFamily="49" charset="0"/>
              </a:rPr>
              <a:t>IdTable</a:t>
            </a:r>
            <a:r>
              <a:rPr lang="en-US" sz="2350" dirty="0"/>
              <a:t> contains a computed property named </a:t>
            </a:r>
            <a:r>
              <a:rPr lang="en-US" sz="2350" dirty="0" err="1">
                <a:latin typeface="Consolas" panose="020B0609020204030204" pitchFamily="49" charset="0"/>
              </a:rPr>
              <a:t>scopeLevel</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buNone/>
            </a:pPr>
            <a:r>
              <a:rPr lang="en-US" sz="1750" dirty="0" err="1">
                <a:latin typeface="Consolas" panose="020B0609020204030204" pitchFamily="49" charset="0"/>
              </a:rPr>
              <a:t>val</a:t>
            </a:r>
            <a:r>
              <a:rPr lang="en-US" sz="1750" dirty="0">
                <a:latin typeface="Consolas" panose="020B0609020204030204" pitchFamily="49" charset="0"/>
              </a:rPr>
              <a:t> varDecl = VarDecl(identifiers, </a:t>
            </a:r>
            <a:r>
              <a:rPr lang="en-US" sz="1750" dirty="0" err="1">
                <a:latin typeface="Consolas" panose="020B0609020204030204" pitchFamily="49" charset="0"/>
              </a:rPr>
              <a:t>varType</a:t>
            </a:r>
            <a:r>
              <a:rPr lang="en-US" sz="1750" dirty="0">
                <a:latin typeface="Consolas" panose="020B0609020204030204" pitchFamily="49" charset="0"/>
              </a:rPr>
              <a:t>,</a:t>
            </a:r>
          </a:p>
          <a:p>
            <a:pPr marL="457200" lvl="1" indent="0">
              <a:buNone/>
            </a:pP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a:p>
        </p:txBody>
      </p:sp>
    </p:spTree>
    <p:extLst>
      <p:ext uri="{BB962C8B-B14F-4D97-AF65-F5344CB8AC3E}">
        <p14:creationId xmlns:p14="http://schemas.microsoft.com/office/powerpoint/2010/main" val="720601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43</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986261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44</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sz="2350" dirty="0"/>
              <a:t>AST classes often contain properties or lists of properties that reference instances of other AST classes, and most such references correspond to the edges of the “tree”.  Most of these structural (edge) references are created by the parser when parsing nonterminal symbols.</a:t>
            </a:r>
          </a:p>
          <a:p>
            <a:r>
              <a:rPr lang="en-US" sz="2350"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45</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46</a:t>
            </a:fld>
            <a:endParaRPr lang="en-US" dirty="0"/>
          </a:p>
        </p:txBody>
      </p:sp>
    </p:spTree>
    <p:extLst>
      <p:ext uri="{BB962C8B-B14F-4D97-AF65-F5344CB8AC3E}">
        <p14:creationId xmlns:p14="http://schemas.microsoft.com/office/powerpoint/2010/main" val="21839395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47</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79089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34434183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493296" y="3602420"/>
            <a:ext cx="2194560"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56260" y="668271"/>
            <a:ext cx="347246" cy="2278613"/>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77897" y="3275269"/>
            <a:ext cx="311914" cy="121474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463862" cy="584775"/>
            <a:chOff x="6672101" y="3200400"/>
            <a:chExt cx="1463862"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OutputStmt</a:t>
              </a:r>
              <a:endParaRPr lang="en-US" sz="1600" dirty="0"/>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90576" y="4679638"/>
            <a:ext cx="6041475" cy="1231764"/>
          </a:xfrm>
          <a:prstGeom prst="bentConnector4">
            <a:avLst>
              <a:gd name="adj1" fmla="val -19267"/>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90576" y="4679638"/>
            <a:ext cx="131154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44593"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90576"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41991"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90576" y="3130364"/>
            <a:ext cx="0" cy="472056"/>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5857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class AssignmentStmt(private val variable : Variable,</a:t>
            </a:r>
          </a:p>
          <a:p>
            <a:pPr marL="0" indent="0">
              <a:spcBef>
                <a:spcPts val="0"/>
              </a:spcBef>
              <a:buFontTx/>
              <a:buNone/>
            </a:pPr>
            <a:r>
              <a:rPr lang="en-US" sz="1800" dirty="0">
                <a:latin typeface="Consolas" pitchFamily="49" charset="0"/>
              </a:rPr>
              <a:t>                     private val expr : Expression,</a:t>
            </a:r>
          </a:p>
          <a:p>
            <a:pPr marL="0" indent="0">
              <a:spcBef>
                <a:spcPts val="0"/>
              </a:spcBef>
              <a:buFontTx/>
              <a:buNone/>
            </a:pPr>
            <a:r>
              <a:rPr lang="en-US" sz="1800" dirty="0">
                <a:latin typeface="Consolas" pitchFamily="49" charset="0"/>
              </a:rPr>
              <a:t>                     private val assignPosition : Position)</a:t>
            </a:r>
          </a:p>
          <a:p>
            <a:pPr marL="0" indent="0">
              <a:spcBef>
                <a:spcPts val="0"/>
              </a:spcBef>
              <a:buFontTx/>
              <a:buNone/>
            </a:pPr>
            <a:r>
              <a:rPr lang="en-US" sz="1800" dirty="0">
                <a:latin typeface="Consolas" pitchFamily="49" charset="0"/>
              </a:rPr>
              <a:t>    :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A50EFDE5-4E8F-4981-852A-414EE9DC4A7E}"/>
              </a:ext>
            </a:extLst>
          </p:cNvPr>
          <p:cNvSpPr txBox="1"/>
          <p:nvPr/>
        </p:nvSpPr>
        <p:spPr>
          <a:xfrm>
            <a:off x="2864371" y="3429000"/>
            <a:ext cx="3618299" cy="707886"/>
          </a:xfrm>
          <a:prstGeom prst="rect">
            <a:avLst/>
          </a:prstGeom>
          <a:noFill/>
          <a:ln>
            <a:solidFill>
              <a:schemeClr val="tx1"/>
            </a:solidFill>
          </a:ln>
        </p:spPr>
        <p:txBody>
          <a:bodyPr wrap="none" rtlCol="0">
            <a:spAutoFit/>
          </a:bodyPr>
          <a:lstStyle/>
          <a:p>
            <a:r>
              <a:rPr lang="en-US" sz="2000" dirty="0"/>
              <a:t>position of assignment symbol</a:t>
            </a:r>
          </a:p>
          <a:p>
            <a:r>
              <a:rPr lang="en-US" sz="2000" dirty="0"/>
              <a:t>(for error reporting)</a:t>
            </a:r>
          </a:p>
        </p:txBody>
      </p:sp>
      <p:sp>
        <p:nvSpPr>
          <p:cNvPr id="3" name="Diamond 2">
            <a:extLst>
              <a:ext uri="{FF2B5EF4-FFF2-40B4-BE49-F238E27FC236}">
                <a16:creationId xmlns:a16="http://schemas.microsoft.com/office/drawing/2014/main" id="{D5F34849-7DAF-4FA7-BB85-5B5C7D13219D}"/>
              </a:ext>
            </a:extLst>
          </p:cNvPr>
          <p:cNvSpPr/>
          <p:nvPr/>
        </p:nvSpPr>
        <p:spPr bwMode="auto">
          <a:xfrm>
            <a:off x="5435512" y="21336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D2F91EBE-2735-4227-ADA8-5F5F79E6E2FE}"/>
              </a:ext>
            </a:extLst>
          </p:cNvPr>
          <p:cNvCxnSpPr>
            <a:stCxn id="2" idx="0"/>
            <a:endCxn id="3" idx="2"/>
          </p:cNvCxnSpPr>
          <p:nvPr/>
        </p:nvCxnSpPr>
        <p:spPr bwMode="auto">
          <a:xfrm rot="5400000" flipH="1" flipV="1">
            <a:off x="4543976" y="2446025"/>
            <a:ext cx="1112520" cy="853431"/>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property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or an initializer block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Initializer block in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Type.Boolean</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52</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Initializer block for </a:t>
            </a:r>
            <a:r>
              <a:rPr lang="en-US" dirty="0" err="1">
                <a:latin typeface="Consolas" panose="020B0609020204030204" pitchFamily="49" charset="0"/>
              </a:rPr>
              <a:t>AddingExpr</a:t>
            </a:r>
            <a:endParaRPr lang="en-US" dirty="0">
              <a:latin typeface="Consolas" panose="020B0609020204030204" pitchFamily="49" charset="0"/>
            </a:endParaRPr>
          </a:p>
          <a:p>
            <a:pPr marL="457200" lvl="1" indent="0">
              <a:spcBef>
                <a:spcPts val="400"/>
              </a:spcBef>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Type.Integer</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53</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open class Variable(val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VariableDecl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position : Position,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selectorExprs</a:t>
            </a:r>
            <a:r>
              <a:rPr lang="en-US" sz="1800" dirty="0">
                <a:latin typeface="Consolas" panose="020B0609020204030204" pitchFamily="49" charset="0"/>
              </a:rPr>
              <a:t> : List&lt;Expression&gt;)</a:t>
            </a:r>
          </a:p>
          <a:p>
            <a:pPr marL="457200" lvl="1" indent="0">
              <a:spcBef>
                <a:spcPts val="200"/>
              </a:spcBef>
              <a:buNone/>
            </a:pPr>
            <a:r>
              <a:rPr lang="en-US" sz="1800" dirty="0">
                <a:latin typeface="Consolas" panose="020B0609020204030204" pitchFamily="49" charset="0"/>
              </a:rPr>
              <a:t>    : Expression(</a:t>
            </a:r>
            <a:r>
              <a:rPr lang="en-US" sz="1800" b="1" dirty="0" err="1">
                <a:latin typeface="Consolas" panose="020B0609020204030204" pitchFamily="49" charset="0"/>
              </a:rPr>
              <a:t>decl.type</a:t>
            </a:r>
            <a:r>
              <a:rPr lang="en-US" sz="1800" dirty="0">
                <a:latin typeface="Consolas" panose="020B0609020204030204" pitchFamily="49" charset="0"/>
              </a:rPr>
              <a:t>, position)</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54</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
        <p:nvSpPr>
          <p:cNvPr id="5" name="TextBox 4">
            <a:extLst>
              <a:ext uri="{FF2B5EF4-FFF2-40B4-BE49-F238E27FC236}">
                <a16:creationId xmlns:a16="http://schemas.microsoft.com/office/drawing/2014/main" id="{B19B3317-120E-5F58-AF95-980C5A3B7B36}"/>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57</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Selector expressions in method </a:t>
            </a:r>
            <a:r>
              <a:rPr lang="en-US" dirty="0">
                <a:latin typeface="Consolas" panose="020B0609020204030204" pitchFamily="49" charset="0"/>
              </a:rPr>
              <a:t>checkConstraints()</a:t>
            </a:r>
            <a:r>
              <a:rPr lang="en-US" dirty="0"/>
              <a:t>.</a:t>
            </a:r>
          </a:p>
          <a:p>
            <a:pPr marL="438912" lvl="1" indent="0">
              <a:buNone/>
            </a:pPr>
            <a:r>
              <a:rPr lang="en-US" sz="1800" dirty="0">
                <a:latin typeface="Consolas" panose="020B0609020204030204" pitchFamily="49" charset="0"/>
              </a:rPr>
              <a:t>for (expr in </a:t>
            </a:r>
            <a:r>
              <a:rPr lang="en-US" sz="1800" dirty="0" err="1">
                <a:latin typeface="Consolas" panose="020B0609020204030204" pitchFamily="49" charset="0"/>
              </a:rPr>
              <a:t>selectorExprs</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438912" lvl="1" indent="0">
              <a:spcBef>
                <a:spcPts val="100"/>
              </a:spcBef>
              <a:buNone/>
            </a:pP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if (type is </a:t>
            </a:r>
            <a:r>
              <a:rPr lang="en-US" sz="1800" dirty="0" err="1">
                <a:latin typeface="Consolas" panose="020B0609020204030204" pitchFamily="49" charset="0"/>
              </a:rPr>
              <a:t>ArrayType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Applying the selector effectively changes the</a:t>
            </a:r>
          </a:p>
          <a:p>
            <a:pPr marL="438912" lvl="1" indent="0">
              <a:spcBef>
                <a:spcPts val="100"/>
              </a:spcBef>
              <a:buNone/>
            </a:pPr>
            <a:r>
              <a:rPr lang="en-US" sz="1800" dirty="0">
                <a:latin typeface="Consolas" panose="020B0609020204030204" pitchFamily="49" charset="0"/>
              </a:rPr>
              <a:t>        // variable's type to the element type of the array</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 type as </a:t>
            </a:r>
            <a:r>
              <a:rPr lang="en-US" sz="1800" dirty="0" err="1">
                <a:latin typeface="Consolas" panose="020B0609020204030204" pitchFamily="49" charset="0"/>
              </a:rPr>
              <a:t>ArrayType</a:t>
            </a: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type = </a:t>
            </a:r>
            <a:r>
              <a:rPr lang="en-US" sz="1800" dirty="0" err="1">
                <a:latin typeface="Consolas" panose="020B0609020204030204" pitchFamily="49" charset="0"/>
              </a:rPr>
              <a:t>arrayType.elementType</a:t>
            </a: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760471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7" y="1363663"/>
            <a:ext cx="8321040" cy="4935537"/>
          </a:xfrm>
        </p:spPr>
        <p:txBody>
          <a:bodyPr/>
          <a:lstStyle/>
          <a:p>
            <a:pPr marL="438912" lvl="1" indent="0">
              <a:spcBef>
                <a:spcPts val="100"/>
              </a:spcBef>
              <a:buNone/>
            </a:pPr>
            <a:r>
              <a:rPr lang="en-US" sz="1800" dirty="0">
                <a:latin typeface="Consolas" panose="020B0609020204030204" pitchFamily="49" charset="0"/>
              </a:rPr>
              <a:t>    else if (type is </a:t>
            </a:r>
            <a:r>
              <a:rPr lang="en-US" sz="1800" dirty="0" err="1">
                <a:latin typeface="Consolas" panose="020B0609020204030204" pitchFamily="49" charset="0"/>
              </a:rPr>
              <a:t>RecordType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change type to the type of the field</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 if (type is </a:t>
            </a:r>
            <a:r>
              <a:rPr lang="en-US" sz="1800" dirty="0" err="1">
                <a:latin typeface="Consolas" panose="020B0609020204030204" pitchFamily="49" charset="0"/>
              </a:rPr>
              <a:t>StringType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Selector can be field expression .length (Integer)</a:t>
            </a:r>
          </a:p>
          <a:p>
            <a:pPr marL="438912" lvl="1" indent="0">
              <a:spcBef>
                <a:spcPts val="100"/>
              </a:spcBef>
              <a:buNone/>
            </a:pPr>
            <a:r>
              <a:rPr lang="en-US" sz="1800" dirty="0">
                <a:latin typeface="Consolas" panose="020B0609020204030204" pitchFamily="49" charset="0"/>
              </a:rPr>
              <a:t>        // or an index expression for the characters (Char).</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438912"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expr.position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424823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loop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B097CCA6-EF12-420D-831C-F20987DB59BD}"/>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A9A6E5F2-5E28-4909-A1D8-A3D945E6115A}"/>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67E9F2C9-1E6C-48FF-9F75-EB567DCC5FE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96205AF5-44F0-40EF-A305-F76B78C1656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8C5860F3-A559-406D-BAFC-2256FAA26368}"/>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45297588-00F2-4153-A7A5-F3B4D509CD57}"/>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59377B81-C53D-4252-95FF-4953B63B1171}"/>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4F10031F-6AA8-47B5-B879-D6036DE86A7C}"/>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E5FCEA9-29CD-4C94-87DC-DCFFF977AEB0}"/>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t>
            </a:r>
            <a:r>
              <a:rPr lang="en-US"/>
              <a:t>a loop, </a:t>
            </a:r>
            <a:r>
              <a:rPr lang="en-US" dirty="0"/>
              <a:t>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61</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loop statement currently being parsed; </a:t>
            </a:r>
          </a:p>
          <a:p>
            <a:pPr marL="91440" indent="0">
              <a:spcBef>
                <a:spcPts val="100"/>
              </a:spcBef>
              <a:buFontTx/>
              <a:buNone/>
            </a:pPr>
            <a:r>
              <a:rPr lang="en-US" sz="1800" dirty="0">
                <a:latin typeface="Consolas" pitchFamily="49" charset="0"/>
              </a:rPr>
              <a:t> *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val </a:t>
            </a:r>
            <a:r>
              <a:rPr lang="en-US" sz="1800" dirty="0" err="1">
                <a:latin typeface="Consolas" pitchFamily="49" charset="0"/>
              </a:rPr>
              <a:t>loopStmt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beginLoop</a:t>
            </a:r>
            <a:r>
              <a:rPr lang="en-US" sz="1800" dirty="0">
                <a:latin typeface="Consolas" pitchFamily="49" charset="0"/>
              </a:rPr>
              <a:t>(</a:t>
            </a:r>
            <a:r>
              <a:rPr lang="en-US" sz="1800" dirty="0" err="1">
                <a:latin typeface="Consolas" pitchFamily="49" charset="0"/>
              </a:rPr>
              <a:t>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endLoop</a:t>
            </a:r>
            <a:r>
              <a:rPr lang="en-US" sz="1800" dirty="0">
                <a:latin typeface="Consolas" pitchFamily="49" charset="0"/>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62</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subprogram declaration currently being parsed;</a:t>
            </a:r>
          </a:p>
          <a:p>
            <a:pPr marL="91440" indent="0">
              <a:spcBef>
                <a:spcPts val="100"/>
              </a:spcBef>
              <a:buFontTx/>
              <a:buNone/>
            </a:pPr>
            <a:r>
              <a:rPr lang="en-US" sz="1800" dirty="0">
                <a:latin typeface="Consolas" pitchFamily="49" charset="0"/>
              </a:rPr>
              <a:t> * null if not currently parsing a subprogram.</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var subprogramDecl : SubprogramDecl? = null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beginSubprogramDecl</a:t>
            </a:r>
            <a:r>
              <a:rPr lang="en-US" sz="1800" dirty="0">
                <a:latin typeface="Consolas" pitchFamily="49" charset="0"/>
              </a:rPr>
              <a:t>(</a:t>
            </a:r>
            <a:r>
              <a:rPr lang="en-US" sz="1800" dirty="0" err="1">
                <a:latin typeface="Consolas" pitchFamily="49" charset="0"/>
              </a:rPr>
              <a:t>subprogDecl</a:t>
            </a:r>
            <a:r>
              <a:rPr lang="en-US" sz="1800" dirty="0">
                <a:latin typeface="Consolas" pitchFamily="49" charset="0"/>
              </a:rPr>
              <a:t> : 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endSubprogramDecl</a:t>
            </a:r>
            <a:r>
              <a:rPr lang="en-US" sz="1800" dirty="0">
                <a:latin typeface="Consolas" pitchFamily="49" charset="0"/>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spcBef>
                <a:spcPts val="400"/>
              </a:spcBef>
              <a:buNone/>
            </a:pPr>
            <a:r>
              <a:rPr lang="en-US" sz="1800" dirty="0">
                <a:latin typeface="Consolas" pitchFamily="49" charset="0"/>
                <a:cs typeface="Consolas" pitchFamily="49" charset="0"/>
              </a:rPr>
              <a:t>val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err="1">
                <a:latin typeface="Consolas" pitchFamily="49" charset="0"/>
                <a:cs typeface="Consolas" pitchFamily="49" charset="0"/>
              </a:rPr>
              <a:t>loopContext.beginLoop</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stmt</a:t>
            </a:r>
            <a:r>
              <a:rPr lang="en-US" sz="1800" b="1"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stmt.statement</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parseStatement</a:t>
            </a:r>
            <a:r>
              <a:rPr lang="en-US" sz="1800" dirty="0">
                <a:latin typeface="Consolas" pitchFamily="49" charset="0"/>
                <a:cs typeface="Consolas" pitchFamily="49" charset="0"/>
              </a:rPr>
              <a:t>()</a:t>
            </a:r>
          </a:p>
          <a:p>
            <a:pPr lvl="1">
              <a:spcBef>
                <a:spcPts val="200"/>
              </a:spcBef>
              <a:buNone/>
            </a:pPr>
            <a:r>
              <a:rPr lang="en-US" sz="1800" b="1" dirty="0" err="1">
                <a:latin typeface="Consolas" pitchFamily="49" charset="0"/>
                <a:cs typeface="Consolas" pitchFamily="49" charset="0"/>
              </a:rPr>
              <a:t>loopContext.endLoop</a:t>
            </a:r>
            <a:r>
              <a:rPr lang="en-US" sz="1800" b="1" dirty="0">
                <a:latin typeface="Consolas" pitchFamily="49" charset="0"/>
                <a:cs typeface="Consolas" pitchFamily="49" charset="0"/>
              </a:rPr>
              <a:t>()</a:t>
            </a:r>
          </a:p>
          <a:p>
            <a:r>
              <a:rPr lang="en-US" dirty="0"/>
              <a:t>When parsing an exit statement:</a:t>
            </a:r>
          </a:p>
          <a:p>
            <a:pPr lvl="1">
              <a:spcBef>
                <a:spcPts val="400"/>
              </a:spcBef>
              <a:buNone/>
            </a:pPr>
            <a:r>
              <a:rPr lang="en-US" sz="1800" dirty="0">
                <a:latin typeface="Consolas" pitchFamily="49" charset="0"/>
                <a:cs typeface="Consolas" pitchFamily="49" charset="0"/>
              </a:rPr>
              <a:t>// save position for error reporting</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scanner.position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loopContext.loopStmt</a:t>
            </a:r>
            <a:r>
              <a:rPr lang="en-US" sz="1800" dirty="0">
                <a:latin typeface="Consolas" pitchFamily="49" charset="0"/>
                <a:cs typeface="Consolas" pitchFamily="49" charset="0"/>
              </a:rPr>
              <a:t> ?: throw </a:t>
            </a:r>
          </a:p>
          <a:p>
            <a:pPr lvl="1">
              <a:spcBef>
                <a:spcPts val="200"/>
              </a:spcBef>
              <a:buNone/>
            </a:pPr>
            <a:r>
              <a:rPr lang="en-US" sz="1800" dirty="0">
                <a:latin typeface="Consolas" pitchFamily="49" charset="0"/>
                <a:cs typeface="Consolas" pitchFamily="49" charset="0"/>
              </a:rPr>
              <a:t>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4138-0CFD-3601-B29E-C7A3C3D559AB}"/>
              </a:ext>
            </a:extLst>
          </p:cNvPr>
          <p:cNvSpPr>
            <a:spLocks noGrp="1"/>
          </p:cNvSpPr>
          <p:nvPr>
            <p:ph type="title"/>
          </p:nvPr>
        </p:nvSpPr>
        <p:spPr/>
        <p:txBody>
          <a:bodyPr/>
          <a:lstStyle/>
          <a:p>
            <a:r>
              <a:rPr lang="en-US" dirty="0"/>
              <a:t>Do We Need Context Classes?</a:t>
            </a:r>
          </a:p>
        </p:txBody>
      </p:sp>
      <p:sp>
        <p:nvSpPr>
          <p:cNvPr id="3" name="Content Placeholder 2">
            <a:extLst>
              <a:ext uri="{FF2B5EF4-FFF2-40B4-BE49-F238E27FC236}">
                <a16:creationId xmlns:a16="http://schemas.microsoft.com/office/drawing/2014/main" id="{FD9ED470-9AD3-F4D9-01A0-51FA668E9DD7}"/>
              </a:ext>
            </a:extLst>
          </p:cNvPr>
          <p:cNvSpPr>
            <a:spLocks noGrp="1"/>
          </p:cNvSpPr>
          <p:nvPr>
            <p:ph idx="1"/>
          </p:nvPr>
        </p:nvSpPr>
        <p:spPr/>
        <p:txBody>
          <a:bodyPr/>
          <a:lstStyle/>
          <a:p>
            <a:r>
              <a:rPr lang="en-US" sz="2400" dirty="0">
                <a:effectLst/>
                <a:latin typeface="+mn-lt"/>
                <a:ea typeface="Calibri" panose="020F0502020204030204" pitchFamily="34" charset="0"/>
                <a:cs typeface="Times New Roman" panose="02020603050405020304" pitchFamily="18" charset="0"/>
              </a:rPr>
              <a:t>Class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LoopContext</a:t>
            </a:r>
            <a:r>
              <a:rPr lang="en-US" sz="2400" dirty="0">
                <a:effectLst/>
                <a:latin typeface="+mn-lt"/>
                <a:ea typeface="Calibri" panose="020F0502020204030204" pitchFamily="34" charset="0"/>
                <a:cs typeface="Times New Roman" panose="02020603050405020304" pitchFamily="18" charset="0"/>
              </a:rPr>
              <a:t> exists solely to help associate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with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r>
              <a:rPr lang="en-US" dirty="0">
                <a:ea typeface="Calibri" panose="020F0502020204030204" pitchFamily="34" charset="0"/>
                <a:cs typeface="Times New Roman" panose="02020603050405020304" pitchFamily="18" charset="0"/>
              </a:rPr>
              <a:t>C</a:t>
            </a:r>
            <a:r>
              <a:rPr lang="en-US" sz="2400" dirty="0">
                <a:effectLst/>
                <a:latin typeface="+mn-lt"/>
                <a:ea typeface="Calibri" panose="020F0502020204030204" pitchFamily="34" charset="0"/>
                <a:cs typeface="Times New Roman" panose="02020603050405020304" pitchFamily="18" charset="0"/>
              </a:rPr>
              <a:t>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SubprogramContext</a:t>
            </a:r>
            <a:r>
              <a:rPr lang="en-US" sz="2400" dirty="0">
                <a:effectLst/>
                <a:latin typeface="+mn-lt"/>
                <a:ea typeface="Calibri" panose="020F0502020204030204" pitchFamily="34" charset="0"/>
                <a:cs typeface="Times New Roman" panose="02020603050405020304" pitchFamily="18" charset="0"/>
              </a:rPr>
              <a:t> exists solely to help associate a return statement with its enclosing subprogram.</a:t>
            </a:r>
          </a:p>
          <a:p>
            <a:r>
              <a:rPr lang="en-US" sz="2400" dirty="0">
                <a:effectLst/>
                <a:latin typeface="+mn-lt"/>
                <a:ea typeface="Calibri" panose="020F0502020204030204" pitchFamily="34" charset="0"/>
                <a:cs typeface="Times New Roman" panose="02020603050405020304" pitchFamily="18" charset="0"/>
              </a:rPr>
              <a:t>Both classes can be eliminated if we had parent references to the AST classes.</a:t>
            </a:r>
          </a:p>
          <a:p>
            <a:r>
              <a:rPr lang="en-US" sz="2400" dirty="0">
                <a:effectLst/>
                <a:latin typeface="+mn-lt"/>
                <a:ea typeface="Calibri" panose="020F0502020204030204" pitchFamily="34" charset="0"/>
                <a:cs typeface="Times New Roman" panose="02020603050405020304" pitchFamily="18" charset="0"/>
              </a:rPr>
              <a:t>For example, if parent references existed,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could simply follow the chain of parent references to find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endParaRPr lang="en-US" dirty="0"/>
          </a:p>
        </p:txBody>
      </p:sp>
      <p:sp>
        <p:nvSpPr>
          <p:cNvPr id="4" name="Footer Placeholder 3">
            <a:extLst>
              <a:ext uri="{FF2B5EF4-FFF2-40B4-BE49-F238E27FC236}">
                <a16:creationId xmlns:a16="http://schemas.microsoft.com/office/drawing/2014/main" id="{B15E7607-756B-E94D-CAA6-5A1732CC67A6}"/>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2812B25-AE0A-8A36-6F54-C728915890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64</a:t>
            </a:fld>
            <a:endParaRPr lang="en-US" dirty="0"/>
          </a:p>
        </p:txBody>
      </p:sp>
    </p:spTree>
    <p:extLst>
      <p:ext uri="{BB962C8B-B14F-4D97-AF65-F5344CB8AC3E}">
        <p14:creationId xmlns:p14="http://schemas.microsoft.com/office/powerpoint/2010/main" val="7933099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65</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a:t>
            </a:r>
            <a:r>
              <a:rPr lang="en-US" dirty="0">
                <a:cs typeface="Consolas" pitchFamily="49" charset="0"/>
              </a:rPr>
              <a:t>ontext</a:t>
            </a:r>
            <a:r>
              <a:rPr lang="en-US" dirty="0"/>
              <a: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229600" cy="4935537"/>
          </a:xfrm>
        </p:spPr>
        <p:txBody>
          <a:bodyPr lIns="182880" tIns="91440"/>
          <a:lstStyle/>
          <a:p>
            <a:pPr marL="182880" indent="0">
              <a:spcBef>
                <a:spcPts val="200"/>
              </a:spcBef>
              <a:buNone/>
            </a:pPr>
            <a:r>
              <a:rPr lang="en-US" sz="1800" dirty="0">
                <a:latin typeface="Consolas" pitchFamily="49" charset="0"/>
                <a:cs typeface="Consolas" pitchFamily="49" charset="0"/>
              </a:rPr>
              <a:t>class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Statement()</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Expression? = null</a:t>
            </a:r>
          </a:p>
          <a:p>
            <a:pPr marL="182880" indent="0">
              <a:spcBef>
                <a:spcPts val="200"/>
              </a:spcBef>
              <a:buNone/>
            </a:pPr>
            <a:r>
              <a:rPr lang="en-US" sz="1800" dirty="0">
                <a:latin typeface="Consolas" pitchFamily="49" charset="0"/>
                <a:cs typeface="Consolas" pitchFamily="49" charset="0"/>
              </a:rPr>
              <a:t>    var statement : Statement   = </a:t>
            </a:r>
            <a:r>
              <a:rPr lang="en-US" sz="1800" dirty="0" err="1">
                <a:latin typeface="Consolas" pitchFamily="49" charset="0"/>
                <a:cs typeface="Consolas" pitchFamily="49" charset="0"/>
              </a:rPr>
              <a:t>EmptyStatement</a:t>
            </a: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7" name="TextBox 6">
            <a:extLst>
              <a:ext uri="{FF2B5EF4-FFF2-40B4-BE49-F238E27FC236}">
                <a16:creationId xmlns:a16="http://schemas.microsoft.com/office/drawing/2014/main" id="{D7C235DA-4DCA-BEBC-0008-5D3CDDE859EA}"/>
              </a:ext>
            </a:extLst>
          </p:cNvPr>
          <p:cNvSpPr txBox="1"/>
          <p:nvPr/>
        </p:nvSpPr>
        <p:spPr>
          <a:xfrm>
            <a:off x="796768" y="3505200"/>
            <a:ext cx="7550465" cy="2554545"/>
          </a:xfrm>
          <a:prstGeom prst="rect">
            <a:avLst/>
          </a:prstGeom>
          <a:noFill/>
          <a:ln>
            <a:solidFill>
              <a:schemeClr val="tx1"/>
            </a:solidFill>
          </a:ln>
        </p:spPr>
        <p:txBody>
          <a:bodyPr wrap="none" rtlCol="0">
            <a:spAutoFit/>
          </a:bodyPr>
          <a:lstStyle/>
          <a:p>
            <a:pPr algn="l"/>
            <a:r>
              <a:rPr lang="en-US" sz="2000" dirty="0"/>
              <a:t>Note:</a:t>
            </a:r>
          </a:p>
          <a:p>
            <a:pPr marL="342900" indent="-342900" algn="l">
              <a:buFont typeface="Arial" panose="020B0604020202020204" pitchFamily="34" charset="0"/>
              <a:buChar char="•"/>
            </a:pPr>
            <a:r>
              <a:rPr lang="en-US" sz="2000" dirty="0" err="1">
                <a:latin typeface="Consolas" panose="020B0609020204030204" pitchFamily="49" charset="0"/>
              </a:rPr>
              <a:t>whileExpr</a:t>
            </a:r>
            <a:r>
              <a:rPr lang="en-US" sz="2000" dirty="0"/>
              <a:t> can be null to indicate that the optional Boolean</a:t>
            </a:r>
            <a:br>
              <a:rPr lang="en-US" sz="2000" dirty="0"/>
            </a:br>
            <a:r>
              <a:rPr lang="en-US" sz="2000" dirty="0"/>
              <a:t>expression is not present.</a:t>
            </a:r>
          </a:p>
          <a:p>
            <a:pPr marL="342900" indent="-342900" algn="l">
              <a:buFont typeface="Arial" panose="020B0604020202020204" pitchFamily="34" charset="0"/>
              <a:buChar char="•"/>
            </a:pPr>
            <a:r>
              <a:rPr lang="en-US" sz="2000" dirty="0">
                <a:latin typeface="Consolas" panose="020B0609020204030204" pitchFamily="49" charset="0"/>
              </a:rPr>
              <a:t>statement</a:t>
            </a:r>
            <a:r>
              <a:rPr lang="en-US" sz="2000" dirty="0"/>
              <a:t> is initialized to an object named </a:t>
            </a:r>
            <a:r>
              <a:rPr lang="en-US" sz="2000" dirty="0" err="1">
                <a:latin typeface="Consolas" panose="020B0609020204030204" pitchFamily="49" charset="0"/>
              </a:rPr>
              <a:t>EmptyStatement</a:t>
            </a:r>
            <a:r>
              <a:rPr lang="en-US" sz="2000" dirty="0"/>
              <a:t>,</a:t>
            </a:r>
            <a:br>
              <a:rPr lang="en-US" sz="2000" dirty="0"/>
            </a:br>
            <a:r>
              <a:rPr lang="en-US" sz="2000" dirty="0"/>
              <a:t>which is subclassed from </a:t>
            </a:r>
            <a:r>
              <a:rPr lang="en-US" sz="2000" dirty="0">
                <a:latin typeface="Consolas" panose="020B0609020204030204" pitchFamily="49" charset="0"/>
              </a:rPr>
              <a:t>Statement</a:t>
            </a:r>
            <a:r>
              <a:rPr lang="en-US" sz="2000" dirty="0"/>
              <a:t>, passes all constraint</a:t>
            </a:r>
            <a:br>
              <a:rPr lang="en-US" sz="2000" dirty="0"/>
            </a:br>
            <a:r>
              <a:rPr lang="en-US" sz="2000" dirty="0"/>
              <a:t>checks, and generates no code.</a:t>
            </a:r>
          </a:p>
          <a:p>
            <a:pPr marL="342900" indent="-342900" algn="l">
              <a:buFont typeface="Arial" panose="020B0604020202020204" pitchFamily="34" charset="0"/>
              <a:buChar char="•"/>
            </a:pPr>
            <a:r>
              <a:rPr lang="en-US" sz="2000" dirty="0"/>
              <a:t>The parser assigns values to these two properties during</a:t>
            </a:r>
            <a:br>
              <a:rPr lang="en-US" sz="2000" dirty="0"/>
            </a:br>
            <a:r>
              <a:rPr lang="en-US" sz="2000" dirty="0"/>
              <a:t>parsing.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endParaRPr lang="en-US" sz="2400" dirty="0">
              <a:latin typeface="Consolas" panose="020B0609020204030204" pitchFamily="49" charset="0"/>
            </a:endParaRP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15" name="Group 14">
            <a:extLst>
              <a:ext uri="{FF2B5EF4-FFF2-40B4-BE49-F238E27FC236}">
                <a16:creationId xmlns:a16="http://schemas.microsoft.com/office/drawing/2014/main" id="{17039F02-917B-4464-895F-287FE1865665}"/>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1E987FDD-C954-4F21-A586-A107D325F4D0}"/>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63B978CF-B770-4116-97D6-864386B4B7B0}"/>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A662A935-9024-4723-9FC9-B5A605F9E3F9}"/>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16CC1E61-CF4D-4262-BE24-FC5FFECB8464}"/>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952035DB-66D2-4F9E-BEC1-CBB1F83D913D}"/>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7F2C8055-3983-46A6-BC88-FF19B39C439D}"/>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332CC964-574D-42B5-AD00-9F441584CC24}"/>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90E8EF30-7259-4831-B4FD-3AA2AA11F9E7}"/>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641AD70A-50B4-4556-9A83-28BF6D4250B9}"/>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A2C3CF3E-FE2C-4BFC-93A5-F32B56BD9C0D}"/>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5F74A229-8E79-4484-B7A8-762CFA0FB5C8}"/>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7934</TotalTime>
  <Words>5301</Words>
  <Application>Microsoft Office PowerPoint</Application>
  <PresentationFormat>On-screen Show (4:3)</PresentationFormat>
  <Paragraphs>819</Paragraphs>
  <Slides>65</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65</vt:i4>
      </vt:variant>
    </vt:vector>
  </HeadingPairs>
  <TitlesOfParts>
    <vt:vector size="69"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Property/Selected Methods in Class IdTable</vt:lpstr>
      <vt:lpstr>Property/Selected Methods in Class IdTable (continued)</vt:lpstr>
      <vt:lpstr>VarDecl versus SingleVarDecl</vt:lpstr>
      <vt:lpstr>Class SingleVarDecl</vt:lpstr>
      <vt:lpstr>Class VarDecl</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Example: Using IdTable to Check Applied Occurrences of Identifiers</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Do We Need Context Classes?</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414</cp:revision>
  <cp:lastPrinted>2020-06-01T19:22:35Z</cp:lastPrinted>
  <dcterms:created xsi:type="dcterms:W3CDTF">2005-01-12T21:47:45Z</dcterms:created>
  <dcterms:modified xsi:type="dcterms:W3CDTF">2025-02-26T15:52:28Z</dcterms:modified>
</cp:coreProperties>
</file>