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54"/>
  </p:notesMasterIdLst>
  <p:handoutMasterIdLst>
    <p:handoutMasterId r:id="rId55"/>
  </p:handoutMasterIdLst>
  <p:sldIdLst>
    <p:sldId id="256" r:id="rId2"/>
    <p:sldId id="270" r:id="rId3"/>
    <p:sldId id="327" r:id="rId4"/>
    <p:sldId id="328" r:id="rId5"/>
    <p:sldId id="335" r:id="rId6"/>
    <p:sldId id="264" r:id="rId7"/>
    <p:sldId id="258" r:id="rId8"/>
    <p:sldId id="259" r:id="rId9"/>
    <p:sldId id="261" r:id="rId10"/>
    <p:sldId id="307"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46" r:id="rId24"/>
    <p:sldId id="347" r:id="rId25"/>
    <p:sldId id="269" r:id="rId26"/>
    <p:sldId id="299" r:id="rId27"/>
    <p:sldId id="268" r:id="rId28"/>
    <p:sldId id="271" r:id="rId29"/>
    <p:sldId id="272" r:id="rId30"/>
    <p:sldId id="274" r:id="rId31"/>
    <p:sldId id="300" r:id="rId32"/>
    <p:sldId id="273" r:id="rId33"/>
    <p:sldId id="275" r:id="rId34"/>
    <p:sldId id="326" r:id="rId35"/>
    <p:sldId id="276" r:id="rId36"/>
    <p:sldId id="336" r:id="rId37"/>
    <p:sldId id="281" r:id="rId38"/>
    <p:sldId id="284" r:id="rId39"/>
    <p:sldId id="290" r:id="rId40"/>
    <p:sldId id="285" r:id="rId41"/>
    <p:sldId id="337" r:id="rId42"/>
    <p:sldId id="338" r:id="rId43"/>
    <p:sldId id="339" r:id="rId44"/>
    <p:sldId id="317" r:id="rId45"/>
    <p:sldId id="340" r:id="rId46"/>
    <p:sldId id="341" r:id="rId47"/>
    <p:sldId id="320" r:id="rId48"/>
    <p:sldId id="342" r:id="rId49"/>
    <p:sldId id="303" r:id="rId50"/>
    <p:sldId id="343" r:id="rId51"/>
    <p:sldId id="344" r:id="rId52"/>
    <p:sldId id="345" r:id="rId53"/>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39" autoAdjust="0"/>
    <p:restoredTop sz="97055" autoAdjust="0"/>
  </p:normalViewPr>
  <p:slideViewPr>
    <p:cSldViewPr>
      <p:cViewPr varScale="1">
        <p:scale>
          <a:sx n="69" d="100"/>
          <a:sy n="69" d="100"/>
        </p:scale>
        <p:origin x="66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50</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52</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sz="2000" dirty="0">
                <a:latin typeface="Consolas" pitchFamily="49" charset="0"/>
                <a:cs typeface="Consolas" pitchFamily="49" charset="0"/>
              </a:rPr>
              <a:t>  BR L</a:t>
            </a:r>
            <a:r>
              <a:rPr lang="en-US" sz="2000" i="1" dirty="0">
                <a:latin typeface="Consolas" pitchFamily="49" charset="0"/>
                <a:cs typeface="Consolas" pitchFamily="49" charset="0"/>
              </a:rPr>
              <a:t>n</a:t>
            </a:r>
            <a:br>
              <a:rPr lang="en-US" sz="2000"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sz="2000" dirty="0">
                <a:latin typeface="Consolas" panose="020B0609020204030204" pitchFamily="49" charset="0"/>
              </a:rPr>
              <a:t>  BR L</a:t>
            </a:r>
            <a:r>
              <a:rPr lang="en-US" sz="2000" i="1" dirty="0">
                <a:latin typeface="Consolas" panose="020B0609020204030204" pitchFamily="49" charset="0"/>
              </a:rPr>
              <a:t>n</a:t>
            </a:r>
            <a:r>
              <a:rPr lang="en-US" sz="2000" dirty="0">
                <a:latin typeface="Consolas" panose="020B0609020204030204" pitchFamily="49" charset="0"/>
              </a:rPr>
              <a:t> </a:t>
            </a:r>
            <a:br>
              <a:rPr lang="en-US" sz="2000"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statements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L1</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p:txBody>
          <a:bodyPr/>
          <a:lstStyle/>
          <a:p>
            <a:r>
              <a:rPr lang="en-US" dirty="0"/>
              <a:t>In addition to the standard </a:t>
            </a:r>
            <a:r>
              <a:rPr lang="en-US" dirty="0">
                <a:latin typeface="Consolas" pitchFamily="49" charset="0"/>
                <a:cs typeface="Consolas" pitchFamily="49" charset="0"/>
              </a:rPr>
              <a:t>emit()</a:t>
            </a:r>
            <a:r>
              <a:rPr lang="en-US" dirty="0"/>
              <a:t> method for an expression, which leaves the value of an expression on the top of the stack, we introduce a couple of helper methods for branching.</a:t>
            </a:r>
          </a:p>
          <a:p>
            <a:r>
              <a:rPr lang="en-US" dirty="0"/>
              <a:t>Class </a:t>
            </a:r>
            <a:r>
              <a:rPr lang="en-US" dirty="0">
                <a:latin typeface="Consolas" panose="020B0609020204030204" pitchFamily="49" charset="0"/>
              </a:rPr>
              <a:t>Expression</a:t>
            </a:r>
            <a:r>
              <a:rPr lang="en-US" dirty="0"/>
              <a:t> defines a method named </a:t>
            </a:r>
            <a:r>
              <a:rPr lang="en-US" dirty="0">
                <a:latin typeface="Consolas" panose="020B0609020204030204" pitchFamily="49" charset="0"/>
              </a:rPr>
              <a:t>emitBranch()</a:t>
            </a:r>
            <a:r>
              <a:rPr lang="en-US" dirty="0"/>
              <a:t> that emits code to push a </a:t>
            </a:r>
            <a:r>
              <a:rPr lang="en-US" dirty="0" err="1"/>
              <a:t>boolean</a:t>
            </a:r>
            <a:r>
              <a:rPr lang="en-US" dirty="0"/>
              <a:t> value on the run-time stack plus code that branches based on that value.</a:t>
            </a:r>
          </a:p>
          <a:p>
            <a:pPr marL="457200" lvl="1" indent="0">
              <a:buNone/>
            </a:pPr>
            <a:r>
              <a:rPr lang="en-US" sz="1800" dirty="0">
                <a:latin typeface="Consolas" panose="020B0609020204030204" pitchFamily="49" charset="0"/>
              </a:rPr>
              <a:t>open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emit(if (condition) "BNZ $label" else "BZ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Method </a:t>
            </a:r>
            <a:r>
              <a:rPr lang="en-US" dirty="0">
                <a:latin typeface="Consolas" panose="020B0609020204030204" pitchFamily="49" charset="0"/>
              </a:rPr>
              <a:t>emitBranch()</a:t>
            </a:r>
            <a:r>
              <a:rPr lang="en-US" dirty="0"/>
              <a:t> for relational expressions.</a:t>
            </a:r>
          </a:p>
          <a:p>
            <a:pPr marL="457200" lvl="1" indent="0">
              <a:buNone/>
            </a:pPr>
            <a:r>
              <a:rPr lang="en-US" sz="1800" dirty="0">
                <a:latin typeface="Consolas" panose="020B0609020204030204" pitchFamily="49" charset="0"/>
              </a:rPr>
              <a:t>override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when (</a:t>
            </a:r>
            <a:r>
              <a:rPr lang="en-US" sz="1800" dirty="0" err="1">
                <a:latin typeface="Consolas" panose="020B0609020204030204" pitchFamily="49" charset="0"/>
              </a:rPr>
              <a:t>operator.symbol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Symbol.equals</a:t>
            </a:r>
            <a:r>
              <a:rPr lang="en-US" sz="1800" dirty="0">
                <a:latin typeface="Consolas" panose="020B0609020204030204" pitchFamily="49" charset="0"/>
              </a:rPr>
              <a:t>    -&gt; emit(if (condition) "BE $label"</a:t>
            </a:r>
          </a:p>
          <a:p>
            <a:pPr marL="457200" lvl="1" indent="0">
              <a:spcBef>
                <a:spcPts val="100"/>
              </a:spcBef>
              <a:buNone/>
            </a:pPr>
            <a:r>
              <a:rPr lang="en-US" sz="1800" dirty="0">
                <a:latin typeface="Consolas" panose="020B0609020204030204" pitchFamily="49" charset="0"/>
              </a:rPr>
              <a:t>                                 else "BNE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Symbol.notEqual</a:t>
            </a:r>
            <a:r>
              <a:rPr lang="en-US" sz="1800" dirty="0">
                <a:latin typeface="Consolas" panose="020B0609020204030204" pitchFamily="49" charset="0"/>
              </a:rPr>
              <a:t>  -&gt; emit(if (condition) "BNE $label"</a:t>
            </a:r>
          </a:p>
          <a:p>
            <a:pPr marL="457200" lvl="1" indent="0">
              <a:spcBef>
                <a:spcPts val="100"/>
              </a:spcBef>
              <a:buNone/>
            </a:pPr>
            <a:r>
              <a:rPr lang="en-US" sz="1800" dirty="0">
                <a:latin typeface="Consolas" panose="020B0609020204030204" pitchFamily="49" charset="0"/>
              </a:rPr>
              <a:t>                                 else "BE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Symbol.lessThan</a:t>
            </a:r>
            <a:r>
              <a:rPr lang="en-US" sz="1800" dirty="0">
                <a:latin typeface="Consolas" panose="020B0609020204030204" pitchFamily="49" charset="0"/>
              </a:rPr>
              <a:t>  -&gt; emit(if (condition) "BL $label"</a:t>
            </a:r>
          </a:p>
          <a:p>
            <a:pPr marL="457200" lvl="1" indent="0">
              <a:spcBef>
                <a:spcPts val="100"/>
              </a:spcBef>
              <a:buNone/>
            </a:pPr>
            <a:r>
              <a:rPr lang="en-US" sz="1800" dirty="0">
                <a:latin typeface="Consolas" panose="020B0609020204030204" pitchFamily="49" charset="0"/>
              </a:rPr>
              <a:t>                                 else "BGE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 -&gt; throw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   Class </a:t>
            </a:r>
            <a:r>
              <a:rPr lang="en-US" dirty="0">
                <a:latin typeface="Consolas" panose="020B0609020204030204" pitchFamily="49" charset="0"/>
              </a:rPr>
              <a:t>AST</a:t>
            </a:r>
            <a:r>
              <a:rPr lang="en-US" dirty="0"/>
              <a:t> provides two helper methods for emitting</a:t>
            </a:r>
            <a:br>
              <a:rPr lang="en-US" dirty="0"/>
            </a:br>
            <a:r>
              <a:rPr lang="en-US" dirty="0"/>
              <a:t>   load and store instructions for various types.</a:t>
            </a:r>
          </a:p>
          <a:p>
            <a:pPr marL="274320" lvl="1" indent="0">
              <a:spcBef>
                <a:spcPts val="12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LOAD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274320" lvl="1" indent="0">
              <a:spcBef>
                <a:spcPts val="100"/>
              </a:spcBef>
              <a:buNone/>
            </a:pPr>
            <a:endParaRPr lang="en-US" sz="1800" dirty="0">
              <a:latin typeface="Consolas" panose="020B0609020204030204" pitchFamily="49" charset="0"/>
            </a:endParaRPr>
          </a:p>
          <a:p>
            <a:pPr marL="274320" lvl="1" indent="0">
              <a:spcBef>
                <a:spcPts val="600"/>
              </a:spcBef>
              <a:buNone/>
            </a:pPr>
            <a:r>
              <a:rPr lang="en-US" sz="1800" dirty="0">
                <a:latin typeface="Consolas" panose="020B0609020204030204" pitchFamily="49" charset="0"/>
              </a:rPr>
              <a:t>/**</a:t>
            </a:r>
          </a:p>
          <a:p>
            <a:pPr marL="274320" lvl="1" indent="0">
              <a:spcBef>
                <a:spcPts val="100"/>
              </a:spcBef>
              <a:buNone/>
            </a:pPr>
            <a:r>
              <a:rPr lang="en-US" sz="1800" dirty="0">
                <a:latin typeface="Consolas" panose="020B0609020204030204" pitchFamily="49" charset="0"/>
              </a:rPr>
              <a:t> * Emits the appropriate STORE instruction based on the type.</a:t>
            </a:r>
          </a:p>
          <a:p>
            <a:pPr marL="274320" lvl="1" indent="0">
              <a:spcBef>
                <a:spcPts val="100"/>
              </a:spcBef>
              <a:buNone/>
            </a:pPr>
            <a:r>
              <a:rPr lang="en-US" sz="1800" dirty="0">
                <a:latin typeface="Consolas" panose="020B0609020204030204" pitchFamily="49" charset="0"/>
              </a:rPr>
              <a:t> */</a:t>
            </a:r>
          </a:p>
          <a:p>
            <a:pPr marL="274320" lvl="1" indent="0">
              <a:spcBef>
                <a:spcPts val="100"/>
              </a:spcBef>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19</a:t>
            </a:fld>
            <a:endParaRPr lang="en-US"/>
          </a:p>
        </p:txBody>
      </p:sp>
      <p:sp>
        <p:nvSpPr>
          <p:cNvPr id="6" name="TextBox 5">
            <a:extLst>
              <a:ext uri="{FF2B5EF4-FFF2-40B4-BE49-F238E27FC236}">
                <a16:creationId xmlns:a16="http://schemas.microsoft.com/office/drawing/2014/main" id="{922505F3-9CD3-1761-B747-351DF334DCD0}"/>
              </a:ext>
            </a:extLst>
          </p:cNvPr>
          <p:cNvSpPr txBox="1"/>
          <p:nvPr/>
        </p:nvSpPr>
        <p:spPr>
          <a:xfrm>
            <a:off x="875315" y="5257800"/>
            <a:ext cx="7393371" cy="769441"/>
          </a:xfrm>
          <a:prstGeom prst="rect">
            <a:avLst/>
          </a:prstGeom>
          <a:noFill/>
          <a:ln>
            <a:solidFill>
              <a:schemeClr val="tx1"/>
            </a:solidFill>
          </a:ln>
        </p:spPr>
        <p:txBody>
          <a:bodyPr wrap="none" rtlCol="0">
            <a:spAutoFit/>
          </a:bodyPr>
          <a:lstStyle/>
          <a:p>
            <a:pPr algn="l"/>
            <a:r>
              <a:rPr lang="en-US" sz="2200" dirty="0"/>
              <a:t>Both methods assume that the target address for the load</a:t>
            </a:r>
          </a:p>
          <a:p>
            <a:pPr algn="l"/>
            <a:r>
              <a:rPr lang="en-US" sz="2200" dirty="0"/>
              <a:t>or store instruction is already on the top of the stack.</a:t>
            </a:r>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emits the appropriate LOAD instruction based on the size (number of bytes) of a type.</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a:t>
            </a:r>
            <a:r>
              <a:rPr lang="en-US" dirty="0"/>
              <a:t> n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a:t>
            </a:r>
            <a:r>
              <a:rPr lang="en-US" dirty="0"/>
              <a:t> emits the appropriate </a:t>
            </a:r>
            <a:r>
              <a:rPr lang="en-US" dirty="0">
                <a:latin typeface="Consolas" panose="020B0609020204030204" pitchFamily="49" charset="0"/>
              </a:rPr>
              <a:t>STORE</a:t>
            </a:r>
            <a:r>
              <a:rPr lang="en-US" dirty="0"/>
              <a:t> instruction based on the size of a type.</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0" y="5181600"/>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the AST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fun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var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decl</a:t>
            </a:r>
            <a:r>
              <a:rPr lang="en-US" sz="1750" dirty="0">
                <a:latin typeface="Consolas" panose="020B0609020204030204" pitchFamily="49" charset="0"/>
              </a:rPr>
              <a:t> in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is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in </a:t>
            </a:r>
            <a:r>
              <a:rPr lang="en-US" sz="1750" dirty="0" err="1">
                <a:latin typeface="Consolas" panose="020B0609020204030204" pitchFamily="49" charset="0"/>
              </a:rPr>
              <a:t>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singleVarDecl.relAddr</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singleVarDecl.size</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22C0AFB0-C7C3-69D9-65AD-3F4CDD31E4B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1505323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varLength</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25374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PROGRAM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t>
            </a:r>
            <a:r>
              <a:rPr lang="en-US" dirty="0">
                <a:latin typeface="Consolas" panose="020B0609020204030204" pitchFamily="49" charset="0"/>
              </a:rPr>
              <a:t>SUBPROGRAM</a:t>
            </a:r>
            <a:r>
              <a:rPr lang="en-US" dirty="0"/>
              <a:t> 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a:t>
            </a:r>
          </a:p>
          <a:p>
            <a:pPr lvl="2"/>
            <a:r>
              <a:rPr lang="en-US" dirty="0"/>
              <a:t>2 for each character plus</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method </a:t>
            </a:r>
            <a:r>
              <a:rPr lang="en-US" dirty="0" err="1">
                <a:latin typeface="Consolas" pitchFamily="49" charset="0"/>
                <a:cs typeface="Consolas" pitchFamily="49" charset="0"/>
              </a:rPr>
              <a:t>getLiteralIntValue</a:t>
            </a:r>
            <a:r>
              <a:rPr lang="en-US" dirty="0">
                <a:latin typeface="Consolas" pitchFamily="49" charset="0"/>
                <a:cs typeface="Consolas" pitchFamily="49" charset="0"/>
              </a:rPr>
              <a:t>()</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 -&gt; emit("LDCINT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getLiteralIntValue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Type.String</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arrays, strings, or records</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350189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Symbol.plus)</a:t>
            </a:r>
          </a:p>
          <a:p>
            <a:pPr marL="274320" indent="0">
              <a:spcBef>
                <a:spcPts val="100"/>
              </a:spcBef>
              <a:buFontTx/>
              <a:buNone/>
            </a:pPr>
            <a:r>
              <a:rPr lang="en-US" sz="1800" dirty="0">
                <a:latin typeface="Consolas" pitchFamily="49" charset="0"/>
                <a:cs typeface="Consolas" pitchFamily="49" charset="0"/>
              </a:rPr>
              <a:t>        emit("ADD")</a:t>
            </a:r>
          </a:p>
          <a:p>
            <a:pPr marL="274320" indent="0">
              <a:spcBef>
                <a:spcPts val="100"/>
              </a:spcBef>
              <a:buFontTx/>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 == Symbol.minus)</a:t>
            </a:r>
          </a:p>
          <a:p>
            <a:pPr marL="274320" indent="0">
              <a:spcBef>
                <a:spcPts val="100"/>
              </a:spcBef>
              <a:buFontTx/>
              <a:buNone/>
            </a:pPr>
            <a:r>
              <a:rPr lang="en-US" sz="1800" dirty="0">
                <a:latin typeface="Consolas" pitchFamily="49" charset="0"/>
                <a:cs typeface="Consolas" pitchFamily="49" charset="0"/>
              </a:rPr>
              <a:t>        emit("SUB")</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7" name="Content Placeholder 2"/>
          <p:cNvSpPr>
            <a:spLocks noGrp="1"/>
          </p:cNvSpPr>
          <p:nvPr>
            <p:ph idx="1"/>
          </p:nvPr>
        </p:nvSpPr>
        <p:spPr/>
        <p:txBody>
          <a:bodyPr/>
          <a:lstStyle/>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and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false.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its value becomes the truth value for the compound expression.</a:t>
            </a:r>
          </a:p>
          <a:p>
            <a:r>
              <a:rPr lang="en-US" dirty="0"/>
              <a:t>Given an expression of the form </a:t>
            </a:r>
            <a:r>
              <a:rPr lang="en-US" dirty="0">
                <a:latin typeface="Consolas" panose="020B0609020204030204" pitchFamily="49" charset="0"/>
              </a:rPr>
              <a:t>expr</a:t>
            </a:r>
            <a:r>
              <a:rPr lang="en-US" baseline="-25000" dirty="0">
                <a:latin typeface="Consolas" panose="020B0609020204030204" pitchFamily="49" charset="0"/>
              </a:rPr>
              <a:t>1</a:t>
            </a:r>
            <a:r>
              <a:rPr lang="en-US" dirty="0">
                <a:latin typeface="Consolas" panose="020B0609020204030204" pitchFamily="49" charset="0"/>
              </a:rPr>
              <a:t> or expr</a:t>
            </a:r>
            <a:r>
              <a:rPr lang="en-US" baseline="-25000" dirty="0">
                <a:latin typeface="Consolas" panose="020B0609020204030204" pitchFamily="49" charset="0"/>
              </a:rPr>
              <a:t>2</a:t>
            </a:r>
            <a:endParaRPr lang="en-US" dirty="0"/>
          </a:p>
          <a:p>
            <a:pPr lvl="1"/>
            <a:r>
              <a:rPr lang="en-US" dirty="0"/>
              <a:t>The left operand (</a:t>
            </a:r>
            <a:r>
              <a:rPr lang="en-US" dirty="0">
                <a:latin typeface="Consolas" panose="020B0609020204030204" pitchFamily="49" charset="0"/>
              </a:rPr>
              <a:t>expr</a:t>
            </a:r>
            <a:r>
              <a:rPr lang="en-US" baseline="-25000" dirty="0">
                <a:latin typeface="Consolas" panose="020B0609020204030204" pitchFamily="49" charset="0"/>
              </a:rPr>
              <a:t>1</a:t>
            </a:r>
            <a:r>
              <a:rPr lang="en-US" dirty="0"/>
              <a:t>) is evaluated.</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true,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 not</a:t>
            </a:r>
            <a:r>
              <a:rPr lang="en-US" dirty="0"/>
              <a:t> evaluated and the truth value for the compound expression is considered to be true.</a:t>
            </a:r>
          </a:p>
          <a:p>
            <a:pPr lvl="1"/>
            <a:r>
              <a:rPr lang="en-US" dirty="0"/>
              <a:t>If </a:t>
            </a:r>
            <a:r>
              <a:rPr lang="en-US" dirty="0">
                <a:latin typeface="Consolas" panose="020B0609020204030204" pitchFamily="49" charset="0"/>
              </a:rPr>
              <a:t>expr</a:t>
            </a:r>
            <a:r>
              <a:rPr lang="en-US" baseline="-25000" dirty="0">
                <a:latin typeface="Consolas" panose="020B0609020204030204" pitchFamily="49" charset="0"/>
              </a:rPr>
              <a:t>1</a:t>
            </a:r>
            <a:r>
              <a:rPr lang="en-US" dirty="0"/>
              <a:t> is false, then </a:t>
            </a:r>
            <a:r>
              <a:rPr lang="en-US" dirty="0">
                <a:latin typeface="Consolas" panose="020B0609020204030204" pitchFamily="49" charset="0"/>
              </a:rPr>
              <a:t>expr</a:t>
            </a:r>
            <a:r>
              <a:rPr lang="en-US" baseline="-25000" dirty="0">
                <a:latin typeface="Consolas" panose="020B0609020204030204" pitchFamily="49" charset="0"/>
              </a:rPr>
              <a:t>2</a:t>
            </a:r>
            <a:r>
              <a:rPr lang="en-US" dirty="0"/>
              <a:t> </a:t>
            </a:r>
            <a:r>
              <a:rPr lang="en-US" b="1" dirty="0"/>
              <a:t>is</a:t>
            </a:r>
            <a:r>
              <a:rPr lang="en-US" dirty="0"/>
              <a:t> evaluated, and value becomes the truth value for the compound expression.</a:t>
            </a:r>
          </a:p>
          <a:p>
            <a:pPr lvl="1"/>
            <a:endParaRPr lang="en-US" dirty="0"/>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34</a:t>
            </a:fld>
            <a:endParaRPr lang="en-US"/>
          </a:p>
        </p:txBody>
      </p:sp>
    </p:spTree>
    <p:extLst>
      <p:ext uri="{BB962C8B-B14F-4D97-AF65-F5344CB8AC3E}">
        <p14:creationId xmlns:p14="http://schemas.microsoft.com/office/powerpoint/2010/main" val="3293066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36</a:t>
            </a:fld>
            <a:endParaRPr lang="en-US"/>
          </a:p>
        </p:txBody>
      </p:sp>
      <p:sp>
        <p:nvSpPr>
          <p:cNvPr id="2" name="TextBox 1"/>
          <p:cNvSpPr txBox="1"/>
          <p:nvPr/>
        </p:nvSpPr>
        <p:spPr>
          <a:xfrm>
            <a:off x="1435565" y="4711005"/>
            <a:ext cx="6272871" cy="1384995"/>
          </a:xfrm>
          <a:prstGeom prst="rect">
            <a:avLst/>
          </a:prstGeom>
          <a:noFill/>
          <a:ln>
            <a:solidFill>
              <a:schemeClr val="tx1"/>
            </a:solidFill>
          </a:ln>
        </p:spPr>
        <p:txBody>
          <a:bodyPr wrap="none" rtlCol="0">
            <a:spAutoFit/>
          </a:bodyPr>
          <a:lstStyle/>
          <a:p>
            <a:pPr algn="l"/>
            <a:r>
              <a:rPr lang="en-US" sz="2100" dirty="0"/>
              <a:t>Note: When the instruction </a:t>
            </a:r>
            <a:r>
              <a:rPr lang="en-US" sz="2100" dirty="0">
                <a:latin typeface="Consolas" panose="020B0609020204030204" pitchFamily="49" charset="0"/>
              </a:rPr>
              <a:t>BNZ L1</a:t>
            </a:r>
            <a:r>
              <a:rPr lang="en-US" sz="2100" dirty="0"/>
              <a:t> is executed, the</a:t>
            </a:r>
          </a:p>
          <a:p>
            <a:pPr algn="l"/>
            <a:r>
              <a:rPr lang="en-US" sz="2100" dirty="0" err="1"/>
              <a:t>boolean</a:t>
            </a:r>
            <a:r>
              <a:rPr lang="en-US" sz="2100" dirty="0"/>
              <a:t> value on the top of the stack is popped off.</a:t>
            </a:r>
          </a:p>
          <a:p>
            <a:pPr algn="l"/>
            <a:r>
              <a:rPr lang="en-US" sz="2100" dirty="0"/>
              <a:t>The instruction </a:t>
            </a:r>
            <a:r>
              <a:rPr lang="en-US" sz="2100" dirty="0">
                <a:latin typeface="Consolas" panose="020B0609020204030204" pitchFamily="49" charset="0"/>
              </a:rPr>
              <a:t>LDCB 0</a:t>
            </a:r>
            <a:r>
              <a:rPr lang="en-US" sz="2100" dirty="0"/>
              <a:t> is needed to restore the</a:t>
            </a:r>
          </a:p>
          <a:p>
            <a:pPr algn="l"/>
            <a:r>
              <a:rPr lang="en-US" sz="2100" dirty="0"/>
              <a:t>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 statement "}"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extLst>
      <p:ext uri="{BB962C8B-B14F-4D97-AF65-F5344CB8AC3E}">
        <p14:creationId xmlns:p14="http://schemas.microsoft.com/office/powerpoint/2010/main" val="37571175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 L1:</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 L2:</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1285231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45</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exitLabel</a:t>
            </a:r>
            <a:r>
              <a:rPr lang="en-US" sz="1800" dirty="0">
                <a:latin typeface="Consolas" panose="020B0609020204030204" pitchFamily="49" charset="0"/>
              </a:rPr>
              <a:t> = </a:t>
            </a:r>
            <a:r>
              <a:rPr lang="en-US" sz="1800" dirty="0" err="1">
                <a:latin typeface="Consolas" panose="020B0609020204030204" pitchFamily="49" charset="0"/>
              </a:rPr>
              <a:t>loopStmt.getExitLabel</a:t>
            </a:r>
            <a:r>
              <a:rPr lang="en-US" sz="1800" dirty="0">
                <a:latin typeface="Consolas" panose="020B0609020204030204" pitchFamily="49" charset="0"/>
              </a:rPr>
              <a:t>()</a:t>
            </a:r>
          </a:p>
          <a:p>
            <a:pPr marL="274320" indent="0">
              <a:spcBef>
                <a:spcPts val="300"/>
              </a:spcBef>
              <a:buNone/>
            </a:pPr>
            <a:endParaRPr lang="en-US" sz="1800" dirty="0">
              <a:latin typeface="Consolas" panose="020B0609020204030204" pitchFamily="49" charset="0"/>
            </a:endParaRP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47</a:t>
            </a:fld>
            <a:endParaRPr lang="en-US"/>
          </a:p>
        </p:txBody>
      </p:sp>
    </p:spTree>
    <p:extLst>
      <p:ext uri="{BB962C8B-B14F-4D97-AF65-F5344CB8AC3E}">
        <p14:creationId xmlns:p14="http://schemas.microsoft.com/office/powerpoint/2010/main" val="12749434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    ...  //     emit label 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 (structural references only).</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51</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p:txBody>
          <a:bodyPr/>
          <a:lstStyle/>
          <a:p>
            <a:r>
              <a:rPr lang="en-US" sz="2350" dirty="0"/>
              <a:t>Class </a:t>
            </a:r>
            <a:r>
              <a:rPr lang="en-US" sz="2350" dirty="0">
                <a:latin typeface="Consolas" pitchFamily="49" charset="0"/>
                <a:cs typeface="Consolas" pitchFamily="49" charset="0"/>
              </a:rPr>
              <a:t>AST</a:t>
            </a:r>
            <a:r>
              <a:rPr lang="en-US" sz="2350" dirty="0"/>
              <a:t> defines four methods that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   // appends ":"</a:t>
            </a:r>
          </a:p>
          <a:p>
            <a:pPr lvl="1">
              <a:spcBef>
                <a:spcPts val="200"/>
              </a:spcBef>
              <a:buFontTx/>
              <a:buNone/>
            </a:pPr>
            <a:r>
              <a:rPr lang="en-US" sz="1800" dirty="0">
                <a:latin typeface="Consolas" pitchFamily="49" charset="0"/>
                <a:cs typeface="Consolas" pitchFamily="49" charset="0"/>
              </a:rPr>
              <a:t>protected fun emit(instruction : String)</a:t>
            </a:r>
          </a:p>
          <a:p>
            <a:r>
              <a:rPr lang="en-US" sz="2350" dirty="0"/>
              <a:t>Since all AST classes are subclasses (either directly or indirectly) of class </a:t>
            </a:r>
            <a:r>
              <a:rPr lang="en-US" sz="2350" dirty="0">
                <a:latin typeface="Consolas" pitchFamily="49" charset="0"/>
                <a:cs typeface="Consolas" pitchFamily="49" charset="0"/>
              </a:rPr>
              <a:t>AST</a:t>
            </a:r>
            <a:r>
              <a:rPr lang="en-US" sz="2350" dirty="0"/>
              <a:t>, then all AST classes inherit these code-generation methods.</a:t>
            </a:r>
          </a:p>
          <a:p>
            <a:r>
              <a:rPr lang="en-US" sz="2350" dirty="0"/>
              <a:t>All </a:t>
            </a:r>
            <a:r>
              <a:rPr lang="en-US" sz="2350" dirty="0">
                <a:latin typeface="Consolas" panose="020B0609020204030204" pitchFamily="49" charset="0"/>
              </a:rPr>
              <a:t>emit()</a:t>
            </a:r>
            <a:r>
              <a:rPr lang="en-US" sz="2350"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else part needs to branch to the else part if the condition is false.  If the condition is true, it needs to execute the then statements and then branch over the else part.</a:t>
            </a:r>
          </a:p>
          <a:p>
            <a:r>
              <a:rPr lang="en-US" dirty="0"/>
              <a:t>Branches (a.k.a. jumps) are relative.  The assembler computes the offset.</a:t>
            </a:r>
          </a:p>
          <a:p>
            <a:pPr lvl="1"/>
            <a:r>
              <a:rPr lang="en-US" dirty="0"/>
              <a:t>e. g., BR L5 could translate to branch -12 (backward 12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getNewLabel() : String</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dirty="0">
                <a:latin typeface="Consolas" panose="020B0609020204030204" pitchFamily="49" charset="0"/>
              </a:rPr>
              <a:t>L1</a:t>
            </a:r>
            <a:r>
              <a:rPr lang="en-US" dirty="0"/>
              <a:t>”, “</a:t>
            </a:r>
            <a:r>
              <a:rPr lang="en-US" dirty="0">
                <a:latin typeface="Consolas" panose="020B0609020204030204" pitchFamily="49" charset="0"/>
              </a:rPr>
              <a:t>L2</a:t>
            </a:r>
            <a:r>
              <a:rPr lang="en-US" dirty="0"/>
              <a:t>”, “</a:t>
            </a:r>
            <a:r>
              <a:rPr lang="en-US"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getNewLabel()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getNewLabel()   // label for end of loop</a:t>
            </a:r>
          </a:p>
          <a:p>
            <a:r>
              <a:rPr lang="en-US" dirty="0"/>
              <a:t>The actual value assigned to the label variables by calls to </a:t>
            </a:r>
            <a:r>
              <a:rPr lang="en-US" dirty="0">
                <a:latin typeface="Consolas" pitchFamily="49" charset="0"/>
                <a:cs typeface="Consolas" pitchFamily="49" charset="0"/>
              </a:rPr>
              <a:t>getNewLabel()</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7" name="TextBox 6">
            <a:extLst>
              <a:ext uri="{FF2B5EF4-FFF2-40B4-BE49-F238E27FC236}">
                <a16:creationId xmlns:a16="http://schemas.microsoft.com/office/drawing/2014/main" id="{8D379662-860D-7118-5BEF-4296A7D8A280}"/>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L2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6034</TotalTime>
  <Words>4585</Words>
  <Application>Microsoft Office PowerPoint</Application>
  <PresentationFormat>On-screen Show (4:3)</PresentationFormat>
  <Paragraphs>677</Paragraphs>
  <Slides>52</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ReadStmt</vt:lpstr>
      <vt:lpstr>Code Generation for ExitStmt </vt:lpstr>
      <vt:lpstr>Method emit() for ExitStmt</vt:lpstr>
      <vt:lpstr>Code Generation for IfStmt</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284</cp:revision>
  <cp:lastPrinted>2020-08-15T13:47:41Z</cp:lastPrinted>
  <dcterms:created xsi:type="dcterms:W3CDTF">2005-01-12T21:47:45Z</dcterms:created>
  <dcterms:modified xsi:type="dcterms:W3CDTF">2023-05-30T17:24:23Z</dcterms:modified>
</cp:coreProperties>
</file>