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64" r:id="rId21"/>
    <p:sldId id="293" r:id="rId22"/>
    <p:sldId id="346" r:id="rId23"/>
    <p:sldId id="347" r:id="rId24"/>
    <p:sldId id="314" r:id="rId25"/>
    <p:sldId id="315" r:id="rId26"/>
    <p:sldId id="316" r:id="rId27"/>
    <p:sldId id="332" r:id="rId28"/>
    <p:sldId id="343" r:id="rId29"/>
    <p:sldId id="369" r:id="rId30"/>
    <p:sldId id="333" r:id="rId31"/>
    <p:sldId id="311" r:id="rId32"/>
    <p:sldId id="368" r:id="rId33"/>
    <p:sldId id="312" r:id="rId34"/>
    <p:sldId id="313" r:id="rId35"/>
    <p:sldId id="365" r:id="rId36"/>
    <p:sldId id="326" r:id="rId37"/>
    <p:sldId id="351" r:id="rId38"/>
    <p:sldId id="327" r:id="rId39"/>
    <p:sldId id="350" r:id="rId40"/>
    <p:sldId id="285" r:id="rId41"/>
    <p:sldId id="334" r:id="rId42"/>
    <p:sldId id="345" r:id="rId43"/>
    <p:sldId id="320" r:id="rId44"/>
    <p:sldId id="352" r:id="rId45"/>
    <p:sldId id="348" r:id="rId46"/>
    <p:sldId id="366" r:id="rId47"/>
    <p:sldId id="367" r:id="rId48"/>
    <p:sldId id="359" r:id="rId49"/>
    <p:sldId id="360" r:id="rId50"/>
    <p:sldId id="336" r:id="rId51"/>
    <p:sldId id="337" r:id="rId52"/>
    <p:sldId id="338" r:id="rId53"/>
    <p:sldId id="340" r:id="rId54"/>
    <p:sldId id="339" r:id="rId55"/>
    <p:sldId id="341" r:id="rId56"/>
    <p:sldId id="361" r:id="rId57"/>
    <p:sldId id="362" r:id="rId58"/>
    <p:sldId id="342" r:id="rId59"/>
    <p:sldId id="363" r:id="rId60"/>
    <p:sldId id="289" r:id="rId61"/>
    <p:sldId id="290" r:id="rId62"/>
    <p:sldId id="305" r:id="rId63"/>
    <p:sldId id="291" r:id="rId64"/>
    <p:sldId id="295"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5" autoAdjust="0"/>
    <p:restoredTop sz="97055" autoAdjust="0"/>
  </p:normalViewPr>
  <p:slideViewPr>
    <p:cSldViewPr>
      <p:cViewPr varScale="1">
        <p:scale>
          <a:sx n="73" d="100"/>
          <a:sy n="73" d="100"/>
        </p:scale>
        <p:origin x="98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64</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package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3" name="TextBox 2">
            <a:extLst>
              <a:ext uri="{FF2B5EF4-FFF2-40B4-BE49-F238E27FC236}">
                <a16:creationId xmlns:a16="http://schemas.microsoft.com/office/drawing/2014/main" id="{D05EEC83-C05D-AE5F-08AD-A677381897F7}"/>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private fun parseStatements()      : List&lt;Statement&gt;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implicitly returning </a:t>
            </a:r>
            <a:r>
              <a:rPr lang="en-US" dirty="0">
                <a:latin typeface="Consolas" panose="020B0609020204030204" pitchFamily="49" charset="0"/>
              </a:rPr>
              <a:t>Unit</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 returns a default (empty) token if parsing fails</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grpSp>
        <p:nvGrpSpPr>
          <p:cNvPr id="3" name="Group 2"/>
          <p:cNvGrpSpPr/>
          <p:nvPr/>
        </p:nvGrpSpPr>
        <p:grpSpPr>
          <a:xfrm>
            <a:off x="91440" y="1790785"/>
            <a:ext cx="8961120" cy="3467015"/>
            <a:chOff x="134366" y="1752600"/>
            <a:chExt cx="8978210"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11287" name="AutoShape 25"/>
            <p:cNvCxnSpPr>
              <a:cxnSpLocks noChangeShapeType="1"/>
              <a:stCxn id="11275" idx="0"/>
              <a:endCxn id="47"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cxnSpLocks/>
              <a:stCxn id="30" idx="0"/>
              <a:endCxn id="46"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cxnSpLocks/>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cxnSpLocks/>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cxnSpLocks/>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cxnSpLocks/>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527266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AF3C887C-657B-1FD7-E3CE-D45B43FE82C6}"/>
              </a:ext>
            </a:extLst>
          </p:cNvPr>
          <p:cNvSpPr txBox="1"/>
          <p:nvPr/>
        </p:nvSpPr>
        <p:spPr>
          <a:xfrm>
            <a:off x="5218097" y="28956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8" name="Straight Arrow Connector 7">
            <a:extLst>
              <a:ext uri="{FF2B5EF4-FFF2-40B4-BE49-F238E27FC236}">
                <a16:creationId xmlns:a16="http://schemas.microsoft.com/office/drawing/2014/main" id="{E1315572-EE45-4F98-23A3-4632CC3F524A}"/>
              </a:ext>
            </a:extLst>
          </p:cNvPr>
          <p:cNvCxnSpPr>
            <a:cxnSpLocks/>
            <a:stCxn id="6" idx="0"/>
          </p:cNvCxnSpPr>
          <p:nvPr/>
        </p:nvCxnSpPr>
        <p:spPr bwMode="auto">
          <a:xfrm flipV="1">
            <a:off x="6571449" y="2590800"/>
            <a:ext cx="0" cy="30480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72490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2685786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609741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397431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0" name="Group 19">
            <a:extLst>
              <a:ext uri="{FF2B5EF4-FFF2-40B4-BE49-F238E27FC236}">
                <a16:creationId xmlns:a16="http://schemas.microsoft.com/office/drawing/2014/main" id="{267B431B-6D7D-017F-BDA3-D809B60D6056}"/>
              </a:ext>
            </a:extLst>
          </p:cNvPr>
          <p:cNvGrpSpPr/>
          <p:nvPr/>
        </p:nvGrpSpPr>
        <p:grpSpPr>
          <a:xfrm>
            <a:off x="1676400" y="2895600"/>
            <a:ext cx="5486604" cy="1745177"/>
            <a:chOff x="2507650" y="1940183"/>
            <a:chExt cx="5486604" cy="1745177"/>
          </a:xfrm>
        </p:grpSpPr>
        <p:sp>
          <p:nvSpPr>
            <p:cNvPr id="21" name="Text Box 10">
              <a:extLst>
                <a:ext uri="{FF2B5EF4-FFF2-40B4-BE49-F238E27FC236}">
                  <a16:creationId xmlns:a16="http://schemas.microsoft.com/office/drawing/2014/main" id="{FB9AA951-6096-63F1-0A20-F75A1091F487}"/>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22" name="Text Box 10">
              <a:extLst>
                <a:ext uri="{FF2B5EF4-FFF2-40B4-BE49-F238E27FC236}">
                  <a16:creationId xmlns:a16="http://schemas.microsoft.com/office/drawing/2014/main" id="{6363F2FC-2D00-25C3-F836-3B72547536E5}"/>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3" name="Text Box 10">
              <a:extLst>
                <a:ext uri="{FF2B5EF4-FFF2-40B4-BE49-F238E27FC236}">
                  <a16:creationId xmlns:a16="http://schemas.microsoft.com/office/drawing/2014/main" id="{D43CBCC0-87B6-7AD2-DB73-CF3F6D547DCA}"/>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4" name="Text Box 10">
              <a:extLst>
                <a:ext uri="{FF2B5EF4-FFF2-40B4-BE49-F238E27FC236}">
                  <a16:creationId xmlns:a16="http://schemas.microsoft.com/office/drawing/2014/main" id="{662BF845-1A5E-5BB0-A7AD-DFD3A7741A5E}"/>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5" name="Isosceles Triangle 24">
              <a:extLst>
                <a:ext uri="{FF2B5EF4-FFF2-40B4-BE49-F238E27FC236}">
                  <a16:creationId xmlns:a16="http://schemas.microsoft.com/office/drawing/2014/main" id="{A2E6EAE9-4CD1-AC01-CD6A-964E115EF55B}"/>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6" name="Connector: Elbow 25">
              <a:extLst>
                <a:ext uri="{FF2B5EF4-FFF2-40B4-BE49-F238E27FC236}">
                  <a16:creationId xmlns:a16="http://schemas.microsoft.com/office/drawing/2014/main" id="{CCFFC72E-B60A-68EA-0E1B-751E207A57FD}"/>
                </a:ext>
              </a:extLst>
            </p:cNvPr>
            <p:cNvCxnSpPr>
              <a:stCxn id="25" idx="3"/>
              <a:endCxn id="22"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359405-A547-1050-97DE-4FAC18DE85F6}"/>
                </a:ext>
              </a:extLst>
            </p:cNvPr>
            <p:cNvCxnSpPr>
              <a:stCxn id="25" idx="3"/>
              <a:endCxn id="23"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2EC5C4F6-86FE-1B1C-4543-78C5B40B9636}"/>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1143616-7167-EEF1-EFAC-ED471F4A9296}"/>
                </a:ext>
              </a:extLst>
            </p:cNvPr>
            <p:cNvCxnSpPr>
              <a:stCxn id="28" idx="3"/>
              <a:endCxn id="22"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3E7241E-F14D-A2C9-8672-A1EA9BB4B43D}"/>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additional properties to support error handling and code generation.</a:t>
            </a:r>
          </a:p>
        </p:txBody>
      </p:sp>
      <p:sp>
        <p:nvSpPr>
          <p:cNvPr id="2" name="TextBox 1"/>
          <p:cNvSpPr txBox="1"/>
          <p:nvPr/>
        </p:nvSpPr>
        <p:spPr>
          <a:xfrm>
            <a:off x="665674" y="5257800"/>
            <a:ext cx="781265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properties)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when (</a:t>
            </a:r>
            <a:r>
              <a:rPr lang="en-US" sz="1800" dirty="0" err="1">
                <a:latin typeface="Consolas" panose="020B0609020204030204" pitchFamily="49" charset="0"/>
              </a:rPr>
              <a:t>scanner.symbol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Symbol.identifier -&gt;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scanner.text</a:t>
            </a: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a:t>
            </a:r>
            <a:r>
              <a:rPr lang="en-US" sz="1800" dirty="0">
                <a:latin typeface="Consolas" panose="020B0609020204030204" pitchFamily="49" charset="0"/>
              </a:rPr>
              <a: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1000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13816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varDecl.singleVarDecls</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783126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a:xfrm>
            <a:off x="458788" y="1363663"/>
            <a:ext cx="8321040" cy="4935537"/>
          </a:xfrm>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a:t>
            </a:r>
          </a:p>
          <a:p>
            <a:pPr marL="182880" lvl="1" indent="0">
              <a:spcBef>
                <a:spcPts val="100"/>
              </a:spcBef>
              <a:buNone/>
            </a:pPr>
            <a:r>
              <a:rPr lang="en-US" sz="1800" dirty="0">
                <a:latin typeface="Consolas" panose="020B0609020204030204" pitchFamily="49" charset="0"/>
              </a:rPr>
              <a:t>                   "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EA650E03-9875-FFA4-F46E-4B9E3796AAAC}"/>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11447E18-3AC5-641A-1980-C46C7179B36D}"/>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4" name="Straight Arrow Connector 4">
            <a:extLst>
              <a:ext uri="{FF2B5EF4-FFF2-40B4-BE49-F238E27FC236}">
                <a16:creationId xmlns:a16="http://schemas.microsoft.com/office/drawing/2014/main" id="{E7002896-A91A-0621-E475-478DAF33279E}"/>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2838162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none    =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The companion object for </a:t>
            </a:r>
            <a:r>
              <a:rPr lang="en-US" dirty="0">
                <a:latin typeface="Consolas" panose="020B0609020204030204" pitchFamily="49" charset="0"/>
              </a:rPr>
              <a:t>Type</a:t>
            </a:r>
            <a:r>
              <a:rPr lang="en-US" dirty="0"/>
              <a:t> also contains a couple of helper methods.</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typeOf</a:t>
            </a:r>
            <a:r>
              <a:rPr lang="en-US" sz="1800" dirty="0">
                <a:latin typeface="Consolas" panose="020B0609020204030204" pitchFamily="49" charset="0"/>
              </a:rPr>
              <a:t>(literal : Symbol): Type</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fun </a:t>
            </a:r>
            <a:r>
              <a:rPr lang="en-US" sz="1800" dirty="0" err="1">
                <a:latin typeface="Consolas" panose="020B0609020204030204" pitchFamily="49" charset="0"/>
              </a:rPr>
              <a:t>capacityOf</a:t>
            </a:r>
            <a:r>
              <a:rPr lang="en-US" sz="1800" dirty="0">
                <a:latin typeface="Consolas" panose="020B0609020204030204" pitchFamily="49" charset="0"/>
              </a:rPr>
              <a:t>(</a:t>
            </a:r>
            <a:r>
              <a:rPr lang="en-US" sz="1800" dirty="0" err="1">
                <a:latin typeface="Consolas" panose="020B0609020204030204" pitchFamily="49" charset="0"/>
              </a:rPr>
              <a:t>literalText</a:t>
            </a:r>
            <a:r>
              <a:rPr lang="en-US" sz="1800" dirty="0">
                <a:latin typeface="Consolas" panose="020B0609020204030204" pitchFamily="49" charset="0"/>
              </a:rPr>
              <a:t> : String) : Int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55CF3137-6525-4B98-98FB-61A3ACFD09A4}"/>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94E74F86-23E4-4620-A685-5DFBB603B728}"/>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75E53910-050F-47F3-9D30-46378B5BC675}"/>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7406B2C7-614B-4FD5-8925-D656D557497E}"/>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C6070F21-F0AB-47DC-8CE7-2F21F248C156}"/>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BC8125AC-446D-4AF5-A286-13D9CF86B592}"/>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B804C378-1442-4845-917E-4C0858DA0310}"/>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46190A00-5DA7-4252-BCB8-EC745315D48D}"/>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33A7C7A9-7432-4A9A-ABBC-2685F85872C4}"/>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a:p>
            <a:pPr marL="182880" indent="0">
              <a:spcBef>
                <a:spcPts val="200"/>
              </a:spcBef>
              <a:buFontTx/>
              <a:buNone/>
            </a:pPr>
            <a:r>
              <a:rPr lang="en-US" sz="1800" dirty="0">
                <a:latin typeface="Consolas" pitchFamily="49" charset="0"/>
              </a:rPr>
              <a:t>        match(Symbol.assign)</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literal = </a:t>
            </a:r>
            <a:r>
              <a:rPr lang="en-US" sz="1800" dirty="0" err="1">
                <a:latin typeface="Consolas" pitchFamily="49" charset="0"/>
              </a:rPr>
              <a:t>parseLiteral</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computed property named </a:t>
            </a:r>
            <a:r>
              <a:rPr lang="en-US" sz="2350" dirty="0" err="1">
                <a:latin typeface="Consolas" panose="020B0609020204030204" pitchFamily="49" charset="0"/>
              </a:rPr>
              <a:t>scopeLevel</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a:t>
            </a:r>
          </a:p>
          <a:p>
            <a:pPr marL="457200" lvl="1" indent="0">
              <a:buNone/>
            </a:pP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986261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sz="2350" dirty="0"/>
              <a:t>AST classes often contain properties or lists of properties that reference instances of other AST classes, and most such references correspond to the edges of the “tree”.  Most of these structural (edge) references are created by the parser when parsing nonterminal symbols.</a:t>
            </a:r>
          </a:p>
          <a:p>
            <a:r>
              <a:rPr lang="en-US" sz="2350"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2183939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3443418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864371" y="3429000"/>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6" y="2446025"/>
            <a:ext cx="1112520" cy="853431"/>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property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or an initializer block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Initializer block in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Initializer block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Type.Integer</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VariableDecl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selectorExprs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5" name="TextBox 4">
            <a:extLst>
              <a:ext uri="{FF2B5EF4-FFF2-40B4-BE49-F238E27FC236}">
                <a16:creationId xmlns:a16="http://schemas.microsoft.com/office/drawing/2014/main" id="{B19B3317-120E-5F58-AF95-980C5A3B7B36}"/>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B097CCA6-EF12-420D-831C-F20987DB59BD}"/>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A9A6E5F2-5E28-4909-A1D8-A3D945E6115A}"/>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67E9F2C9-1E6C-48FF-9F75-EB567DCC5FE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96205AF5-44F0-40EF-A305-F76B78C1656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8C5860F3-A559-406D-BAFC-2256FAA26368}"/>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45297588-00F2-4153-A7A5-F3B4D509CD57}"/>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59377B81-C53D-4252-95FF-4953B63B1171}"/>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F10031F-6AA8-47B5-B879-D6036DE86A7C}"/>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E5FCEA9-29CD-4C94-87DC-DCFFF977AEB0}"/>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loopContext.beginLoop</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stmt</a:t>
            </a:r>
            <a:r>
              <a:rPr lang="en-US" sz="1800" b="1"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loopContext.endLoop</a:t>
            </a:r>
            <a:r>
              <a:rPr lang="en-US" sz="1800" b="1"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 save position for error reporting</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64</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a:t>
            </a:r>
            <a:r>
              <a:rPr lang="en-US" dirty="0">
                <a:cs typeface="Consolas" pitchFamily="49" charset="0"/>
              </a:rPr>
              <a:t>ontext</a:t>
            </a:r>
            <a:r>
              <a:rPr lang="en-US" dirty="0"/>
              <a: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182880" indent="0">
              <a:spcBef>
                <a:spcPts val="200"/>
              </a:spcBef>
              <a:buNone/>
            </a:pPr>
            <a:r>
              <a:rPr lang="en-US" sz="1800" dirty="0">
                <a:latin typeface="Consolas" pitchFamily="49" charset="0"/>
                <a:cs typeface="Consolas" pitchFamily="49" charset="0"/>
              </a:rPr>
              <a:t>    var statement : Statement   = </a:t>
            </a:r>
            <a:r>
              <a:rPr lang="en-US" sz="1800" dirty="0" err="1">
                <a:latin typeface="Consolas" pitchFamily="49" charset="0"/>
                <a:cs typeface="Consolas" pitchFamily="49" charset="0"/>
              </a:rPr>
              <a:t>EmptyStatement</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7" name="TextBox 6">
            <a:extLst>
              <a:ext uri="{FF2B5EF4-FFF2-40B4-BE49-F238E27FC236}">
                <a16:creationId xmlns:a16="http://schemas.microsoft.com/office/drawing/2014/main" id="{D7C235DA-4DCA-BEBC-0008-5D3CDDE859EA}"/>
              </a:ext>
            </a:extLst>
          </p:cNvPr>
          <p:cNvSpPr txBox="1"/>
          <p:nvPr/>
        </p:nvSpPr>
        <p:spPr>
          <a:xfrm>
            <a:off x="796768" y="3505200"/>
            <a:ext cx="755046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 Boolean</a:t>
            </a:r>
            <a:br>
              <a:rPr lang="en-US" sz="2000" dirty="0"/>
            </a:br>
            <a:r>
              <a:rPr lang="en-US" sz="2000" dirty="0"/>
              <a:t>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object named </a:t>
            </a:r>
            <a:r>
              <a:rPr lang="en-US" sz="2000" dirty="0" err="1">
                <a:latin typeface="Consolas" panose="020B0609020204030204" pitchFamily="49" charset="0"/>
              </a:rPr>
              <a:t>EmptyStatement</a:t>
            </a:r>
            <a:r>
              <a:rPr lang="en-US" sz="2000" dirty="0"/>
              <a:t>,</a:t>
            </a:r>
            <a:br>
              <a:rPr lang="en-US" sz="2000" dirty="0"/>
            </a:br>
            <a:r>
              <a:rPr lang="en-US" sz="2000" dirty="0"/>
              <a:t>which is subclassed from </a:t>
            </a:r>
            <a:r>
              <a:rPr lang="en-US" sz="2000" dirty="0">
                <a:latin typeface="Consolas" panose="020B0609020204030204" pitchFamily="49" charset="0"/>
              </a:rPr>
              <a:t>Statement</a:t>
            </a:r>
            <a:r>
              <a:rPr lang="en-US" sz="2000" dirty="0"/>
              <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The parser assigns values to these two properties during</a:t>
            </a:r>
            <a:br>
              <a:rPr lang="en-US" sz="2000" dirty="0"/>
            </a:br>
            <a:r>
              <a:rPr lang="en-US" sz="2000" dirty="0"/>
              <a:t>parsing.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17039F02-917B-4464-895F-287FE1865665}"/>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1E987FDD-C954-4F21-A586-A107D325F4D0}"/>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63B978CF-B770-4116-97D6-864386B4B7B0}"/>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A662A935-9024-4723-9FC9-B5A605F9E3F9}"/>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16CC1E61-CF4D-4262-BE24-FC5FFECB8464}"/>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952035DB-66D2-4F9E-BEC1-CBB1F83D913D}"/>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7F2C8055-3983-46A6-BC88-FF19B39C439D}"/>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332CC964-574D-42B5-AD00-9F441584CC24}"/>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90E8EF30-7259-4831-B4FD-3AA2AA11F9E7}"/>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641AD70A-50B4-4556-9A83-28BF6D4250B9}"/>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A2C3CF3E-FE2C-4BFC-93A5-F32B56BD9C0D}"/>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5F74A229-8E79-4484-B7A8-762CFA0FB5C8}"/>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7928</TotalTime>
  <Words>5225</Words>
  <Application>Microsoft Office PowerPoint</Application>
  <PresentationFormat>On-screen Show (4:3)</PresentationFormat>
  <Paragraphs>814</Paragraphs>
  <Slides>64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Property/Selected Methods in Class IdTable</vt:lpstr>
      <vt:lpstr>Property/Selected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409</cp:revision>
  <cp:lastPrinted>2020-06-01T19:22:35Z</cp:lastPrinted>
  <dcterms:created xsi:type="dcterms:W3CDTF">2005-01-12T21:47:45Z</dcterms:created>
  <dcterms:modified xsi:type="dcterms:W3CDTF">2024-03-07T16:45:00Z</dcterms:modified>
</cp:coreProperties>
</file>