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9"/>
  </p:notesMasterIdLst>
  <p:handoutMasterIdLst>
    <p:handoutMasterId r:id="rId80"/>
  </p:handoutMasterIdLst>
  <p:sldIdLst>
    <p:sldId id="256" r:id="rId2"/>
    <p:sldId id="399" r:id="rId3"/>
    <p:sldId id="400" r:id="rId4"/>
    <p:sldId id="420" r:id="rId5"/>
    <p:sldId id="421" r:id="rId6"/>
    <p:sldId id="404" r:id="rId7"/>
    <p:sldId id="405" r:id="rId8"/>
    <p:sldId id="406" r:id="rId9"/>
    <p:sldId id="407" r:id="rId10"/>
    <p:sldId id="310" r:id="rId11"/>
    <p:sldId id="409" r:id="rId12"/>
    <p:sldId id="417" r:id="rId13"/>
    <p:sldId id="410" r:id="rId14"/>
    <p:sldId id="311" r:id="rId15"/>
    <p:sldId id="292" r:id="rId16"/>
    <p:sldId id="371" r:id="rId17"/>
    <p:sldId id="293" r:id="rId18"/>
    <p:sldId id="294" r:id="rId19"/>
    <p:sldId id="411" r:id="rId20"/>
    <p:sldId id="296" r:id="rId21"/>
    <p:sldId id="412" r:id="rId22"/>
    <p:sldId id="413" r:id="rId23"/>
    <p:sldId id="345" r:id="rId24"/>
    <p:sldId id="414" r:id="rId25"/>
    <p:sldId id="418" r:id="rId26"/>
    <p:sldId id="419" r:id="rId27"/>
    <p:sldId id="374" r:id="rId28"/>
    <p:sldId id="347" r:id="rId29"/>
    <p:sldId id="385" r:id="rId30"/>
    <p:sldId id="298" r:id="rId31"/>
    <p:sldId id="330" r:id="rId32"/>
    <p:sldId id="332" r:id="rId33"/>
    <p:sldId id="337" r:id="rId34"/>
    <p:sldId id="331" r:id="rId35"/>
    <p:sldId id="299" r:id="rId36"/>
    <p:sldId id="300" r:id="rId37"/>
    <p:sldId id="363" r:id="rId38"/>
    <p:sldId id="415" r:id="rId39"/>
    <p:sldId id="416" r:id="rId40"/>
    <p:sldId id="314" r:id="rId41"/>
    <p:sldId id="380" r:id="rId42"/>
    <p:sldId id="386" r:id="rId43"/>
    <p:sldId id="266" r:id="rId44"/>
    <p:sldId id="367" r:id="rId45"/>
    <p:sldId id="369" r:id="rId46"/>
    <p:sldId id="370" r:id="rId47"/>
    <p:sldId id="258" r:id="rId48"/>
    <p:sldId id="271" r:id="rId49"/>
    <p:sldId id="355" r:id="rId50"/>
    <p:sldId id="356" r:id="rId51"/>
    <p:sldId id="316" r:id="rId52"/>
    <p:sldId id="378" r:id="rId53"/>
    <p:sldId id="387" r:id="rId54"/>
    <p:sldId id="388" r:id="rId55"/>
    <p:sldId id="389" r:id="rId56"/>
    <p:sldId id="391" r:id="rId57"/>
    <p:sldId id="381" r:id="rId58"/>
    <p:sldId id="390" r:id="rId59"/>
    <p:sldId id="323" r:id="rId60"/>
    <p:sldId id="320" r:id="rId61"/>
    <p:sldId id="392" r:id="rId62"/>
    <p:sldId id="393" r:id="rId63"/>
    <p:sldId id="324" r:id="rId64"/>
    <p:sldId id="382" r:id="rId65"/>
    <p:sldId id="394" r:id="rId66"/>
    <p:sldId id="395" r:id="rId67"/>
    <p:sldId id="396" r:id="rId68"/>
    <p:sldId id="397" r:id="rId69"/>
    <p:sldId id="328" r:id="rId70"/>
    <p:sldId id="336" r:id="rId71"/>
    <p:sldId id="398" r:id="rId72"/>
    <p:sldId id="379" r:id="rId73"/>
    <p:sldId id="358" r:id="rId74"/>
    <p:sldId id="359" r:id="rId75"/>
    <p:sldId id="360" r:id="rId76"/>
    <p:sldId id="402" r:id="rId77"/>
    <p:sldId id="403" r:id="rId7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5" autoAdjust="0"/>
    <p:restoredTop sz="97017" autoAdjust="0"/>
  </p:normalViewPr>
  <p:slideViewPr>
    <p:cSldViewPr>
      <p:cViewPr varScale="1">
        <p:scale>
          <a:sx n="75" d="100"/>
          <a:sy n="75" d="100"/>
        </p:scale>
        <p:origin x="821"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0A3EBC75-E27E-4C29-8D1F-C210F5625BD8}" type="slidenum">
              <a:rPr lang="en-US" smtClean="0"/>
              <a:pPr>
                <a:defRPr/>
              </a:pPr>
              <a:t>4</a:t>
            </a:fld>
            <a:endParaRPr lang="en-US"/>
          </a:p>
        </p:txBody>
      </p:sp>
    </p:spTree>
    <p:extLst>
      <p:ext uri="{BB962C8B-B14F-4D97-AF65-F5344CB8AC3E}">
        <p14:creationId xmlns:p14="http://schemas.microsoft.com/office/powerpoint/2010/main" val="26251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654-2EA9-2C14-8CB8-1965F52CD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579C9-EBEB-6B65-9B69-7394FF8CE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69409-FCF9-67E9-EFBA-FA7D0D1B8EF0}"/>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F6FD0D0D-6708-1D23-9196-A270C6B0CE67}"/>
              </a:ext>
            </a:extLst>
          </p:cNvPr>
          <p:cNvSpPr>
            <a:spLocks noGrp="1"/>
          </p:cNvSpPr>
          <p:nvPr>
            <p:ph type="hdr" sz="quarter"/>
          </p:nvPr>
        </p:nvSpPr>
        <p:spPr/>
        <p:txBody>
          <a:bodyPr/>
          <a:lstStyle/>
          <a:p>
            <a:pPr>
              <a:defRPr/>
            </a:pPr>
            <a:r>
              <a:rPr lang="en-US"/>
              <a:t>Parsing</a:t>
            </a:r>
          </a:p>
        </p:txBody>
      </p:sp>
      <p:sp>
        <p:nvSpPr>
          <p:cNvPr id="5" name="Footer Placeholder 4">
            <a:extLst>
              <a:ext uri="{FF2B5EF4-FFF2-40B4-BE49-F238E27FC236}">
                <a16:creationId xmlns:a16="http://schemas.microsoft.com/office/drawing/2014/main" id="{F658A6DC-EF66-D6BF-533B-2A4A105A2675}"/>
              </a:ext>
            </a:extLst>
          </p:cNvPr>
          <p:cNvSpPr>
            <a:spLocks noGrp="1"/>
          </p:cNvSpPr>
          <p:nvPr>
            <p:ph type="ftr" sz="quarter" idx="4"/>
          </p:nvPr>
        </p:nvSpPr>
        <p:spPr/>
        <p:txBody>
          <a:bodyPr/>
          <a:lstStyle/>
          <a:p>
            <a:pPr>
              <a:defRPr/>
            </a:pPr>
            <a:endParaRPr lang="en-US"/>
          </a:p>
        </p:txBody>
      </p:sp>
      <p:sp>
        <p:nvSpPr>
          <p:cNvPr id="6" name="Slide Number Placeholder 5">
            <a:extLst>
              <a:ext uri="{FF2B5EF4-FFF2-40B4-BE49-F238E27FC236}">
                <a16:creationId xmlns:a16="http://schemas.microsoft.com/office/drawing/2014/main" id="{E6B73D3D-9654-E16D-1421-604025CE97C6}"/>
              </a:ext>
            </a:extLst>
          </p:cNvPr>
          <p:cNvSpPr>
            <a:spLocks noGrp="1"/>
          </p:cNvSpPr>
          <p:nvPr>
            <p:ph type="sldNum" sz="quarter" idx="5"/>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424317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36</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42</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49</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52</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53</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54</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56</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57</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58</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59</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60</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61</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62</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66</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8</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70</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9</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266516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10</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11</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578600" algn="l"/>
              </a:tabLst>
            </a:pPr>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property </a:t>
            </a:r>
            <a:r>
              <a:rPr lang="en-US" dirty="0">
                <a:latin typeface="Consolas" panose="020B0609020204030204" pitchFamily="49" charset="0"/>
              </a:rPr>
              <a:t>s</a:t>
            </a:r>
            <a:r>
              <a:rPr lang="en-US" dirty="0">
                <a:latin typeface="Consolas" panose="020B0609020204030204" pitchFamily="49" charset="0"/>
                <a:cs typeface="Consolas" pitchFamily="49" charset="0"/>
              </a:rPr>
              <a:t>ymbol</a:t>
            </a:r>
            <a:r>
              <a:rPr lang="en-US" dirty="0"/>
              <a:t> provides one “lookahead” symbol for the parsing methods.</a:t>
            </a:r>
          </a:p>
          <a:p>
            <a:r>
              <a:rPr lang="en-US" dirty="0"/>
              <a:t>Additional lookahead symbols can be examined by using the </a:t>
            </a:r>
            <a:r>
              <a:rPr lang="en-US" dirty="0">
                <a:latin typeface="Consolas" panose="020B0609020204030204" pitchFamily="49" charset="0"/>
              </a:rPr>
              <a:t>symbol</a:t>
            </a:r>
            <a:r>
              <a:rPr lang="en-US" dirty="0"/>
              <a:t> property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lookahead(2).symbol</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13</a:t>
            </a:fld>
            <a:endParaRPr lang="en-US"/>
          </a:p>
        </p:txBody>
      </p:sp>
    </p:spTree>
    <p:extLst>
      <p:ext uri="{BB962C8B-B14F-4D97-AF65-F5344CB8AC3E}">
        <p14:creationId xmlns:p14="http://schemas.microsoft.com/office/powerpoint/2010/main" val="3006220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14</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15</a:t>
            </a:fld>
            <a:endParaRPr lang="en-US"/>
          </a:p>
        </p:txBody>
      </p:sp>
      <p:sp>
        <p:nvSpPr>
          <p:cNvPr id="11268" name="Rectangle 2"/>
          <p:cNvSpPr>
            <a:spLocks noGrp="1" noChangeArrowheads="1"/>
          </p:cNvSpPr>
          <p:nvPr>
            <p:ph type="title"/>
          </p:nvPr>
        </p:nvSpPr>
        <p:spPr/>
        <p:txBody>
          <a:bodyPr/>
          <a:lstStyle/>
          <a:p>
            <a:r>
              <a:rPr lang="en-US"/>
              <a:t>Recursive Descent Parsing</a:t>
            </a:r>
            <a:br>
              <a:rPr lang="en-US"/>
            </a:br>
            <a:r>
              <a:rPr lang="en-US"/>
              <a:t>Refinement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16</a:t>
            </a:fld>
            <a:endParaRPr lang="en-US"/>
          </a:p>
        </p:txBody>
      </p:sp>
    </p:spTree>
    <p:extLst>
      <p:ext uri="{BB962C8B-B14F-4D97-AF65-F5344CB8AC3E}">
        <p14:creationId xmlns:p14="http://schemas.microsoft.com/office/powerpoint/2010/main" val="3446840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17</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fun match(expectedSymbol : Symbol)</a:t>
            </a:r>
          </a:p>
          <a:p>
            <a:pPr lvl="1">
              <a:buFontTx/>
              <a:buNone/>
            </a:pPr>
            <a:r>
              <a:rPr lang="en-US" sz="1800" dirty="0">
                <a:latin typeface="Consolas" pitchFamily="49" charset="0"/>
              </a:rPr>
              <a:t>   {</a:t>
            </a:r>
          </a:p>
          <a:p>
            <a:pPr lvl="1">
              <a:buFontTx/>
              <a:buNone/>
            </a:pPr>
            <a:r>
              <a:rPr lang="en-US" sz="1800" dirty="0">
                <a:latin typeface="Consolas" pitchFamily="49" charset="0"/>
              </a:rPr>
              <a:t>     if (</a:t>
            </a:r>
            <a:r>
              <a:rPr lang="en-US" sz="1800" dirty="0" err="1">
                <a:latin typeface="Consolas" pitchFamily="49" charset="0"/>
              </a:rPr>
              <a:t>scanner.symbol</a:t>
            </a:r>
            <a:r>
              <a:rPr lang="en-US" sz="1800" dirty="0">
                <a:latin typeface="Consolas" pitchFamily="49" charset="0"/>
              </a:rPr>
              <a:t> == expectedSymbol)</a:t>
            </a:r>
          </a:p>
          <a:p>
            <a:pPr lvl="1">
              <a:buFontTx/>
              <a:buNone/>
            </a:pPr>
            <a:r>
              <a:rPr lang="en-US" sz="1800" dirty="0">
                <a:latin typeface="Consolas" pitchFamily="49" charset="0"/>
              </a:rPr>
              <a:t>         scanner.advance()</a:t>
            </a:r>
          </a:p>
          <a:p>
            <a:pPr lvl="1">
              <a:buFontTx/>
              <a:buNone/>
            </a:pPr>
            <a:r>
              <a:rPr lang="en-US" sz="1800" dirty="0">
                <a:latin typeface="Consolas" pitchFamily="49" charset="0"/>
              </a:rPr>
              <a:t>     else</a:t>
            </a:r>
          </a:p>
          <a:p>
            <a:pPr lvl="1">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18</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19</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fun parseAssignmentStmt()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fun parseLoopStmt()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fun match(expectedSymbol : Symbol)</a:t>
            </a:r>
          </a:p>
          <a:p>
            <a:pPr marL="457200" lvl="1" indent="0">
              <a:spcBef>
                <a:spcPts val="0"/>
              </a:spcBef>
              <a:buNone/>
            </a:pPr>
            <a:r>
              <a:rPr lang="en-US" sz="1800" dirty="0">
                <a:latin typeface="Consolas" panose="020B0609020204030204" pitchFamily="49" charset="0"/>
              </a:rPr>
              <a:t>    // can throw a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fun matchCurrentSymbol()</a:t>
            </a: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20</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ED240350-9122-3624-3CDD-071AF8B6D7E6}"/>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arrayTypeDecl</a:t>
            </a: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arrayTypeDecl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21</a:t>
            </a:fld>
            <a:endParaRPr lang="en-US"/>
          </a:p>
        </p:txBody>
      </p:sp>
    </p:spTree>
    <p:extLst>
      <p:ext uri="{BB962C8B-B14F-4D97-AF65-F5344CB8AC3E}">
        <p14:creationId xmlns:p14="http://schemas.microsoft.com/office/powerpoint/2010/main" val="2121325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22</a:t>
            </a:fld>
            <a:endParaRPr lang="en-US"/>
          </a:p>
        </p:txBody>
      </p:sp>
    </p:spTree>
    <p:extLst>
      <p:ext uri="{BB962C8B-B14F-4D97-AF65-F5344CB8AC3E}">
        <p14:creationId xmlns:p14="http://schemas.microsoft.com/office/powerpoint/2010/main" val="325707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23</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24</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118456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smtClean="0"/>
              <a:pPr/>
              <a:t>25</a:t>
            </a:fld>
            <a:endParaRPr lang="en-US"/>
          </a:p>
        </p:txBody>
      </p:sp>
    </p:spTree>
    <p:extLst>
      <p:ext uri="{BB962C8B-B14F-4D97-AF65-F5344CB8AC3E}">
        <p14:creationId xmlns:p14="http://schemas.microsoft.com/office/powerpoint/2010/main" val="2840446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26</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263734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27</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2711891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28</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29</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fun parseLoopStmt()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fun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Symbol.constRW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Symbol.varRW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isInitialDeclStarter() : Boolean</a:t>
            </a:r>
          </a:p>
          <a:p>
            <a:pPr lvl="1">
              <a:spcBef>
                <a:spcPts val="600"/>
              </a:spcBef>
              <a:buNone/>
            </a:pPr>
            <a:r>
              <a:rPr lang="en-US" sz="1800" dirty="0">
                <a:latin typeface="Consolas" pitchFamily="49" charset="0"/>
                <a:cs typeface="Consolas" pitchFamily="49" charset="0"/>
              </a:rPr>
              <a:t>fun isSubprogramDeclStarter()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isLiteral() : Boolean</a:t>
            </a:r>
          </a:p>
          <a:p>
            <a:pPr lvl="1">
              <a:spcBef>
                <a:spcPts val="600"/>
              </a:spcBef>
              <a:buNone/>
            </a:pPr>
            <a:r>
              <a:rPr lang="en-US" sz="1800" dirty="0">
                <a:latin typeface="Consolas" pitchFamily="49" charset="0"/>
                <a:cs typeface="Consolas" pitchFamily="49" charset="0"/>
              </a:rPr>
              <a:t>fun isExprStarter()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isLogicalOperator() : Boolean</a:t>
            </a:r>
          </a:p>
          <a:p>
            <a:pPr lvl="1">
              <a:spcBef>
                <a:spcPts val="600"/>
              </a:spcBef>
              <a:buNone/>
            </a:pPr>
            <a:r>
              <a:rPr lang="en-US" sz="1800" dirty="0">
                <a:latin typeface="Consolas" pitchFamily="49" charset="0"/>
                <a:cs typeface="Consolas" pitchFamily="49" charset="0"/>
              </a:rPr>
              <a:t>fun isRelationalOperator() : Boolean</a:t>
            </a:r>
          </a:p>
          <a:p>
            <a:pPr lvl="1">
              <a:spcBef>
                <a:spcPts val="600"/>
              </a:spcBef>
              <a:buNone/>
            </a:pPr>
            <a:r>
              <a:rPr lang="en-US" sz="1800" dirty="0">
                <a:latin typeface="Consolas" pitchFamily="49" charset="0"/>
                <a:cs typeface="Consolas" pitchFamily="49" charset="0"/>
              </a:rPr>
              <a:t>fun isAddingOperator() : Boolean</a:t>
            </a:r>
          </a:p>
          <a:p>
            <a:pPr lvl="1">
              <a:spcBef>
                <a:spcPts val="600"/>
              </a:spcBef>
              <a:buNone/>
            </a:pPr>
            <a:r>
              <a:rPr lang="en-US" sz="1800" dirty="0">
                <a:latin typeface="Consolas" pitchFamily="49" charset="0"/>
                <a:cs typeface="Consolas" pitchFamily="49" charset="0"/>
              </a:rPr>
              <a:t>fun isMultiplyingOperator() : Boolean</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marL="0" indent="0">
              <a:spcBef>
                <a:spcPts val="200"/>
              </a:spcBef>
              <a:buNone/>
            </a:pPr>
            <a:r>
              <a:rPr lang="en-US" sz="1800" dirty="0">
                <a:latin typeface="Consolas" pitchFamily="49" charset="0"/>
                <a:cs typeface="Consolas" pitchFamily="49" charset="0"/>
              </a:rPr>
              <a:t>    =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writer</a:t>
            </a: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isInitialDeclStarter() =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33</a:t>
            </a:fld>
            <a:endParaRPr lang="en-US"/>
          </a:p>
        </p:txBody>
      </p:sp>
    </p:spTree>
    <p:extLst>
      <p:ext uri="{BB962C8B-B14F-4D97-AF65-F5344CB8AC3E}">
        <p14:creationId xmlns:p14="http://schemas.microsoft.com/office/powerpoint/2010/main" val="4268313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fun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scanner.symbol.isInitialDeclStarter</a:t>
            </a:r>
            <a:r>
              <a:rPr lang="en-US" sz="1800" dirty="0">
                <a:latin typeface="Consolas" pitchFamily="49" charset="0"/>
                <a:cs typeface="Consolas" pitchFamily="49" charset="0"/>
              </a:rPr>
              <a:t>())</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35</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36</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fun matchCurrentSymbol() = scanner.advance()</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37</a:t>
            </a:fld>
            <a:endParaRPr lang="en-US"/>
          </a:p>
        </p:txBody>
      </p:sp>
    </p:spTree>
    <p:extLst>
      <p:ext uri="{BB962C8B-B14F-4D97-AF65-F5344CB8AC3E}">
        <p14:creationId xmlns:p14="http://schemas.microsoft.com/office/powerpoint/2010/main" val="4042022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38</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321356" y="1603444"/>
            <a:ext cx="50800" cy="27875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48768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178301" y="3771901"/>
            <a:ext cx="1137501" cy="8492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025900" y="3695700"/>
            <a:ext cx="152400" cy="152400"/>
          </a:xfrm>
          <a:prstGeom prst="diamond">
            <a:avLst/>
          </a:prstGeom>
          <a:noFill/>
          <a:ln w="9525">
            <a:noFill/>
            <a:miter lim="800000"/>
            <a:headEnd/>
            <a:tailEnd/>
          </a:ln>
        </p:spPr>
        <p:txBody>
          <a:bodyPr wrap="none" lIns="92075" tIns="46038" rIns="92075" bIns="46038" anchor="ctr"/>
          <a:lstStyle/>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39</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12863"/>
            <a:ext cx="8226425" cy="4935537"/>
          </a:xfrm>
        </p:spPr>
        <p:txBody>
          <a:bodyPr/>
          <a:lstStyle/>
          <a:p>
            <a:pPr marL="0" indent="0">
              <a:spcBef>
                <a:spcPts val="0"/>
              </a:spcBef>
              <a:buNone/>
            </a:pPr>
            <a:r>
              <a:rPr lang="en-US" sz="1700" dirty="0">
                <a:latin typeface="Consolas" panose="020B0609020204030204" pitchFamily="49" charset="0"/>
              </a:rPr>
              <a:t>private void parseLoopStmt() throws </a:t>
            </a:r>
            <a:r>
              <a:rPr lang="en-US" sz="1700" dirty="0" err="1">
                <a:latin typeface="Consolas" panose="020B0609020204030204" pitchFamily="49" charset="0"/>
              </a:rPr>
              <a:t>IOException</a:t>
            </a: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try</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if (scanner.getSymbol() == Symbol.whileRW)</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matchCurrentSymbol();</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match(Symbol.loopRW);</a:t>
            </a:r>
          </a:p>
          <a:p>
            <a:pPr marL="0" indent="0">
              <a:spcBef>
                <a:spcPts val="0"/>
              </a:spcBef>
              <a:buNone/>
            </a:pPr>
            <a:r>
              <a:rPr lang="en-US" sz="1700" dirty="0">
                <a:latin typeface="Consolas" panose="020B0609020204030204" pitchFamily="49" charset="0"/>
              </a:rPr>
              <a:t>        parseStatement();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catch (</a:t>
            </a:r>
            <a:r>
              <a:rPr lang="en-US" sz="1700" dirty="0" err="1">
                <a:latin typeface="Consolas" panose="020B0609020204030204" pitchFamily="49" charset="0"/>
              </a:rPr>
              <a:t>ParserException</a:t>
            </a:r>
            <a:r>
              <a:rPr lang="en-US" sz="1700" dirty="0">
                <a:latin typeface="Consolas" panose="020B0609020204030204" pitchFamily="49" charset="0"/>
              </a:rPr>
              <a:t> e)</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10" name="Slide Number Placeholder 9">
            <a:extLst>
              <a:ext uri="{FF2B5EF4-FFF2-40B4-BE49-F238E27FC236}">
                <a16:creationId xmlns:a16="http://schemas.microsoft.com/office/drawing/2014/main" id="{AF85B808-8768-9C62-4C07-5FF73EE38B8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grpSp>
        <p:nvGrpSpPr>
          <p:cNvPr id="15" name="Group 14">
            <a:extLst>
              <a:ext uri="{FF2B5EF4-FFF2-40B4-BE49-F238E27FC236}">
                <a16:creationId xmlns:a16="http://schemas.microsoft.com/office/drawing/2014/main" id="{C6385278-17B8-3ECF-3BBC-1225B0055EDB}"/>
              </a:ext>
            </a:extLst>
          </p:cNvPr>
          <p:cNvGrpSpPr/>
          <p:nvPr/>
        </p:nvGrpSpPr>
        <p:grpSpPr>
          <a:xfrm>
            <a:off x="6629400" y="2320160"/>
            <a:ext cx="1192439" cy="2286000"/>
            <a:chOff x="6571201" y="2341180"/>
            <a:chExt cx="1192439" cy="2286000"/>
          </a:xfrm>
        </p:grpSpPr>
        <p:sp>
          <p:nvSpPr>
            <p:cNvPr id="8" name="Right Brace 7">
              <a:extLst>
                <a:ext uri="{FF2B5EF4-FFF2-40B4-BE49-F238E27FC236}">
                  <a16:creationId xmlns:a16="http://schemas.microsoft.com/office/drawing/2014/main" id="{08AFEAC5-F722-05CA-BAB5-EBF4EBF05B26}"/>
                </a:ext>
              </a:extLst>
            </p:cNvPr>
            <p:cNvSpPr/>
            <p:nvPr/>
          </p:nvSpPr>
          <p:spPr bwMode="auto">
            <a:xfrm>
              <a:off x="6571201" y="2341180"/>
              <a:ext cx="228600" cy="2286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577565C8-152D-3085-585E-D1C7FE1B5BB3}"/>
                </a:ext>
              </a:extLst>
            </p:cNvPr>
            <p:cNvSpPr txBox="1"/>
            <p:nvPr/>
          </p:nvSpPr>
          <p:spPr>
            <a:xfrm>
              <a:off x="6822357" y="3161015"/>
              <a:ext cx="941283" cy="646331"/>
            </a:xfrm>
            <a:prstGeom prst="rect">
              <a:avLst/>
            </a:prstGeom>
            <a:noFill/>
          </p:spPr>
          <p:txBody>
            <a:bodyPr wrap="none" rtlCol="0">
              <a:spAutoFit/>
            </a:bodyPr>
            <a:lstStyle/>
            <a:p>
              <a:pPr algn="l"/>
              <a:r>
                <a:rPr lang="en-US" sz="1800" dirty="0"/>
                <a:t>parsing</a:t>
              </a:r>
            </a:p>
            <a:p>
              <a:pPr algn="l"/>
              <a:r>
                <a:rPr lang="en-US" sz="1800" dirty="0"/>
                <a:t>logic</a:t>
              </a:r>
            </a:p>
          </p:txBody>
        </p:sp>
      </p:grpSp>
      <p:grpSp>
        <p:nvGrpSpPr>
          <p:cNvPr id="12" name="Group 11">
            <a:extLst>
              <a:ext uri="{FF2B5EF4-FFF2-40B4-BE49-F238E27FC236}">
                <a16:creationId xmlns:a16="http://schemas.microsoft.com/office/drawing/2014/main" id="{082AE5FF-A168-C171-0AE1-62D75B8DD71B}"/>
              </a:ext>
            </a:extLst>
          </p:cNvPr>
          <p:cNvGrpSpPr/>
          <p:nvPr/>
        </p:nvGrpSpPr>
        <p:grpSpPr>
          <a:xfrm>
            <a:off x="6629400" y="5105400"/>
            <a:ext cx="1307856" cy="822960"/>
            <a:chOff x="5450758" y="4905180"/>
            <a:chExt cx="1307856" cy="822960"/>
          </a:xfrm>
        </p:grpSpPr>
        <p:sp>
          <p:nvSpPr>
            <p:cNvPr id="13" name="Right Brace 12">
              <a:extLst>
                <a:ext uri="{FF2B5EF4-FFF2-40B4-BE49-F238E27FC236}">
                  <a16:creationId xmlns:a16="http://schemas.microsoft.com/office/drawing/2014/main" id="{125800BC-15D5-11A9-8894-67FA86E43EC3}"/>
                </a:ext>
              </a:extLst>
            </p:cNvPr>
            <p:cNvSpPr/>
            <p:nvPr/>
          </p:nvSpPr>
          <p:spPr bwMode="auto">
            <a:xfrm>
              <a:off x="5450758" y="4905180"/>
              <a:ext cx="22860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B908F73B-6E6D-6C9F-E900-9C1EF5AE8504}"/>
                </a:ext>
              </a:extLst>
            </p:cNvPr>
            <p:cNvSpPr txBox="1"/>
            <p:nvPr/>
          </p:nvSpPr>
          <p:spPr>
            <a:xfrm>
              <a:off x="5701914" y="4993495"/>
              <a:ext cx="1056700" cy="646331"/>
            </a:xfrm>
            <a:prstGeom prst="rect">
              <a:avLst/>
            </a:prstGeom>
            <a:noFill/>
          </p:spPr>
          <p:txBody>
            <a:bodyPr wrap="none" rtlCol="0">
              <a:spAutoFit/>
            </a:bodyPr>
            <a:lstStyle/>
            <a:p>
              <a:pPr algn="l"/>
              <a:r>
                <a:rPr lang="en-US" sz="1800" dirty="0"/>
                <a:t>error</a:t>
              </a:r>
            </a:p>
            <a:p>
              <a:pPr algn="l"/>
              <a:r>
                <a:rPr lang="en-US" sz="1800" dirty="0"/>
                <a:t>handling</a:t>
              </a:r>
            </a:p>
          </p:txBody>
        </p:sp>
      </p:grp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40</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868106" y="5626100"/>
            <a:ext cx="7407797"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when</a:t>
            </a:r>
            <a:r>
              <a:rPr lang="en-US" sz="2000" dirty="0"/>
              <a:t> statement.)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42</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LL(k)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84722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a:t>
            </a:r>
            <a:r>
              <a:rPr lang="en-US" sz="1800">
                <a:latin typeface="Consolas" panose="020B0609020204030204" pitchFamily="49" charset="0"/>
              </a:rPr>
              <a:t>when parsing </a:t>
            </a:r>
            <a:r>
              <a:rPr lang="en-US" sz="1800" dirty="0">
                <a:latin typeface="Consolas" panose="020B0609020204030204" pitchFamily="49" charset="0"/>
              </a:rPr>
              <a:t>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44</a:t>
            </a:fld>
            <a:endParaRPr lang="en-US"/>
          </a:p>
        </p:txBody>
      </p:sp>
    </p:spTree>
    <p:extLst>
      <p:ext uri="{BB962C8B-B14F-4D97-AF65-F5344CB8AC3E}">
        <p14:creationId xmlns:p14="http://schemas.microsoft.com/office/powerpoint/2010/main" val="3709715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46</a:t>
            </a:fld>
            <a:endParaRPr lang="en-US"/>
          </a:p>
        </p:txBody>
      </p:sp>
    </p:spTree>
    <p:extLst>
      <p:ext uri="{BB962C8B-B14F-4D97-AF65-F5344CB8AC3E}">
        <p14:creationId xmlns:p14="http://schemas.microsoft.com/office/powerpoint/2010/main" val="2366335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47</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a:t>
            </a:r>
            <a:r>
              <a:rPr lang="en-US"/>
              <a:t>compiler project.</a:t>
            </a:r>
            <a:endParaRPr lang="en-US" dirty="0"/>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48</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49</a:t>
            </a:fld>
            <a:endParaRPr lang="en-US"/>
          </a:p>
        </p:txBody>
      </p:sp>
    </p:spTree>
    <p:extLst>
      <p:ext uri="{BB962C8B-B14F-4D97-AF65-F5344CB8AC3E}">
        <p14:creationId xmlns:p14="http://schemas.microsoft.com/office/powerpoint/2010/main" val="102896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300CE-3EE5-9571-1380-B9447D91B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A733C-6FE1-3293-3051-BB810635936C}"/>
              </a:ext>
            </a:extLst>
          </p:cNvPr>
          <p:cNvSpPr>
            <a:spLocks noGrp="1"/>
          </p:cNvSpPr>
          <p:nvPr>
            <p:ph type="title"/>
          </p:nvPr>
        </p:nvSpPr>
        <p:spPr>
          <a:xfrm>
            <a:off x="914400" y="138113"/>
            <a:ext cx="7315200" cy="1004887"/>
          </a:xfrm>
        </p:spPr>
        <p:txBody>
          <a:bodyPr/>
          <a:lstStyle/>
          <a:p>
            <a:r>
              <a:rPr lang="en-US" dirty="0"/>
              <a:t>Comments on Version 2 of</a:t>
            </a:r>
            <a:br>
              <a:rPr lang="en-US" dirty="0"/>
            </a:b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1B7FDECF-3ADF-129F-19EA-5D0B30CB1C1C}"/>
              </a:ext>
            </a:extLst>
          </p:cNvPr>
          <p:cNvSpPr>
            <a:spLocks noGrp="1"/>
          </p:cNvSpPr>
          <p:nvPr>
            <p:ph idx="1"/>
          </p:nvPr>
        </p:nvSpPr>
        <p:spPr>
          <a:xfrm>
            <a:off x="458788" y="1363663"/>
            <a:ext cx="8226425" cy="4935537"/>
          </a:xfrm>
        </p:spPr>
        <p:txBody>
          <a:bodyPr/>
          <a:lstStyle/>
          <a:p>
            <a:r>
              <a:rPr lang="en-US" dirty="0"/>
              <a:t>Next chapter: error recovery.</a:t>
            </a:r>
          </a:p>
          <a:p>
            <a:r>
              <a:rPr lang="en-US" dirty="0"/>
              <a:t>For now, recover() will</a:t>
            </a:r>
          </a:p>
          <a:p>
            <a:pPr lvl="1"/>
            <a:r>
              <a:rPr lang="en-US" dirty="0"/>
              <a:t>ignore  its parameter</a:t>
            </a:r>
          </a:p>
          <a:p>
            <a:pPr lvl="1"/>
            <a:r>
              <a:rPr lang="en-US" dirty="0"/>
              <a:t>print an error message</a:t>
            </a:r>
          </a:p>
          <a:p>
            <a:pPr lvl="1"/>
            <a:r>
              <a:rPr lang="en-US" dirty="0"/>
              <a:t>exit the program</a:t>
            </a:r>
          </a:p>
          <a:p>
            <a:endParaRPr lang="en-US" dirty="0"/>
          </a:p>
        </p:txBody>
      </p:sp>
      <p:sp>
        <p:nvSpPr>
          <p:cNvPr id="4" name="Footer Placeholder 3">
            <a:extLst>
              <a:ext uri="{FF2B5EF4-FFF2-40B4-BE49-F238E27FC236}">
                <a16:creationId xmlns:a16="http://schemas.microsoft.com/office/drawing/2014/main" id="{4021D4B2-F2E0-396A-9381-B2A84922E50E}"/>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10" name="Slide Number Placeholder 9">
            <a:extLst>
              <a:ext uri="{FF2B5EF4-FFF2-40B4-BE49-F238E27FC236}">
                <a16:creationId xmlns:a16="http://schemas.microsoft.com/office/drawing/2014/main" id="{A7510307-373A-4B0A-AC8E-F36519804F91}"/>
              </a:ext>
            </a:extLst>
          </p:cNvPr>
          <p:cNvSpPr>
            <a:spLocks noGrp="1"/>
          </p:cNvSpPr>
          <p:nvPr>
            <p:ph type="sldNum" sz="quarter" idx="11"/>
          </p:nvPr>
        </p:nvSpPr>
        <p:spPr>
          <a:xfrm>
            <a:off x="6578600" y="6477000"/>
            <a:ext cx="1828800" cy="274638"/>
          </a:xfrm>
        </p:spPr>
        <p:txBody>
          <a:bodyPr/>
          <a:lstStyle/>
          <a:p>
            <a:r>
              <a:rPr lang="en-US"/>
              <a:t>Slide </a:t>
            </a:r>
            <a:fld id="{0F05040F-3DD5-4422-8E21-6095A5B4132F}" type="slidenum">
              <a:rPr lang="en-US" smtClean="0"/>
              <a:pPr/>
              <a:t>5</a:t>
            </a:fld>
            <a:endParaRPr lang="en-US"/>
          </a:p>
        </p:txBody>
      </p:sp>
    </p:spTree>
    <p:extLst>
      <p:ext uri="{BB962C8B-B14F-4D97-AF65-F5344CB8AC3E}">
        <p14:creationId xmlns:p14="http://schemas.microsoft.com/office/powerpoint/2010/main" val="28696177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extLst>
      <p:ext uri="{BB962C8B-B14F-4D97-AF65-F5344CB8AC3E}">
        <p14:creationId xmlns:p14="http://schemas.microsoft.com/office/powerpoint/2010/main" val="3509131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52</a:t>
            </a:fld>
            <a:endParaRPr lang="en-US"/>
          </a:p>
        </p:txBody>
      </p:sp>
    </p:spTree>
    <p:extLst>
      <p:ext uri="{BB962C8B-B14F-4D97-AF65-F5344CB8AC3E}">
        <p14:creationId xmlns:p14="http://schemas.microsoft.com/office/powerpoint/2010/main" val="2620989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If the symbol following the identifier is “</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54</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3246310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56</a:t>
            </a:fld>
            <a:endParaRPr lang="en-US"/>
          </a:p>
        </p:txBody>
      </p:sp>
    </p:spTree>
    <p:extLst>
      <p:ext uri="{BB962C8B-B14F-4D97-AF65-F5344CB8AC3E}">
        <p14:creationId xmlns:p14="http://schemas.microsoft.com/office/powerpoint/2010/main" val="4259454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58</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59</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class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variableId,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procedureId,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6" name="TextBox 5"/>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6</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r>
              <a:rPr lang="en-US" dirty="0">
                <a:latin typeface="Consolas" panose="020B0609020204030204" pitchFamily="49" charset="0"/>
              </a:rPr>
              <a:t>(</a:t>
            </a:r>
            <a:r>
              <a:rPr lang="en-US" dirty="0" err="1">
                <a:latin typeface="Consolas" panose="020B0609020204030204" pitchFamily="49" charset="0"/>
              </a:rPr>
              <a:t>val</a:t>
            </a:r>
            <a:r>
              <a:rPr lang="en-US" dirty="0">
                <a:latin typeface="Consolas" panose="020B0609020204030204" pitchFamily="49" charset="0"/>
              </a:rPr>
              <a:t> text : String)</a:t>
            </a:r>
          </a:p>
          <a:p>
            <a:pPr marL="457200" lvl="1" indent="0">
              <a:buNone/>
            </a:pPr>
            <a:r>
              <a:rPr lang="en-US" sz="1800" dirty="0" err="1">
                <a:latin typeface="Consolas" panose="020B0609020204030204" pitchFamily="49" charset="0"/>
              </a:rPr>
              <a:t>enum</a:t>
            </a:r>
            <a:r>
              <a:rPr lang="en-US" sz="1800" dirty="0">
                <a:latin typeface="Consolas" panose="020B0609020204030204" pitchFamily="49" charset="0"/>
              </a:rPr>
              <a:t> class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override fun toString() = text</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class Scope(</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HashMap&lt;String, IdType&gt;()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347130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fun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add(</a:t>
            </a:r>
            <a:r>
              <a:rPr lang="en-US" dirty="0" err="1">
                <a:latin typeface="Consolas" panose="020B0609020204030204" pitchFamily="49" charset="0"/>
              </a:rPr>
              <a:t>idToken</a:t>
            </a:r>
            <a:r>
              <a:rPr lang="en-US" dirty="0">
                <a:latin typeface="Consolas" panose="020B0609020204030204" pitchFamily="49" charset="0"/>
              </a:rPr>
              <a:t> : Token, idType : IdType)</a:t>
            </a:r>
            <a:br>
              <a:rPr lang="en-US" dirty="0">
                <a:latin typeface="Consolas" panose="020B0609020204030204" pitchFamily="49" charset="0"/>
              </a:rPr>
            </a:br>
            <a:r>
              <a:rPr lang="en-US" dirty="0">
                <a:latin typeface="Consolas" panose="020B0609020204030204" pitchFamily="49" charset="0"/>
              </a:rPr>
              <a:t>    //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operator fun get(</a:t>
            </a:r>
            <a:r>
              <a:rPr lang="en-US" dirty="0" err="1">
                <a:latin typeface="Consolas" panose="020B0609020204030204" pitchFamily="49" charset="0"/>
              </a:rPr>
              <a:t>idStr</a:t>
            </a:r>
            <a:r>
              <a:rPr lang="en-US" dirty="0">
                <a:latin typeface="Consolas" panose="020B0609020204030204" pitchFamily="49" charset="0"/>
              </a:rPr>
              <a:t> </a:t>
            </a:r>
            <a:r>
              <a:rPr lang="en-US">
                <a:latin typeface="Consolas" panose="020B0609020204030204" pitchFamily="49" charset="0"/>
              </a:rPr>
              <a:t>: String) </a:t>
            </a:r>
            <a:r>
              <a:rPr lang="en-US" dirty="0">
                <a:latin typeface="Consolas" panose="020B0609020204030204" pitchFamily="49" charset="0"/>
              </a:rPr>
              <a:t>: IdType?</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62</a:t>
            </a:fld>
            <a:endParaRPr lang="en-US"/>
          </a:p>
        </p:txBody>
      </p:sp>
    </p:spTree>
    <p:extLst>
      <p:ext uri="{BB962C8B-B14F-4D97-AF65-F5344CB8AC3E}">
        <p14:creationId xmlns:p14="http://schemas.microsoft.com/office/powerpoint/2010/main" val="2018534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63</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64</a:t>
            </a:fld>
            <a:endParaRPr lang="en-US"/>
          </a:p>
        </p:txBody>
      </p:sp>
    </p:spTree>
    <p:extLst>
      <p:ext uri="{BB962C8B-B14F-4D97-AF65-F5344CB8AC3E}">
        <p14:creationId xmlns:p14="http://schemas.microsoft.com/office/powerpoint/2010/main" val="718269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Handle identifiers based on how they are declared,</a:t>
            </a:r>
          </a:p>
          <a:p>
            <a:pPr marL="0" lvl="1" indent="0">
              <a:spcBef>
                <a:spcPts val="100"/>
              </a:spcBef>
              <a:buNone/>
            </a:pPr>
            <a:r>
              <a:rPr lang="en-US" sz="1800" dirty="0">
                <a:latin typeface="Consolas" panose="020B0609020204030204" pitchFamily="49" charset="0"/>
              </a:rPr>
              <a:t>    // or use the lookahead symbol if not declared.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a:t>
            </a:r>
            <a:r>
              <a:rPr lang="en-US" sz="1800" b="1" dirty="0" err="1">
                <a:latin typeface="Consolas" panose="020B0609020204030204" pitchFamily="49" charset="0"/>
              </a:rPr>
              <a:t>idStr</a:t>
            </a:r>
            <a:r>
              <a:rPr lang="en-US" sz="1800" b="1" dirty="0">
                <a:latin typeface="Consolas" panose="020B0609020204030204" pitchFamily="49" charset="0"/>
              </a:rPr>
              <a:t>  = </a:t>
            </a:r>
            <a:r>
              <a:rPr lang="en-US" sz="1800" b="1" dirty="0" err="1">
                <a:latin typeface="Consolas" panose="020B0609020204030204" pitchFamily="49" charset="0"/>
              </a:rPr>
              <a:t>scanner.token.text</a:t>
            </a: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idType = </a:t>
            </a:r>
            <a:r>
              <a:rPr lang="en-US" sz="1800" b="1" dirty="0" err="1">
                <a:latin typeface="Consolas" panose="020B0609020204030204" pitchFamily="49" charset="0"/>
              </a:rPr>
              <a:t>idTable</a:t>
            </a:r>
            <a:r>
              <a:rPr lang="en-US" sz="1800" b="1" dirty="0">
                <a:latin typeface="Consolas" panose="020B0609020204030204" pitchFamily="49" charset="0"/>
              </a:rPr>
              <a: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when (idType)</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IdType.constantId -&gt;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IdType.variableId -&gt;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IdType.functionId</a:t>
            </a:r>
            <a:r>
              <a:rPr lang="en-US" sz="1800" b="1" dirty="0">
                <a:latin typeface="Consolas" panose="020B0609020204030204" pitchFamily="49" charset="0"/>
              </a:rPr>
              <a:t> -&gt;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Tree>
    <p:extLst>
      <p:ext uri="{BB962C8B-B14F-4D97-AF65-F5344CB8AC3E}">
        <p14:creationId xmlns:p14="http://schemas.microsoft.com/office/powerpoint/2010/main" val="17521521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66</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65760" y="1363663"/>
            <a:ext cx="8412480" cy="4935537"/>
          </a:xfrm>
        </p:spPr>
        <p:txBody>
          <a:bodyPr tIns="91440"/>
          <a:lstStyle/>
          <a:p>
            <a:pPr marL="0" indent="0">
              <a:spcBef>
                <a:spcPts val="100"/>
              </a:spcBef>
              <a:buNone/>
            </a:pPr>
            <a:r>
              <a:rPr lang="en-US" sz="1800" b="1" dirty="0">
                <a:latin typeface="Consolas" panose="020B0609020204030204" pitchFamily="49" charset="0"/>
              </a:rPr>
              <a:t>            else -&gt; throw error("Identifier \"$</a:t>
            </a:r>
            <a:r>
              <a:rPr lang="en-US" sz="1800" b="1" dirty="0" err="1">
                <a:latin typeface="Consolas" panose="020B0609020204030204" pitchFamily="49" charset="0"/>
              </a:rPr>
              <a:t>idStr</a:t>
            </a:r>
            <a:r>
              <a:rPr lang="en-US" sz="1800" b="1" dirty="0">
                <a:latin typeface="Consolas" panose="020B0609020204030204" pitchFamily="49" charset="0"/>
              </a:rPr>
              <a:t>\"" +</a:t>
            </a:r>
          </a:p>
          <a:p>
            <a:pPr marL="0" indent="0">
              <a:spcBef>
                <a:spcPts val="100"/>
              </a:spcBef>
              <a:buNone/>
            </a:pPr>
            <a:r>
              <a:rPr lang="en-US" sz="1800" b="1" dirty="0">
                <a:latin typeface="Consolas" panose="020B0609020204030204" pitchFamily="49" charset="0"/>
              </a:rPr>
              <a:t>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a:t>
            </a:r>
            <a:r>
              <a:rPr lang="en-US" sz="1800" b="1" dirty="0" err="1">
                <a:latin typeface="Consolas" panose="020B0609020204030204" pitchFamily="49" charset="0"/>
              </a:rPr>
              <a:t>getSymbol</a:t>
            </a:r>
            <a:r>
              <a:rPr lang="en-US" sz="1800" b="1" dirty="0">
                <a:latin typeface="Consolas" panose="020B0609020204030204" pitchFamily="49" charset="0"/>
              </a:rPr>
              <a:t>()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a:t>
            </a:r>
            <a:r>
              <a:rPr lang="en-US" sz="1800" b="1" dirty="0" err="1">
                <a:latin typeface="Consolas" panose="020B0609020204030204" pitchFamily="49" charset="0"/>
              </a:rPr>
              <a:t>scanner.token</a:t>
            </a:r>
            <a:r>
              <a:rPr lang="en-US" sz="1800" b="1" dirty="0">
                <a:latin typeface="Consolas" panose="020B0609020204030204" pitchFamily="49" charset="0"/>
              </a:rPr>
              <a:t>}\" has"</a:t>
            </a:r>
          </a:p>
          <a:p>
            <a:pPr marL="0" indent="0">
              <a:spcBef>
                <a:spcPts val="100"/>
              </a:spcBef>
              <a:buNone/>
            </a:pPr>
            <a:r>
              <a:rPr lang="en-US" sz="1800" b="1" dirty="0">
                <a:latin typeface="Consolas" panose="020B0609020204030204" pitchFamily="49" charset="0"/>
              </a:rPr>
              <a:t>                      + " not been declared.")</a:t>
            </a:r>
          </a:p>
          <a:p>
            <a:pPr marL="0" indent="0">
              <a:spcBef>
                <a:spcPts val="100"/>
              </a:spcBef>
              <a:buNone/>
            </a:pPr>
            <a:endParaRPr lang="en-US" sz="1800" b="1" dirty="0">
              <a:latin typeface="Consolas" panose="020B0609020204030204" pitchFamily="49" charset="0"/>
            </a:endParaRP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11220343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scanner.token</a:t>
            </a: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scanner.symbol.isParameterDeclStarter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
        <p:nvSpPr>
          <p:cNvPr id="6" name="TextBox 5"/>
          <p:cNvSpPr txBox="1"/>
          <p:nvPr/>
        </p:nvSpPr>
        <p:spPr>
          <a:xfrm>
            <a:off x="5334000" y="47244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5626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682762" y="2406162"/>
            <a:ext cx="2350477" cy="228600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690236" y="4572000"/>
            <a:ext cx="643764" cy="906780"/>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362700" y="3086100"/>
            <a:ext cx="990600" cy="228600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562600" y="36576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537836" y="44958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 name="Diamond 8">
            <a:extLst>
              <a:ext uri="{FF2B5EF4-FFF2-40B4-BE49-F238E27FC236}">
                <a16:creationId xmlns:a16="http://schemas.microsoft.com/office/drawing/2014/main" id="{2FC43586-A6A6-E184-5032-A559984231C5}"/>
              </a:ext>
            </a:extLst>
          </p:cNvPr>
          <p:cNvSpPr/>
          <p:nvPr/>
        </p:nvSpPr>
        <p:spPr bwMode="auto">
          <a:xfrm>
            <a:off x="3570249"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1" name="Straight Arrow Connector 10">
            <a:extLst>
              <a:ext uri="{FF2B5EF4-FFF2-40B4-BE49-F238E27FC236}">
                <a16:creationId xmlns:a16="http://schemas.microsoft.com/office/drawing/2014/main" id="{47743E36-4B61-691A-F82D-177B8DA1C63E}"/>
              </a:ext>
            </a:extLst>
          </p:cNvPr>
          <p:cNvCxnSpPr>
            <a:cxnSpLocks/>
            <a:stCxn id="13" idx="1"/>
            <a:endCxn id="9" idx="3"/>
          </p:cNvCxnSpPr>
          <p:nvPr/>
        </p:nvCxnSpPr>
        <p:spPr bwMode="auto">
          <a:xfrm flipH="1">
            <a:off x="3753129" y="5688037"/>
            <a:ext cx="1580871" cy="0"/>
          </a:xfrm>
          <a:prstGeom prst="straightConnector1">
            <a:avLst/>
          </a:prstGeom>
          <a:noFill/>
          <a:ln w="9525" cap="flat" cmpd="sng" algn="ctr">
            <a:solidFill>
              <a:schemeClr val="tx1"/>
            </a:solidFill>
            <a:prstDash val="solid"/>
            <a:round/>
            <a:headEnd type="none" w="med" len="med"/>
            <a:tailEnd type="triangle"/>
          </a:ln>
          <a:effectLst/>
        </p:spPr>
      </p:cxnSp>
      <p:sp>
        <p:nvSpPr>
          <p:cNvPr id="13" name="Diamond 12">
            <a:extLst>
              <a:ext uri="{FF2B5EF4-FFF2-40B4-BE49-F238E27FC236}">
                <a16:creationId xmlns:a16="http://schemas.microsoft.com/office/drawing/2014/main" id="{2F27C9E0-1732-A9E0-9EBB-57BFDDB68B39}"/>
              </a:ext>
            </a:extLst>
          </p:cNvPr>
          <p:cNvSpPr/>
          <p:nvPr/>
        </p:nvSpPr>
        <p:spPr bwMode="auto">
          <a:xfrm>
            <a:off x="5334000"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finally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idTable.closeScope()</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Symbol.rightBrace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68</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symbol = </a:t>
            </a:r>
            <a:r>
              <a:rPr lang="en-US" sz="1800" dirty="0" err="1">
                <a:latin typeface="Consolas" pitchFamily="49" charset="0"/>
                <a:cs typeface="Consolas" pitchFamily="49" charset="0"/>
              </a:rPr>
              <a:t>scanner.symbol</a:t>
            </a: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scanner.text</a:t>
            </a:r>
            <a:endParaRPr lang="en-US" sz="1800" b="1" dirty="0">
              <a:latin typeface="Consolas" pitchFamily="49" charset="0"/>
              <a:cs typeface="Consolas" pitchFamily="49" charset="0"/>
            </a:endParaRP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idType = </a:t>
            </a:r>
            <a:r>
              <a:rPr lang="en-US" sz="1800" b="1" dirty="0" err="1">
                <a:latin typeface="Consolas" pitchFamily="49" charset="0"/>
                <a:cs typeface="Consolas" pitchFamily="49" charset="0"/>
              </a:rPr>
              <a:t>idTable</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a:t>
            </a:r>
            <a:r>
              <a:rPr lang="en-US" sz="1800" b="1" dirty="0" err="1">
                <a:latin typeface="Consolas" pitchFamily="49" charset="0"/>
                <a:cs typeface="Consolas" pitchFamily="49" charset="0"/>
              </a:rPr>
              <a:t>scanner.token</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 " cannot start a statement.")</a:t>
            </a: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
        <p:nvSpPr>
          <p:cNvPr id="6" name="TextBox 5">
            <a:extLst>
              <a:ext uri="{FF2B5EF4-FFF2-40B4-BE49-F238E27FC236}">
                <a16:creationId xmlns:a16="http://schemas.microsoft.com/office/drawing/2014/main" id="{F5DFB45D-25B4-4EDA-BABB-3E79A82F99AF}"/>
              </a:ext>
            </a:extLst>
          </p:cNvPr>
          <p:cNvSpPr txBox="1"/>
          <p:nvPr/>
        </p:nvSpPr>
        <p:spPr>
          <a:xfrm>
            <a:off x="3083452" y="5955632"/>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7</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(2).symbol</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(symbol2 in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 Symbol.dot))</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86280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latin typeface="Consolas" panose="020B0609020204030204" pitchFamily="49" charset="0"/>
              </a:rPr>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29635819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354594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595360" cy="4935537"/>
          </a:xfrm>
        </p:spPr>
        <p:txBody>
          <a:bodyPr/>
          <a:lstStyle/>
          <a:p>
            <a:pPr marL="0" indent="0">
              <a:spcBef>
                <a:spcPts val="0"/>
              </a:spcBef>
              <a:buNone/>
            </a:pPr>
            <a:r>
              <a:rPr lang="en-US" sz="1800" dirty="0">
                <a:latin typeface="Consolas" panose="020B0609020204030204" pitchFamily="49" charset="0"/>
              </a:rPr>
              <a:t>private fun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match(Symbol.identifier)</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idType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idToken.text</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(idType == null)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not " +</a:t>
            </a:r>
          </a:p>
          <a:p>
            <a:pPr marL="0" indent="0">
              <a:spcBef>
                <a:spcPts val="0"/>
              </a:spcBef>
              <a:buNone/>
            </a:pPr>
            <a:r>
              <a:rPr lang="en-US" sz="1800" dirty="0">
                <a:latin typeface="Consolas" panose="020B0609020204030204" pitchFamily="49" charset="0"/>
              </a:rPr>
              <a:t>                       "been declared."</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(idType !== IdType.variableId)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
        <p:nvSpPr>
          <p:cNvPr id="6" name="TextBox 5">
            <a:extLst>
              <a:ext uri="{FF2B5EF4-FFF2-40B4-BE49-F238E27FC236}">
                <a16:creationId xmlns:a16="http://schemas.microsoft.com/office/drawing/2014/main" id="{DE582671-3E21-4D69-A710-5754A32FC76B}"/>
              </a:ext>
            </a:extLst>
          </p:cNvPr>
          <p:cNvSpPr txBox="1"/>
          <p:nvPr/>
        </p:nvSpPr>
        <p:spPr>
          <a:xfrm>
            <a:off x="3048000" y="5899090"/>
            <a:ext cx="2977097" cy="400110"/>
          </a:xfrm>
          <a:prstGeom prst="rect">
            <a:avLst/>
          </a:prstGeom>
          <a:noFill/>
        </p:spPr>
        <p:txBody>
          <a:bodyPr wrap="none" rtlCol="0">
            <a:spAutoFit/>
          </a:bodyPr>
          <a:lstStyle/>
          <a:p>
            <a:r>
              <a:rPr lang="en-US" sz="2000" dirty="0"/>
              <a:t>(continued on next slide)</a:t>
            </a:r>
          </a:p>
        </p:txBody>
      </p:sp>
    </p:spTree>
    <p:extLst>
      <p:ext uri="{BB962C8B-B14F-4D97-AF65-F5344CB8AC3E}">
        <p14:creationId xmlns:p14="http://schemas.microsoft.com/office/powerpoint/2010/main" val="459136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a:t>
            </a:r>
            <a:r>
              <a:rPr lang="en-US" sz="1800" dirty="0" err="1">
                <a:latin typeface="Consolas" panose="020B0609020204030204" pitchFamily="49" charset="0"/>
              </a:rPr>
              <a:t>scanner.symbol.isSelectorStarter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parseIndexExpr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scanner.symbol</a:t>
            </a:r>
            <a:r>
              <a:rPr lang="en-US" sz="1800" dirty="0">
                <a:latin typeface="Consolas" panose="020B0609020204030204" pitchFamily="49" charset="0"/>
              </a:rPr>
              <a:t> == Symbol.dot)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parseFieldExpr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20166994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s-ES" sz="1800" dirty="0" err="1">
                <a:latin typeface="Consolas" panose="020B0609020204030204" pitchFamily="49" charset="0"/>
              </a:rPr>
              <a:t>private</a:t>
            </a:r>
            <a:r>
              <a:rPr lang="es-ES" sz="1800" dirty="0">
                <a:latin typeface="Consolas" panose="020B0609020204030204" pitchFamily="49" charset="0"/>
              </a:rPr>
              <a:t> </a:t>
            </a:r>
            <a:r>
              <a:rPr lang="es-ES" sz="1800" dirty="0" err="1">
                <a:latin typeface="Consolas" panose="020B0609020204030204" pitchFamily="49" charset="0"/>
              </a:rPr>
              <a:t>fun</a:t>
            </a:r>
            <a:r>
              <a:rPr lang="es-ES" sz="1800" dirty="0">
                <a:latin typeface="Consolas" panose="020B0609020204030204" pitchFamily="49" charset="0"/>
              </a:rPr>
              <a:t> </a:t>
            </a:r>
            <a:r>
              <a:rPr lang="es-ES" sz="1800" dirty="0" err="1">
                <a:latin typeface="Consolas" panose="020B0609020204030204" pitchFamily="49" charset="0"/>
              </a:rPr>
              <a:t>parseVariable</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try</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parseVariableCommon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catch (e : </a:t>
            </a:r>
            <a:r>
              <a:rPr lang="es-ES" sz="1800" dirty="0" err="1">
                <a:latin typeface="Consolas" panose="020B0609020204030204" pitchFamily="49" charset="0"/>
              </a:rPr>
              <a:t>ParserException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ErrorHandler.reportError</a:t>
            </a:r>
            <a:r>
              <a:rPr lang="es-ES" sz="1800" dirty="0">
                <a:latin typeface="Consolas" panose="020B0609020204030204" pitchFamily="49" charset="0"/>
              </a:rPr>
              <a:t>(e)</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recover</a:t>
            </a:r>
            <a:r>
              <a:rPr lang="es-ES" sz="1800" dirty="0">
                <a:latin typeface="Consolas" panose="020B0609020204030204" pitchFamily="49" charset="0"/>
              </a:rPr>
              <a:t>(</a:t>
            </a:r>
            <a:r>
              <a:rPr lang="es-ES" sz="1800" dirty="0" err="1">
                <a:latin typeface="Consolas" panose="020B0609020204030204" pitchFamily="49" charset="0"/>
              </a:rPr>
              <a:t>emptySet</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p>
          <a:p>
            <a:pPr marL="0" indent="0">
              <a:spcBef>
                <a:spcPts val="600"/>
              </a:spcBef>
              <a:buNone/>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4080409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properties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property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nb-NO" sz="1800" dirty="0">
                <a:latin typeface="Consolas" panose="020B0609020204030204" pitchFamily="49" charset="0"/>
              </a:rPr>
              <a:t>class Parser (private val scanner : Scanner,</a:t>
            </a:r>
          </a:p>
          <a:p>
            <a:pPr marL="457200" lvl="1" indent="0">
              <a:buNone/>
            </a:pPr>
            <a:r>
              <a:rPr lang="nb-NO" sz="1800" dirty="0">
                <a:latin typeface="Consolas" panose="020B0609020204030204" pitchFamily="49" charset="0"/>
              </a:rPr>
              <a:t>              private val idTable : IdTable,</a:t>
            </a:r>
          </a:p>
          <a:p>
            <a:pPr marL="457200" lvl="1" indent="0">
              <a:buNone/>
            </a:pPr>
            <a:r>
              <a:rPr lang="nb-NO" sz="1800" dirty="0">
                <a:latin typeface="Consolas" panose="020B0609020204030204" pitchFamily="49" charset="0"/>
              </a:rPr>
              <a:t>              private val errorHandler: ErrorHandler)</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3361249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 = ErrorHandler()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fileReader</a:t>
            </a:r>
            <a:r>
              <a:rPr lang="en-US" sz="1800" dirty="0">
                <a:latin typeface="Consolas" panose="020B0609020204030204" pitchFamily="49" charset="0"/>
              </a:rPr>
              <a:t>   =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Charsets.UTF_8)</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reader  =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source  = Source(reader)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scanner =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parser  =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77</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8</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9</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7903</TotalTime>
  <Words>6557</Words>
  <Application>Microsoft Office PowerPoint</Application>
  <PresentationFormat>On-screen Show (4:3)</PresentationFormat>
  <Paragraphs>992</Paragraphs>
  <Slides>77</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Comments on Version 2 of parseLoopStmt()</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Recursive Descent Parsing Refinement 2</vt:lpstr>
      <vt:lpstr>Recursive Descent Parsing Methods (continued)</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parseVariableExpr()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I. Moore, Jr.</cp:lastModifiedBy>
  <cp:revision>346</cp:revision>
  <cp:lastPrinted>2020-02-14T16:03:22Z</cp:lastPrinted>
  <dcterms:created xsi:type="dcterms:W3CDTF">2005-01-12T21:47:45Z</dcterms:created>
  <dcterms:modified xsi:type="dcterms:W3CDTF">2024-02-15T19:48:32Z</dcterms:modified>
</cp:coreProperties>
</file>