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1"/>
  </p:notesMasterIdLst>
  <p:handoutMasterIdLst>
    <p:handoutMasterId r:id="rId42"/>
  </p:handoutMasterIdLst>
  <p:sldIdLst>
    <p:sldId id="256" r:id="rId2"/>
    <p:sldId id="259" r:id="rId3"/>
    <p:sldId id="257" r:id="rId4"/>
    <p:sldId id="266" r:id="rId5"/>
    <p:sldId id="306" r:id="rId6"/>
    <p:sldId id="308" r:id="rId7"/>
    <p:sldId id="261" r:id="rId8"/>
    <p:sldId id="307" r:id="rId9"/>
    <p:sldId id="262" r:id="rId10"/>
    <p:sldId id="321" r:id="rId11"/>
    <p:sldId id="263" r:id="rId12"/>
    <p:sldId id="264" r:id="rId13"/>
    <p:sldId id="309" r:id="rId14"/>
    <p:sldId id="315" r:id="rId15"/>
    <p:sldId id="310" r:id="rId16"/>
    <p:sldId id="311" r:id="rId17"/>
    <p:sldId id="265" r:id="rId18"/>
    <p:sldId id="272" r:id="rId19"/>
    <p:sldId id="273" r:id="rId20"/>
    <p:sldId id="274" r:id="rId21"/>
    <p:sldId id="275" r:id="rId22"/>
    <p:sldId id="276" r:id="rId23"/>
    <p:sldId id="327" r:id="rId24"/>
    <p:sldId id="277" r:id="rId25"/>
    <p:sldId id="278" r:id="rId26"/>
    <p:sldId id="313" r:id="rId27"/>
    <p:sldId id="300" r:id="rId28"/>
    <p:sldId id="316" r:id="rId29"/>
    <p:sldId id="317" r:id="rId30"/>
    <p:sldId id="305" r:id="rId31"/>
    <p:sldId id="323" r:id="rId32"/>
    <p:sldId id="324" r:id="rId33"/>
    <p:sldId id="280" r:id="rId34"/>
    <p:sldId id="283" r:id="rId35"/>
    <p:sldId id="318" r:id="rId36"/>
    <p:sldId id="279" r:id="rId37"/>
    <p:sldId id="325" r:id="rId38"/>
    <p:sldId id="319" r:id="rId39"/>
    <p:sldId id="320" r:id="rId40"/>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7055" autoAdjust="0"/>
  </p:normalViewPr>
  <p:slideViewPr>
    <p:cSldViewPr>
      <p:cViewPr varScale="1">
        <p:scale>
          <a:sx n="88" d="100"/>
          <a:sy n="88" d="100"/>
        </p:scale>
        <p:origin x="370" y="7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a:t>
            </a:r>
            <a:r>
              <a:rPr lang="en-US"/>
              <a:t>becomes available.</a:t>
            </a:r>
            <a:endParaRPr lang="en-US" dirty="0"/>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636-00EC-27C6-6228-21E5D9B92481}"/>
              </a:ext>
            </a:extLst>
          </p:cNvPr>
          <p:cNvSpPr>
            <a:spLocks noGrp="1"/>
          </p:cNvSpPr>
          <p:nvPr>
            <p:ph type="title"/>
          </p:nvPr>
        </p:nvSpPr>
        <p:spPr/>
        <p:txBody>
          <a:bodyPr/>
          <a:lstStyle/>
          <a:p>
            <a:r>
              <a:rPr lang="en-US" dirty="0"/>
              <a:t>Two Versions of a Compiler</a:t>
            </a:r>
          </a:p>
        </p:txBody>
      </p:sp>
      <p:sp>
        <p:nvSpPr>
          <p:cNvPr id="5" name="Content Placeholder 4">
            <a:extLst>
              <a:ext uri="{FF2B5EF4-FFF2-40B4-BE49-F238E27FC236}">
                <a16:creationId xmlns:a16="http://schemas.microsoft.com/office/drawing/2014/main" id="{CE8F8761-B64C-477A-0353-E98E80DFDF66}"/>
              </a:ext>
            </a:extLst>
          </p:cNvPr>
          <p:cNvSpPr>
            <a:spLocks noGrp="1"/>
          </p:cNvSpPr>
          <p:nvPr>
            <p:ph idx="1"/>
          </p:nvPr>
        </p:nvSpPr>
        <p:spPr/>
        <p:txBody>
          <a:bodyPr/>
          <a:lstStyle/>
          <a:p>
            <a:r>
              <a:rPr lang="en-US" dirty="0"/>
              <a:t>The source code version written in the high-level language.</a:t>
            </a:r>
          </a:p>
          <a:p>
            <a:r>
              <a:rPr lang="en-US" dirty="0"/>
              <a:t>The object code version obtained by compiling it.</a:t>
            </a:r>
          </a:p>
          <a:p>
            <a:endParaRPr lang="en-US" dirty="0"/>
          </a:p>
        </p:txBody>
      </p:sp>
      <p:sp>
        <p:nvSpPr>
          <p:cNvPr id="3" name="Footer Placeholder 2">
            <a:extLst>
              <a:ext uri="{FF2B5EF4-FFF2-40B4-BE49-F238E27FC236}">
                <a16:creationId xmlns:a16="http://schemas.microsoft.com/office/drawing/2014/main" id="{C530C588-35EA-1886-51C3-21C5711889CC}"/>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988688B3-24A5-4CBF-EE35-80764E7E49A6}"/>
              </a:ext>
            </a:extLst>
          </p:cNvPr>
          <p:cNvSpPr>
            <a:spLocks noGrp="1"/>
          </p:cNvSpPr>
          <p:nvPr>
            <p:ph type="sldNum" sz="quarter" idx="11"/>
          </p:nvPr>
        </p:nvSpPr>
        <p:spPr/>
        <p:txBody>
          <a:bodyPr/>
          <a:lstStyle/>
          <a:p>
            <a:pPr>
              <a:defRPr/>
            </a:pPr>
            <a:r>
              <a:rPr lang="en-US"/>
              <a:t>Slide </a:t>
            </a:r>
            <a:fld id="{265AFCFC-04E8-4892-9E14-12CBB263C61B}" type="slidenum">
              <a:rPr lang="en-US" smtClean="0"/>
              <a:pPr>
                <a:defRPr/>
              </a:pPr>
              <a:t>23</a:t>
            </a:fld>
            <a:endParaRPr lang="en-US"/>
          </a:p>
        </p:txBody>
      </p:sp>
      <p:grpSp>
        <p:nvGrpSpPr>
          <p:cNvPr id="6" name="Group 5">
            <a:extLst>
              <a:ext uri="{FF2B5EF4-FFF2-40B4-BE49-F238E27FC236}">
                <a16:creationId xmlns:a16="http://schemas.microsoft.com/office/drawing/2014/main" id="{C77509FD-E141-2B3E-2B6C-F28D50C63D04}"/>
              </a:ext>
            </a:extLst>
          </p:cNvPr>
          <p:cNvGrpSpPr/>
          <p:nvPr/>
        </p:nvGrpSpPr>
        <p:grpSpPr>
          <a:xfrm>
            <a:off x="1082047" y="3048000"/>
            <a:ext cx="6979907" cy="2244196"/>
            <a:chOff x="2705564" y="2287554"/>
            <a:chExt cx="6979907" cy="2244196"/>
          </a:xfrm>
        </p:grpSpPr>
        <p:grpSp>
          <p:nvGrpSpPr>
            <p:cNvPr id="7" name="Group 44">
              <a:extLst>
                <a:ext uri="{FF2B5EF4-FFF2-40B4-BE49-F238E27FC236}">
                  <a16:creationId xmlns:a16="http://schemas.microsoft.com/office/drawing/2014/main" id="{195AB9EE-8CD1-9078-1473-C1982CC854B3}"/>
                </a:ext>
              </a:extLst>
            </p:cNvPr>
            <p:cNvGrpSpPr>
              <a:grpSpLocks/>
            </p:cNvGrpSpPr>
            <p:nvPr/>
          </p:nvGrpSpPr>
          <p:grpSpPr bwMode="auto">
            <a:xfrm>
              <a:off x="4255375" y="2287554"/>
              <a:ext cx="1552576" cy="730250"/>
              <a:chOff x="595" y="2544"/>
              <a:chExt cx="978" cy="460"/>
            </a:xfrm>
          </p:grpSpPr>
          <p:grpSp>
            <p:nvGrpSpPr>
              <p:cNvPr id="42" name="Group 45">
                <a:extLst>
                  <a:ext uri="{FF2B5EF4-FFF2-40B4-BE49-F238E27FC236}">
                    <a16:creationId xmlns:a16="http://schemas.microsoft.com/office/drawing/2014/main" id="{1B4CFC53-3473-6F9C-568A-80ED7125F341}"/>
                  </a:ext>
                </a:extLst>
              </p:cNvPr>
              <p:cNvGrpSpPr>
                <a:grpSpLocks/>
              </p:cNvGrpSpPr>
              <p:nvPr/>
            </p:nvGrpSpPr>
            <p:grpSpPr bwMode="auto">
              <a:xfrm>
                <a:off x="624" y="2544"/>
                <a:ext cx="921" cy="460"/>
                <a:chOff x="624" y="2544"/>
                <a:chExt cx="921" cy="460"/>
              </a:xfrm>
            </p:grpSpPr>
            <p:sp>
              <p:nvSpPr>
                <p:cNvPr id="45" name="Line 46">
                  <a:extLst>
                    <a:ext uri="{FF2B5EF4-FFF2-40B4-BE49-F238E27FC236}">
                      <a16:creationId xmlns:a16="http://schemas.microsoft.com/office/drawing/2014/main" id="{6569E84D-0912-EE90-9F47-5C38EC2C6CB5}"/>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6" name="Line 47">
                  <a:extLst>
                    <a:ext uri="{FF2B5EF4-FFF2-40B4-BE49-F238E27FC236}">
                      <a16:creationId xmlns:a16="http://schemas.microsoft.com/office/drawing/2014/main" id="{3A951AA6-6C36-7040-866B-D891E3877CB9}"/>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7" name="Line 48">
                  <a:extLst>
                    <a:ext uri="{FF2B5EF4-FFF2-40B4-BE49-F238E27FC236}">
                      <a16:creationId xmlns:a16="http://schemas.microsoft.com/office/drawing/2014/main" id="{EE607E8D-1645-83A4-761B-FEAE7CFE8C3A}"/>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8" name="Line 49">
                  <a:extLst>
                    <a:ext uri="{FF2B5EF4-FFF2-40B4-BE49-F238E27FC236}">
                      <a16:creationId xmlns:a16="http://schemas.microsoft.com/office/drawing/2014/main" id="{089BEEEB-7033-5579-BD73-2326DAE7F6D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9" name="Line 50">
                  <a:extLst>
                    <a:ext uri="{FF2B5EF4-FFF2-40B4-BE49-F238E27FC236}">
                      <a16:creationId xmlns:a16="http://schemas.microsoft.com/office/drawing/2014/main" id="{65A046BB-518B-D7FD-3A39-BCCCD2AD9E6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0" name="Line 51">
                  <a:extLst>
                    <a:ext uri="{FF2B5EF4-FFF2-40B4-BE49-F238E27FC236}">
                      <a16:creationId xmlns:a16="http://schemas.microsoft.com/office/drawing/2014/main" id="{DF56F5FB-FD9D-A003-ABD4-A893852731E3}"/>
                    </a:ext>
                  </a:extLst>
                </p:cNvPr>
                <p:cNvSpPr>
                  <a:spLocks noChangeShapeType="1"/>
                </p:cNvSpPr>
                <p:nvPr/>
              </p:nvSpPr>
              <p:spPr bwMode="auto">
                <a:xfrm>
                  <a:off x="1373" y="277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1" name="Line 52">
                  <a:extLst>
                    <a:ext uri="{FF2B5EF4-FFF2-40B4-BE49-F238E27FC236}">
                      <a16:creationId xmlns:a16="http://schemas.microsoft.com/office/drawing/2014/main" id="{DA42F41D-2934-F5BA-1309-087B76F9892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2" name="Line 53">
                  <a:extLst>
                    <a:ext uri="{FF2B5EF4-FFF2-40B4-BE49-F238E27FC236}">
                      <a16:creationId xmlns:a16="http://schemas.microsoft.com/office/drawing/2014/main" id="{E02FB45E-F153-F96B-00F9-D6757DC27F1B}"/>
                    </a:ext>
                  </a:extLst>
                </p:cNvPr>
                <p:cNvSpPr>
                  <a:spLocks noChangeShapeType="1"/>
                </p:cNvSpPr>
                <p:nvPr/>
              </p:nvSpPr>
              <p:spPr bwMode="auto">
                <a:xfrm>
                  <a:off x="1372" y="2774"/>
                  <a:ext cx="173"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43" name="Text Box 54">
                <a:extLst>
                  <a:ext uri="{FF2B5EF4-FFF2-40B4-BE49-F238E27FC236}">
                    <a16:creationId xmlns:a16="http://schemas.microsoft.com/office/drawing/2014/main" id="{E2C7E5A8-330D-5A88-C880-1DB46C5BB3C4}"/>
                  </a:ext>
                </a:extLst>
              </p:cNvPr>
              <p:cNvSpPr txBox="1">
                <a:spLocks noChangeArrowheads="1"/>
              </p:cNvSpPr>
              <p:nvPr/>
            </p:nvSpPr>
            <p:spPr bwMode="auto">
              <a:xfrm>
                <a:off x="912" y="2784"/>
                <a:ext cx="346"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p>
            </p:txBody>
          </p:sp>
          <p:sp>
            <p:nvSpPr>
              <p:cNvPr id="44" name="Text Box 55">
                <a:extLst>
                  <a:ext uri="{FF2B5EF4-FFF2-40B4-BE49-F238E27FC236}">
                    <a16:creationId xmlns:a16="http://schemas.microsoft.com/office/drawing/2014/main" id="{0CDA0455-7AC0-E510-BFA6-46327AAEAFA5}"/>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endParaRPr kumimoji="0" lang="en-US" sz="1500" b="0" i="0" u="none" strike="noStrike" kern="0" cap="none" spc="0" normalizeH="0" baseline="0" noProof="0" dirty="0">
                  <a:ln>
                    <a:noFill/>
                  </a:ln>
                  <a:effectLst/>
                  <a:uLnTx/>
                  <a:uFillTx/>
                  <a:latin typeface="Arial" charset="0"/>
                  <a:sym typeface="Symbol" pitchFamily="18" charset="2"/>
                </a:endParaRPr>
              </a:p>
            </p:txBody>
          </p:sp>
        </p:grpSp>
        <p:grpSp>
          <p:nvGrpSpPr>
            <p:cNvPr id="8" name="Group 56">
              <a:extLst>
                <a:ext uri="{FF2B5EF4-FFF2-40B4-BE49-F238E27FC236}">
                  <a16:creationId xmlns:a16="http://schemas.microsoft.com/office/drawing/2014/main" id="{D323DF13-4D5D-9829-C608-FC26320A3017}"/>
                </a:ext>
              </a:extLst>
            </p:cNvPr>
            <p:cNvGrpSpPr>
              <a:grpSpLocks/>
            </p:cNvGrpSpPr>
            <p:nvPr/>
          </p:nvGrpSpPr>
          <p:grpSpPr bwMode="auto">
            <a:xfrm>
              <a:off x="5488862" y="2652679"/>
              <a:ext cx="1462088" cy="730250"/>
              <a:chOff x="624" y="2544"/>
              <a:chExt cx="921" cy="460"/>
            </a:xfrm>
          </p:grpSpPr>
          <p:grpSp>
            <p:nvGrpSpPr>
              <p:cNvPr id="31" name="Group 57">
                <a:extLst>
                  <a:ext uri="{FF2B5EF4-FFF2-40B4-BE49-F238E27FC236}">
                    <a16:creationId xmlns:a16="http://schemas.microsoft.com/office/drawing/2014/main" id="{C928447D-E28B-390D-3A18-7963CCCB8BF9}"/>
                  </a:ext>
                </a:extLst>
              </p:cNvPr>
              <p:cNvGrpSpPr>
                <a:grpSpLocks/>
              </p:cNvGrpSpPr>
              <p:nvPr/>
            </p:nvGrpSpPr>
            <p:grpSpPr bwMode="auto">
              <a:xfrm>
                <a:off x="624" y="2544"/>
                <a:ext cx="921" cy="460"/>
                <a:chOff x="624" y="2544"/>
                <a:chExt cx="921" cy="460"/>
              </a:xfrm>
            </p:grpSpPr>
            <p:sp>
              <p:nvSpPr>
                <p:cNvPr id="34" name="Line 58">
                  <a:extLst>
                    <a:ext uri="{FF2B5EF4-FFF2-40B4-BE49-F238E27FC236}">
                      <a16:creationId xmlns:a16="http://schemas.microsoft.com/office/drawing/2014/main" id="{843D02DB-3502-920C-FC67-1E94154D9924}"/>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5" name="Line 59">
                  <a:extLst>
                    <a:ext uri="{FF2B5EF4-FFF2-40B4-BE49-F238E27FC236}">
                      <a16:creationId xmlns:a16="http://schemas.microsoft.com/office/drawing/2014/main" id="{C2850535-0756-B096-7469-F9A2D481CAAD}"/>
                    </a:ext>
                  </a:extLst>
                </p:cNvPr>
                <p:cNvSpPr>
                  <a:spLocks noChangeShapeType="1"/>
                </p:cNvSpPr>
                <p:nvPr/>
              </p:nvSpPr>
              <p:spPr bwMode="auto">
                <a:xfrm>
                  <a:off x="797" y="3004"/>
                  <a:ext cx="576"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6" name="Line 60">
                  <a:extLst>
                    <a:ext uri="{FF2B5EF4-FFF2-40B4-BE49-F238E27FC236}">
                      <a16:creationId xmlns:a16="http://schemas.microsoft.com/office/drawing/2014/main" id="{F4D8C82F-4E16-F1C2-D40F-48323FEF6AA7}"/>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7" name="Line 61">
                  <a:extLst>
                    <a:ext uri="{FF2B5EF4-FFF2-40B4-BE49-F238E27FC236}">
                      <a16:creationId xmlns:a16="http://schemas.microsoft.com/office/drawing/2014/main" id="{EC7F0D94-000C-3AC3-392B-53A738A78821}"/>
                    </a:ext>
                  </a:extLst>
                </p:cNvPr>
                <p:cNvSpPr>
                  <a:spLocks noChangeShapeType="1"/>
                </p:cNvSpPr>
                <p:nvPr/>
              </p:nvSpPr>
              <p:spPr bwMode="auto">
                <a:xfrm>
                  <a:off x="1545" y="254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8" name="Line 62">
                  <a:extLst>
                    <a:ext uri="{FF2B5EF4-FFF2-40B4-BE49-F238E27FC236}">
                      <a16:creationId xmlns:a16="http://schemas.microsoft.com/office/drawing/2014/main" id="{5ABB38A1-F213-796B-29AC-9715CD58960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9" name="Line 63">
                  <a:extLst>
                    <a:ext uri="{FF2B5EF4-FFF2-40B4-BE49-F238E27FC236}">
                      <a16:creationId xmlns:a16="http://schemas.microsoft.com/office/drawing/2014/main" id="{F5566025-DF6A-9500-70AD-C92BA5E6157C}"/>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0" name="Line 64">
                  <a:extLst>
                    <a:ext uri="{FF2B5EF4-FFF2-40B4-BE49-F238E27FC236}">
                      <a16:creationId xmlns:a16="http://schemas.microsoft.com/office/drawing/2014/main" id="{EA7E2FAF-1F1B-4E60-532D-944A878D0C04}"/>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1" name="Line 65">
                  <a:extLst>
                    <a:ext uri="{FF2B5EF4-FFF2-40B4-BE49-F238E27FC236}">
                      <a16:creationId xmlns:a16="http://schemas.microsoft.com/office/drawing/2014/main" id="{AF7387A4-52D2-4536-B336-61530BDC6BB0}"/>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32" name="Text Box 66">
                <a:extLst>
                  <a:ext uri="{FF2B5EF4-FFF2-40B4-BE49-F238E27FC236}">
                    <a16:creationId xmlns:a16="http://schemas.microsoft.com/office/drawing/2014/main" id="{7D69655C-E433-AA7D-601C-7381EF5FDA96}"/>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33" name="Text Box 67">
                <a:extLst>
                  <a:ext uri="{FF2B5EF4-FFF2-40B4-BE49-F238E27FC236}">
                    <a16:creationId xmlns:a16="http://schemas.microsoft.com/office/drawing/2014/main" id="{E227FE5A-7218-66B8-6966-C999023A7874}"/>
                  </a:ext>
                </a:extLst>
              </p:cNvPr>
              <p:cNvSpPr txBox="1">
                <a:spLocks noChangeArrowheads="1"/>
              </p:cNvSpPr>
              <p:nvPr/>
            </p:nvSpPr>
            <p:spPr bwMode="auto">
              <a:xfrm>
                <a:off x="632" y="2557"/>
                <a:ext cx="904"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r>
                  <a:rPr lang="en-US" sz="1500" kern="0" dirty="0">
                    <a:latin typeface="Arial" charset="0"/>
                  </a:rPr>
                  <a:t>++</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x86-64</a:t>
                </a:r>
              </a:p>
            </p:txBody>
          </p:sp>
        </p:grpSp>
        <p:grpSp>
          <p:nvGrpSpPr>
            <p:cNvPr id="9" name="Group 68">
              <a:extLst>
                <a:ext uri="{FF2B5EF4-FFF2-40B4-BE49-F238E27FC236}">
                  <a16:creationId xmlns:a16="http://schemas.microsoft.com/office/drawing/2014/main" id="{DE0DA76B-A389-C715-C7CF-41A13B55CFE9}"/>
                </a:ext>
              </a:extLst>
            </p:cNvPr>
            <p:cNvGrpSpPr>
              <a:grpSpLocks/>
            </p:cNvGrpSpPr>
            <p:nvPr/>
          </p:nvGrpSpPr>
          <p:grpSpPr bwMode="auto">
            <a:xfrm>
              <a:off x="6630275" y="2287554"/>
              <a:ext cx="1552576" cy="730250"/>
              <a:chOff x="595" y="2544"/>
              <a:chExt cx="978" cy="460"/>
            </a:xfrm>
          </p:grpSpPr>
          <p:grpSp>
            <p:nvGrpSpPr>
              <p:cNvPr id="20" name="Group 69">
                <a:extLst>
                  <a:ext uri="{FF2B5EF4-FFF2-40B4-BE49-F238E27FC236}">
                    <a16:creationId xmlns:a16="http://schemas.microsoft.com/office/drawing/2014/main" id="{2432E12E-E26B-2741-AFAD-09571592523B}"/>
                  </a:ext>
                </a:extLst>
              </p:cNvPr>
              <p:cNvGrpSpPr>
                <a:grpSpLocks/>
              </p:cNvGrpSpPr>
              <p:nvPr/>
            </p:nvGrpSpPr>
            <p:grpSpPr bwMode="auto">
              <a:xfrm>
                <a:off x="624" y="2544"/>
                <a:ext cx="921" cy="460"/>
                <a:chOff x="624" y="2544"/>
                <a:chExt cx="921" cy="460"/>
              </a:xfrm>
            </p:grpSpPr>
            <p:sp>
              <p:nvSpPr>
                <p:cNvPr id="23" name="Line 70">
                  <a:extLst>
                    <a:ext uri="{FF2B5EF4-FFF2-40B4-BE49-F238E27FC236}">
                      <a16:creationId xmlns:a16="http://schemas.microsoft.com/office/drawing/2014/main" id="{A46C2015-13EE-14E1-FF46-29DD179BDF83}"/>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4" name="Line 71">
                  <a:extLst>
                    <a:ext uri="{FF2B5EF4-FFF2-40B4-BE49-F238E27FC236}">
                      <a16:creationId xmlns:a16="http://schemas.microsoft.com/office/drawing/2014/main" id="{B162363E-3CB4-B753-21A1-E884B2AB1254}"/>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5" name="Line 72">
                  <a:extLst>
                    <a:ext uri="{FF2B5EF4-FFF2-40B4-BE49-F238E27FC236}">
                      <a16:creationId xmlns:a16="http://schemas.microsoft.com/office/drawing/2014/main" id="{6FB555BF-87C2-74C6-6F16-BA3803A3843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6" name="Line 73">
                  <a:extLst>
                    <a:ext uri="{FF2B5EF4-FFF2-40B4-BE49-F238E27FC236}">
                      <a16:creationId xmlns:a16="http://schemas.microsoft.com/office/drawing/2014/main" id="{CBD3D357-F116-A774-BBBB-EE2D6DDF804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7" name="Line 74">
                  <a:extLst>
                    <a:ext uri="{FF2B5EF4-FFF2-40B4-BE49-F238E27FC236}">
                      <a16:creationId xmlns:a16="http://schemas.microsoft.com/office/drawing/2014/main" id="{BD8671A8-8C67-7905-1A1D-86AE23C20E98}"/>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8" name="Line 75">
                  <a:extLst>
                    <a:ext uri="{FF2B5EF4-FFF2-40B4-BE49-F238E27FC236}">
                      <a16:creationId xmlns:a16="http://schemas.microsoft.com/office/drawing/2014/main" id="{9F635DAD-7B66-0606-6F24-A67BD02A12D5}"/>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9" name="Line 76">
                  <a:extLst>
                    <a:ext uri="{FF2B5EF4-FFF2-40B4-BE49-F238E27FC236}">
                      <a16:creationId xmlns:a16="http://schemas.microsoft.com/office/drawing/2014/main" id="{9E208568-F7B7-7C25-4E4A-FE6BCF8B8460}"/>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0" name="Line 77">
                  <a:extLst>
                    <a:ext uri="{FF2B5EF4-FFF2-40B4-BE49-F238E27FC236}">
                      <a16:creationId xmlns:a16="http://schemas.microsoft.com/office/drawing/2014/main" id="{769F932B-6EE3-E88F-89EF-322FC42B88E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21" name="Text Box 78">
                <a:extLst>
                  <a:ext uri="{FF2B5EF4-FFF2-40B4-BE49-F238E27FC236}">
                    <a16:creationId xmlns:a16="http://schemas.microsoft.com/office/drawing/2014/main" id="{1C8B1EF8-CA5D-5560-C367-2A012948D44A}"/>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22" name="Text Box 79">
                <a:extLst>
                  <a:ext uri="{FF2B5EF4-FFF2-40B4-BE49-F238E27FC236}">
                    <a16:creationId xmlns:a16="http://schemas.microsoft.com/office/drawing/2014/main" id="{AE0B8B50-541F-FE1C-3045-099B042F7AC8}"/>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p>
            </p:txBody>
          </p:sp>
        </p:grpSp>
        <p:sp>
          <p:nvSpPr>
            <p:cNvPr id="10" name="Text Box 80">
              <a:extLst>
                <a:ext uri="{FF2B5EF4-FFF2-40B4-BE49-F238E27FC236}">
                  <a16:creationId xmlns:a16="http://schemas.microsoft.com/office/drawing/2014/main" id="{7830B637-608C-B7D6-59BE-70D9A2652D9C}"/>
                </a:ext>
              </a:extLst>
            </p:cNvPr>
            <p:cNvSpPr txBox="1">
              <a:spLocks noChangeArrowheads="1"/>
            </p:cNvSpPr>
            <p:nvPr/>
          </p:nvSpPr>
          <p:spPr bwMode="auto">
            <a:xfrm>
              <a:off x="2705564" y="3201954"/>
              <a:ext cx="2055050"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Source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of Kotlin compiler.</a:t>
              </a:r>
            </a:p>
          </p:txBody>
        </p:sp>
        <p:sp>
          <p:nvSpPr>
            <p:cNvPr id="11" name="Text Box 81">
              <a:extLst>
                <a:ext uri="{FF2B5EF4-FFF2-40B4-BE49-F238E27FC236}">
                  <a16:creationId xmlns:a16="http://schemas.microsoft.com/office/drawing/2014/main" id="{696F9A9D-C336-D624-30E9-82607302D2F8}"/>
                </a:ext>
              </a:extLst>
            </p:cNvPr>
            <p:cNvSpPr txBox="1">
              <a:spLocks noChangeArrowheads="1"/>
            </p:cNvSpPr>
            <p:nvPr/>
          </p:nvSpPr>
          <p:spPr bwMode="auto">
            <a:xfrm>
              <a:off x="4430253" y="4192554"/>
              <a:ext cx="1096454"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Compile it</a:t>
              </a:r>
            </a:p>
          </p:txBody>
        </p:sp>
        <p:sp>
          <p:nvSpPr>
            <p:cNvPr id="12" name="Text Box 82">
              <a:extLst>
                <a:ext uri="{FF2B5EF4-FFF2-40B4-BE49-F238E27FC236}">
                  <a16:creationId xmlns:a16="http://schemas.microsoft.com/office/drawing/2014/main" id="{BED3BBA6-A0F6-0D5C-2F21-C8F5EA5B2070}"/>
                </a:ext>
              </a:extLst>
            </p:cNvPr>
            <p:cNvSpPr txBox="1">
              <a:spLocks noChangeArrowheads="1"/>
            </p:cNvSpPr>
            <p:nvPr/>
          </p:nvSpPr>
          <p:spPr bwMode="auto">
            <a:xfrm>
              <a:off x="7686526" y="3278154"/>
              <a:ext cx="1998945"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Object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of Kotlin compiler</a:t>
              </a:r>
              <a:endParaRPr kumimoji="0" lang="en-US" sz="1600" b="0" i="0" u="none" strike="noStrike" kern="0" cap="none" spc="0" normalizeH="0" baseline="0" noProof="0" dirty="0">
                <a:ln>
                  <a:noFill/>
                </a:ln>
                <a:effectLst/>
                <a:uLnTx/>
                <a:uFillTx/>
                <a:latin typeface="Arial" charset="0"/>
              </a:endParaRPr>
            </a:p>
          </p:txBody>
        </p:sp>
        <p:sp>
          <p:nvSpPr>
            <p:cNvPr id="13" name="AutoShape 85">
              <a:extLst>
                <a:ext uri="{FF2B5EF4-FFF2-40B4-BE49-F238E27FC236}">
                  <a16:creationId xmlns:a16="http://schemas.microsoft.com/office/drawing/2014/main" id="{87E9ED2C-9B5C-4BD4-8881-D0A625CA78A0}"/>
                </a:ext>
              </a:extLst>
            </p:cNvPr>
            <p:cNvSpPr>
              <a:spLocks noChangeArrowheads="1"/>
            </p:cNvSpPr>
            <p:nvPr/>
          </p:nvSpPr>
          <p:spPr bwMode="auto">
            <a:xfrm>
              <a:off x="6173075" y="3286092"/>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4" name="AutoShape 87">
              <a:extLst>
                <a:ext uri="{FF2B5EF4-FFF2-40B4-BE49-F238E27FC236}">
                  <a16:creationId xmlns:a16="http://schemas.microsoft.com/office/drawing/2014/main" id="{765EA642-F743-80D5-9AE9-ED1EB0A26DEC}"/>
                </a:ext>
              </a:extLst>
            </p:cNvPr>
            <p:cNvSpPr>
              <a:spLocks noChangeArrowheads="1"/>
            </p:cNvSpPr>
            <p:nvPr/>
          </p:nvSpPr>
          <p:spPr bwMode="auto">
            <a:xfrm>
              <a:off x="49872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5" name="AutoShape 88">
              <a:extLst>
                <a:ext uri="{FF2B5EF4-FFF2-40B4-BE49-F238E27FC236}">
                  <a16:creationId xmlns:a16="http://schemas.microsoft.com/office/drawing/2014/main" id="{9402D914-688A-BE2A-2341-DF825AC23508}"/>
                </a:ext>
              </a:extLst>
            </p:cNvPr>
            <p:cNvSpPr>
              <a:spLocks noChangeArrowheads="1"/>
            </p:cNvSpPr>
            <p:nvPr/>
          </p:nvSpPr>
          <p:spPr bwMode="auto">
            <a:xfrm>
              <a:off x="73494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6" name="AutoShape 89">
              <a:extLst>
                <a:ext uri="{FF2B5EF4-FFF2-40B4-BE49-F238E27FC236}">
                  <a16:creationId xmlns:a16="http://schemas.microsoft.com/office/drawing/2014/main" id="{74D90576-A12E-CEC2-3A1D-6B14DF5E54CF}"/>
                </a:ext>
              </a:extLst>
            </p:cNvPr>
            <p:cNvCxnSpPr>
              <a:cxnSpLocks noChangeShapeType="1"/>
              <a:stCxn id="10" idx="3"/>
              <a:endCxn id="14" idx="2"/>
            </p:cNvCxnSpPr>
            <p:nvPr/>
          </p:nvCxnSpPr>
          <p:spPr bwMode="auto">
            <a:xfrm flipV="1">
              <a:off x="4760614" y="3020979"/>
              <a:ext cx="272636" cy="473684"/>
            </a:xfrm>
            <a:prstGeom prst="bentConnector2">
              <a:avLst/>
            </a:prstGeom>
            <a:noFill/>
            <a:ln w="9525">
              <a:solidFill>
                <a:schemeClr val="tx1"/>
              </a:solidFill>
              <a:miter lim="800000"/>
              <a:headEnd/>
              <a:tailEnd type="triangle" w="med" len="med"/>
            </a:ln>
          </p:spPr>
        </p:cxnSp>
        <p:cxnSp>
          <p:nvCxnSpPr>
            <p:cNvPr id="17" name="AutoShape 90">
              <a:extLst>
                <a:ext uri="{FF2B5EF4-FFF2-40B4-BE49-F238E27FC236}">
                  <a16:creationId xmlns:a16="http://schemas.microsoft.com/office/drawing/2014/main" id="{221D9D7E-12DA-BC42-8679-0F5FAE5B8500}"/>
                </a:ext>
              </a:extLst>
            </p:cNvPr>
            <p:cNvCxnSpPr>
              <a:cxnSpLocks noChangeShapeType="1"/>
              <a:stCxn id="11" idx="3"/>
              <a:endCxn id="19" idx="2"/>
            </p:cNvCxnSpPr>
            <p:nvPr/>
          </p:nvCxnSpPr>
          <p:spPr bwMode="auto">
            <a:xfrm flipV="1">
              <a:off x="5526707" y="4114816"/>
              <a:ext cx="694254" cy="247336"/>
            </a:xfrm>
            <a:prstGeom prst="bentConnector2">
              <a:avLst/>
            </a:prstGeom>
            <a:noFill/>
            <a:ln w="9525">
              <a:solidFill>
                <a:schemeClr val="tx1"/>
              </a:solidFill>
              <a:miter lim="800000"/>
              <a:headEnd/>
              <a:tailEnd type="triangle" w="med" len="med"/>
            </a:ln>
          </p:spPr>
        </p:cxnSp>
        <p:cxnSp>
          <p:nvCxnSpPr>
            <p:cNvPr id="18" name="AutoShape 91">
              <a:extLst>
                <a:ext uri="{FF2B5EF4-FFF2-40B4-BE49-F238E27FC236}">
                  <a16:creationId xmlns:a16="http://schemas.microsoft.com/office/drawing/2014/main" id="{34EEBEC3-F480-8F95-19FA-14ABECC1D803}"/>
                </a:ext>
              </a:extLst>
            </p:cNvPr>
            <p:cNvCxnSpPr>
              <a:cxnSpLocks noChangeShapeType="1"/>
              <a:stCxn id="12" idx="1"/>
              <a:endCxn id="15" idx="2"/>
            </p:cNvCxnSpPr>
            <p:nvPr/>
          </p:nvCxnSpPr>
          <p:spPr bwMode="auto">
            <a:xfrm rot="10800000">
              <a:off x="7395450" y="3020979"/>
              <a:ext cx="291076" cy="549884"/>
            </a:xfrm>
            <a:prstGeom prst="bentConnector2">
              <a:avLst/>
            </a:prstGeom>
            <a:noFill/>
            <a:ln w="9525">
              <a:solidFill>
                <a:schemeClr val="tx1"/>
              </a:solidFill>
              <a:miter lim="800000"/>
              <a:headEnd/>
              <a:tailEnd type="triangle" w="med" len="med"/>
            </a:ln>
          </p:spPr>
        </p:cxnSp>
        <p:sp>
          <p:nvSpPr>
            <p:cNvPr id="19" name="Flowchart: Off-page Connector 18">
              <a:extLst>
                <a:ext uri="{FF2B5EF4-FFF2-40B4-BE49-F238E27FC236}">
                  <a16:creationId xmlns:a16="http://schemas.microsoft.com/office/drawing/2014/main" id="{0CAF3D6F-02E1-D848-09C6-CCB8C20D2167}"/>
                </a:ext>
              </a:extLst>
            </p:cNvPr>
            <p:cNvSpPr/>
            <p:nvPr/>
          </p:nvSpPr>
          <p:spPr bwMode="auto">
            <a:xfrm>
              <a:off x="5763761" y="338329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grpSp>
    </p:spTree>
    <p:extLst>
      <p:ext uri="{BB962C8B-B14F-4D97-AF65-F5344CB8AC3E}">
        <p14:creationId xmlns:p14="http://schemas.microsoft.com/office/powerpoint/2010/main" val="408354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11" y="3479"/>
                <a:ext cx="42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82" y="2557"/>
                <a:ext cx="80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0324"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Kotlin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853964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3724</TotalTime>
  <Words>2522</Words>
  <Application>Microsoft Office PowerPoint</Application>
  <PresentationFormat>On-screen Show (4:3)</PresentationFormat>
  <Paragraphs>611</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Two Versions of a Compiler</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199</cp:revision>
  <cp:lastPrinted>2022-07-10T19:01:54Z</cp:lastPrinted>
  <dcterms:created xsi:type="dcterms:W3CDTF">2005-01-12T21:47:45Z</dcterms:created>
  <dcterms:modified xsi:type="dcterms:W3CDTF">2025-01-09T21:24:24Z</dcterms:modified>
</cp:coreProperties>
</file>