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7055" autoAdjust="0"/>
  </p:normalViewPr>
  <p:slideViewPr>
    <p:cSldViewPr>
      <p:cViewPr varScale="1">
        <p:scale>
          <a:sx n="69" d="100"/>
          <a:sy n="69" d="100"/>
        </p:scale>
        <p:origin x="90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829889" y="4769934"/>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828698"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a:xfrm>
            <a:off x="458788" y="1363663"/>
            <a:ext cx="8228012" cy="4935537"/>
          </a:xfrm>
        </p:spPr>
        <p:txBody>
          <a:bodyPr/>
          <a:lstStyle/>
          <a:p>
            <a:r>
              <a:rPr lang="en-US" dirty="0"/>
              <a:t>Example (in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a:t>
            </a:r>
          </a:p>
          <a:p>
            <a:pPr marL="457200" lvl="1" indent="0">
              <a:spcBef>
                <a:spcPts val="480"/>
              </a:spcBef>
              <a:buNone/>
            </a:pPr>
            <a:r>
              <a:rPr lang="en-US" sz="1700" dirty="0">
                <a:latin typeface="Consolas" panose="020B0609020204030204" pitchFamily="49" charset="0"/>
              </a:rPr>
              <a:t>val </a:t>
            </a:r>
            <a:r>
              <a:rPr lang="en-US" sz="1700" dirty="0" err="1">
                <a:latin typeface="Consolas" panose="020B0609020204030204" pitchFamily="49" charset="0"/>
              </a:rPr>
              <a:t>idToken</a:t>
            </a:r>
            <a:r>
              <a:rPr lang="en-US" sz="1700" dirty="0">
                <a:latin typeface="Consolas" panose="020B0609020204030204" pitchFamily="49" charset="0"/>
              </a:rPr>
              <a:t> = </a:t>
            </a:r>
            <a:r>
              <a:rPr lang="en-US" sz="1700" dirty="0" err="1">
                <a:latin typeface="Consolas" panose="020B0609020204030204" pitchFamily="49" charset="0"/>
              </a:rPr>
              <a:t>scanner.token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match(Symbol.identifier)</a:t>
            </a:r>
          </a:p>
          <a:p>
            <a:pPr marL="457200" lvl="1" indent="0">
              <a:spcBef>
                <a:spcPts val="200"/>
              </a:spcBef>
              <a:buNone/>
            </a:pPr>
            <a:r>
              <a:rPr lang="en-US" sz="1700" dirty="0">
                <a:latin typeface="Consolas" panose="020B0609020204030204" pitchFamily="49" charset="0"/>
              </a:rPr>
              <a:t>val </a:t>
            </a:r>
            <a:r>
              <a:rPr lang="en-US" sz="1700" dirty="0" err="1">
                <a:latin typeface="Consolas" panose="020B0609020204030204" pitchFamily="49" charset="0"/>
              </a:rPr>
              <a:t>decl</a:t>
            </a:r>
            <a:r>
              <a:rPr lang="en-US" sz="1700" dirty="0">
                <a:latin typeface="Consolas" panose="020B0609020204030204" pitchFamily="49" charset="0"/>
              </a:rPr>
              <a:t> = </a:t>
            </a:r>
            <a:r>
              <a:rPr lang="en-US" sz="1700" dirty="0" err="1">
                <a:latin typeface="Consolas" panose="020B0609020204030204" pitchFamily="49" charset="0"/>
              </a:rPr>
              <a:t>idTable</a:t>
            </a:r>
            <a:r>
              <a:rPr lang="en-US" sz="1700" dirty="0">
                <a:latin typeface="Consolas" panose="020B0609020204030204" pitchFamily="49" charset="0"/>
              </a:rPr>
              <a:t>[</a:t>
            </a:r>
            <a:r>
              <a:rPr lang="en-US" sz="1700" dirty="0" err="1">
                <a:latin typeface="Consolas" panose="020B0609020204030204" pitchFamily="49" charset="0"/>
              </a:rPr>
              <a:t>idToken</a:t>
            </a:r>
            <a:r>
              <a:rPr lang="en-US" sz="1700" dirty="0">
                <a:latin typeface="Consolas" panose="020B0609020204030204" pitchFamily="49" charset="0"/>
              </a:rPr>
              <a:t>]</a:t>
            </a:r>
          </a:p>
          <a:p>
            <a:pPr marL="457200" lvl="1" indent="0">
              <a:spcBef>
                <a:spcPts val="200"/>
              </a:spcBef>
              <a:buNone/>
            </a:pP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if (</a:t>
            </a:r>
            <a:r>
              <a:rPr lang="en-US" sz="1700" dirty="0" err="1">
                <a:latin typeface="Consolas" panose="020B0609020204030204" pitchFamily="49" charset="0"/>
              </a:rPr>
              <a:t>decl</a:t>
            </a:r>
            <a:r>
              <a:rPr lang="en-US" sz="1700" dirty="0">
                <a:latin typeface="Consolas" panose="020B0609020204030204" pitchFamily="49" charset="0"/>
              </a:rPr>
              <a:t> == null)</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 = "Identifier \"$</a:t>
            </a:r>
            <a:r>
              <a:rPr lang="en-US" sz="1700" dirty="0" err="1">
                <a:latin typeface="Consolas" panose="020B0609020204030204" pitchFamily="49" charset="0"/>
              </a:rPr>
              <a:t>idToken</a:t>
            </a:r>
            <a:r>
              <a:rPr lang="en-US" sz="1700" dirty="0">
                <a:latin typeface="Consolas" panose="020B0609020204030204" pitchFamily="49" charset="0"/>
              </a:rPr>
              <a:t>\" has" +</a:t>
            </a:r>
          </a:p>
          <a:p>
            <a:pPr marL="457200" lvl="1" indent="0">
              <a:spcBef>
                <a:spcPts val="200"/>
              </a:spcBef>
              <a:buNone/>
            </a:pPr>
            <a:r>
              <a:rPr lang="en-US" sz="1700" dirty="0">
                <a:latin typeface="Consolas" panose="020B0609020204030204" pitchFamily="49" charset="0"/>
              </a:rPr>
              <a:t>                   " not been declared."</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else if (</a:t>
            </a:r>
            <a:r>
              <a:rPr lang="en-US" sz="1700" b="1" dirty="0" err="1">
                <a:latin typeface="Consolas" panose="020B0609020204030204" pitchFamily="49" charset="0"/>
              </a:rPr>
              <a:t>decl</a:t>
            </a:r>
            <a:r>
              <a:rPr lang="en-US" sz="1700" b="1" dirty="0">
                <a:latin typeface="Consolas" panose="020B0609020204030204" pitchFamily="49" charset="0"/>
              </a:rPr>
              <a:t> !is </a:t>
            </a:r>
            <a:r>
              <a:rPr lang="en-US" sz="1700" b="1" dirty="0" err="1">
                <a:latin typeface="Consolas" panose="020B0609020204030204" pitchFamily="49" charset="0"/>
              </a:rPr>
              <a:t>VariableDecl</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 = "Identifier \"$</a:t>
            </a:r>
            <a:r>
              <a:rPr lang="en-US" sz="1700" dirty="0" err="1">
                <a:latin typeface="Consolas" panose="020B0609020204030204" pitchFamily="49" charset="0"/>
              </a:rPr>
              <a:t>idToken</a:t>
            </a:r>
            <a:r>
              <a:rPr lang="en-US" sz="1700" dirty="0">
                <a:latin typeface="Consolas" panose="020B0609020204030204" pitchFamily="49" charset="0"/>
              </a:rPr>
              <a:t>\" is not a variable."</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dirty="0">
                <a:latin typeface="Consolas" panose="020B0609020204030204" pitchFamily="49" charset="0"/>
              </a:rPr>
              <a:t>type </a:t>
            </a:r>
            <a:r>
              <a:rPr lang="en-US" dirty="0" err="1">
                <a:latin typeface="Consolas" panose="020B0609020204030204" pitchFamily="49" charset="0"/>
              </a:rPr>
              <a:t>MonthName</a:t>
            </a:r>
            <a:r>
              <a:rPr lang="en-US" dirty="0">
                <a:latin typeface="Consolas" panose="020B0609020204030204" pitchFamily="49" charset="0"/>
              </a:rPr>
              <a:t> = string[9];</a:t>
            </a:r>
          </a:p>
          <a:p>
            <a:pPr marL="457200" lvl="1" indent="0">
              <a:buNone/>
            </a:pPr>
            <a:r>
              <a:rPr lang="en-US" dirty="0">
                <a:latin typeface="Consolas" panose="020B0609020204030204" pitchFamily="49" charset="0"/>
              </a:rPr>
              <a:t>type Month = record</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    name    : </a:t>
            </a:r>
            <a:r>
              <a:rPr lang="en-US" dirty="0" err="1">
                <a:latin typeface="Consolas" panose="020B0609020204030204" pitchFamily="49" charset="0"/>
              </a:rPr>
              <a:t>MonthName</a:t>
            </a:r>
            <a:r>
              <a:rPr lang="en-US" dirty="0">
                <a:latin typeface="Consolas" panose="020B0609020204030204" pitchFamily="49" charset="0"/>
              </a:rPr>
              <a:t>;</a:t>
            </a:r>
          </a:p>
          <a:p>
            <a:pPr marL="457200" lvl="1" indent="0">
              <a:buNone/>
            </a:pPr>
            <a:r>
              <a:rPr lang="en-US" dirty="0">
                <a:latin typeface="Consolas" panose="020B0609020204030204" pitchFamily="49" charset="0"/>
              </a:rPr>
              <a:t>    </a:t>
            </a:r>
            <a:r>
              <a:rPr lang="en-US" dirty="0" err="1">
                <a:latin typeface="Consolas" panose="020B0609020204030204" pitchFamily="49" charset="0"/>
              </a:rPr>
              <a:t>maxDays</a:t>
            </a:r>
            <a:r>
              <a:rPr lang="en-US" dirty="0">
                <a:latin typeface="Consolas" panose="020B0609020204030204" pitchFamily="49" charset="0"/>
              </a:rPr>
              <a:t> : Integer;</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type Months = array[13] of Month; // 1 for "January"</a:t>
            </a:r>
          </a:p>
          <a:p>
            <a:pPr marL="457200" lvl="1" indent="0">
              <a:buNone/>
            </a:pPr>
            <a:r>
              <a:rPr lang="en-US"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selectorExprs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change type to the element type of the array</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 = type as </a:t>
            </a:r>
            <a:r>
              <a:rPr lang="en-US" sz="1750" dirty="0" err="1">
                <a:latin typeface="Consolas" panose="020B0609020204030204" pitchFamily="49" charset="0"/>
              </a:rPr>
              <a:t>ArrayType</a:t>
            </a:r>
            <a:endParaRPr lang="en-US" sz="1750"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type = </a:t>
            </a:r>
            <a:r>
              <a:rPr lang="en-US" sz="1750" dirty="0" err="1">
                <a:latin typeface="Consolas" panose="020B0609020204030204" pitchFamily="49" charset="0"/>
              </a:rPr>
              <a:t>arrayType.elementType</a:t>
            </a:r>
            <a:endParaRPr lang="en-US" sz="1750"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pPr marL="457200" lvl="1" indent="0">
              <a:spcBef>
                <a:spcPts val="100"/>
              </a:spcBef>
              <a:buNone/>
            </a:pPr>
            <a:r>
              <a:rPr lang="en-US" sz="1750" dirty="0">
                <a:latin typeface="Consolas" panose="020B0609020204030204" pitchFamily="49" charset="0"/>
              </a:rPr>
              <a:t>    else if (type is </a:t>
            </a:r>
            <a:r>
              <a:rPr lang="en-US" sz="1750" dirty="0" err="1">
                <a:latin typeface="Consolas" panose="020B0609020204030204" pitchFamily="49" charset="0"/>
              </a:rPr>
              <a:t>RecordType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change type to the type of the field</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 if (type is </a:t>
            </a:r>
            <a:r>
              <a:rPr lang="en-US" sz="1750" dirty="0" err="1">
                <a:latin typeface="Consolas" panose="020B0609020204030204" pitchFamily="49" charset="0"/>
              </a:rPr>
              <a:t>StringType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Selector can be field expression .length (Integer)</a:t>
            </a:r>
          </a:p>
          <a:p>
            <a:pPr marL="457200" lvl="1" indent="0">
              <a:spcBef>
                <a:spcPts val="100"/>
              </a:spcBef>
              <a:buNone/>
            </a:pPr>
            <a:r>
              <a:rPr lang="en-US" sz="1750" dirty="0">
                <a:latin typeface="Consolas" panose="020B0609020204030204" pitchFamily="49" charset="0"/>
              </a:rPr>
              <a:t>        // or an index expression for the characters (Char).</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"Selector expression not allowed ..."</a:t>
            </a:r>
          </a:p>
          <a:p>
            <a:pPr marL="457200" lvl="1"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expr.position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200"/>
              </a:spcBef>
              <a:buNone/>
            </a:pPr>
            <a:endParaRPr lang="en-US" sz="175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a:t>
            </a:r>
            <a:r>
              <a:rPr lang="en-US"/>
              <a:t>the terminal </a:t>
            </a:r>
            <a:r>
              <a:rPr lang="en-US" dirty="0"/>
              <a:t>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643681" y="3928408"/>
            <a:ext cx="7856638" cy="1938992"/>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a:t>
            </a:r>
          </a:p>
          <a:p>
            <a:pPr algn="l"/>
            <a:r>
              <a:rPr lang="en-US" dirty="0"/>
              <a:t>property </a:t>
            </a:r>
            <a:r>
              <a:rPr lang="en-US" dirty="0">
                <a:latin typeface="Consolas" panose="020B0609020204030204" pitchFamily="49" charset="0"/>
              </a:rPr>
              <a:t>statement</a:t>
            </a:r>
            <a:r>
              <a:rPr lang="en-US" dirty="0"/>
              <a:t> is initialized to an object named</a:t>
            </a:r>
          </a:p>
          <a:p>
            <a:pPr algn="l"/>
            <a:r>
              <a:rPr lang="en-US" dirty="0" err="1">
                <a:latin typeface="Consolas" panose="020B0609020204030204" pitchFamily="49" charset="0"/>
              </a:rPr>
              <a:t>EmptyStatement</a:t>
            </a:r>
            <a:r>
              <a:rPr lang="en-US" dirty="0"/>
              <a:t>, which is subclassed from </a:t>
            </a:r>
            <a:r>
              <a:rPr lang="en-US" dirty="0">
                <a:latin typeface="Consolas" panose="020B0609020204030204" pitchFamily="49" charset="0"/>
              </a:rPr>
              <a:t>Statement</a:t>
            </a:r>
            <a:r>
              <a:rPr lang="en-US" dirty="0"/>
              <a:t>,</a:t>
            </a:r>
          </a:p>
          <a:p>
            <a:pPr algn="l"/>
            <a:r>
              <a:rPr lang="en-US" dirty="0"/>
              <a:t>passes all constraint checks, and 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7774</TotalTime>
  <Words>5197</Words>
  <Application>Microsoft Office PowerPoint</Application>
  <PresentationFormat>On-screen Show (4:3)</PresentationFormat>
  <Paragraphs>814</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Using IdTable to Check Applied Occurrences of Identifiers (continued)</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399</cp:revision>
  <cp:lastPrinted>2020-06-01T19:22:35Z</cp:lastPrinted>
  <dcterms:created xsi:type="dcterms:W3CDTF">2005-01-12T21:47:45Z</dcterms:created>
  <dcterms:modified xsi:type="dcterms:W3CDTF">2023-06-12T14:36:19Z</dcterms:modified>
</cp:coreProperties>
</file>