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notesMasterIdLst>
    <p:notesMasterId r:id="rId40"/>
  </p:notesMasterIdLst>
  <p:handoutMasterIdLst>
    <p:handoutMasterId r:id="rId41"/>
  </p:handoutMasterIdLst>
  <p:sldIdLst>
    <p:sldId id="256" r:id="rId2"/>
    <p:sldId id="259" r:id="rId3"/>
    <p:sldId id="258" r:id="rId4"/>
    <p:sldId id="257" r:id="rId5"/>
    <p:sldId id="266" r:id="rId6"/>
    <p:sldId id="306" r:id="rId7"/>
    <p:sldId id="308" r:id="rId8"/>
    <p:sldId id="261" r:id="rId9"/>
    <p:sldId id="307" r:id="rId10"/>
    <p:sldId id="262" r:id="rId11"/>
    <p:sldId id="321" r:id="rId12"/>
    <p:sldId id="263" r:id="rId13"/>
    <p:sldId id="264" r:id="rId14"/>
    <p:sldId id="309" r:id="rId15"/>
    <p:sldId id="315" r:id="rId16"/>
    <p:sldId id="310" r:id="rId17"/>
    <p:sldId id="311" r:id="rId18"/>
    <p:sldId id="265" r:id="rId19"/>
    <p:sldId id="272" r:id="rId20"/>
    <p:sldId id="273" r:id="rId21"/>
    <p:sldId id="274" r:id="rId22"/>
    <p:sldId id="275" r:id="rId23"/>
    <p:sldId id="276" r:id="rId24"/>
    <p:sldId id="277" r:id="rId25"/>
    <p:sldId id="278" r:id="rId26"/>
    <p:sldId id="313" r:id="rId27"/>
    <p:sldId id="300" r:id="rId28"/>
    <p:sldId id="316" r:id="rId29"/>
    <p:sldId id="317" r:id="rId30"/>
    <p:sldId id="305" r:id="rId31"/>
    <p:sldId id="304" r:id="rId32"/>
    <p:sldId id="280" r:id="rId33"/>
    <p:sldId id="283" r:id="rId34"/>
    <p:sldId id="318" r:id="rId35"/>
    <p:sldId id="279" r:id="rId36"/>
    <p:sldId id="314" r:id="rId37"/>
    <p:sldId id="319" r:id="rId38"/>
    <p:sldId id="320" r:id="rId39"/>
  </p:sldIdLst>
  <p:sldSz cx="9144000" cy="6858000" type="screen4x3"/>
  <p:notesSz cx="7010400" cy="9296400"/>
  <p:defaultTextStyle>
    <a:defPPr>
      <a:defRPr lang="en-US"/>
    </a:defPPr>
    <a:lvl1pPr algn="ctr" rtl="0" eaLnBrk="0" fontAlgn="base" hangingPunct="0">
      <a:spcBef>
        <a:spcPct val="0"/>
      </a:spcBef>
      <a:spcAft>
        <a:spcPct val="0"/>
      </a:spcAft>
      <a:defRPr sz="2400" kern="1200">
        <a:solidFill>
          <a:schemeClr val="tx1"/>
        </a:solidFill>
        <a:latin typeface="Arial" charset="0"/>
        <a:ea typeface="+mn-ea"/>
        <a:cs typeface="+mn-cs"/>
      </a:defRPr>
    </a:lvl1pPr>
    <a:lvl2pPr marL="457200" algn="ctr" rtl="0" eaLnBrk="0" fontAlgn="base" hangingPunct="0">
      <a:spcBef>
        <a:spcPct val="0"/>
      </a:spcBef>
      <a:spcAft>
        <a:spcPct val="0"/>
      </a:spcAft>
      <a:defRPr sz="2400" kern="1200">
        <a:solidFill>
          <a:schemeClr val="tx1"/>
        </a:solidFill>
        <a:latin typeface="Arial" charset="0"/>
        <a:ea typeface="+mn-ea"/>
        <a:cs typeface="+mn-cs"/>
      </a:defRPr>
    </a:lvl2pPr>
    <a:lvl3pPr marL="914400" algn="ctr" rtl="0" eaLnBrk="0" fontAlgn="base" hangingPunct="0">
      <a:spcBef>
        <a:spcPct val="0"/>
      </a:spcBef>
      <a:spcAft>
        <a:spcPct val="0"/>
      </a:spcAft>
      <a:defRPr sz="2400" kern="1200">
        <a:solidFill>
          <a:schemeClr val="tx1"/>
        </a:solidFill>
        <a:latin typeface="Arial" charset="0"/>
        <a:ea typeface="+mn-ea"/>
        <a:cs typeface="+mn-cs"/>
      </a:defRPr>
    </a:lvl3pPr>
    <a:lvl4pPr marL="1371600" algn="ctr" rtl="0" eaLnBrk="0" fontAlgn="base" hangingPunct="0">
      <a:spcBef>
        <a:spcPct val="0"/>
      </a:spcBef>
      <a:spcAft>
        <a:spcPct val="0"/>
      </a:spcAft>
      <a:defRPr sz="2400" kern="1200">
        <a:solidFill>
          <a:schemeClr val="tx1"/>
        </a:solidFill>
        <a:latin typeface="Arial" charset="0"/>
        <a:ea typeface="+mn-ea"/>
        <a:cs typeface="+mn-cs"/>
      </a:defRPr>
    </a:lvl4pPr>
    <a:lvl5pPr marL="1828800" algn="ctr" rtl="0" eaLnBrk="0" fontAlgn="base" hangingPunct="0">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8" userDrawn="1">
          <p15:clr>
            <a:srgbClr val="A4A3A4"/>
          </p15:clr>
        </p15:guide>
        <p15:guide id="2" pos="2209"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clrMru>
    <a:srgbClr val="330099"/>
    <a:srgbClr val="330098"/>
    <a:srgbClr val="320096"/>
    <a:srgbClr val="230068"/>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96" autoAdjust="0"/>
    <p:restoredTop sz="97055" autoAdjust="0"/>
  </p:normalViewPr>
  <p:slideViewPr>
    <p:cSldViewPr>
      <p:cViewPr varScale="1">
        <p:scale>
          <a:sx n="60" d="100"/>
          <a:sy n="60" d="100"/>
        </p:scale>
        <p:origin x="58" y="331"/>
      </p:cViewPr>
      <p:guideLst>
        <p:guide orient="horz" pos="2160"/>
        <p:guide pos="2880"/>
      </p:guideLst>
    </p:cSldViewPr>
  </p:slideViewPr>
  <p:outlineViewPr>
    <p:cViewPr>
      <p:scale>
        <a:sx n="33" d="100"/>
        <a:sy n="33" d="100"/>
      </p:scale>
      <p:origin x="0" y="0"/>
    </p:cViewPr>
    <p:sldLst>
      <p:sld r:id="rId1" collapse="1"/>
      <p:sld r:id="rId2" collapse="1"/>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6" d="100"/>
          <a:sy n="56" d="100"/>
        </p:scale>
        <p:origin x="2179" y="34"/>
      </p:cViewPr>
      <p:guideLst>
        <p:guide orient="horz" pos="2928"/>
        <p:guide pos="2209"/>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handoutMaster" Target="handoutMasters/handoutMaster1.xml"/></Relationships>
</file>

<file path=ppt/_rels/viewProps.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slide" Target="slides/slide3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394" name="Rectangle 2"/>
          <p:cNvSpPr>
            <a:spLocks noGrp="1" noChangeArrowheads="1"/>
          </p:cNvSpPr>
          <p:nvPr>
            <p:ph type="hdr" sz="quarter"/>
          </p:nvPr>
        </p:nvSpPr>
        <p:spPr bwMode="auto">
          <a:xfrm>
            <a:off x="3971927" y="0"/>
            <a:ext cx="3038476" cy="465138"/>
          </a:xfrm>
          <a:prstGeom prst="rect">
            <a:avLst/>
          </a:prstGeom>
          <a:noFill/>
          <a:ln w="9525">
            <a:noFill/>
            <a:miter lim="800000"/>
            <a:headEnd/>
            <a:tailEnd/>
          </a:ln>
          <a:effectLst/>
        </p:spPr>
        <p:txBody>
          <a:bodyPr vert="horz" wrap="square" lIns="92429" tIns="46215" rIns="92429" bIns="46215" numCol="1" anchor="t" anchorCtr="0" compatLnSpc="1">
            <a:prstTxWarp prst="textNoShape">
              <a:avLst/>
            </a:prstTxWarp>
          </a:bodyPr>
          <a:lstStyle>
            <a:lvl1pPr algn="r" defTabSz="924380">
              <a:defRPr sz="1100"/>
            </a:lvl1pPr>
          </a:lstStyle>
          <a:p>
            <a:pPr>
              <a:defRPr/>
            </a:pPr>
            <a:r>
              <a:rPr lang="en-US" dirty="0">
                <a:latin typeface="+mn-lt"/>
              </a:rPr>
              <a:t>Overview of Compilers</a:t>
            </a:r>
          </a:p>
        </p:txBody>
      </p:sp>
      <p:sp>
        <p:nvSpPr>
          <p:cNvPr id="59397" name="Rectangle 5"/>
          <p:cNvSpPr>
            <a:spLocks noGrp="1" noChangeArrowheads="1"/>
          </p:cNvSpPr>
          <p:nvPr>
            <p:ph type="sldNum" sz="quarter" idx="3"/>
          </p:nvPr>
        </p:nvSpPr>
        <p:spPr bwMode="auto">
          <a:xfrm>
            <a:off x="3971927" y="8831265"/>
            <a:ext cx="3038476" cy="465137"/>
          </a:xfrm>
          <a:prstGeom prst="rect">
            <a:avLst/>
          </a:prstGeom>
          <a:noFill/>
          <a:ln w="9525">
            <a:noFill/>
            <a:miter lim="800000"/>
            <a:headEnd/>
            <a:tailEnd/>
          </a:ln>
          <a:effectLst/>
        </p:spPr>
        <p:txBody>
          <a:bodyPr vert="horz" wrap="square" lIns="92429" tIns="46215" rIns="92429" bIns="46215" numCol="1" anchor="b" anchorCtr="0" compatLnSpc="1">
            <a:prstTxWarp prst="textNoShape">
              <a:avLst/>
            </a:prstTxWarp>
          </a:bodyPr>
          <a:lstStyle>
            <a:lvl1pPr algn="r" defTabSz="924380">
              <a:defRPr sz="1100"/>
            </a:lvl1pPr>
          </a:lstStyle>
          <a:p>
            <a:pPr>
              <a:defRPr/>
            </a:pPr>
            <a:r>
              <a:rPr lang="en-US">
                <a:latin typeface="+mn-lt"/>
              </a:rPr>
              <a:t>1-</a:t>
            </a:r>
            <a:fld id="{CF1715FB-A982-4256-96DA-A09F3747366A}" type="slidenum">
              <a:rPr lang="en-US">
                <a:latin typeface="+mn-lt"/>
              </a:rPr>
              <a:pPr>
                <a:defRPr/>
              </a:pPr>
              <a:t>‹#›</a:t>
            </a:fld>
            <a:endParaRPr lang="en-US">
              <a:latin typeface="+mn-lt"/>
            </a:endParaRPr>
          </a:p>
        </p:txBody>
      </p:sp>
    </p:spTree>
    <p:extLst>
      <p:ext uri="{BB962C8B-B14F-4D97-AF65-F5344CB8AC3E}">
        <p14:creationId xmlns:p14="http://schemas.microsoft.com/office/powerpoint/2010/main" val="258693190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14" name="Rectangle 1026"/>
          <p:cNvSpPr>
            <a:spLocks noGrp="1" noChangeArrowheads="1"/>
          </p:cNvSpPr>
          <p:nvPr>
            <p:ph type="hdr" sz="quarter"/>
          </p:nvPr>
        </p:nvSpPr>
        <p:spPr bwMode="auto">
          <a:xfrm>
            <a:off x="0" y="0"/>
            <a:ext cx="3038476" cy="465138"/>
          </a:xfrm>
          <a:prstGeom prst="rect">
            <a:avLst/>
          </a:prstGeom>
          <a:noFill/>
          <a:ln w="9525">
            <a:noFill/>
            <a:miter lim="800000"/>
            <a:headEnd/>
            <a:tailEnd/>
          </a:ln>
          <a:effectLst/>
        </p:spPr>
        <p:txBody>
          <a:bodyPr vert="horz" wrap="square" lIns="92429" tIns="46215" rIns="92429" bIns="46215" numCol="1" anchor="t" anchorCtr="0" compatLnSpc="1">
            <a:prstTxWarp prst="textNoShape">
              <a:avLst/>
            </a:prstTxWarp>
          </a:bodyPr>
          <a:lstStyle>
            <a:lvl1pPr algn="l" defTabSz="924380">
              <a:defRPr sz="1100"/>
            </a:lvl1pPr>
          </a:lstStyle>
          <a:p>
            <a:pPr>
              <a:defRPr/>
            </a:pPr>
            <a:r>
              <a:rPr lang="en-US"/>
              <a:t>Overview</a:t>
            </a:r>
          </a:p>
        </p:txBody>
      </p:sp>
      <p:sp>
        <p:nvSpPr>
          <p:cNvPr id="64515" name="Rectangle 1027"/>
          <p:cNvSpPr>
            <a:spLocks noGrp="1" noChangeArrowheads="1"/>
          </p:cNvSpPr>
          <p:nvPr>
            <p:ph type="dt" idx="1"/>
          </p:nvPr>
        </p:nvSpPr>
        <p:spPr bwMode="auto">
          <a:xfrm>
            <a:off x="3971927" y="0"/>
            <a:ext cx="3038476" cy="465138"/>
          </a:xfrm>
          <a:prstGeom prst="rect">
            <a:avLst/>
          </a:prstGeom>
          <a:noFill/>
          <a:ln w="9525">
            <a:noFill/>
            <a:miter lim="800000"/>
            <a:headEnd/>
            <a:tailEnd/>
          </a:ln>
          <a:effectLst/>
        </p:spPr>
        <p:txBody>
          <a:bodyPr vert="horz" wrap="square" lIns="92429" tIns="46215" rIns="92429" bIns="46215" numCol="1" anchor="t" anchorCtr="0" compatLnSpc="1">
            <a:prstTxWarp prst="textNoShape">
              <a:avLst/>
            </a:prstTxWarp>
          </a:bodyPr>
          <a:lstStyle>
            <a:lvl1pPr algn="r" defTabSz="924380">
              <a:defRPr sz="1100"/>
            </a:lvl1pPr>
          </a:lstStyle>
          <a:p>
            <a:pPr>
              <a:defRPr/>
            </a:pPr>
            <a:endParaRPr lang="en-US"/>
          </a:p>
        </p:txBody>
      </p:sp>
      <p:sp>
        <p:nvSpPr>
          <p:cNvPr id="40964" name="Rectangle 1028"/>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p:spPr>
      </p:sp>
      <p:sp>
        <p:nvSpPr>
          <p:cNvPr id="64517" name="Rectangle 1029"/>
          <p:cNvSpPr>
            <a:spLocks noGrp="1" noChangeArrowheads="1"/>
          </p:cNvSpPr>
          <p:nvPr>
            <p:ph type="body" sz="quarter" idx="3"/>
          </p:nvPr>
        </p:nvSpPr>
        <p:spPr bwMode="auto">
          <a:xfrm>
            <a:off x="935041" y="4416427"/>
            <a:ext cx="5140324" cy="4183063"/>
          </a:xfrm>
          <a:prstGeom prst="rect">
            <a:avLst/>
          </a:prstGeom>
          <a:noFill/>
          <a:ln w="9525">
            <a:noFill/>
            <a:miter lim="800000"/>
            <a:headEnd/>
            <a:tailEnd/>
          </a:ln>
          <a:effectLst/>
        </p:spPr>
        <p:txBody>
          <a:bodyPr vert="horz" wrap="square" lIns="92429" tIns="46215" rIns="92429" bIns="46215"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4518" name="Rectangle 1030"/>
          <p:cNvSpPr>
            <a:spLocks noGrp="1" noChangeArrowheads="1"/>
          </p:cNvSpPr>
          <p:nvPr>
            <p:ph type="ftr" sz="quarter" idx="4"/>
          </p:nvPr>
        </p:nvSpPr>
        <p:spPr bwMode="auto">
          <a:xfrm>
            <a:off x="0" y="8831265"/>
            <a:ext cx="3038476" cy="465137"/>
          </a:xfrm>
          <a:prstGeom prst="rect">
            <a:avLst/>
          </a:prstGeom>
          <a:noFill/>
          <a:ln w="9525">
            <a:noFill/>
            <a:miter lim="800000"/>
            <a:headEnd/>
            <a:tailEnd/>
          </a:ln>
          <a:effectLst/>
        </p:spPr>
        <p:txBody>
          <a:bodyPr vert="horz" wrap="square" lIns="92429" tIns="46215" rIns="92429" bIns="46215" numCol="1" anchor="b" anchorCtr="0" compatLnSpc="1">
            <a:prstTxWarp prst="textNoShape">
              <a:avLst/>
            </a:prstTxWarp>
          </a:bodyPr>
          <a:lstStyle>
            <a:lvl1pPr algn="l" defTabSz="924380">
              <a:defRPr sz="1100"/>
            </a:lvl1pPr>
          </a:lstStyle>
          <a:p>
            <a:pPr>
              <a:defRPr/>
            </a:pPr>
            <a:endParaRPr lang="en-US"/>
          </a:p>
        </p:txBody>
      </p:sp>
      <p:sp>
        <p:nvSpPr>
          <p:cNvPr id="64519" name="Rectangle 1031"/>
          <p:cNvSpPr>
            <a:spLocks noGrp="1" noChangeArrowheads="1"/>
          </p:cNvSpPr>
          <p:nvPr>
            <p:ph type="sldNum" sz="quarter" idx="5"/>
          </p:nvPr>
        </p:nvSpPr>
        <p:spPr bwMode="auto">
          <a:xfrm>
            <a:off x="3971927" y="8831265"/>
            <a:ext cx="3038476" cy="465137"/>
          </a:xfrm>
          <a:prstGeom prst="rect">
            <a:avLst/>
          </a:prstGeom>
          <a:noFill/>
          <a:ln w="9525">
            <a:noFill/>
            <a:miter lim="800000"/>
            <a:headEnd/>
            <a:tailEnd/>
          </a:ln>
          <a:effectLst/>
        </p:spPr>
        <p:txBody>
          <a:bodyPr vert="horz" wrap="square" lIns="92429" tIns="46215" rIns="92429" bIns="46215" numCol="1" anchor="b" anchorCtr="0" compatLnSpc="1">
            <a:prstTxWarp prst="textNoShape">
              <a:avLst/>
            </a:prstTxWarp>
          </a:bodyPr>
          <a:lstStyle>
            <a:lvl1pPr algn="r" defTabSz="924380">
              <a:defRPr sz="1100"/>
            </a:lvl1pPr>
          </a:lstStyle>
          <a:p>
            <a:pPr>
              <a:defRPr/>
            </a:pPr>
            <a:fld id="{29B2644A-189C-490D-9B88-4B9660A4F310}" type="slidenum">
              <a:rPr lang="en-US"/>
              <a:pPr>
                <a:defRPr/>
              </a:pPr>
              <a:t>‹#›</a:t>
            </a:fld>
            <a:endParaRPr lang="en-US"/>
          </a:p>
        </p:txBody>
      </p:sp>
    </p:spTree>
    <p:extLst>
      <p:ext uri="{BB962C8B-B14F-4D97-AF65-F5344CB8AC3E}">
        <p14:creationId xmlns:p14="http://schemas.microsoft.com/office/powerpoint/2010/main" val="3910971597"/>
      </p:ext>
    </p:extLst>
  </p:cSld>
  <p:clrMap bg1="lt1" tx1="dk1" bg2="lt2" tx2="dk2" accent1="accent1" accent2="accent2" accent3="accent3" accent4="accent4" accent5="accent5" accent6="accent6" hlink="hlink" folHlink="folHlink"/>
  <p:hf ftr="0" dt="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1026"/>
          <p:cNvSpPr>
            <a:spLocks noGrp="1" noChangeArrowheads="1"/>
          </p:cNvSpPr>
          <p:nvPr>
            <p:ph type="hdr" sz="quarter"/>
          </p:nvPr>
        </p:nvSpPr>
        <p:spPr>
          <a:noFill/>
        </p:spPr>
        <p:txBody>
          <a:bodyPr/>
          <a:lstStyle/>
          <a:p>
            <a:r>
              <a:rPr lang="en-US"/>
              <a:t>Overview</a:t>
            </a:r>
          </a:p>
        </p:txBody>
      </p:sp>
      <p:sp>
        <p:nvSpPr>
          <p:cNvPr id="41987" name="Rectangle 1031"/>
          <p:cNvSpPr>
            <a:spLocks noGrp="1" noChangeArrowheads="1"/>
          </p:cNvSpPr>
          <p:nvPr>
            <p:ph type="sldNum" sz="quarter" idx="5"/>
          </p:nvPr>
        </p:nvSpPr>
        <p:spPr>
          <a:noFill/>
        </p:spPr>
        <p:txBody>
          <a:bodyPr/>
          <a:lstStyle/>
          <a:p>
            <a:fld id="{70A91143-3C4C-4089-9162-41E3098ACCDE}" type="slidenum">
              <a:rPr lang="en-US" smtClean="0"/>
              <a:pPr/>
              <a:t>1</a:t>
            </a:fld>
            <a:endParaRPr lang="en-US"/>
          </a:p>
        </p:txBody>
      </p:sp>
      <p:sp>
        <p:nvSpPr>
          <p:cNvPr id="41988" name="Rectangle 2"/>
          <p:cNvSpPr>
            <a:spLocks noGrp="1" noRot="1" noChangeAspect="1" noChangeArrowheads="1" noTextEdit="1"/>
          </p:cNvSpPr>
          <p:nvPr>
            <p:ph type="sldImg"/>
          </p:nvPr>
        </p:nvSpPr>
        <p:spPr>
          <a:ln/>
        </p:spPr>
      </p:sp>
      <p:sp>
        <p:nvSpPr>
          <p:cNvPr id="41989"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787643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a:ln/>
        </p:spPr>
      </p:sp>
      <p:sp>
        <p:nvSpPr>
          <p:cNvPr id="52227" name="Notes Placeholder 2"/>
          <p:cNvSpPr>
            <a:spLocks noGrp="1"/>
          </p:cNvSpPr>
          <p:nvPr>
            <p:ph type="body" idx="1"/>
          </p:nvPr>
        </p:nvSpPr>
        <p:spPr>
          <a:noFill/>
          <a:ln/>
        </p:spPr>
        <p:txBody>
          <a:bodyPr/>
          <a:lstStyle/>
          <a:p>
            <a:endParaRPr lang="en-US"/>
          </a:p>
        </p:txBody>
      </p:sp>
      <p:sp>
        <p:nvSpPr>
          <p:cNvPr id="52228" name="Header Placeholder 3"/>
          <p:cNvSpPr>
            <a:spLocks noGrp="1"/>
          </p:cNvSpPr>
          <p:nvPr>
            <p:ph type="hdr" sz="quarter"/>
          </p:nvPr>
        </p:nvSpPr>
        <p:spPr>
          <a:noFill/>
        </p:spPr>
        <p:txBody>
          <a:bodyPr/>
          <a:lstStyle/>
          <a:p>
            <a:r>
              <a:rPr lang="en-US"/>
              <a:t>Overview</a:t>
            </a:r>
          </a:p>
        </p:txBody>
      </p:sp>
      <p:sp>
        <p:nvSpPr>
          <p:cNvPr id="52229" name="Slide Number Placeholder 4"/>
          <p:cNvSpPr>
            <a:spLocks noGrp="1"/>
          </p:cNvSpPr>
          <p:nvPr>
            <p:ph type="sldNum" sz="quarter" idx="5"/>
          </p:nvPr>
        </p:nvSpPr>
        <p:spPr>
          <a:noFill/>
        </p:spPr>
        <p:txBody>
          <a:bodyPr/>
          <a:lstStyle/>
          <a:p>
            <a:fld id="{46BA67E1-B839-4720-A01A-BC581E0E31EA}" type="slidenum">
              <a:rPr lang="en-US" smtClean="0"/>
              <a:pPr/>
              <a:t>10</a:t>
            </a:fld>
            <a:endParaRPr lang="en-US"/>
          </a:p>
        </p:txBody>
      </p:sp>
    </p:spTree>
    <p:extLst>
      <p:ext uri="{BB962C8B-B14F-4D97-AF65-F5344CB8AC3E}">
        <p14:creationId xmlns:p14="http://schemas.microsoft.com/office/powerpoint/2010/main" val="25261600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a:ln/>
        </p:spPr>
      </p:sp>
      <p:sp>
        <p:nvSpPr>
          <p:cNvPr id="53251" name="Notes Placeholder 2"/>
          <p:cNvSpPr>
            <a:spLocks noGrp="1"/>
          </p:cNvSpPr>
          <p:nvPr>
            <p:ph type="body" idx="1"/>
          </p:nvPr>
        </p:nvSpPr>
        <p:spPr>
          <a:noFill/>
          <a:ln/>
        </p:spPr>
        <p:txBody>
          <a:bodyPr/>
          <a:lstStyle/>
          <a:p>
            <a:endParaRPr lang="en-US"/>
          </a:p>
        </p:txBody>
      </p:sp>
      <p:sp>
        <p:nvSpPr>
          <p:cNvPr id="53252" name="Header Placeholder 3"/>
          <p:cNvSpPr>
            <a:spLocks noGrp="1"/>
          </p:cNvSpPr>
          <p:nvPr>
            <p:ph type="hdr" sz="quarter"/>
          </p:nvPr>
        </p:nvSpPr>
        <p:spPr>
          <a:noFill/>
        </p:spPr>
        <p:txBody>
          <a:bodyPr/>
          <a:lstStyle/>
          <a:p>
            <a:r>
              <a:rPr lang="en-US"/>
              <a:t>Overview</a:t>
            </a:r>
          </a:p>
        </p:txBody>
      </p:sp>
      <p:sp>
        <p:nvSpPr>
          <p:cNvPr id="53253" name="Slide Number Placeholder 4"/>
          <p:cNvSpPr>
            <a:spLocks noGrp="1"/>
          </p:cNvSpPr>
          <p:nvPr>
            <p:ph type="sldNum" sz="quarter" idx="5"/>
          </p:nvPr>
        </p:nvSpPr>
        <p:spPr>
          <a:noFill/>
        </p:spPr>
        <p:txBody>
          <a:bodyPr/>
          <a:lstStyle/>
          <a:p>
            <a:fld id="{F95059EF-B4CD-45F7-850F-0CB7CC846C69}" type="slidenum">
              <a:rPr lang="en-US" smtClean="0"/>
              <a:pPr/>
              <a:t>11</a:t>
            </a:fld>
            <a:endParaRPr lang="en-US"/>
          </a:p>
        </p:txBody>
      </p:sp>
    </p:spTree>
    <p:extLst>
      <p:ext uri="{BB962C8B-B14F-4D97-AF65-F5344CB8AC3E}">
        <p14:creationId xmlns:p14="http://schemas.microsoft.com/office/powerpoint/2010/main" val="8602002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a:ln/>
        </p:spPr>
      </p:sp>
      <p:sp>
        <p:nvSpPr>
          <p:cNvPr id="55299" name="Notes Placeholder 2"/>
          <p:cNvSpPr>
            <a:spLocks noGrp="1"/>
          </p:cNvSpPr>
          <p:nvPr>
            <p:ph type="body" idx="1"/>
          </p:nvPr>
        </p:nvSpPr>
        <p:spPr>
          <a:noFill/>
          <a:ln/>
        </p:spPr>
        <p:txBody>
          <a:bodyPr/>
          <a:lstStyle/>
          <a:p>
            <a:endParaRPr lang="en-US"/>
          </a:p>
        </p:txBody>
      </p:sp>
      <p:sp>
        <p:nvSpPr>
          <p:cNvPr id="55300" name="Header Placeholder 3"/>
          <p:cNvSpPr>
            <a:spLocks noGrp="1"/>
          </p:cNvSpPr>
          <p:nvPr>
            <p:ph type="hdr" sz="quarter"/>
          </p:nvPr>
        </p:nvSpPr>
        <p:spPr>
          <a:noFill/>
        </p:spPr>
        <p:txBody>
          <a:bodyPr/>
          <a:lstStyle/>
          <a:p>
            <a:r>
              <a:rPr lang="en-US"/>
              <a:t>Overview</a:t>
            </a:r>
          </a:p>
        </p:txBody>
      </p:sp>
      <p:sp>
        <p:nvSpPr>
          <p:cNvPr id="55301" name="Slide Number Placeholder 4"/>
          <p:cNvSpPr>
            <a:spLocks noGrp="1"/>
          </p:cNvSpPr>
          <p:nvPr>
            <p:ph type="sldNum" sz="quarter" idx="5"/>
          </p:nvPr>
        </p:nvSpPr>
        <p:spPr>
          <a:noFill/>
        </p:spPr>
        <p:txBody>
          <a:bodyPr/>
          <a:lstStyle/>
          <a:p>
            <a:fld id="{D596D8C8-1B7F-4408-817A-803DF2D49BCD}" type="slidenum">
              <a:rPr lang="en-US" smtClean="0"/>
              <a:pPr/>
              <a:t>12</a:t>
            </a:fld>
            <a:endParaRPr lang="en-US"/>
          </a:p>
        </p:txBody>
      </p:sp>
    </p:spTree>
    <p:extLst>
      <p:ext uri="{BB962C8B-B14F-4D97-AF65-F5344CB8AC3E}">
        <p14:creationId xmlns:p14="http://schemas.microsoft.com/office/powerpoint/2010/main" val="34055964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a:ln/>
        </p:spPr>
      </p:sp>
      <p:sp>
        <p:nvSpPr>
          <p:cNvPr id="54275" name="Notes Placeholder 2"/>
          <p:cNvSpPr>
            <a:spLocks noGrp="1"/>
          </p:cNvSpPr>
          <p:nvPr>
            <p:ph type="body" idx="1"/>
          </p:nvPr>
        </p:nvSpPr>
        <p:spPr>
          <a:noFill/>
          <a:ln/>
        </p:spPr>
        <p:txBody>
          <a:bodyPr/>
          <a:lstStyle/>
          <a:p>
            <a:endParaRPr lang="en-US"/>
          </a:p>
        </p:txBody>
      </p:sp>
      <p:sp>
        <p:nvSpPr>
          <p:cNvPr id="54276" name="Header Placeholder 3"/>
          <p:cNvSpPr>
            <a:spLocks noGrp="1"/>
          </p:cNvSpPr>
          <p:nvPr>
            <p:ph type="hdr" sz="quarter"/>
          </p:nvPr>
        </p:nvSpPr>
        <p:spPr>
          <a:noFill/>
        </p:spPr>
        <p:txBody>
          <a:bodyPr/>
          <a:lstStyle/>
          <a:p>
            <a:r>
              <a:rPr lang="en-US"/>
              <a:t>Overview</a:t>
            </a:r>
          </a:p>
        </p:txBody>
      </p:sp>
      <p:sp>
        <p:nvSpPr>
          <p:cNvPr id="54277" name="Slide Number Placeholder 4"/>
          <p:cNvSpPr>
            <a:spLocks noGrp="1"/>
          </p:cNvSpPr>
          <p:nvPr>
            <p:ph type="sldNum" sz="quarter" idx="5"/>
          </p:nvPr>
        </p:nvSpPr>
        <p:spPr>
          <a:noFill/>
        </p:spPr>
        <p:txBody>
          <a:bodyPr/>
          <a:lstStyle/>
          <a:p>
            <a:fld id="{2209770C-634F-4219-BE05-75164737C295}" type="slidenum">
              <a:rPr lang="en-US" smtClean="0"/>
              <a:pPr/>
              <a:t>13</a:t>
            </a:fld>
            <a:endParaRPr lang="en-US"/>
          </a:p>
        </p:txBody>
      </p:sp>
    </p:spTree>
    <p:extLst>
      <p:ext uri="{BB962C8B-B14F-4D97-AF65-F5344CB8AC3E}">
        <p14:creationId xmlns:p14="http://schemas.microsoft.com/office/powerpoint/2010/main" val="14047277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a:ln/>
        </p:spPr>
      </p:sp>
      <p:sp>
        <p:nvSpPr>
          <p:cNvPr id="56323" name="Notes Placeholder 2"/>
          <p:cNvSpPr>
            <a:spLocks noGrp="1"/>
          </p:cNvSpPr>
          <p:nvPr>
            <p:ph type="body" idx="1"/>
          </p:nvPr>
        </p:nvSpPr>
        <p:spPr>
          <a:noFill/>
          <a:ln/>
        </p:spPr>
        <p:txBody>
          <a:bodyPr/>
          <a:lstStyle/>
          <a:p>
            <a:endParaRPr lang="en-US"/>
          </a:p>
        </p:txBody>
      </p:sp>
      <p:sp>
        <p:nvSpPr>
          <p:cNvPr id="56324" name="Header Placeholder 3"/>
          <p:cNvSpPr>
            <a:spLocks noGrp="1"/>
          </p:cNvSpPr>
          <p:nvPr>
            <p:ph type="hdr" sz="quarter"/>
          </p:nvPr>
        </p:nvSpPr>
        <p:spPr>
          <a:noFill/>
        </p:spPr>
        <p:txBody>
          <a:bodyPr/>
          <a:lstStyle/>
          <a:p>
            <a:r>
              <a:rPr lang="en-US"/>
              <a:t>Overview</a:t>
            </a:r>
          </a:p>
        </p:txBody>
      </p:sp>
      <p:sp>
        <p:nvSpPr>
          <p:cNvPr id="56325" name="Slide Number Placeholder 4"/>
          <p:cNvSpPr>
            <a:spLocks noGrp="1"/>
          </p:cNvSpPr>
          <p:nvPr>
            <p:ph type="sldNum" sz="quarter" idx="5"/>
          </p:nvPr>
        </p:nvSpPr>
        <p:spPr>
          <a:noFill/>
        </p:spPr>
        <p:txBody>
          <a:bodyPr/>
          <a:lstStyle/>
          <a:p>
            <a:fld id="{C007D620-480A-4A1F-A0B8-B4F64275ADC2}" type="slidenum">
              <a:rPr lang="en-US" smtClean="0"/>
              <a:pPr/>
              <a:t>14</a:t>
            </a:fld>
            <a:endParaRPr lang="en-US"/>
          </a:p>
        </p:txBody>
      </p:sp>
    </p:spTree>
    <p:extLst>
      <p:ext uri="{BB962C8B-B14F-4D97-AF65-F5344CB8AC3E}">
        <p14:creationId xmlns:p14="http://schemas.microsoft.com/office/powerpoint/2010/main" val="41713594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a:ln/>
        </p:spPr>
      </p:sp>
      <p:sp>
        <p:nvSpPr>
          <p:cNvPr id="56323" name="Notes Placeholder 2"/>
          <p:cNvSpPr>
            <a:spLocks noGrp="1"/>
          </p:cNvSpPr>
          <p:nvPr>
            <p:ph type="body" idx="1"/>
          </p:nvPr>
        </p:nvSpPr>
        <p:spPr>
          <a:noFill/>
          <a:ln/>
        </p:spPr>
        <p:txBody>
          <a:bodyPr/>
          <a:lstStyle/>
          <a:p>
            <a:endParaRPr lang="en-US"/>
          </a:p>
        </p:txBody>
      </p:sp>
      <p:sp>
        <p:nvSpPr>
          <p:cNvPr id="56324" name="Header Placeholder 3"/>
          <p:cNvSpPr>
            <a:spLocks noGrp="1"/>
          </p:cNvSpPr>
          <p:nvPr>
            <p:ph type="hdr" sz="quarter"/>
          </p:nvPr>
        </p:nvSpPr>
        <p:spPr>
          <a:noFill/>
        </p:spPr>
        <p:txBody>
          <a:bodyPr/>
          <a:lstStyle/>
          <a:p>
            <a:r>
              <a:rPr lang="en-US"/>
              <a:t>Overview</a:t>
            </a:r>
          </a:p>
        </p:txBody>
      </p:sp>
      <p:sp>
        <p:nvSpPr>
          <p:cNvPr id="56325" name="Slide Number Placeholder 4"/>
          <p:cNvSpPr>
            <a:spLocks noGrp="1"/>
          </p:cNvSpPr>
          <p:nvPr>
            <p:ph type="sldNum" sz="quarter" idx="5"/>
          </p:nvPr>
        </p:nvSpPr>
        <p:spPr>
          <a:noFill/>
        </p:spPr>
        <p:txBody>
          <a:bodyPr/>
          <a:lstStyle/>
          <a:p>
            <a:fld id="{C007D620-480A-4A1F-A0B8-B4F64275ADC2}" type="slidenum">
              <a:rPr lang="en-US" smtClean="0"/>
              <a:pPr/>
              <a:t>15</a:t>
            </a:fld>
            <a:endParaRPr lang="en-US"/>
          </a:p>
        </p:txBody>
      </p:sp>
    </p:spTree>
    <p:extLst>
      <p:ext uri="{BB962C8B-B14F-4D97-AF65-F5344CB8AC3E}">
        <p14:creationId xmlns:p14="http://schemas.microsoft.com/office/powerpoint/2010/main" val="39213874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a:ln/>
        </p:spPr>
      </p:sp>
      <p:sp>
        <p:nvSpPr>
          <p:cNvPr id="57347" name="Notes Placeholder 2"/>
          <p:cNvSpPr>
            <a:spLocks noGrp="1"/>
          </p:cNvSpPr>
          <p:nvPr>
            <p:ph type="body" idx="1"/>
          </p:nvPr>
        </p:nvSpPr>
        <p:spPr>
          <a:noFill/>
          <a:ln/>
        </p:spPr>
        <p:txBody>
          <a:bodyPr/>
          <a:lstStyle/>
          <a:p>
            <a:endParaRPr lang="en-US"/>
          </a:p>
        </p:txBody>
      </p:sp>
      <p:sp>
        <p:nvSpPr>
          <p:cNvPr id="57348" name="Header Placeholder 3"/>
          <p:cNvSpPr>
            <a:spLocks noGrp="1"/>
          </p:cNvSpPr>
          <p:nvPr>
            <p:ph type="hdr" sz="quarter"/>
          </p:nvPr>
        </p:nvSpPr>
        <p:spPr>
          <a:noFill/>
        </p:spPr>
        <p:txBody>
          <a:bodyPr/>
          <a:lstStyle/>
          <a:p>
            <a:r>
              <a:rPr lang="en-US"/>
              <a:t>Overview</a:t>
            </a:r>
          </a:p>
        </p:txBody>
      </p:sp>
      <p:sp>
        <p:nvSpPr>
          <p:cNvPr id="57349" name="Slide Number Placeholder 4"/>
          <p:cNvSpPr>
            <a:spLocks noGrp="1"/>
          </p:cNvSpPr>
          <p:nvPr>
            <p:ph type="sldNum" sz="quarter" idx="5"/>
          </p:nvPr>
        </p:nvSpPr>
        <p:spPr>
          <a:noFill/>
        </p:spPr>
        <p:txBody>
          <a:bodyPr/>
          <a:lstStyle/>
          <a:p>
            <a:fld id="{1CC41CB2-F43F-490F-AFEC-33DF06D28461}" type="slidenum">
              <a:rPr lang="en-US" smtClean="0"/>
              <a:pPr/>
              <a:t>16</a:t>
            </a:fld>
            <a:endParaRPr lang="en-US"/>
          </a:p>
        </p:txBody>
      </p:sp>
    </p:spTree>
    <p:extLst>
      <p:ext uri="{BB962C8B-B14F-4D97-AF65-F5344CB8AC3E}">
        <p14:creationId xmlns:p14="http://schemas.microsoft.com/office/powerpoint/2010/main" val="92478429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a:ln/>
        </p:spPr>
      </p:sp>
      <p:sp>
        <p:nvSpPr>
          <p:cNvPr id="58371" name="Notes Placeholder 2"/>
          <p:cNvSpPr>
            <a:spLocks noGrp="1"/>
          </p:cNvSpPr>
          <p:nvPr>
            <p:ph type="body" idx="1"/>
          </p:nvPr>
        </p:nvSpPr>
        <p:spPr>
          <a:noFill/>
          <a:ln/>
        </p:spPr>
        <p:txBody>
          <a:bodyPr/>
          <a:lstStyle/>
          <a:p>
            <a:endParaRPr lang="en-US"/>
          </a:p>
        </p:txBody>
      </p:sp>
      <p:sp>
        <p:nvSpPr>
          <p:cNvPr id="58372" name="Header Placeholder 3"/>
          <p:cNvSpPr>
            <a:spLocks noGrp="1"/>
          </p:cNvSpPr>
          <p:nvPr>
            <p:ph type="hdr" sz="quarter"/>
          </p:nvPr>
        </p:nvSpPr>
        <p:spPr>
          <a:noFill/>
        </p:spPr>
        <p:txBody>
          <a:bodyPr/>
          <a:lstStyle/>
          <a:p>
            <a:r>
              <a:rPr lang="en-US"/>
              <a:t>Overview</a:t>
            </a:r>
          </a:p>
        </p:txBody>
      </p:sp>
      <p:sp>
        <p:nvSpPr>
          <p:cNvPr id="58373" name="Slide Number Placeholder 4"/>
          <p:cNvSpPr>
            <a:spLocks noGrp="1"/>
          </p:cNvSpPr>
          <p:nvPr>
            <p:ph type="sldNum" sz="quarter" idx="5"/>
          </p:nvPr>
        </p:nvSpPr>
        <p:spPr>
          <a:noFill/>
        </p:spPr>
        <p:txBody>
          <a:bodyPr/>
          <a:lstStyle/>
          <a:p>
            <a:fld id="{0FC8A65C-4AC0-48AA-9837-17D679C7270B}" type="slidenum">
              <a:rPr lang="en-US" smtClean="0"/>
              <a:pPr/>
              <a:t>17</a:t>
            </a:fld>
            <a:endParaRPr lang="en-US"/>
          </a:p>
        </p:txBody>
      </p:sp>
    </p:spTree>
    <p:extLst>
      <p:ext uri="{BB962C8B-B14F-4D97-AF65-F5344CB8AC3E}">
        <p14:creationId xmlns:p14="http://schemas.microsoft.com/office/powerpoint/2010/main" val="323397203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a:ln/>
        </p:spPr>
      </p:sp>
      <p:sp>
        <p:nvSpPr>
          <p:cNvPr id="59395" name="Notes Placeholder 2"/>
          <p:cNvSpPr>
            <a:spLocks noGrp="1"/>
          </p:cNvSpPr>
          <p:nvPr>
            <p:ph type="body" idx="1"/>
          </p:nvPr>
        </p:nvSpPr>
        <p:spPr>
          <a:noFill/>
          <a:ln/>
        </p:spPr>
        <p:txBody>
          <a:bodyPr/>
          <a:lstStyle/>
          <a:p>
            <a:endParaRPr lang="en-US"/>
          </a:p>
        </p:txBody>
      </p:sp>
      <p:sp>
        <p:nvSpPr>
          <p:cNvPr id="59396" name="Header Placeholder 3"/>
          <p:cNvSpPr>
            <a:spLocks noGrp="1"/>
          </p:cNvSpPr>
          <p:nvPr>
            <p:ph type="hdr" sz="quarter"/>
          </p:nvPr>
        </p:nvSpPr>
        <p:spPr>
          <a:noFill/>
        </p:spPr>
        <p:txBody>
          <a:bodyPr/>
          <a:lstStyle/>
          <a:p>
            <a:r>
              <a:rPr lang="en-US"/>
              <a:t>Overview</a:t>
            </a:r>
          </a:p>
        </p:txBody>
      </p:sp>
      <p:sp>
        <p:nvSpPr>
          <p:cNvPr id="59397" name="Slide Number Placeholder 4"/>
          <p:cNvSpPr>
            <a:spLocks noGrp="1"/>
          </p:cNvSpPr>
          <p:nvPr>
            <p:ph type="sldNum" sz="quarter" idx="5"/>
          </p:nvPr>
        </p:nvSpPr>
        <p:spPr>
          <a:noFill/>
        </p:spPr>
        <p:txBody>
          <a:bodyPr/>
          <a:lstStyle/>
          <a:p>
            <a:fld id="{7117BEC6-D071-4333-9EF1-D9E290AC4123}" type="slidenum">
              <a:rPr lang="en-US" smtClean="0"/>
              <a:pPr/>
              <a:t>18</a:t>
            </a:fld>
            <a:endParaRPr lang="en-US"/>
          </a:p>
        </p:txBody>
      </p:sp>
    </p:spTree>
    <p:extLst>
      <p:ext uri="{BB962C8B-B14F-4D97-AF65-F5344CB8AC3E}">
        <p14:creationId xmlns:p14="http://schemas.microsoft.com/office/powerpoint/2010/main" val="85860418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a:ln/>
        </p:spPr>
      </p:sp>
      <p:sp>
        <p:nvSpPr>
          <p:cNvPr id="60419" name="Notes Placeholder 2"/>
          <p:cNvSpPr>
            <a:spLocks noGrp="1"/>
          </p:cNvSpPr>
          <p:nvPr>
            <p:ph type="body" idx="1"/>
          </p:nvPr>
        </p:nvSpPr>
        <p:spPr>
          <a:noFill/>
          <a:ln/>
        </p:spPr>
        <p:txBody>
          <a:bodyPr/>
          <a:lstStyle/>
          <a:p>
            <a:endParaRPr lang="en-US"/>
          </a:p>
        </p:txBody>
      </p:sp>
      <p:sp>
        <p:nvSpPr>
          <p:cNvPr id="60420" name="Header Placeholder 3"/>
          <p:cNvSpPr>
            <a:spLocks noGrp="1"/>
          </p:cNvSpPr>
          <p:nvPr>
            <p:ph type="hdr" sz="quarter"/>
          </p:nvPr>
        </p:nvSpPr>
        <p:spPr>
          <a:noFill/>
        </p:spPr>
        <p:txBody>
          <a:bodyPr/>
          <a:lstStyle/>
          <a:p>
            <a:r>
              <a:rPr lang="en-US"/>
              <a:t>Overview</a:t>
            </a:r>
          </a:p>
        </p:txBody>
      </p:sp>
      <p:sp>
        <p:nvSpPr>
          <p:cNvPr id="60421" name="Slide Number Placeholder 4"/>
          <p:cNvSpPr>
            <a:spLocks noGrp="1"/>
          </p:cNvSpPr>
          <p:nvPr>
            <p:ph type="sldNum" sz="quarter" idx="5"/>
          </p:nvPr>
        </p:nvSpPr>
        <p:spPr>
          <a:noFill/>
        </p:spPr>
        <p:txBody>
          <a:bodyPr/>
          <a:lstStyle/>
          <a:p>
            <a:fld id="{E8270A85-0A47-41BF-AE56-81DCA1CE137D}" type="slidenum">
              <a:rPr lang="en-US" smtClean="0"/>
              <a:pPr/>
              <a:t>19</a:t>
            </a:fld>
            <a:endParaRPr lang="en-US"/>
          </a:p>
        </p:txBody>
      </p:sp>
    </p:spTree>
    <p:extLst>
      <p:ext uri="{BB962C8B-B14F-4D97-AF65-F5344CB8AC3E}">
        <p14:creationId xmlns:p14="http://schemas.microsoft.com/office/powerpoint/2010/main" val="11597957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ln/>
        </p:spPr>
      </p:sp>
      <p:sp>
        <p:nvSpPr>
          <p:cNvPr id="43011" name="Notes Placeholder 2"/>
          <p:cNvSpPr>
            <a:spLocks noGrp="1"/>
          </p:cNvSpPr>
          <p:nvPr>
            <p:ph type="body" idx="1"/>
          </p:nvPr>
        </p:nvSpPr>
        <p:spPr>
          <a:noFill/>
          <a:ln/>
        </p:spPr>
        <p:txBody>
          <a:bodyPr/>
          <a:lstStyle/>
          <a:p>
            <a:endParaRPr lang="en-US"/>
          </a:p>
        </p:txBody>
      </p:sp>
      <p:sp>
        <p:nvSpPr>
          <p:cNvPr id="43012" name="Header Placeholder 3"/>
          <p:cNvSpPr>
            <a:spLocks noGrp="1"/>
          </p:cNvSpPr>
          <p:nvPr>
            <p:ph type="hdr" sz="quarter"/>
          </p:nvPr>
        </p:nvSpPr>
        <p:spPr>
          <a:noFill/>
        </p:spPr>
        <p:txBody>
          <a:bodyPr/>
          <a:lstStyle/>
          <a:p>
            <a:r>
              <a:rPr lang="en-US"/>
              <a:t>Overview</a:t>
            </a:r>
          </a:p>
        </p:txBody>
      </p:sp>
      <p:sp>
        <p:nvSpPr>
          <p:cNvPr id="43013" name="Slide Number Placeholder 4"/>
          <p:cNvSpPr>
            <a:spLocks noGrp="1"/>
          </p:cNvSpPr>
          <p:nvPr>
            <p:ph type="sldNum" sz="quarter" idx="5"/>
          </p:nvPr>
        </p:nvSpPr>
        <p:spPr>
          <a:noFill/>
        </p:spPr>
        <p:txBody>
          <a:bodyPr/>
          <a:lstStyle/>
          <a:p>
            <a:fld id="{70F157FA-7812-48AF-BA8B-2F17FB30D219}" type="slidenum">
              <a:rPr lang="en-US" smtClean="0"/>
              <a:pPr/>
              <a:t>2</a:t>
            </a:fld>
            <a:endParaRPr lang="en-US"/>
          </a:p>
        </p:txBody>
      </p:sp>
    </p:spTree>
    <p:extLst>
      <p:ext uri="{BB962C8B-B14F-4D97-AF65-F5344CB8AC3E}">
        <p14:creationId xmlns:p14="http://schemas.microsoft.com/office/powerpoint/2010/main" val="259844762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a:ln/>
        </p:spPr>
      </p:sp>
      <p:sp>
        <p:nvSpPr>
          <p:cNvPr id="61443" name="Notes Placeholder 2"/>
          <p:cNvSpPr>
            <a:spLocks noGrp="1"/>
          </p:cNvSpPr>
          <p:nvPr>
            <p:ph type="body" idx="1"/>
          </p:nvPr>
        </p:nvSpPr>
        <p:spPr>
          <a:noFill/>
          <a:ln/>
        </p:spPr>
        <p:txBody>
          <a:bodyPr/>
          <a:lstStyle/>
          <a:p>
            <a:endParaRPr lang="en-US"/>
          </a:p>
        </p:txBody>
      </p:sp>
      <p:sp>
        <p:nvSpPr>
          <p:cNvPr id="61444" name="Header Placeholder 3"/>
          <p:cNvSpPr>
            <a:spLocks noGrp="1"/>
          </p:cNvSpPr>
          <p:nvPr>
            <p:ph type="hdr" sz="quarter"/>
          </p:nvPr>
        </p:nvSpPr>
        <p:spPr>
          <a:noFill/>
        </p:spPr>
        <p:txBody>
          <a:bodyPr/>
          <a:lstStyle/>
          <a:p>
            <a:r>
              <a:rPr lang="en-US"/>
              <a:t>Overview</a:t>
            </a:r>
          </a:p>
        </p:txBody>
      </p:sp>
      <p:sp>
        <p:nvSpPr>
          <p:cNvPr id="61445" name="Slide Number Placeholder 4"/>
          <p:cNvSpPr>
            <a:spLocks noGrp="1"/>
          </p:cNvSpPr>
          <p:nvPr>
            <p:ph type="sldNum" sz="quarter" idx="5"/>
          </p:nvPr>
        </p:nvSpPr>
        <p:spPr>
          <a:noFill/>
        </p:spPr>
        <p:txBody>
          <a:bodyPr/>
          <a:lstStyle/>
          <a:p>
            <a:fld id="{110BFB6C-924B-4A57-85DE-010C51639ADB}" type="slidenum">
              <a:rPr lang="en-US" smtClean="0"/>
              <a:pPr/>
              <a:t>20</a:t>
            </a:fld>
            <a:endParaRPr lang="en-US"/>
          </a:p>
        </p:txBody>
      </p:sp>
    </p:spTree>
    <p:extLst>
      <p:ext uri="{BB962C8B-B14F-4D97-AF65-F5344CB8AC3E}">
        <p14:creationId xmlns:p14="http://schemas.microsoft.com/office/powerpoint/2010/main" val="15072701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a:ln/>
        </p:spPr>
      </p:sp>
      <p:sp>
        <p:nvSpPr>
          <p:cNvPr id="62467" name="Notes Placeholder 2"/>
          <p:cNvSpPr>
            <a:spLocks noGrp="1"/>
          </p:cNvSpPr>
          <p:nvPr>
            <p:ph type="body" idx="1"/>
          </p:nvPr>
        </p:nvSpPr>
        <p:spPr>
          <a:noFill/>
          <a:ln/>
        </p:spPr>
        <p:txBody>
          <a:bodyPr/>
          <a:lstStyle/>
          <a:p>
            <a:endParaRPr lang="en-US"/>
          </a:p>
        </p:txBody>
      </p:sp>
      <p:sp>
        <p:nvSpPr>
          <p:cNvPr id="62468" name="Header Placeholder 3"/>
          <p:cNvSpPr>
            <a:spLocks noGrp="1"/>
          </p:cNvSpPr>
          <p:nvPr>
            <p:ph type="hdr" sz="quarter"/>
          </p:nvPr>
        </p:nvSpPr>
        <p:spPr>
          <a:noFill/>
        </p:spPr>
        <p:txBody>
          <a:bodyPr/>
          <a:lstStyle/>
          <a:p>
            <a:r>
              <a:rPr lang="en-US"/>
              <a:t>Overview</a:t>
            </a:r>
          </a:p>
        </p:txBody>
      </p:sp>
      <p:sp>
        <p:nvSpPr>
          <p:cNvPr id="62469" name="Slide Number Placeholder 4"/>
          <p:cNvSpPr>
            <a:spLocks noGrp="1"/>
          </p:cNvSpPr>
          <p:nvPr>
            <p:ph type="sldNum" sz="quarter" idx="5"/>
          </p:nvPr>
        </p:nvSpPr>
        <p:spPr>
          <a:noFill/>
        </p:spPr>
        <p:txBody>
          <a:bodyPr/>
          <a:lstStyle/>
          <a:p>
            <a:fld id="{BD5E9690-11C8-4ABD-9F2D-3CCE36EF4C77}" type="slidenum">
              <a:rPr lang="en-US" smtClean="0"/>
              <a:pPr/>
              <a:t>21</a:t>
            </a:fld>
            <a:endParaRPr lang="en-US"/>
          </a:p>
        </p:txBody>
      </p:sp>
    </p:spTree>
    <p:extLst>
      <p:ext uri="{BB962C8B-B14F-4D97-AF65-F5344CB8AC3E}">
        <p14:creationId xmlns:p14="http://schemas.microsoft.com/office/powerpoint/2010/main" val="364044112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a:ln/>
        </p:spPr>
      </p:sp>
      <p:sp>
        <p:nvSpPr>
          <p:cNvPr id="63491" name="Notes Placeholder 2"/>
          <p:cNvSpPr>
            <a:spLocks noGrp="1"/>
          </p:cNvSpPr>
          <p:nvPr>
            <p:ph type="body" idx="1"/>
          </p:nvPr>
        </p:nvSpPr>
        <p:spPr>
          <a:noFill/>
          <a:ln/>
        </p:spPr>
        <p:txBody>
          <a:bodyPr/>
          <a:lstStyle/>
          <a:p>
            <a:endParaRPr lang="en-US"/>
          </a:p>
        </p:txBody>
      </p:sp>
      <p:sp>
        <p:nvSpPr>
          <p:cNvPr id="63492" name="Header Placeholder 3"/>
          <p:cNvSpPr>
            <a:spLocks noGrp="1"/>
          </p:cNvSpPr>
          <p:nvPr>
            <p:ph type="hdr" sz="quarter"/>
          </p:nvPr>
        </p:nvSpPr>
        <p:spPr>
          <a:noFill/>
        </p:spPr>
        <p:txBody>
          <a:bodyPr/>
          <a:lstStyle/>
          <a:p>
            <a:r>
              <a:rPr lang="en-US"/>
              <a:t>Overview</a:t>
            </a:r>
          </a:p>
        </p:txBody>
      </p:sp>
      <p:sp>
        <p:nvSpPr>
          <p:cNvPr id="63493" name="Slide Number Placeholder 4"/>
          <p:cNvSpPr>
            <a:spLocks noGrp="1"/>
          </p:cNvSpPr>
          <p:nvPr>
            <p:ph type="sldNum" sz="quarter" idx="5"/>
          </p:nvPr>
        </p:nvSpPr>
        <p:spPr>
          <a:noFill/>
        </p:spPr>
        <p:txBody>
          <a:bodyPr/>
          <a:lstStyle/>
          <a:p>
            <a:fld id="{5A8BD679-7926-43E8-96D2-D94D7F2C97D7}" type="slidenum">
              <a:rPr lang="en-US" smtClean="0"/>
              <a:pPr/>
              <a:t>22</a:t>
            </a:fld>
            <a:endParaRPr lang="en-US"/>
          </a:p>
        </p:txBody>
      </p:sp>
    </p:spTree>
    <p:extLst>
      <p:ext uri="{BB962C8B-B14F-4D97-AF65-F5344CB8AC3E}">
        <p14:creationId xmlns:p14="http://schemas.microsoft.com/office/powerpoint/2010/main" val="316800578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a:ln/>
        </p:spPr>
      </p:sp>
      <p:sp>
        <p:nvSpPr>
          <p:cNvPr id="64515" name="Notes Placeholder 2"/>
          <p:cNvSpPr>
            <a:spLocks noGrp="1"/>
          </p:cNvSpPr>
          <p:nvPr>
            <p:ph type="body" idx="1"/>
          </p:nvPr>
        </p:nvSpPr>
        <p:spPr>
          <a:noFill/>
          <a:ln/>
        </p:spPr>
        <p:txBody>
          <a:bodyPr/>
          <a:lstStyle/>
          <a:p>
            <a:endParaRPr lang="en-US"/>
          </a:p>
        </p:txBody>
      </p:sp>
      <p:sp>
        <p:nvSpPr>
          <p:cNvPr id="64516" name="Header Placeholder 3"/>
          <p:cNvSpPr>
            <a:spLocks noGrp="1"/>
          </p:cNvSpPr>
          <p:nvPr>
            <p:ph type="hdr" sz="quarter"/>
          </p:nvPr>
        </p:nvSpPr>
        <p:spPr>
          <a:noFill/>
        </p:spPr>
        <p:txBody>
          <a:bodyPr/>
          <a:lstStyle/>
          <a:p>
            <a:r>
              <a:rPr lang="en-US"/>
              <a:t>Overview</a:t>
            </a:r>
          </a:p>
        </p:txBody>
      </p:sp>
      <p:sp>
        <p:nvSpPr>
          <p:cNvPr id="64517" name="Slide Number Placeholder 4"/>
          <p:cNvSpPr>
            <a:spLocks noGrp="1"/>
          </p:cNvSpPr>
          <p:nvPr>
            <p:ph type="sldNum" sz="quarter" idx="5"/>
          </p:nvPr>
        </p:nvSpPr>
        <p:spPr>
          <a:noFill/>
        </p:spPr>
        <p:txBody>
          <a:bodyPr/>
          <a:lstStyle/>
          <a:p>
            <a:fld id="{EEFF01FB-8B94-4A2F-8910-093F4E2A27B8}" type="slidenum">
              <a:rPr lang="en-US" smtClean="0"/>
              <a:pPr/>
              <a:t>23</a:t>
            </a:fld>
            <a:endParaRPr lang="en-US"/>
          </a:p>
        </p:txBody>
      </p:sp>
    </p:spTree>
    <p:extLst>
      <p:ext uri="{BB962C8B-B14F-4D97-AF65-F5344CB8AC3E}">
        <p14:creationId xmlns:p14="http://schemas.microsoft.com/office/powerpoint/2010/main" val="267099349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a:ln/>
        </p:spPr>
      </p:sp>
      <p:sp>
        <p:nvSpPr>
          <p:cNvPr id="65539" name="Notes Placeholder 2"/>
          <p:cNvSpPr>
            <a:spLocks noGrp="1"/>
          </p:cNvSpPr>
          <p:nvPr>
            <p:ph type="body" idx="1"/>
          </p:nvPr>
        </p:nvSpPr>
        <p:spPr>
          <a:noFill/>
          <a:ln/>
        </p:spPr>
        <p:txBody>
          <a:bodyPr/>
          <a:lstStyle/>
          <a:p>
            <a:endParaRPr lang="en-US"/>
          </a:p>
        </p:txBody>
      </p:sp>
      <p:sp>
        <p:nvSpPr>
          <p:cNvPr id="65540" name="Header Placeholder 3"/>
          <p:cNvSpPr>
            <a:spLocks noGrp="1"/>
          </p:cNvSpPr>
          <p:nvPr>
            <p:ph type="hdr" sz="quarter"/>
          </p:nvPr>
        </p:nvSpPr>
        <p:spPr>
          <a:noFill/>
        </p:spPr>
        <p:txBody>
          <a:bodyPr/>
          <a:lstStyle/>
          <a:p>
            <a:r>
              <a:rPr lang="en-US"/>
              <a:t>Overview</a:t>
            </a:r>
          </a:p>
        </p:txBody>
      </p:sp>
      <p:sp>
        <p:nvSpPr>
          <p:cNvPr id="65541" name="Slide Number Placeholder 4"/>
          <p:cNvSpPr>
            <a:spLocks noGrp="1"/>
          </p:cNvSpPr>
          <p:nvPr>
            <p:ph type="sldNum" sz="quarter" idx="5"/>
          </p:nvPr>
        </p:nvSpPr>
        <p:spPr>
          <a:noFill/>
        </p:spPr>
        <p:txBody>
          <a:bodyPr/>
          <a:lstStyle/>
          <a:p>
            <a:fld id="{1FF6247D-41C7-4BCE-B154-38DFE048D5AC}" type="slidenum">
              <a:rPr lang="en-US" smtClean="0"/>
              <a:pPr/>
              <a:t>24</a:t>
            </a:fld>
            <a:endParaRPr lang="en-US"/>
          </a:p>
        </p:txBody>
      </p:sp>
    </p:spTree>
    <p:extLst>
      <p:ext uri="{BB962C8B-B14F-4D97-AF65-F5344CB8AC3E}">
        <p14:creationId xmlns:p14="http://schemas.microsoft.com/office/powerpoint/2010/main" val="71991570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a:ln/>
        </p:spPr>
      </p:sp>
      <p:sp>
        <p:nvSpPr>
          <p:cNvPr id="66563" name="Notes Placeholder 2"/>
          <p:cNvSpPr>
            <a:spLocks noGrp="1"/>
          </p:cNvSpPr>
          <p:nvPr>
            <p:ph type="body" idx="1"/>
          </p:nvPr>
        </p:nvSpPr>
        <p:spPr>
          <a:noFill/>
          <a:ln/>
        </p:spPr>
        <p:txBody>
          <a:bodyPr/>
          <a:lstStyle/>
          <a:p>
            <a:endParaRPr lang="en-US"/>
          </a:p>
        </p:txBody>
      </p:sp>
      <p:sp>
        <p:nvSpPr>
          <p:cNvPr id="66564" name="Header Placeholder 3"/>
          <p:cNvSpPr>
            <a:spLocks noGrp="1"/>
          </p:cNvSpPr>
          <p:nvPr>
            <p:ph type="hdr" sz="quarter"/>
          </p:nvPr>
        </p:nvSpPr>
        <p:spPr>
          <a:noFill/>
        </p:spPr>
        <p:txBody>
          <a:bodyPr/>
          <a:lstStyle/>
          <a:p>
            <a:r>
              <a:rPr lang="en-US"/>
              <a:t>Overview</a:t>
            </a:r>
          </a:p>
        </p:txBody>
      </p:sp>
      <p:sp>
        <p:nvSpPr>
          <p:cNvPr id="66565" name="Slide Number Placeholder 4"/>
          <p:cNvSpPr>
            <a:spLocks noGrp="1"/>
          </p:cNvSpPr>
          <p:nvPr>
            <p:ph type="sldNum" sz="quarter" idx="5"/>
          </p:nvPr>
        </p:nvSpPr>
        <p:spPr>
          <a:noFill/>
        </p:spPr>
        <p:txBody>
          <a:bodyPr/>
          <a:lstStyle/>
          <a:p>
            <a:fld id="{C705EADC-A745-4D8D-9281-240493859A8D}" type="slidenum">
              <a:rPr lang="en-US" smtClean="0"/>
              <a:pPr/>
              <a:t>25</a:t>
            </a:fld>
            <a:endParaRPr lang="en-US"/>
          </a:p>
        </p:txBody>
      </p:sp>
    </p:spTree>
    <p:extLst>
      <p:ext uri="{BB962C8B-B14F-4D97-AF65-F5344CB8AC3E}">
        <p14:creationId xmlns:p14="http://schemas.microsoft.com/office/powerpoint/2010/main" val="272522250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a:ln/>
        </p:spPr>
      </p:sp>
      <p:sp>
        <p:nvSpPr>
          <p:cNvPr id="67587" name="Notes Placeholder 2"/>
          <p:cNvSpPr>
            <a:spLocks noGrp="1"/>
          </p:cNvSpPr>
          <p:nvPr>
            <p:ph type="body" idx="1"/>
          </p:nvPr>
        </p:nvSpPr>
        <p:spPr>
          <a:noFill/>
          <a:ln/>
        </p:spPr>
        <p:txBody>
          <a:bodyPr/>
          <a:lstStyle/>
          <a:p>
            <a:endParaRPr lang="en-US"/>
          </a:p>
        </p:txBody>
      </p:sp>
      <p:sp>
        <p:nvSpPr>
          <p:cNvPr id="67588" name="Header Placeholder 3"/>
          <p:cNvSpPr>
            <a:spLocks noGrp="1"/>
          </p:cNvSpPr>
          <p:nvPr>
            <p:ph type="hdr" sz="quarter"/>
          </p:nvPr>
        </p:nvSpPr>
        <p:spPr>
          <a:noFill/>
        </p:spPr>
        <p:txBody>
          <a:bodyPr/>
          <a:lstStyle/>
          <a:p>
            <a:r>
              <a:rPr lang="en-US"/>
              <a:t>Overview</a:t>
            </a:r>
          </a:p>
        </p:txBody>
      </p:sp>
      <p:sp>
        <p:nvSpPr>
          <p:cNvPr id="67589" name="Slide Number Placeholder 4"/>
          <p:cNvSpPr>
            <a:spLocks noGrp="1"/>
          </p:cNvSpPr>
          <p:nvPr>
            <p:ph type="sldNum" sz="quarter" idx="5"/>
          </p:nvPr>
        </p:nvSpPr>
        <p:spPr>
          <a:noFill/>
        </p:spPr>
        <p:txBody>
          <a:bodyPr/>
          <a:lstStyle/>
          <a:p>
            <a:fld id="{AAC3755A-A091-4215-9CA9-6B4634B71900}" type="slidenum">
              <a:rPr lang="en-US" smtClean="0"/>
              <a:pPr/>
              <a:t>27</a:t>
            </a:fld>
            <a:endParaRPr lang="en-US"/>
          </a:p>
        </p:txBody>
      </p:sp>
    </p:spTree>
    <p:extLst>
      <p:ext uri="{BB962C8B-B14F-4D97-AF65-F5344CB8AC3E}">
        <p14:creationId xmlns:p14="http://schemas.microsoft.com/office/powerpoint/2010/main" val="277371709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a:ln/>
        </p:spPr>
      </p:sp>
      <p:sp>
        <p:nvSpPr>
          <p:cNvPr id="68611" name="Notes Placeholder 2"/>
          <p:cNvSpPr>
            <a:spLocks noGrp="1"/>
          </p:cNvSpPr>
          <p:nvPr>
            <p:ph type="body" idx="1"/>
          </p:nvPr>
        </p:nvSpPr>
        <p:spPr>
          <a:noFill/>
          <a:ln/>
        </p:spPr>
        <p:txBody>
          <a:bodyPr/>
          <a:lstStyle/>
          <a:p>
            <a:endParaRPr lang="en-US"/>
          </a:p>
        </p:txBody>
      </p:sp>
      <p:sp>
        <p:nvSpPr>
          <p:cNvPr id="68612" name="Header Placeholder 3"/>
          <p:cNvSpPr>
            <a:spLocks noGrp="1"/>
          </p:cNvSpPr>
          <p:nvPr>
            <p:ph type="hdr" sz="quarter"/>
          </p:nvPr>
        </p:nvSpPr>
        <p:spPr>
          <a:noFill/>
        </p:spPr>
        <p:txBody>
          <a:bodyPr/>
          <a:lstStyle/>
          <a:p>
            <a:r>
              <a:rPr lang="en-US"/>
              <a:t>Overview</a:t>
            </a:r>
          </a:p>
        </p:txBody>
      </p:sp>
      <p:sp>
        <p:nvSpPr>
          <p:cNvPr id="68613" name="Slide Number Placeholder 4"/>
          <p:cNvSpPr>
            <a:spLocks noGrp="1"/>
          </p:cNvSpPr>
          <p:nvPr>
            <p:ph type="sldNum" sz="quarter" idx="5"/>
          </p:nvPr>
        </p:nvSpPr>
        <p:spPr>
          <a:noFill/>
        </p:spPr>
        <p:txBody>
          <a:bodyPr/>
          <a:lstStyle/>
          <a:p>
            <a:fld id="{C9694F0E-4EF1-47E0-A04E-88097CBE2BE6}" type="slidenum">
              <a:rPr lang="en-US" smtClean="0"/>
              <a:pPr/>
              <a:t>28</a:t>
            </a:fld>
            <a:endParaRPr lang="en-US"/>
          </a:p>
        </p:txBody>
      </p:sp>
    </p:spTree>
    <p:extLst>
      <p:ext uri="{BB962C8B-B14F-4D97-AF65-F5344CB8AC3E}">
        <p14:creationId xmlns:p14="http://schemas.microsoft.com/office/powerpoint/2010/main" val="280208733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noTextEdit="1"/>
          </p:cNvSpPr>
          <p:nvPr>
            <p:ph type="sldImg"/>
          </p:nvPr>
        </p:nvSpPr>
        <p:spPr>
          <a:ln/>
        </p:spPr>
      </p:sp>
      <p:sp>
        <p:nvSpPr>
          <p:cNvPr id="69635" name="Notes Placeholder 2"/>
          <p:cNvSpPr>
            <a:spLocks noGrp="1"/>
          </p:cNvSpPr>
          <p:nvPr>
            <p:ph type="body" idx="1"/>
          </p:nvPr>
        </p:nvSpPr>
        <p:spPr>
          <a:noFill/>
          <a:ln/>
        </p:spPr>
        <p:txBody>
          <a:bodyPr/>
          <a:lstStyle/>
          <a:p>
            <a:endParaRPr lang="en-US"/>
          </a:p>
        </p:txBody>
      </p:sp>
      <p:sp>
        <p:nvSpPr>
          <p:cNvPr id="69636" name="Header Placeholder 3"/>
          <p:cNvSpPr>
            <a:spLocks noGrp="1"/>
          </p:cNvSpPr>
          <p:nvPr>
            <p:ph type="hdr" sz="quarter"/>
          </p:nvPr>
        </p:nvSpPr>
        <p:spPr>
          <a:noFill/>
        </p:spPr>
        <p:txBody>
          <a:bodyPr/>
          <a:lstStyle/>
          <a:p>
            <a:r>
              <a:rPr lang="en-US"/>
              <a:t>Overview</a:t>
            </a:r>
          </a:p>
        </p:txBody>
      </p:sp>
      <p:sp>
        <p:nvSpPr>
          <p:cNvPr id="69637" name="Slide Number Placeholder 4"/>
          <p:cNvSpPr>
            <a:spLocks noGrp="1"/>
          </p:cNvSpPr>
          <p:nvPr>
            <p:ph type="sldNum" sz="quarter" idx="5"/>
          </p:nvPr>
        </p:nvSpPr>
        <p:spPr>
          <a:noFill/>
        </p:spPr>
        <p:txBody>
          <a:bodyPr/>
          <a:lstStyle/>
          <a:p>
            <a:fld id="{D35982E1-6B39-45CA-8B2D-4D94E03E64E0}" type="slidenum">
              <a:rPr lang="en-US" smtClean="0"/>
              <a:pPr/>
              <a:t>29</a:t>
            </a:fld>
            <a:endParaRPr lang="en-US"/>
          </a:p>
        </p:txBody>
      </p:sp>
    </p:spTree>
    <p:extLst>
      <p:ext uri="{BB962C8B-B14F-4D97-AF65-F5344CB8AC3E}">
        <p14:creationId xmlns:p14="http://schemas.microsoft.com/office/powerpoint/2010/main" val="18548200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a:ln/>
        </p:spPr>
      </p:sp>
      <p:sp>
        <p:nvSpPr>
          <p:cNvPr id="71683" name="Notes Placeholder 2"/>
          <p:cNvSpPr>
            <a:spLocks noGrp="1"/>
          </p:cNvSpPr>
          <p:nvPr>
            <p:ph type="body" idx="1"/>
          </p:nvPr>
        </p:nvSpPr>
        <p:spPr>
          <a:noFill/>
          <a:ln/>
        </p:spPr>
        <p:txBody>
          <a:bodyPr/>
          <a:lstStyle/>
          <a:p>
            <a:endParaRPr lang="en-US"/>
          </a:p>
        </p:txBody>
      </p:sp>
      <p:sp>
        <p:nvSpPr>
          <p:cNvPr id="71684" name="Header Placeholder 3"/>
          <p:cNvSpPr>
            <a:spLocks noGrp="1"/>
          </p:cNvSpPr>
          <p:nvPr>
            <p:ph type="hdr" sz="quarter"/>
          </p:nvPr>
        </p:nvSpPr>
        <p:spPr>
          <a:noFill/>
        </p:spPr>
        <p:txBody>
          <a:bodyPr/>
          <a:lstStyle/>
          <a:p>
            <a:r>
              <a:rPr lang="en-US"/>
              <a:t>Overview</a:t>
            </a:r>
          </a:p>
        </p:txBody>
      </p:sp>
      <p:sp>
        <p:nvSpPr>
          <p:cNvPr id="71685" name="Slide Number Placeholder 4"/>
          <p:cNvSpPr>
            <a:spLocks noGrp="1"/>
          </p:cNvSpPr>
          <p:nvPr>
            <p:ph type="sldNum" sz="quarter" idx="5"/>
          </p:nvPr>
        </p:nvSpPr>
        <p:spPr>
          <a:noFill/>
        </p:spPr>
        <p:txBody>
          <a:bodyPr/>
          <a:lstStyle/>
          <a:p>
            <a:fld id="{354A762B-23FC-4D9C-9319-E32DE86B7413}" type="slidenum">
              <a:rPr lang="en-US" smtClean="0"/>
              <a:pPr/>
              <a:t>30</a:t>
            </a:fld>
            <a:endParaRPr lang="en-US"/>
          </a:p>
        </p:txBody>
      </p:sp>
    </p:spTree>
    <p:extLst>
      <p:ext uri="{BB962C8B-B14F-4D97-AF65-F5344CB8AC3E}">
        <p14:creationId xmlns:p14="http://schemas.microsoft.com/office/powerpoint/2010/main" val="25391820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a:ln/>
        </p:spPr>
      </p:sp>
      <p:sp>
        <p:nvSpPr>
          <p:cNvPr id="45059" name="Notes Placeholder 2"/>
          <p:cNvSpPr>
            <a:spLocks noGrp="1"/>
          </p:cNvSpPr>
          <p:nvPr>
            <p:ph type="body" idx="1"/>
          </p:nvPr>
        </p:nvSpPr>
        <p:spPr>
          <a:noFill/>
          <a:ln/>
        </p:spPr>
        <p:txBody>
          <a:bodyPr/>
          <a:lstStyle/>
          <a:p>
            <a:endParaRPr lang="en-US"/>
          </a:p>
        </p:txBody>
      </p:sp>
      <p:sp>
        <p:nvSpPr>
          <p:cNvPr id="45060" name="Header Placeholder 3"/>
          <p:cNvSpPr>
            <a:spLocks noGrp="1"/>
          </p:cNvSpPr>
          <p:nvPr>
            <p:ph type="hdr" sz="quarter"/>
          </p:nvPr>
        </p:nvSpPr>
        <p:spPr>
          <a:noFill/>
        </p:spPr>
        <p:txBody>
          <a:bodyPr/>
          <a:lstStyle/>
          <a:p>
            <a:r>
              <a:rPr lang="en-US"/>
              <a:t>Overview</a:t>
            </a:r>
          </a:p>
        </p:txBody>
      </p:sp>
      <p:sp>
        <p:nvSpPr>
          <p:cNvPr id="45061" name="Slide Number Placeholder 4"/>
          <p:cNvSpPr>
            <a:spLocks noGrp="1"/>
          </p:cNvSpPr>
          <p:nvPr>
            <p:ph type="sldNum" sz="quarter" idx="5"/>
          </p:nvPr>
        </p:nvSpPr>
        <p:spPr>
          <a:noFill/>
        </p:spPr>
        <p:txBody>
          <a:bodyPr/>
          <a:lstStyle/>
          <a:p>
            <a:fld id="{EB652B7C-9765-4392-8866-B4B42C311DE7}" type="slidenum">
              <a:rPr lang="en-US" smtClean="0"/>
              <a:pPr/>
              <a:t>3</a:t>
            </a:fld>
            <a:endParaRPr lang="en-US"/>
          </a:p>
        </p:txBody>
      </p:sp>
    </p:spTree>
    <p:extLst>
      <p:ext uri="{BB962C8B-B14F-4D97-AF65-F5344CB8AC3E}">
        <p14:creationId xmlns:p14="http://schemas.microsoft.com/office/powerpoint/2010/main" val="173448182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a:ln/>
        </p:spPr>
      </p:sp>
      <p:sp>
        <p:nvSpPr>
          <p:cNvPr id="72707" name="Notes Placeholder 2"/>
          <p:cNvSpPr>
            <a:spLocks noGrp="1"/>
          </p:cNvSpPr>
          <p:nvPr>
            <p:ph type="body" idx="1"/>
          </p:nvPr>
        </p:nvSpPr>
        <p:spPr>
          <a:noFill/>
          <a:ln/>
        </p:spPr>
        <p:txBody>
          <a:bodyPr/>
          <a:lstStyle/>
          <a:p>
            <a:endParaRPr lang="en-US"/>
          </a:p>
        </p:txBody>
      </p:sp>
      <p:sp>
        <p:nvSpPr>
          <p:cNvPr id="72708" name="Header Placeholder 3"/>
          <p:cNvSpPr>
            <a:spLocks noGrp="1"/>
          </p:cNvSpPr>
          <p:nvPr>
            <p:ph type="hdr" sz="quarter"/>
          </p:nvPr>
        </p:nvSpPr>
        <p:spPr>
          <a:noFill/>
        </p:spPr>
        <p:txBody>
          <a:bodyPr/>
          <a:lstStyle/>
          <a:p>
            <a:r>
              <a:rPr lang="en-US"/>
              <a:t>Overview</a:t>
            </a:r>
          </a:p>
        </p:txBody>
      </p:sp>
      <p:sp>
        <p:nvSpPr>
          <p:cNvPr id="72709" name="Slide Number Placeholder 4"/>
          <p:cNvSpPr>
            <a:spLocks noGrp="1"/>
          </p:cNvSpPr>
          <p:nvPr>
            <p:ph type="sldNum" sz="quarter" idx="5"/>
          </p:nvPr>
        </p:nvSpPr>
        <p:spPr>
          <a:noFill/>
        </p:spPr>
        <p:txBody>
          <a:bodyPr/>
          <a:lstStyle/>
          <a:p>
            <a:fld id="{09D79773-CB6F-4D89-AF3C-07F6CE881356}" type="slidenum">
              <a:rPr lang="en-US" smtClean="0"/>
              <a:pPr/>
              <a:t>31</a:t>
            </a:fld>
            <a:endParaRPr lang="en-US"/>
          </a:p>
        </p:txBody>
      </p:sp>
    </p:spTree>
    <p:extLst>
      <p:ext uri="{BB962C8B-B14F-4D97-AF65-F5344CB8AC3E}">
        <p14:creationId xmlns:p14="http://schemas.microsoft.com/office/powerpoint/2010/main" val="190429337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a:ln/>
        </p:spPr>
      </p:sp>
      <p:sp>
        <p:nvSpPr>
          <p:cNvPr id="73731" name="Notes Placeholder 2"/>
          <p:cNvSpPr>
            <a:spLocks noGrp="1"/>
          </p:cNvSpPr>
          <p:nvPr>
            <p:ph type="body" idx="1"/>
          </p:nvPr>
        </p:nvSpPr>
        <p:spPr>
          <a:noFill/>
          <a:ln/>
        </p:spPr>
        <p:txBody>
          <a:bodyPr/>
          <a:lstStyle/>
          <a:p>
            <a:endParaRPr lang="en-US"/>
          </a:p>
        </p:txBody>
      </p:sp>
      <p:sp>
        <p:nvSpPr>
          <p:cNvPr id="73732" name="Header Placeholder 3"/>
          <p:cNvSpPr>
            <a:spLocks noGrp="1"/>
          </p:cNvSpPr>
          <p:nvPr>
            <p:ph type="hdr" sz="quarter"/>
          </p:nvPr>
        </p:nvSpPr>
        <p:spPr>
          <a:noFill/>
        </p:spPr>
        <p:txBody>
          <a:bodyPr/>
          <a:lstStyle/>
          <a:p>
            <a:r>
              <a:rPr lang="en-US"/>
              <a:t>Overview</a:t>
            </a:r>
          </a:p>
        </p:txBody>
      </p:sp>
      <p:sp>
        <p:nvSpPr>
          <p:cNvPr id="73733" name="Slide Number Placeholder 4"/>
          <p:cNvSpPr>
            <a:spLocks noGrp="1"/>
          </p:cNvSpPr>
          <p:nvPr>
            <p:ph type="sldNum" sz="quarter" idx="5"/>
          </p:nvPr>
        </p:nvSpPr>
        <p:spPr>
          <a:noFill/>
        </p:spPr>
        <p:txBody>
          <a:bodyPr/>
          <a:lstStyle/>
          <a:p>
            <a:fld id="{1F1285EA-4A9D-4B15-B096-1494399431D9}" type="slidenum">
              <a:rPr lang="en-US" smtClean="0"/>
              <a:pPr/>
              <a:t>32</a:t>
            </a:fld>
            <a:endParaRPr lang="en-US"/>
          </a:p>
        </p:txBody>
      </p:sp>
    </p:spTree>
    <p:extLst>
      <p:ext uri="{BB962C8B-B14F-4D97-AF65-F5344CB8AC3E}">
        <p14:creationId xmlns:p14="http://schemas.microsoft.com/office/powerpoint/2010/main" val="47600281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p:cNvSpPr>
            <a:spLocks noGrp="1" noRot="1" noChangeAspect="1" noTextEdit="1"/>
          </p:cNvSpPr>
          <p:nvPr>
            <p:ph type="sldImg"/>
          </p:nvPr>
        </p:nvSpPr>
        <p:spPr>
          <a:ln/>
        </p:spPr>
      </p:sp>
      <p:sp>
        <p:nvSpPr>
          <p:cNvPr id="74755" name="Notes Placeholder 2"/>
          <p:cNvSpPr>
            <a:spLocks noGrp="1"/>
          </p:cNvSpPr>
          <p:nvPr>
            <p:ph type="body" idx="1"/>
          </p:nvPr>
        </p:nvSpPr>
        <p:spPr>
          <a:noFill/>
          <a:ln/>
        </p:spPr>
        <p:txBody>
          <a:bodyPr/>
          <a:lstStyle/>
          <a:p>
            <a:endParaRPr lang="en-US"/>
          </a:p>
        </p:txBody>
      </p:sp>
      <p:sp>
        <p:nvSpPr>
          <p:cNvPr id="74756" name="Header Placeholder 3"/>
          <p:cNvSpPr>
            <a:spLocks noGrp="1"/>
          </p:cNvSpPr>
          <p:nvPr>
            <p:ph type="hdr" sz="quarter"/>
          </p:nvPr>
        </p:nvSpPr>
        <p:spPr>
          <a:noFill/>
        </p:spPr>
        <p:txBody>
          <a:bodyPr/>
          <a:lstStyle/>
          <a:p>
            <a:r>
              <a:rPr lang="en-US"/>
              <a:t>Overview</a:t>
            </a:r>
          </a:p>
        </p:txBody>
      </p:sp>
      <p:sp>
        <p:nvSpPr>
          <p:cNvPr id="74757" name="Slide Number Placeholder 4"/>
          <p:cNvSpPr>
            <a:spLocks noGrp="1"/>
          </p:cNvSpPr>
          <p:nvPr>
            <p:ph type="sldNum" sz="quarter" idx="5"/>
          </p:nvPr>
        </p:nvSpPr>
        <p:spPr>
          <a:noFill/>
        </p:spPr>
        <p:txBody>
          <a:bodyPr/>
          <a:lstStyle/>
          <a:p>
            <a:fld id="{F0F645E5-B9F7-4648-B3AC-98A592BFCAD0}" type="slidenum">
              <a:rPr lang="en-US" smtClean="0"/>
              <a:pPr/>
              <a:t>33</a:t>
            </a:fld>
            <a:endParaRPr lang="en-US"/>
          </a:p>
        </p:txBody>
      </p:sp>
    </p:spTree>
    <p:extLst>
      <p:ext uri="{BB962C8B-B14F-4D97-AF65-F5344CB8AC3E}">
        <p14:creationId xmlns:p14="http://schemas.microsoft.com/office/powerpoint/2010/main" val="412047307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Image Placeholder 1"/>
          <p:cNvSpPr>
            <a:spLocks noGrp="1" noRot="1" noChangeAspect="1" noTextEdit="1"/>
          </p:cNvSpPr>
          <p:nvPr>
            <p:ph type="sldImg"/>
          </p:nvPr>
        </p:nvSpPr>
        <p:spPr>
          <a:ln/>
        </p:spPr>
      </p:sp>
      <p:sp>
        <p:nvSpPr>
          <p:cNvPr id="75779" name="Notes Placeholder 2"/>
          <p:cNvSpPr>
            <a:spLocks noGrp="1"/>
          </p:cNvSpPr>
          <p:nvPr>
            <p:ph type="body" idx="1"/>
          </p:nvPr>
        </p:nvSpPr>
        <p:spPr>
          <a:noFill/>
          <a:ln/>
        </p:spPr>
        <p:txBody>
          <a:bodyPr/>
          <a:lstStyle/>
          <a:p>
            <a:endParaRPr lang="en-US"/>
          </a:p>
        </p:txBody>
      </p:sp>
      <p:sp>
        <p:nvSpPr>
          <p:cNvPr id="75780" name="Header Placeholder 3"/>
          <p:cNvSpPr>
            <a:spLocks noGrp="1"/>
          </p:cNvSpPr>
          <p:nvPr>
            <p:ph type="hdr" sz="quarter"/>
          </p:nvPr>
        </p:nvSpPr>
        <p:spPr>
          <a:noFill/>
        </p:spPr>
        <p:txBody>
          <a:bodyPr/>
          <a:lstStyle/>
          <a:p>
            <a:r>
              <a:rPr lang="en-US"/>
              <a:t>Overview</a:t>
            </a:r>
          </a:p>
        </p:txBody>
      </p:sp>
      <p:sp>
        <p:nvSpPr>
          <p:cNvPr id="75781" name="Slide Number Placeholder 4"/>
          <p:cNvSpPr>
            <a:spLocks noGrp="1"/>
          </p:cNvSpPr>
          <p:nvPr>
            <p:ph type="sldNum" sz="quarter" idx="5"/>
          </p:nvPr>
        </p:nvSpPr>
        <p:spPr>
          <a:noFill/>
        </p:spPr>
        <p:txBody>
          <a:bodyPr/>
          <a:lstStyle/>
          <a:p>
            <a:fld id="{40F15E97-BBB5-46F5-8553-0D64B963256E}" type="slidenum">
              <a:rPr lang="en-US" smtClean="0"/>
              <a:pPr/>
              <a:t>34</a:t>
            </a:fld>
            <a:endParaRPr lang="en-US"/>
          </a:p>
        </p:txBody>
      </p:sp>
    </p:spTree>
    <p:extLst>
      <p:ext uri="{BB962C8B-B14F-4D97-AF65-F5344CB8AC3E}">
        <p14:creationId xmlns:p14="http://schemas.microsoft.com/office/powerpoint/2010/main" val="319455373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Image Placeholder 1"/>
          <p:cNvSpPr>
            <a:spLocks noGrp="1" noRot="1" noChangeAspect="1" noTextEdit="1"/>
          </p:cNvSpPr>
          <p:nvPr>
            <p:ph type="sldImg"/>
          </p:nvPr>
        </p:nvSpPr>
        <p:spPr>
          <a:ln/>
        </p:spPr>
      </p:sp>
      <p:sp>
        <p:nvSpPr>
          <p:cNvPr id="76803" name="Notes Placeholder 2"/>
          <p:cNvSpPr>
            <a:spLocks noGrp="1"/>
          </p:cNvSpPr>
          <p:nvPr>
            <p:ph type="body" idx="1"/>
          </p:nvPr>
        </p:nvSpPr>
        <p:spPr>
          <a:noFill/>
          <a:ln/>
        </p:spPr>
        <p:txBody>
          <a:bodyPr/>
          <a:lstStyle/>
          <a:p>
            <a:endParaRPr lang="en-US"/>
          </a:p>
        </p:txBody>
      </p:sp>
      <p:sp>
        <p:nvSpPr>
          <p:cNvPr id="76804" name="Header Placeholder 3"/>
          <p:cNvSpPr>
            <a:spLocks noGrp="1"/>
          </p:cNvSpPr>
          <p:nvPr>
            <p:ph type="hdr" sz="quarter"/>
          </p:nvPr>
        </p:nvSpPr>
        <p:spPr>
          <a:noFill/>
        </p:spPr>
        <p:txBody>
          <a:bodyPr/>
          <a:lstStyle/>
          <a:p>
            <a:r>
              <a:rPr lang="en-US"/>
              <a:t>Overview</a:t>
            </a:r>
          </a:p>
        </p:txBody>
      </p:sp>
      <p:sp>
        <p:nvSpPr>
          <p:cNvPr id="76805" name="Slide Number Placeholder 4"/>
          <p:cNvSpPr>
            <a:spLocks noGrp="1"/>
          </p:cNvSpPr>
          <p:nvPr>
            <p:ph type="sldNum" sz="quarter" idx="5"/>
          </p:nvPr>
        </p:nvSpPr>
        <p:spPr>
          <a:noFill/>
        </p:spPr>
        <p:txBody>
          <a:bodyPr/>
          <a:lstStyle/>
          <a:p>
            <a:fld id="{1CD4857E-C895-4437-BF03-1B106071D256}" type="slidenum">
              <a:rPr lang="en-US" smtClean="0"/>
              <a:pPr/>
              <a:t>35</a:t>
            </a:fld>
            <a:endParaRPr lang="en-US"/>
          </a:p>
        </p:txBody>
      </p:sp>
    </p:spTree>
    <p:extLst>
      <p:ext uri="{BB962C8B-B14F-4D97-AF65-F5344CB8AC3E}">
        <p14:creationId xmlns:p14="http://schemas.microsoft.com/office/powerpoint/2010/main" val="209594467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Image Placeholder 1"/>
          <p:cNvSpPr>
            <a:spLocks noGrp="1" noRot="1" noChangeAspect="1" noTextEdit="1"/>
          </p:cNvSpPr>
          <p:nvPr>
            <p:ph type="sldImg"/>
          </p:nvPr>
        </p:nvSpPr>
        <p:spPr>
          <a:ln/>
        </p:spPr>
      </p:sp>
      <p:sp>
        <p:nvSpPr>
          <p:cNvPr id="76803" name="Notes Placeholder 2"/>
          <p:cNvSpPr>
            <a:spLocks noGrp="1"/>
          </p:cNvSpPr>
          <p:nvPr>
            <p:ph type="body" idx="1"/>
          </p:nvPr>
        </p:nvSpPr>
        <p:spPr>
          <a:noFill/>
          <a:ln/>
        </p:spPr>
        <p:txBody>
          <a:bodyPr/>
          <a:lstStyle/>
          <a:p>
            <a:endParaRPr lang="en-US"/>
          </a:p>
        </p:txBody>
      </p:sp>
      <p:sp>
        <p:nvSpPr>
          <p:cNvPr id="76804" name="Header Placeholder 3"/>
          <p:cNvSpPr>
            <a:spLocks noGrp="1"/>
          </p:cNvSpPr>
          <p:nvPr>
            <p:ph type="hdr" sz="quarter"/>
          </p:nvPr>
        </p:nvSpPr>
        <p:spPr>
          <a:noFill/>
        </p:spPr>
        <p:txBody>
          <a:bodyPr/>
          <a:lstStyle/>
          <a:p>
            <a:r>
              <a:rPr lang="en-US"/>
              <a:t>Overview</a:t>
            </a:r>
          </a:p>
        </p:txBody>
      </p:sp>
      <p:sp>
        <p:nvSpPr>
          <p:cNvPr id="76805" name="Slide Number Placeholder 4"/>
          <p:cNvSpPr>
            <a:spLocks noGrp="1"/>
          </p:cNvSpPr>
          <p:nvPr>
            <p:ph type="sldNum" sz="quarter" idx="5"/>
          </p:nvPr>
        </p:nvSpPr>
        <p:spPr>
          <a:noFill/>
        </p:spPr>
        <p:txBody>
          <a:bodyPr/>
          <a:lstStyle/>
          <a:p>
            <a:fld id="{1CD4857E-C895-4437-BF03-1B106071D256}" type="slidenum">
              <a:rPr lang="en-US" smtClean="0"/>
              <a:pPr/>
              <a:t>36</a:t>
            </a:fld>
            <a:endParaRPr lang="en-US"/>
          </a:p>
        </p:txBody>
      </p:sp>
    </p:spTree>
    <p:extLst>
      <p:ext uri="{BB962C8B-B14F-4D97-AF65-F5344CB8AC3E}">
        <p14:creationId xmlns:p14="http://schemas.microsoft.com/office/powerpoint/2010/main" val="195863972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p:cNvSpPr>
            <a:spLocks noGrp="1" noRot="1" noChangeAspect="1" noTextEdit="1"/>
          </p:cNvSpPr>
          <p:nvPr>
            <p:ph type="sldImg"/>
          </p:nvPr>
        </p:nvSpPr>
        <p:spPr>
          <a:ln/>
        </p:spPr>
      </p:sp>
      <p:sp>
        <p:nvSpPr>
          <p:cNvPr id="77827" name="Notes Placeholder 2"/>
          <p:cNvSpPr>
            <a:spLocks noGrp="1"/>
          </p:cNvSpPr>
          <p:nvPr>
            <p:ph type="body" idx="1"/>
          </p:nvPr>
        </p:nvSpPr>
        <p:spPr>
          <a:noFill/>
          <a:ln/>
        </p:spPr>
        <p:txBody>
          <a:bodyPr/>
          <a:lstStyle/>
          <a:p>
            <a:endParaRPr lang="en-US"/>
          </a:p>
        </p:txBody>
      </p:sp>
      <p:sp>
        <p:nvSpPr>
          <p:cNvPr id="77828" name="Header Placeholder 3"/>
          <p:cNvSpPr>
            <a:spLocks noGrp="1"/>
          </p:cNvSpPr>
          <p:nvPr>
            <p:ph type="hdr" sz="quarter"/>
          </p:nvPr>
        </p:nvSpPr>
        <p:spPr>
          <a:noFill/>
        </p:spPr>
        <p:txBody>
          <a:bodyPr/>
          <a:lstStyle/>
          <a:p>
            <a:r>
              <a:rPr lang="en-US"/>
              <a:t>Overview</a:t>
            </a:r>
          </a:p>
        </p:txBody>
      </p:sp>
      <p:sp>
        <p:nvSpPr>
          <p:cNvPr id="77829" name="Slide Number Placeholder 4"/>
          <p:cNvSpPr>
            <a:spLocks noGrp="1"/>
          </p:cNvSpPr>
          <p:nvPr>
            <p:ph type="sldNum" sz="quarter" idx="5"/>
          </p:nvPr>
        </p:nvSpPr>
        <p:spPr>
          <a:noFill/>
        </p:spPr>
        <p:txBody>
          <a:bodyPr/>
          <a:lstStyle/>
          <a:p>
            <a:fld id="{891F7CF7-5ECF-4AF8-8F03-7616AB30EBD0}" type="slidenum">
              <a:rPr lang="en-US" smtClean="0"/>
              <a:pPr/>
              <a:t>37</a:t>
            </a:fld>
            <a:endParaRPr lang="en-US"/>
          </a:p>
        </p:txBody>
      </p:sp>
    </p:spTree>
    <p:extLst>
      <p:ext uri="{BB962C8B-B14F-4D97-AF65-F5344CB8AC3E}">
        <p14:creationId xmlns:p14="http://schemas.microsoft.com/office/powerpoint/2010/main" val="258712005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p:cNvSpPr>
            <a:spLocks noGrp="1" noRot="1" noChangeAspect="1" noTextEdit="1"/>
          </p:cNvSpPr>
          <p:nvPr>
            <p:ph type="sldImg"/>
          </p:nvPr>
        </p:nvSpPr>
        <p:spPr>
          <a:ln/>
        </p:spPr>
      </p:sp>
      <p:sp>
        <p:nvSpPr>
          <p:cNvPr id="78851" name="Notes Placeholder 2"/>
          <p:cNvSpPr>
            <a:spLocks noGrp="1"/>
          </p:cNvSpPr>
          <p:nvPr>
            <p:ph type="body" idx="1"/>
          </p:nvPr>
        </p:nvSpPr>
        <p:spPr>
          <a:noFill/>
          <a:ln/>
        </p:spPr>
        <p:txBody>
          <a:bodyPr/>
          <a:lstStyle/>
          <a:p>
            <a:endParaRPr lang="en-US"/>
          </a:p>
        </p:txBody>
      </p:sp>
      <p:sp>
        <p:nvSpPr>
          <p:cNvPr id="78852" name="Header Placeholder 3"/>
          <p:cNvSpPr>
            <a:spLocks noGrp="1"/>
          </p:cNvSpPr>
          <p:nvPr>
            <p:ph type="hdr" sz="quarter"/>
          </p:nvPr>
        </p:nvSpPr>
        <p:spPr>
          <a:noFill/>
        </p:spPr>
        <p:txBody>
          <a:bodyPr/>
          <a:lstStyle/>
          <a:p>
            <a:r>
              <a:rPr lang="en-US"/>
              <a:t>Overview</a:t>
            </a:r>
          </a:p>
        </p:txBody>
      </p:sp>
      <p:sp>
        <p:nvSpPr>
          <p:cNvPr id="78853" name="Slide Number Placeholder 4"/>
          <p:cNvSpPr>
            <a:spLocks noGrp="1"/>
          </p:cNvSpPr>
          <p:nvPr>
            <p:ph type="sldNum" sz="quarter" idx="5"/>
          </p:nvPr>
        </p:nvSpPr>
        <p:spPr>
          <a:noFill/>
        </p:spPr>
        <p:txBody>
          <a:bodyPr/>
          <a:lstStyle/>
          <a:p>
            <a:fld id="{9B0ACD02-6F40-4E73-B8A6-AB01A613B27D}" type="slidenum">
              <a:rPr lang="en-US" smtClean="0"/>
              <a:pPr/>
              <a:t>38</a:t>
            </a:fld>
            <a:endParaRPr lang="en-US"/>
          </a:p>
        </p:txBody>
      </p:sp>
    </p:spTree>
    <p:extLst>
      <p:ext uri="{BB962C8B-B14F-4D97-AF65-F5344CB8AC3E}">
        <p14:creationId xmlns:p14="http://schemas.microsoft.com/office/powerpoint/2010/main" val="15307611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a:ln/>
        </p:spPr>
      </p:sp>
      <p:sp>
        <p:nvSpPr>
          <p:cNvPr id="46083" name="Notes Placeholder 2"/>
          <p:cNvSpPr>
            <a:spLocks noGrp="1"/>
          </p:cNvSpPr>
          <p:nvPr>
            <p:ph type="body" idx="1"/>
          </p:nvPr>
        </p:nvSpPr>
        <p:spPr>
          <a:noFill/>
          <a:ln/>
        </p:spPr>
        <p:txBody>
          <a:bodyPr/>
          <a:lstStyle/>
          <a:p>
            <a:endParaRPr lang="en-US"/>
          </a:p>
        </p:txBody>
      </p:sp>
      <p:sp>
        <p:nvSpPr>
          <p:cNvPr id="46084" name="Header Placeholder 3"/>
          <p:cNvSpPr>
            <a:spLocks noGrp="1"/>
          </p:cNvSpPr>
          <p:nvPr>
            <p:ph type="hdr" sz="quarter"/>
          </p:nvPr>
        </p:nvSpPr>
        <p:spPr>
          <a:noFill/>
        </p:spPr>
        <p:txBody>
          <a:bodyPr/>
          <a:lstStyle/>
          <a:p>
            <a:r>
              <a:rPr lang="en-US"/>
              <a:t>Overview</a:t>
            </a:r>
          </a:p>
        </p:txBody>
      </p:sp>
      <p:sp>
        <p:nvSpPr>
          <p:cNvPr id="46085" name="Slide Number Placeholder 4"/>
          <p:cNvSpPr>
            <a:spLocks noGrp="1"/>
          </p:cNvSpPr>
          <p:nvPr>
            <p:ph type="sldNum" sz="quarter" idx="5"/>
          </p:nvPr>
        </p:nvSpPr>
        <p:spPr>
          <a:noFill/>
        </p:spPr>
        <p:txBody>
          <a:bodyPr/>
          <a:lstStyle/>
          <a:p>
            <a:fld id="{31A59EED-D944-400F-A8AC-9C611C019685}" type="slidenum">
              <a:rPr lang="en-US" smtClean="0"/>
              <a:pPr/>
              <a:t>4</a:t>
            </a:fld>
            <a:endParaRPr lang="en-US"/>
          </a:p>
        </p:txBody>
      </p:sp>
    </p:spTree>
    <p:extLst>
      <p:ext uri="{BB962C8B-B14F-4D97-AF65-F5344CB8AC3E}">
        <p14:creationId xmlns:p14="http://schemas.microsoft.com/office/powerpoint/2010/main" val="1328966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a:ln/>
        </p:spPr>
      </p:sp>
      <p:sp>
        <p:nvSpPr>
          <p:cNvPr id="47107" name="Notes Placeholder 2"/>
          <p:cNvSpPr>
            <a:spLocks noGrp="1"/>
          </p:cNvSpPr>
          <p:nvPr>
            <p:ph type="body" idx="1"/>
          </p:nvPr>
        </p:nvSpPr>
        <p:spPr>
          <a:noFill/>
          <a:ln/>
        </p:spPr>
        <p:txBody>
          <a:bodyPr/>
          <a:lstStyle/>
          <a:p>
            <a:endParaRPr lang="en-US"/>
          </a:p>
        </p:txBody>
      </p:sp>
      <p:sp>
        <p:nvSpPr>
          <p:cNvPr id="47108" name="Header Placeholder 3"/>
          <p:cNvSpPr>
            <a:spLocks noGrp="1"/>
          </p:cNvSpPr>
          <p:nvPr>
            <p:ph type="hdr" sz="quarter"/>
          </p:nvPr>
        </p:nvSpPr>
        <p:spPr>
          <a:noFill/>
        </p:spPr>
        <p:txBody>
          <a:bodyPr/>
          <a:lstStyle/>
          <a:p>
            <a:r>
              <a:rPr lang="en-US"/>
              <a:t>Overview</a:t>
            </a:r>
          </a:p>
        </p:txBody>
      </p:sp>
      <p:sp>
        <p:nvSpPr>
          <p:cNvPr id="47109" name="Slide Number Placeholder 4"/>
          <p:cNvSpPr>
            <a:spLocks noGrp="1"/>
          </p:cNvSpPr>
          <p:nvPr>
            <p:ph type="sldNum" sz="quarter" idx="5"/>
          </p:nvPr>
        </p:nvSpPr>
        <p:spPr>
          <a:noFill/>
        </p:spPr>
        <p:txBody>
          <a:bodyPr/>
          <a:lstStyle/>
          <a:p>
            <a:fld id="{E231A19D-B71E-48F8-98F5-27CB68142004}" type="slidenum">
              <a:rPr lang="en-US" smtClean="0"/>
              <a:pPr/>
              <a:t>5</a:t>
            </a:fld>
            <a:endParaRPr lang="en-US"/>
          </a:p>
        </p:txBody>
      </p:sp>
    </p:spTree>
    <p:extLst>
      <p:ext uri="{BB962C8B-B14F-4D97-AF65-F5344CB8AC3E}">
        <p14:creationId xmlns:p14="http://schemas.microsoft.com/office/powerpoint/2010/main" val="8426473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a:ln/>
        </p:spPr>
      </p:sp>
      <p:sp>
        <p:nvSpPr>
          <p:cNvPr id="48131" name="Notes Placeholder 2"/>
          <p:cNvSpPr>
            <a:spLocks noGrp="1"/>
          </p:cNvSpPr>
          <p:nvPr>
            <p:ph type="body" idx="1"/>
          </p:nvPr>
        </p:nvSpPr>
        <p:spPr>
          <a:noFill/>
          <a:ln/>
        </p:spPr>
        <p:txBody>
          <a:bodyPr/>
          <a:lstStyle/>
          <a:p>
            <a:endParaRPr lang="en-US"/>
          </a:p>
        </p:txBody>
      </p:sp>
      <p:sp>
        <p:nvSpPr>
          <p:cNvPr id="48132" name="Header Placeholder 3"/>
          <p:cNvSpPr>
            <a:spLocks noGrp="1"/>
          </p:cNvSpPr>
          <p:nvPr>
            <p:ph type="hdr" sz="quarter"/>
          </p:nvPr>
        </p:nvSpPr>
        <p:spPr>
          <a:noFill/>
        </p:spPr>
        <p:txBody>
          <a:bodyPr/>
          <a:lstStyle/>
          <a:p>
            <a:r>
              <a:rPr lang="en-US"/>
              <a:t>Overview</a:t>
            </a:r>
          </a:p>
        </p:txBody>
      </p:sp>
      <p:sp>
        <p:nvSpPr>
          <p:cNvPr id="48133" name="Slide Number Placeholder 4"/>
          <p:cNvSpPr>
            <a:spLocks noGrp="1"/>
          </p:cNvSpPr>
          <p:nvPr>
            <p:ph type="sldNum" sz="quarter" idx="5"/>
          </p:nvPr>
        </p:nvSpPr>
        <p:spPr>
          <a:noFill/>
        </p:spPr>
        <p:txBody>
          <a:bodyPr/>
          <a:lstStyle/>
          <a:p>
            <a:fld id="{33A5A3CF-868A-462C-BCD8-84913C5473B2}" type="slidenum">
              <a:rPr lang="en-US" smtClean="0"/>
              <a:pPr/>
              <a:t>6</a:t>
            </a:fld>
            <a:endParaRPr lang="en-US"/>
          </a:p>
        </p:txBody>
      </p:sp>
    </p:spTree>
    <p:extLst>
      <p:ext uri="{BB962C8B-B14F-4D97-AF65-F5344CB8AC3E}">
        <p14:creationId xmlns:p14="http://schemas.microsoft.com/office/powerpoint/2010/main" val="2481250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noTextEdit="1"/>
          </p:cNvSpPr>
          <p:nvPr>
            <p:ph type="sldImg"/>
          </p:nvPr>
        </p:nvSpPr>
        <p:spPr>
          <a:ln/>
        </p:spPr>
      </p:sp>
      <p:sp>
        <p:nvSpPr>
          <p:cNvPr id="49155" name="Notes Placeholder 2"/>
          <p:cNvSpPr>
            <a:spLocks noGrp="1"/>
          </p:cNvSpPr>
          <p:nvPr>
            <p:ph type="body" idx="1"/>
          </p:nvPr>
        </p:nvSpPr>
        <p:spPr>
          <a:noFill/>
          <a:ln/>
        </p:spPr>
        <p:txBody>
          <a:bodyPr/>
          <a:lstStyle/>
          <a:p>
            <a:endParaRPr lang="en-US"/>
          </a:p>
        </p:txBody>
      </p:sp>
      <p:sp>
        <p:nvSpPr>
          <p:cNvPr id="49156" name="Header Placeholder 3"/>
          <p:cNvSpPr>
            <a:spLocks noGrp="1"/>
          </p:cNvSpPr>
          <p:nvPr>
            <p:ph type="hdr" sz="quarter"/>
          </p:nvPr>
        </p:nvSpPr>
        <p:spPr>
          <a:noFill/>
        </p:spPr>
        <p:txBody>
          <a:bodyPr/>
          <a:lstStyle/>
          <a:p>
            <a:r>
              <a:rPr lang="en-US"/>
              <a:t>Overview</a:t>
            </a:r>
          </a:p>
        </p:txBody>
      </p:sp>
      <p:sp>
        <p:nvSpPr>
          <p:cNvPr id="49157" name="Slide Number Placeholder 4"/>
          <p:cNvSpPr>
            <a:spLocks noGrp="1"/>
          </p:cNvSpPr>
          <p:nvPr>
            <p:ph type="sldNum" sz="quarter" idx="5"/>
          </p:nvPr>
        </p:nvSpPr>
        <p:spPr>
          <a:noFill/>
        </p:spPr>
        <p:txBody>
          <a:bodyPr/>
          <a:lstStyle/>
          <a:p>
            <a:fld id="{63E6114F-C04D-4E03-A2EA-6A500710F55B}" type="slidenum">
              <a:rPr lang="en-US" smtClean="0"/>
              <a:pPr/>
              <a:t>7</a:t>
            </a:fld>
            <a:endParaRPr lang="en-US"/>
          </a:p>
        </p:txBody>
      </p:sp>
    </p:spTree>
    <p:extLst>
      <p:ext uri="{BB962C8B-B14F-4D97-AF65-F5344CB8AC3E}">
        <p14:creationId xmlns:p14="http://schemas.microsoft.com/office/powerpoint/2010/main" val="3158322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a:ln/>
        </p:spPr>
      </p:sp>
      <p:sp>
        <p:nvSpPr>
          <p:cNvPr id="50179" name="Notes Placeholder 2"/>
          <p:cNvSpPr>
            <a:spLocks noGrp="1"/>
          </p:cNvSpPr>
          <p:nvPr>
            <p:ph type="body" idx="1"/>
          </p:nvPr>
        </p:nvSpPr>
        <p:spPr>
          <a:noFill/>
          <a:ln/>
        </p:spPr>
        <p:txBody>
          <a:bodyPr/>
          <a:lstStyle/>
          <a:p>
            <a:endParaRPr lang="en-US"/>
          </a:p>
        </p:txBody>
      </p:sp>
      <p:sp>
        <p:nvSpPr>
          <p:cNvPr id="50180" name="Header Placeholder 3"/>
          <p:cNvSpPr>
            <a:spLocks noGrp="1"/>
          </p:cNvSpPr>
          <p:nvPr>
            <p:ph type="hdr" sz="quarter"/>
          </p:nvPr>
        </p:nvSpPr>
        <p:spPr>
          <a:noFill/>
        </p:spPr>
        <p:txBody>
          <a:bodyPr/>
          <a:lstStyle/>
          <a:p>
            <a:r>
              <a:rPr lang="en-US"/>
              <a:t>Overview</a:t>
            </a:r>
          </a:p>
        </p:txBody>
      </p:sp>
      <p:sp>
        <p:nvSpPr>
          <p:cNvPr id="50181" name="Slide Number Placeholder 4"/>
          <p:cNvSpPr>
            <a:spLocks noGrp="1"/>
          </p:cNvSpPr>
          <p:nvPr>
            <p:ph type="sldNum" sz="quarter" idx="5"/>
          </p:nvPr>
        </p:nvSpPr>
        <p:spPr>
          <a:noFill/>
        </p:spPr>
        <p:txBody>
          <a:bodyPr/>
          <a:lstStyle/>
          <a:p>
            <a:fld id="{995B92C9-59AB-4D44-906E-1915FA5A3A33}" type="slidenum">
              <a:rPr lang="en-US" smtClean="0"/>
              <a:pPr/>
              <a:t>8</a:t>
            </a:fld>
            <a:endParaRPr lang="en-US"/>
          </a:p>
        </p:txBody>
      </p:sp>
    </p:spTree>
    <p:extLst>
      <p:ext uri="{BB962C8B-B14F-4D97-AF65-F5344CB8AC3E}">
        <p14:creationId xmlns:p14="http://schemas.microsoft.com/office/powerpoint/2010/main" val="2871356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a:ln/>
        </p:spPr>
      </p:sp>
      <p:sp>
        <p:nvSpPr>
          <p:cNvPr id="51203" name="Notes Placeholder 2"/>
          <p:cNvSpPr>
            <a:spLocks noGrp="1"/>
          </p:cNvSpPr>
          <p:nvPr>
            <p:ph type="body" idx="1"/>
          </p:nvPr>
        </p:nvSpPr>
        <p:spPr>
          <a:noFill/>
          <a:ln/>
        </p:spPr>
        <p:txBody>
          <a:bodyPr/>
          <a:lstStyle/>
          <a:p>
            <a:endParaRPr lang="en-US"/>
          </a:p>
        </p:txBody>
      </p:sp>
      <p:sp>
        <p:nvSpPr>
          <p:cNvPr id="51204" name="Header Placeholder 3"/>
          <p:cNvSpPr>
            <a:spLocks noGrp="1"/>
          </p:cNvSpPr>
          <p:nvPr>
            <p:ph type="hdr" sz="quarter"/>
          </p:nvPr>
        </p:nvSpPr>
        <p:spPr>
          <a:noFill/>
        </p:spPr>
        <p:txBody>
          <a:bodyPr/>
          <a:lstStyle/>
          <a:p>
            <a:r>
              <a:rPr lang="en-US"/>
              <a:t>Overview</a:t>
            </a:r>
          </a:p>
        </p:txBody>
      </p:sp>
      <p:sp>
        <p:nvSpPr>
          <p:cNvPr id="51205" name="Slide Number Placeholder 4"/>
          <p:cNvSpPr>
            <a:spLocks noGrp="1"/>
          </p:cNvSpPr>
          <p:nvPr>
            <p:ph type="sldNum" sz="quarter" idx="5"/>
          </p:nvPr>
        </p:nvSpPr>
        <p:spPr>
          <a:noFill/>
        </p:spPr>
        <p:txBody>
          <a:bodyPr/>
          <a:lstStyle/>
          <a:p>
            <a:fld id="{8D4DEA32-97BC-4C0F-AC4E-E6125D51C15C}" type="slidenum">
              <a:rPr lang="en-US" smtClean="0"/>
              <a:pPr/>
              <a:t>9</a:t>
            </a:fld>
            <a:endParaRPr lang="en-US"/>
          </a:p>
        </p:txBody>
      </p:sp>
    </p:spTree>
    <p:extLst>
      <p:ext uri="{BB962C8B-B14F-4D97-AF65-F5344CB8AC3E}">
        <p14:creationId xmlns:p14="http://schemas.microsoft.com/office/powerpoint/2010/main" val="14701575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5"/>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
        <p:nvSpPr>
          <p:cNvPr id="78850" name="Rectangle 2"/>
          <p:cNvSpPr>
            <a:spLocks noGrp="1" noChangeArrowheads="1"/>
          </p:cNvSpPr>
          <p:nvPr>
            <p:ph type="ctrTitle" sz="quarter"/>
          </p:nvPr>
        </p:nvSpPr>
        <p:spPr>
          <a:xfrm>
            <a:off x="687388" y="1600200"/>
            <a:ext cx="7772400" cy="1371600"/>
          </a:xfrm>
          <a:ln w="25400">
            <a:solidFill>
              <a:srgbClr val="800000"/>
            </a:solidFill>
            <a:headEnd type="none" w="sm" len="sm"/>
            <a:tailEnd type="none" w="sm" len="sm"/>
          </a:ln>
        </p:spPr>
        <p:txBody>
          <a:bodyPr wrap="none" lIns="91440" tIns="45720" rIns="91440" bIns="45720"/>
          <a:lstStyle>
            <a:lvl1pPr>
              <a:defRPr sz="3600"/>
            </a:lvl1pPr>
          </a:lstStyle>
          <a:p>
            <a:r>
              <a:rPr lang="en-US" dirty="0"/>
              <a:t>Click to edit Master title style</a:t>
            </a:r>
          </a:p>
        </p:txBody>
      </p:sp>
      <p:sp>
        <p:nvSpPr>
          <p:cNvPr id="78851" name="Rectangle 3"/>
          <p:cNvSpPr>
            <a:spLocks noGrp="1" noChangeArrowheads="1"/>
          </p:cNvSpPr>
          <p:nvPr>
            <p:ph type="subTitle" sz="quarter" idx="1"/>
          </p:nvPr>
        </p:nvSpPr>
        <p:spPr>
          <a:xfrm>
            <a:off x="687388" y="3276600"/>
            <a:ext cx="7772400" cy="2819400"/>
          </a:xfrm>
        </p:spPr>
        <p:txBody>
          <a:bodyPr/>
          <a:lstStyle>
            <a:lvl1pPr marL="0" indent="0">
              <a:buFontTx/>
              <a:buNone/>
              <a:defRPr sz="2800"/>
            </a:lvl1pPr>
          </a:lstStyle>
          <a:p>
            <a:r>
              <a:rPr lang="en-US" dirty="0"/>
              <a:t>Click to edit Master subtitle style</a:t>
            </a:r>
          </a:p>
        </p:txBody>
      </p:sp>
      <p:sp>
        <p:nvSpPr>
          <p:cNvPr id="5" name="Rectangle 4"/>
          <p:cNvSpPr>
            <a:spLocks noGrp="1" noChangeArrowheads="1"/>
          </p:cNvSpPr>
          <p:nvPr>
            <p:ph type="ftr" sz="quarter" idx="10"/>
          </p:nvPr>
        </p:nvSpPr>
        <p:spPr/>
        <p:txBody>
          <a:bodyPr/>
          <a:lstStyle>
            <a:lvl1pPr>
              <a:defRPr/>
            </a:lvl1pPr>
          </a:lstStyle>
          <a:p>
            <a:pPr>
              <a:defRPr/>
            </a:pPr>
            <a:r>
              <a:rPr lang="en-US"/>
              <a:t>©SoftMoore Consulting</a:t>
            </a:r>
          </a:p>
        </p:txBody>
      </p:sp>
      <p:sp>
        <p:nvSpPr>
          <p:cNvPr id="6" name="Rectangle 6"/>
          <p:cNvSpPr>
            <a:spLocks noGrp="1" noChangeArrowheads="1"/>
          </p:cNvSpPr>
          <p:nvPr>
            <p:ph type="sldNum" sz="quarter" idx="11"/>
          </p:nvPr>
        </p:nvSpPr>
        <p:spPr/>
        <p:txBody>
          <a:bodyPr/>
          <a:lstStyle>
            <a:lvl1pPr>
              <a:defRPr/>
            </a:lvl1pPr>
          </a:lstStyle>
          <a:p>
            <a:pPr>
              <a:defRPr/>
            </a:pPr>
            <a:r>
              <a:rPr lang="en-US"/>
              <a:t>Slide </a:t>
            </a:r>
            <a:fld id="{A308CA1E-FBD7-444E-AF95-460015090DC1}"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800"/>
            </a:lvl1p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5" name="Rectangle 5"/>
          <p:cNvSpPr>
            <a:spLocks noGrp="1" noChangeArrowheads="1"/>
          </p:cNvSpPr>
          <p:nvPr>
            <p:ph type="sldNum" sz="quarter" idx="11"/>
          </p:nvPr>
        </p:nvSpPr>
        <p:spPr>
          <a:ln/>
        </p:spPr>
        <p:txBody>
          <a:bodyPr/>
          <a:lstStyle>
            <a:lvl1pPr>
              <a:defRPr/>
            </a:lvl1pPr>
          </a:lstStyle>
          <a:p>
            <a:pPr>
              <a:defRPr/>
            </a:pPr>
            <a:r>
              <a:rPr lang="en-US"/>
              <a:t>Slide </a:t>
            </a:r>
            <a:fld id="{66B655D9-F92C-4D79-9FFA-1FADF912CA38}"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800"/>
            </a:lvl1pPr>
          </a:lstStyle>
          <a:p>
            <a:r>
              <a:rPr lang="en-US" dirty="0"/>
              <a:t>Click to edit Master title style</a:t>
            </a:r>
          </a:p>
        </p:txBody>
      </p:sp>
      <p:sp>
        <p:nvSpPr>
          <p:cNvPr id="3" name="Content Placeholder 2"/>
          <p:cNvSpPr>
            <a:spLocks noGrp="1"/>
          </p:cNvSpPr>
          <p:nvPr>
            <p:ph sz="half" idx="1"/>
          </p:nvPr>
        </p:nvSpPr>
        <p:spPr>
          <a:xfrm>
            <a:off x="458788" y="1363663"/>
            <a:ext cx="4037012" cy="4935537"/>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363663"/>
            <a:ext cx="4037013" cy="4935537"/>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6" name="Rectangle 5"/>
          <p:cNvSpPr>
            <a:spLocks noGrp="1" noChangeArrowheads="1"/>
          </p:cNvSpPr>
          <p:nvPr>
            <p:ph type="sldNum" sz="quarter" idx="11"/>
          </p:nvPr>
        </p:nvSpPr>
        <p:spPr>
          <a:ln/>
        </p:spPr>
        <p:txBody>
          <a:bodyPr/>
          <a:lstStyle>
            <a:lvl1pPr>
              <a:defRPr/>
            </a:lvl1pPr>
          </a:lstStyle>
          <a:p>
            <a:pPr>
              <a:defRPr/>
            </a:pPr>
            <a:r>
              <a:rPr lang="en-US"/>
              <a:t>Slide </a:t>
            </a:r>
            <a:fld id="{92F2E42B-9E7C-4723-B609-1BAA875C88D9}"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800"/>
            </a:lvl1pPr>
          </a:lstStyle>
          <a:p>
            <a:r>
              <a:rPr lang="en-US" dirty="0"/>
              <a:t>Click to edit Master title style</a:t>
            </a:r>
          </a:p>
        </p:txBody>
      </p:sp>
      <p:sp>
        <p:nvSpPr>
          <p:cNvPr id="3"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4" name="Rectangle 5"/>
          <p:cNvSpPr>
            <a:spLocks noGrp="1" noChangeArrowheads="1"/>
          </p:cNvSpPr>
          <p:nvPr>
            <p:ph type="sldNum" sz="quarter" idx="11"/>
          </p:nvPr>
        </p:nvSpPr>
        <p:spPr>
          <a:ln/>
        </p:spPr>
        <p:txBody>
          <a:bodyPr/>
          <a:lstStyle>
            <a:lvl1pPr>
              <a:defRPr/>
            </a:lvl1pPr>
          </a:lstStyle>
          <a:p>
            <a:pPr>
              <a:defRPr/>
            </a:pPr>
            <a:r>
              <a:rPr lang="en-US"/>
              <a:t>Slide </a:t>
            </a:r>
            <a:fld id="{265AFCFC-04E8-4892-9E14-12CBB263C61B}"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3" name="Rectangle 5"/>
          <p:cNvSpPr>
            <a:spLocks noGrp="1" noChangeArrowheads="1"/>
          </p:cNvSpPr>
          <p:nvPr>
            <p:ph type="sldNum" sz="quarter" idx="11"/>
          </p:nvPr>
        </p:nvSpPr>
        <p:spPr>
          <a:ln/>
        </p:spPr>
        <p:txBody>
          <a:bodyPr/>
          <a:lstStyle>
            <a:lvl1pPr>
              <a:defRPr/>
            </a:lvl1pPr>
          </a:lstStyle>
          <a:p>
            <a:pPr>
              <a:defRPr/>
            </a:pPr>
            <a:r>
              <a:rPr lang="en-US"/>
              <a:t>Slide </a:t>
            </a:r>
            <a:fld id="{75AB82B7-B454-49BD-956D-8B6222BBA2D1}"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14400" y="138113"/>
            <a:ext cx="7315200" cy="1004887"/>
          </a:xfrm>
          <a:prstGeom prst="rect">
            <a:avLst/>
          </a:prstGeom>
          <a:noFill/>
          <a:ln w="6350">
            <a:noFill/>
            <a:miter lim="800000"/>
            <a:headEnd/>
            <a:tailEnd/>
          </a:ln>
        </p:spPr>
        <p:txBody>
          <a:bodyPr vert="horz" wrap="square" lIns="92075" tIns="46038" rIns="92075" bIns="46038" numCol="1" anchor="ctr" anchorCtr="0" compatLnSpc="1">
            <a:prstTxWarp prst="textNoShape">
              <a:avLst/>
            </a:prstTxWarp>
          </a:bodyPr>
          <a:lstStyle/>
          <a:p>
            <a:pPr lvl="0"/>
            <a:r>
              <a:rPr lang="en-US" dirty="0"/>
              <a:t>Click to edit Master title style</a:t>
            </a:r>
          </a:p>
        </p:txBody>
      </p:sp>
      <p:sp>
        <p:nvSpPr>
          <p:cNvPr id="1027" name="Rectangle 3"/>
          <p:cNvSpPr>
            <a:spLocks noGrp="1" noChangeArrowheads="1"/>
          </p:cNvSpPr>
          <p:nvPr>
            <p:ph type="body" idx="1"/>
          </p:nvPr>
        </p:nvSpPr>
        <p:spPr bwMode="auto">
          <a:xfrm>
            <a:off x="458788" y="1363663"/>
            <a:ext cx="8226425" cy="4935537"/>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7828" name="Rectangle 4"/>
          <p:cNvSpPr>
            <a:spLocks noGrp="1" noChangeArrowheads="1"/>
          </p:cNvSpPr>
          <p:nvPr>
            <p:ph type="ftr" sz="quarter" idx="3"/>
          </p:nvPr>
        </p:nvSpPr>
        <p:spPr bwMode="auto">
          <a:xfrm>
            <a:off x="685800" y="6477000"/>
            <a:ext cx="2741613"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l">
              <a:spcBef>
                <a:spcPct val="50000"/>
              </a:spcBef>
              <a:defRPr sz="1200"/>
            </a:lvl1pPr>
          </a:lstStyle>
          <a:p>
            <a:pPr>
              <a:defRPr/>
            </a:pPr>
            <a:r>
              <a:rPr lang="en-US"/>
              <a:t>©SoftMoore Consulting</a:t>
            </a:r>
          </a:p>
        </p:txBody>
      </p:sp>
      <p:sp>
        <p:nvSpPr>
          <p:cNvPr id="77829" name="Rectangle 5"/>
          <p:cNvSpPr>
            <a:spLocks noGrp="1" noChangeArrowheads="1"/>
          </p:cNvSpPr>
          <p:nvPr>
            <p:ph type="sldNum" sz="quarter" idx="4"/>
          </p:nvPr>
        </p:nvSpPr>
        <p:spPr bwMode="auto">
          <a:xfrm>
            <a:off x="6578600" y="6477000"/>
            <a:ext cx="1828800"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a:spcBef>
                <a:spcPct val="50000"/>
              </a:spcBef>
              <a:defRPr sz="1200"/>
            </a:lvl1pPr>
          </a:lstStyle>
          <a:p>
            <a:pPr>
              <a:defRPr/>
            </a:pPr>
            <a:r>
              <a:rPr lang="en-US"/>
              <a:t>Slide </a:t>
            </a:r>
            <a:fld id="{F586762F-14EB-4B4B-935D-2F48DC1F06A8}" type="slidenum">
              <a:rPr lang="en-US"/>
              <a:pPr>
                <a:defRPr/>
              </a:pPr>
              <a:t>‹#›</a:t>
            </a:fld>
            <a:endParaRPr lang="en-US"/>
          </a:p>
        </p:txBody>
      </p:sp>
      <p:sp>
        <p:nvSpPr>
          <p:cNvPr id="77830" name="Line 6"/>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
        <p:nvSpPr>
          <p:cNvPr id="77831" name="Line 7"/>
          <p:cNvSpPr>
            <a:spLocks noChangeShapeType="1"/>
          </p:cNvSpPr>
          <p:nvPr/>
        </p:nvSpPr>
        <p:spPr bwMode="auto">
          <a:xfrm>
            <a:off x="914400" y="1209675"/>
            <a:ext cx="7313613"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Tree>
  </p:cSld>
  <p:clrMap bg1="lt1" tx1="dk1" bg2="lt2" tx2="dk2" accent1="accent1" accent2="accent2" accent3="accent3" accent4="accent4" accent5="accent5" accent6="accent6" hlink="hlink" folHlink="folHlink"/>
  <p:sldLayoutIdLst>
    <p:sldLayoutId id="2147483686" r:id="rId1"/>
    <p:sldLayoutId id="2147483676" r:id="rId2"/>
    <p:sldLayoutId id="2147483678" r:id="rId3"/>
    <p:sldLayoutId id="2147483680" r:id="rId4"/>
    <p:sldLayoutId id="2147483681" r:id="rId5"/>
  </p:sldLayoutIdLst>
  <p:hf hdr="0" dt="0"/>
  <p:txStyles>
    <p:titleStyle>
      <a:lvl1pPr algn="ctr" rtl="0" eaLnBrk="0" fontAlgn="base" hangingPunct="0">
        <a:spcBef>
          <a:spcPct val="0"/>
        </a:spcBef>
        <a:spcAft>
          <a:spcPct val="0"/>
        </a:spcAft>
        <a:defRPr kumimoji="1" sz="2800">
          <a:solidFill>
            <a:schemeClr val="tx1"/>
          </a:solidFill>
          <a:latin typeface="+mj-lt"/>
          <a:ea typeface="+mj-ea"/>
          <a:cs typeface="+mj-cs"/>
        </a:defRPr>
      </a:lvl1pPr>
      <a:lvl2pPr algn="ctr" rtl="0" eaLnBrk="0" fontAlgn="base" hangingPunct="0">
        <a:spcBef>
          <a:spcPct val="0"/>
        </a:spcBef>
        <a:spcAft>
          <a:spcPct val="0"/>
        </a:spcAft>
        <a:defRPr kumimoji="1" sz="3000">
          <a:solidFill>
            <a:schemeClr val="tx1"/>
          </a:solidFill>
          <a:latin typeface="Arial" charset="0"/>
        </a:defRPr>
      </a:lvl2pPr>
      <a:lvl3pPr algn="ctr" rtl="0" eaLnBrk="0" fontAlgn="base" hangingPunct="0">
        <a:spcBef>
          <a:spcPct val="0"/>
        </a:spcBef>
        <a:spcAft>
          <a:spcPct val="0"/>
        </a:spcAft>
        <a:defRPr kumimoji="1" sz="3000">
          <a:solidFill>
            <a:schemeClr val="tx1"/>
          </a:solidFill>
          <a:latin typeface="Arial" charset="0"/>
        </a:defRPr>
      </a:lvl3pPr>
      <a:lvl4pPr algn="ctr" rtl="0" eaLnBrk="0" fontAlgn="base" hangingPunct="0">
        <a:spcBef>
          <a:spcPct val="0"/>
        </a:spcBef>
        <a:spcAft>
          <a:spcPct val="0"/>
        </a:spcAft>
        <a:defRPr kumimoji="1" sz="3000">
          <a:solidFill>
            <a:schemeClr val="tx1"/>
          </a:solidFill>
          <a:latin typeface="Arial" charset="0"/>
        </a:defRPr>
      </a:lvl4pPr>
      <a:lvl5pPr algn="ctr" rtl="0" eaLnBrk="0" fontAlgn="base" hangingPunct="0">
        <a:spcBef>
          <a:spcPct val="0"/>
        </a:spcBef>
        <a:spcAft>
          <a:spcPct val="0"/>
        </a:spcAft>
        <a:defRPr kumimoji="1" sz="3000">
          <a:solidFill>
            <a:schemeClr val="tx1"/>
          </a:solidFill>
          <a:latin typeface="Arial" charset="0"/>
        </a:defRPr>
      </a:lvl5pPr>
      <a:lvl6pPr marL="457200" algn="ctr" rtl="0" eaLnBrk="0" fontAlgn="base" hangingPunct="0">
        <a:spcBef>
          <a:spcPct val="0"/>
        </a:spcBef>
        <a:spcAft>
          <a:spcPct val="0"/>
        </a:spcAft>
        <a:defRPr kumimoji="1" sz="3000">
          <a:solidFill>
            <a:schemeClr val="tx1"/>
          </a:solidFill>
          <a:latin typeface="Arial" charset="0"/>
        </a:defRPr>
      </a:lvl6pPr>
      <a:lvl7pPr marL="914400" algn="ctr" rtl="0" eaLnBrk="0" fontAlgn="base" hangingPunct="0">
        <a:spcBef>
          <a:spcPct val="0"/>
        </a:spcBef>
        <a:spcAft>
          <a:spcPct val="0"/>
        </a:spcAft>
        <a:defRPr kumimoji="1" sz="3000">
          <a:solidFill>
            <a:schemeClr val="tx1"/>
          </a:solidFill>
          <a:latin typeface="Arial" charset="0"/>
        </a:defRPr>
      </a:lvl7pPr>
      <a:lvl8pPr marL="1371600" algn="ctr" rtl="0" eaLnBrk="0" fontAlgn="base" hangingPunct="0">
        <a:spcBef>
          <a:spcPct val="0"/>
        </a:spcBef>
        <a:spcAft>
          <a:spcPct val="0"/>
        </a:spcAft>
        <a:defRPr kumimoji="1" sz="3000">
          <a:solidFill>
            <a:schemeClr val="tx1"/>
          </a:solidFill>
          <a:latin typeface="Arial" charset="0"/>
        </a:defRPr>
      </a:lvl8pPr>
      <a:lvl9pPr marL="1828800" algn="ctr" rtl="0" eaLnBrk="0" fontAlgn="base" hangingPunct="0">
        <a:spcBef>
          <a:spcPct val="0"/>
        </a:spcBef>
        <a:spcAft>
          <a:spcPct val="0"/>
        </a:spcAft>
        <a:defRPr kumimoji="1" sz="3000">
          <a:solidFill>
            <a:schemeClr val="tx1"/>
          </a:solidFill>
          <a:latin typeface="Arial" charset="0"/>
        </a:defRPr>
      </a:lvl9pPr>
    </p:titleStyle>
    <p:bodyStyle>
      <a:lvl1pPr marL="342900" indent="-342900" algn="l" rtl="0" eaLnBrk="0" fontAlgn="base" hangingPunct="0">
        <a:spcBef>
          <a:spcPct val="50000"/>
        </a:spcBef>
        <a:spcAft>
          <a:spcPct val="0"/>
        </a:spcAft>
        <a:buSzPct val="125000"/>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000">
          <a:solidFill>
            <a:schemeClr val="tx1"/>
          </a:solidFill>
          <a:latin typeface="+mn-lt"/>
        </a:defRPr>
      </a:lvl2pPr>
      <a:lvl3pPr marL="1143000" indent="-228600" algn="l" rtl="0" eaLnBrk="0" fontAlgn="base" hangingPunct="0">
        <a:spcBef>
          <a:spcPct val="20000"/>
        </a:spcBef>
        <a:spcAft>
          <a:spcPct val="0"/>
        </a:spcAft>
        <a:buSzPct val="125000"/>
        <a:buChar char="•"/>
        <a:defRPr kumimoji="1">
          <a:solidFill>
            <a:schemeClr val="tx1"/>
          </a:solidFill>
          <a:latin typeface="+mn-lt"/>
        </a:defRPr>
      </a:lvl3pPr>
      <a:lvl4pPr marL="1600200" indent="-228600" algn="l" rtl="0" eaLnBrk="0" fontAlgn="base" hangingPunct="0">
        <a:spcBef>
          <a:spcPct val="20000"/>
        </a:spcBef>
        <a:spcAft>
          <a:spcPct val="0"/>
        </a:spcAft>
        <a:buChar char="–"/>
        <a:defRPr kumimoji="1" sz="1600">
          <a:solidFill>
            <a:schemeClr val="tx1"/>
          </a:solidFill>
          <a:latin typeface="+mn-lt"/>
        </a:defRPr>
      </a:lvl4pPr>
      <a:lvl5pPr marL="2057400" indent="-228600" algn="l" rtl="0" eaLnBrk="0" fontAlgn="base" hangingPunct="0">
        <a:spcBef>
          <a:spcPct val="20000"/>
        </a:spcBef>
        <a:spcAft>
          <a:spcPct val="0"/>
        </a:spcAft>
        <a:buSzPct val="125000"/>
        <a:buChar char="•"/>
        <a:defRPr kumimoji="1" sz="1400">
          <a:solidFill>
            <a:schemeClr val="tx1"/>
          </a:solidFill>
          <a:latin typeface="+mn-lt"/>
        </a:defRPr>
      </a:lvl5pPr>
      <a:lvl6pPr marL="2514600" indent="-228600" algn="l" rtl="0" eaLnBrk="0" fontAlgn="base" hangingPunct="0">
        <a:spcBef>
          <a:spcPct val="20000"/>
        </a:spcBef>
        <a:spcAft>
          <a:spcPct val="0"/>
        </a:spcAft>
        <a:buSzPct val="125000"/>
        <a:buChar char="•"/>
        <a:defRPr kumimoji="1" sz="1400">
          <a:solidFill>
            <a:schemeClr val="tx1"/>
          </a:solidFill>
          <a:latin typeface="+mn-lt"/>
        </a:defRPr>
      </a:lvl6pPr>
      <a:lvl7pPr marL="2971800" indent="-228600" algn="l" rtl="0" eaLnBrk="0" fontAlgn="base" hangingPunct="0">
        <a:spcBef>
          <a:spcPct val="20000"/>
        </a:spcBef>
        <a:spcAft>
          <a:spcPct val="0"/>
        </a:spcAft>
        <a:buSzPct val="125000"/>
        <a:buChar char="•"/>
        <a:defRPr kumimoji="1" sz="1400">
          <a:solidFill>
            <a:schemeClr val="tx1"/>
          </a:solidFill>
          <a:latin typeface="+mn-lt"/>
        </a:defRPr>
      </a:lvl7pPr>
      <a:lvl8pPr marL="3429000" indent="-228600" algn="l" rtl="0" eaLnBrk="0" fontAlgn="base" hangingPunct="0">
        <a:spcBef>
          <a:spcPct val="20000"/>
        </a:spcBef>
        <a:spcAft>
          <a:spcPct val="0"/>
        </a:spcAft>
        <a:buSzPct val="125000"/>
        <a:buChar char="•"/>
        <a:defRPr kumimoji="1" sz="1400">
          <a:solidFill>
            <a:schemeClr val="tx1"/>
          </a:solidFill>
          <a:latin typeface="+mn-lt"/>
        </a:defRPr>
      </a:lvl8pPr>
      <a:lvl9pPr marL="3886200" indent="-228600" algn="l" rtl="0" eaLnBrk="0" fontAlgn="base" hangingPunct="0">
        <a:spcBef>
          <a:spcPct val="20000"/>
        </a:spcBef>
        <a:spcAft>
          <a:spcPct val="0"/>
        </a:spcAft>
        <a:buSzPct val="125000"/>
        <a:buChar char="•"/>
        <a:defRPr kumimoji="1"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ftr" sz="quarter" idx="10"/>
          </p:nvPr>
        </p:nvSpPr>
        <p:spPr>
          <a:noFill/>
        </p:spPr>
        <p:txBody>
          <a:bodyPr/>
          <a:lstStyle/>
          <a:p>
            <a:r>
              <a:rPr lang="en-US"/>
              <a:t>©SoftMoore Consulting</a:t>
            </a:r>
          </a:p>
        </p:txBody>
      </p:sp>
      <p:sp>
        <p:nvSpPr>
          <p:cNvPr id="3075" name="Rectangle 6"/>
          <p:cNvSpPr>
            <a:spLocks noGrp="1" noChangeArrowheads="1"/>
          </p:cNvSpPr>
          <p:nvPr>
            <p:ph type="sldNum" sz="quarter" idx="11"/>
          </p:nvPr>
        </p:nvSpPr>
        <p:spPr>
          <a:noFill/>
        </p:spPr>
        <p:txBody>
          <a:bodyPr/>
          <a:lstStyle/>
          <a:p>
            <a:r>
              <a:rPr lang="en-US"/>
              <a:t>Slide </a:t>
            </a:r>
            <a:fld id="{DA93E728-A550-4292-932C-C8CABD576E78}" type="slidenum">
              <a:rPr lang="en-US" smtClean="0"/>
              <a:pPr/>
              <a:t>1</a:t>
            </a:fld>
            <a:endParaRPr lang="en-US"/>
          </a:p>
        </p:txBody>
      </p:sp>
      <p:sp>
        <p:nvSpPr>
          <p:cNvPr id="3076" name="Rectangle 2"/>
          <p:cNvSpPr>
            <a:spLocks noGrp="1" noChangeArrowheads="1"/>
          </p:cNvSpPr>
          <p:nvPr>
            <p:ph type="ctrTitle"/>
          </p:nvPr>
        </p:nvSpPr>
        <p:spPr/>
        <p:txBody>
          <a:bodyPr/>
          <a:lstStyle/>
          <a:p>
            <a:r>
              <a:rPr lang="en-US" dirty="0"/>
              <a:t>Overview of Compilers</a:t>
            </a:r>
            <a:br>
              <a:rPr lang="en-US" dirty="0"/>
            </a:br>
            <a:r>
              <a:rPr lang="en-US" dirty="0"/>
              <a:t>and Language Translation</a:t>
            </a:r>
          </a:p>
        </p:txBody>
      </p:sp>
      <p:sp>
        <p:nvSpPr>
          <p:cNvPr id="3077" name="Rectangle 3"/>
          <p:cNvSpPr>
            <a:spLocks noGrp="1" noChangeArrowheads="1"/>
          </p:cNvSpPr>
          <p:nvPr>
            <p:ph type="subTitle" idx="1"/>
          </p:nvPr>
        </p:nvSpPr>
        <p:spPr/>
        <p:txBody>
          <a:bodyPr/>
          <a:lstStyle/>
          <a:p>
            <a:r>
              <a:rPr lang="en-US" sz="2400" dirty="0"/>
              <a:t>"There is a magical moment when a programmer presses the </a:t>
            </a:r>
            <a:r>
              <a:rPr lang="en-US" sz="2400" i="1" dirty="0"/>
              <a:t>run</a:t>
            </a:r>
            <a:r>
              <a:rPr lang="en-US" sz="2400" dirty="0"/>
              <a:t> button and the software begins to execute.  Somehow a program written in a </a:t>
            </a:r>
            <a:r>
              <a:rPr lang="en-US" sz="2400"/>
              <a:t>high-level language is </a:t>
            </a:r>
            <a:r>
              <a:rPr lang="en-US" sz="2400" dirty="0"/>
              <a:t>running on a computer that is capable only of shuffling bits.  Here we reveal the wizardry that makes that moment possible." – Jeremy </a:t>
            </a:r>
            <a:r>
              <a:rPr lang="en-US" sz="2400" dirty="0" err="1"/>
              <a:t>Siek</a:t>
            </a:r>
            <a:endParaRPr lang="en-US" sz="2400" dirty="0"/>
          </a:p>
          <a:p>
            <a:endParaRPr lang="en-US"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Footer Placeholder 3"/>
          <p:cNvSpPr>
            <a:spLocks noGrp="1"/>
          </p:cNvSpPr>
          <p:nvPr>
            <p:ph type="ftr" sz="quarter" idx="10"/>
          </p:nvPr>
        </p:nvSpPr>
        <p:spPr>
          <a:noFill/>
        </p:spPr>
        <p:txBody>
          <a:bodyPr/>
          <a:lstStyle/>
          <a:p>
            <a:r>
              <a:rPr lang="en-US"/>
              <a:t>©SoftMoore Consulting</a:t>
            </a:r>
          </a:p>
        </p:txBody>
      </p:sp>
      <p:sp>
        <p:nvSpPr>
          <p:cNvPr id="13315" name="Slide Number Placeholder 4"/>
          <p:cNvSpPr>
            <a:spLocks noGrp="1"/>
          </p:cNvSpPr>
          <p:nvPr>
            <p:ph type="sldNum" sz="quarter" idx="11"/>
          </p:nvPr>
        </p:nvSpPr>
        <p:spPr>
          <a:noFill/>
        </p:spPr>
        <p:txBody>
          <a:bodyPr/>
          <a:lstStyle/>
          <a:p>
            <a:r>
              <a:rPr lang="en-US"/>
              <a:t>Slide </a:t>
            </a:r>
            <a:fld id="{B76BB523-9A24-45C3-A3F9-1427FD467697}" type="slidenum">
              <a:rPr lang="en-US" smtClean="0"/>
              <a:pPr/>
              <a:t>10</a:t>
            </a:fld>
            <a:endParaRPr lang="en-US"/>
          </a:p>
        </p:txBody>
      </p:sp>
      <p:sp>
        <p:nvSpPr>
          <p:cNvPr id="13316" name="Rectangle 2"/>
          <p:cNvSpPr>
            <a:spLocks noGrp="1" noChangeArrowheads="1"/>
          </p:cNvSpPr>
          <p:nvPr>
            <p:ph type="title"/>
          </p:nvPr>
        </p:nvSpPr>
        <p:spPr/>
        <p:txBody>
          <a:bodyPr/>
          <a:lstStyle/>
          <a:p>
            <a:r>
              <a:rPr lang="en-US"/>
              <a:t>Interpreter</a:t>
            </a:r>
          </a:p>
        </p:txBody>
      </p:sp>
      <p:sp>
        <p:nvSpPr>
          <p:cNvPr id="13317" name="Rectangle 3"/>
          <p:cNvSpPr>
            <a:spLocks noGrp="1" noChangeArrowheads="1"/>
          </p:cNvSpPr>
          <p:nvPr>
            <p:ph type="body" idx="1"/>
          </p:nvPr>
        </p:nvSpPr>
        <p:spPr/>
        <p:txBody>
          <a:bodyPr/>
          <a:lstStyle/>
          <a:p>
            <a:r>
              <a:rPr lang="en-US" sz="2350" dirty="0"/>
              <a:t>Translates/executes source program instructions immediately (e.g., one line or one instruction at a time)</a:t>
            </a:r>
          </a:p>
          <a:p>
            <a:r>
              <a:rPr lang="en-US" sz="2350" dirty="0"/>
              <a:t>Does not analyze and translate the entire program before starting to run – translation is performed every time the program is run</a:t>
            </a:r>
          </a:p>
          <a:p>
            <a:r>
              <a:rPr lang="en-US" sz="2350" dirty="0"/>
              <a:t>Source program is basically treated as another form of input data to the interpreter</a:t>
            </a:r>
          </a:p>
          <a:p>
            <a:pPr lvl="1"/>
            <a:r>
              <a:rPr lang="en-US" dirty="0"/>
              <a:t>Control resides in interpreter, not in user program.</a:t>
            </a:r>
          </a:p>
          <a:p>
            <a:pPr lvl="1"/>
            <a:r>
              <a:rPr lang="en-US" dirty="0"/>
              <a:t>User program is passive rather than active.</a:t>
            </a:r>
          </a:p>
          <a:p>
            <a:r>
              <a:rPr lang="en-US" sz="2350" dirty="0"/>
              <a:t>Some interpreters perform elementary syntactic translation (e.g., compress keywords into single byte operation codes).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oter Placeholder 2"/>
          <p:cNvSpPr>
            <a:spLocks noGrp="1"/>
          </p:cNvSpPr>
          <p:nvPr>
            <p:ph type="ftr" sz="quarter" idx="10"/>
          </p:nvPr>
        </p:nvSpPr>
        <p:spPr>
          <a:noFill/>
        </p:spPr>
        <p:txBody>
          <a:bodyPr/>
          <a:lstStyle/>
          <a:p>
            <a:r>
              <a:rPr lang="en-US"/>
              <a:t>©SoftMoore Consulting</a:t>
            </a:r>
          </a:p>
        </p:txBody>
      </p:sp>
      <p:sp>
        <p:nvSpPr>
          <p:cNvPr id="14339" name="Slide Number Placeholder 3"/>
          <p:cNvSpPr>
            <a:spLocks noGrp="1"/>
          </p:cNvSpPr>
          <p:nvPr>
            <p:ph type="sldNum" sz="quarter" idx="11"/>
          </p:nvPr>
        </p:nvSpPr>
        <p:spPr>
          <a:noFill/>
        </p:spPr>
        <p:txBody>
          <a:bodyPr/>
          <a:lstStyle/>
          <a:p>
            <a:r>
              <a:rPr lang="en-US"/>
              <a:t>Slide </a:t>
            </a:r>
            <a:fld id="{5957E3A6-D0C0-43C1-9FDD-B6626F1D472F}" type="slidenum">
              <a:rPr lang="en-US" smtClean="0"/>
              <a:pPr/>
              <a:t>11</a:t>
            </a:fld>
            <a:endParaRPr lang="en-US"/>
          </a:p>
        </p:txBody>
      </p:sp>
      <p:sp>
        <p:nvSpPr>
          <p:cNvPr id="14340" name="Rectangle 2"/>
          <p:cNvSpPr>
            <a:spLocks noGrp="1" noChangeArrowheads="1"/>
          </p:cNvSpPr>
          <p:nvPr>
            <p:ph type="title"/>
          </p:nvPr>
        </p:nvSpPr>
        <p:spPr/>
        <p:txBody>
          <a:bodyPr/>
          <a:lstStyle/>
          <a:p>
            <a:r>
              <a:rPr lang="en-US"/>
              <a:t>Simplified View of an Interpreter</a:t>
            </a:r>
          </a:p>
        </p:txBody>
      </p:sp>
      <p:grpSp>
        <p:nvGrpSpPr>
          <p:cNvPr id="2" name="Group 1"/>
          <p:cNvGrpSpPr/>
          <p:nvPr/>
        </p:nvGrpSpPr>
        <p:grpSpPr>
          <a:xfrm>
            <a:off x="1246090" y="2286625"/>
            <a:ext cx="6748657" cy="2742575"/>
            <a:chOff x="1246090" y="2203762"/>
            <a:chExt cx="6748657" cy="2742575"/>
          </a:xfrm>
        </p:grpSpPr>
        <p:sp>
          <p:nvSpPr>
            <p:cNvPr id="14341" name="Rectangle 3"/>
            <p:cNvSpPr>
              <a:spLocks noChangeArrowheads="1"/>
            </p:cNvSpPr>
            <p:nvPr/>
          </p:nvSpPr>
          <p:spPr bwMode="auto">
            <a:xfrm>
              <a:off x="3567113" y="3027363"/>
              <a:ext cx="2011362" cy="1096962"/>
            </a:xfrm>
            <a:prstGeom prst="rect">
              <a:avLst/>
            </a:prstGeom>
            <a:noFill/>
            <a:ln w="12700">
              <a:solidFill>
                <a:schemeClr val="tx1"/>
              </a:solidFill>
              <a:miter lim="800000"/>
              <a:headEnd/>
              <a:tailEnd/>
            </a:ln>
          </p:spPr>
          <p:txBody>
            <a:bodyPr wrap="none" lIns="92075" tIns="46038" rIns="92075" bIns="46038" anchor="ctr"/>
            <a:lstStyle/>
            <a:p>
              <a:r>
                <a:rPr lang="en-US" sz="2000"/>
                <a:t>Interpreter</a:t>
              </a:r>
            </a:p>
          </p:txBody>
        </p:sp>
        <p:sp>
          <p:nvSpPr>
            <p:cNvPr id="14342" name="Oval 4"/>
            <p:cNvSpPr>
              <a:spLocks noChangeArrowheads="1"/>
            </p:cNvSpPr>
            <p:nvPr/>
          </p:nvSpPr>
          <p:spPr bwMode="auto">
            <a:xfrm>
              <a:off x="1267171" y="2203762"/>
              <a:ext cx="1602684" cy="996325"/>
            </a:xfrm>
            <a:prstGeom prst="ellipse">
              <a:avLst/>
            </a:prstGeom>
            <a:noFill/>
            <a:ln w="12700">
              <a:solidFill>
                <a:schemeClr val="tx1"/>
              </a:solidFill>
              <a:round/>
              <a:headEnd/>
              <a:tailEnd/>
            </a:ln>
          </p:spPr>
          <p:txBody>
            <a:bodyPr wrap="none" lIns="92075" tIns="46038" rIns="92075" bIns="46038" anchor="ctr">
              <a:spAutoFit/>
            </a:bodyPr>
            <a:lstStyle/>
            <a:p>
              <a:r>
                <a:rPr lang="en-US" sz="2000"/>
                <a:t>Source</a:t>
              </a:r>
            </a:p>
            <a:p>
              <a:r>
                <a:rPr lang="en-US" sz="2000"/>
                <a:t>program</a:t>
              </a:r>
            </a:p>
          </p:txBody>
        </p:sp>
        <p:sp>
          <p:nvSpPr>
            <p:cNvPr id="14343" name="Oval 6"/>
            <p:cNvSpPr>
              <a:spLocks noChangeArrowheads="1"/>
            </p:cNvSpPr>
            <p:nvPr/>
          </p:nvSpPr>
          <p:spPr bwMode="auto">
            <a:xfrm>
              <a:off x="1246090" y="3950012"/>
              <a:ext cx="1643257" cy="996325"/>
            </a:xfrm>
            <a:prstGeom prst="ellipse">
              <a:avLst/>
            </a:prstGeom>
            <a:noFill/>
            <a:ln w="12700">
              <a:solidFill>
                <a:schemeClr val="tx1"/>
              </a:solidFill>
              <a:round/>
              <a:headEnd/>
              <a:tailEnd/>
            </a:ln>
          </p:spPr>
          <p:txBody>
            <a:bodyPr wrap="none" lIns="92075" tIns="46038" rIns="92075" bIns="46038" anchor="ctr">
              <a:spAutoFit/>
            </a:bodyPr>
            <a:lstStyle/>
            <a:p>
              <a:r>
                <a:rPr lang="en-US" sz="2000"/>
                <a:t>Program</a:t>
              </a:r>
              <a:br>
                <a:rPr lang="en-US" sz="2000"/>
              </a:br>
              <a:r>
                <a:rPr lang="en-US" sz="2000"/>
                <a:t>input</a:t>
              </a:r>
            </a:p>
          </p:txBody>
        </p:sp>
        <p:cxnSp>
          <p:nvCxnSpPr>
            <p:cNvPr id="14344" name="AutoShape 11"/>
            <p:cNvCxnSpPr>
              <a:cxnSpLocks noChangeShapeType="1"/>
              <a:stCxn id="14342" idx="6"/>
              <a:endCxn id="14341" idx="1"/>
            </p:cNvCxnSpPr>
            <p:nvPr/>
          </p:nvCxnSpPr>
          <p:spPr bwMode="auto">
            <a:xfrm>
              <a:off x="2869855" y="2701925"/>
              <a:ext cx="697258" cy="873919"/>
            </a:xfrm>
            <a:prstGeom prst="straightConnector1">
              <a:avLst/>
            </a:prstGeom>
            <a:noFill/>
            <a:ln w="12700">
              <a:solidFill>
                <a:schemeClr val="tx1"/>
              </a:solidFill>
              <a:round/>
              <a:headEnd/>
              <a:tailEnd type="stealth" w="lg" len="lg"/>
            </a:ln>
          </p:spPr>
        </p:cxnSp>
        <p:cxnSp>
          <p:nvCxnSpPr>
            <p:cNvPr id="14345" name="AutoShape 12"/>
            <p:cNvCxnSpPr>
              <a:cxnSpLocks noChangeShapeType="1"/>
              <a:stCxn id="14341" idx="3"/>
              <a:endCxn id="14347" idx="2"/>
            </p:cNvCxnSpPr>
            <p:nvPr/>
          </p:nvCxnSpPr>
          <p:spPr bwMode="auto">
            <a:xfrm>
              <a:off x="5578475" y="3575844"/>
              <a:ext cx="773015" cy="794"/>
            </a:xfrm>
            <a:prstGeom prst="straightConnector1">
              <a:avLst/>
            </a:prstGeom>
            <a:noFill/>
            <a:ln w="12700">
              <a:solidFill>
                <a:schemeClr val="tx1"/>
              </a:solidFill>
              <a:round/>
              <a:headEnd/>
              <a:tailEnd type="stealth" w="lg" len="lg"/>
            </a:ln>
          </p:spPr>
        </p:cxnSp>
        <p:sp>
          <p:nvSpPr>
            <p:cNvPr id="14346" name="Text Box 15"/>
            <p:cNvSpPr txBox="1">
              <a:spLocks noChangeArrowheads="1"/>
            </p:cNvSpPr>
            <p:nvPr/>
          </p:nvSpPr>
          <p:spPr bwMode="auto">
            <a:xfrm>
              <a:off x="4017345" y="4184650"/>
              <a:ext cx="1112484" cy="400752"/>
            </a:xfrm>
            <a:prstGeom prst="rect">
              <a:avLst/>
            </a:prstGeom>
            <a:noFill/>
            <a:ln w="9525">
              <a:noFill/>
              <a:miter lim="800000"/>
              <a:headEnd/>
              <a:tailEnd/>
            </a:ln>
          </p:spPr>
          <p:txBody>
            <a:bodyPr wrap="none" lIns="92075" tIns="46038" rIns="92075" bIns="46038">
              <a:spAutoFit/>
            </a:bodyPr>
            <a:lstStyle/>
            <a:p>
              <a:r>
                <a:rPr lang="en-US" sz="2000"/>
                <a:t>Execute</a:t>
              </a:r>
            </a:p>
          </p:txBody>
        </p:sp>
        <p:sp>
          <p:nvSpPr>
            <p:cNvPr id="14347" name="Oval 17"/>
            <p:cNvSpPr>
              <a:spLocks noChangeArrowheads="1"/>
            </p:cNvSpPr>
            <p:nvPr/>
          </p:nvSpPr>
          <p:spPr bwMode="auto">
            <a:xfrm>
              <a:off x="6351490" y="3078475"/>
              <a:ext cx="1643257" cy="996325"/>
            </a:xfrm>
            <a:prstGeom prst="ellipse">
              <a:avLst/>
            </a:prstGeom>
            <a:noFill/>
            <a:ln w="12700">
              <a:solidFill>
                <a:schemeClr val="tx1"/>
              </a:solidFill>
              <a:round/>
              <a:headEnd/>
              <a:tailEnd/>
            </a:ln>
          </p:spPr>
          <p:txBody>
            <a:bodyPr wrap="none" lIns="92075" tIns="46038" rIns="92075" bIns="46038" anchor="ctr">
              <a:spAutoFit/>
            </a:bodyPr>
            <a:lstStyle/>
            <a:p>
              <a:r>
                <a:rPr lang="en-US" sz="2000"/>
                <a:t>Program</a:t>
              </a:r>
              <a:br>
                <a:rPr lang="en-US" sz="2000"/>
              </a:br>
              <a:r>
                <a:rPr lang="en-US" sz="2000"/>
                <a:t>Results</a:t>
              </a:r>
            </a:p>
          </p:txBody>
        </p:sp>
        <p:cxnSp>
          <p:nvCxnSpPr>
            <p:cNvPr id="14348" name="AutoShape 18"/>
            <p:cNvCxnSpPr>
              <a:cxnSpLocks noChangeShapeType="1"/>
              <a:stCxn id="14343" idx="6"/>
              <a:endCxn id="14341" idx="1"/>
            </p:cNvCxnSpPr>
            <p:nvPr/>
          </p:nvCxnSpPr>
          <p:spPr bwMode="auto">
            <a:xfrm flipV="1">
              <a:off x="2889347" y="3575844"/>
              <a:ext cx="677766" cy="872331"/>
            </a:xfrm>
            <a:prstGeom prst="straightConnector1">
              <a:avLst/>
            </a:prstGeom>
            <a:noFill/>
            <a:ln w="12700">
              <a:solidFill>
                <a:schemeClr val="tx1"/>
              </a:solidFill>
              <a:round/>
              <a:headEnd/>
              <a:tailEnd type="stealth" w="lg" len="lg"/>
            </a:ln>
          </p:spPr>
        </p:cxnSp>
      </p:grpSp>
      <p:sp>
        <p:nvSpPr>
          <p:cNvPr id="14" name="TextBox 13">
            <a:extLst>
              <a:ext uri="{FF2B5EF4-FFF2-40B4-BE49-F238E27FC236}">
                <a16:creationId xmlns:a16="http://schemas.microsoft.com/office/drawing/2014/main" id="{DB506B72-C589-5992-D772-0166996A7A93}"/>
              </a:ext>
            </a:extLst>
          </p:cNvPr>
          <p:cNvSpPr txBox="1"/>
          <p:nvPr/>
        </p:nvSpPr>
        <p:spPr>
          <a:xfrm>
            <a:off x="3161679" y="1519535"/>
            <a:ext cx="2820644" cy="461665"/>
          </a:xfrm>
          <a:prstGeom prst="rect">
            <a:avLst/>
          </a:prstGeom>
          <a:noFill/>
        </p:spPr>
        <p:txBody>
          <a:bodyPr wrap="none" rtlCol="0">
            <a:spAutoFit/>
          </a:bodyPr>
          <a:lstStyle/>
          <a:p>
            <a:r>
              <a:rPr lang="en-US" dirty="0"/>
              <a:t>A one-step process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Footer Placeholder 3"/>
          <p:cNvSpPr>
            <a:spLocks noGrp="1"/>
          </p:cNvSpPr>
          <p:nvPr>
            <p:ph type="ftr" sz="quarter" idx="10"/>
          </p:nvPr>
        </p:nvSpPr>
        <p:spPr>
          <a:noFill/>
        </p:spPr>
        <p:txBody>
          <a:bodyPr/>
          <a:lstStyle/>
          <a:p>
            <a:r>
              <a:rPr lang="en-US"/>
              <a:t>©SoftMoore Consulting</a:t>
            </a:r>
          </a:p>
        </p:txBody>
      </p:sp>
      <p:sp>
        <p:nvSpPr>
          <p:cNvPr id="16387" name="Slide Number Placeholder 4"/>
          <p:cNvSpPr>
            <a:spLocks noGrp="1"/>
          </p:cNvSpPr>
          <p:nvPr>
            <p:ph type="sldNum" sz="quarter" idx="11"/>
          </p:nvPr>
        </p:nvSpPr>
        <p:spPr>
          <a:noFill/>
        </p:spPr>
        <p:txBody>
          <a:bodyPr/>
          <a:lstStyle/>
          <a:p>
            <a:r>
              <a:rPr lang="en-US"/>
              <a:t>Slide </a:t>
            </a:r>
            <a:fld id="{90DFAF0D-109D-4041-979A-00AD8DDA331D}" type="slidenum">
              <a:rPr lang="en-US" smtClean="0"/>
              <a:pPr/>
              <a:t>12</a:t>
            </a:fld>
            <a:endParaRPr lang="en-US"/>
          </a:p>
        </p:txBody>
      </p:sp>
      <p:sp>
        <p:nvSpPr>
          <p:cNvPr id="16388" name="Rectangle 2"/>
          <p:cNvSpPr>
            <a:spLocks noGrp="1" noChangeArrowheads="1"/>
          </p:cNvSpPr>
          <p:nvPr>
            <p:ph type="title"/>
          </p:nvPr>
        </p:nvSpPr>
        <p:spPr/>
        <p:txBody>
          <a:bodyPr/>
          <a:lstStyle/>
          <a:p>
            <a:r>
              <a:rPr lang="en-US"/>
              <a:t>Examples of Interpreters</a:t>
            </a:r>
          </a:p>
        </p:txBody>
      </p:sp>
      <p:sp>
        <p:nvSpPr>
          <p:cNvPr id="16389" name="Rectangle 3"/>
          <p:cNvSpPr>
            <a:spLocks noGrp="1" noChangeArrowheads="1"/>
          </p:cNvSpPr>
          <p:nvPr>
            <p:ph type="body" idx="1"/>
          </p:nvPr>
        </p:nvSpPr>
        <p:spPr/>
        <p:txBody>
          <a:bodyPr/>
          <a:lstStyle/>
          <a:p>
            <a:r>
              <a:rPr lang="en-US" sz="2300" dirty="0"/>
              <a:t>BASIC and Lisp language interpreters</a:t>
            </a:r>
          </a:p>
          <a:p>
            <a:r>
              <a:rPr lang="en-US" sz="2300" dirty="0"/>
              <a:t>Read-</a:t>
            </a:r>
            <a:r>
              <a:rPr lang="en-US" sz="2300" dirty="0" err="1"/>
              <a:t>Eval</a:t>
            </a:r>
            <a:r>
              <a:rPr lang="en-US" sz="2300" dirty="0"/>
              <a:t>-Print Loop (REPL) for programming languages</a:t>
            </a:r>
          </a:p>
          <a:p>
            <a:pPr lvl="1"/>
            <a:r>
              <a:rPr lang="en-US" sz="1950" dirty="0"/>
              <a:t>e.g., </a:t>
            </a:r>
            <a:r>
              <a:rPr lang="en-US" sz="1950" dirty="0" err="1"/>
              <a:t>JShell</a:t>
            </a:r>
            <a:r>
              <a:rPr lang="en-US" sz="1950" dirty="0"/>
              <a:t> for Java or </a:t>
            </a:r>
            <a:r>
              <a:rPr lang="en-US" sz="1950" dirty="0" err="1"/>
              <a:t>kotlinc-jvm</a:t>
            </a:r>
            <a:r>
              <a:rPr lang="en-US" sz="1950" dirty="0"/>
              <a:t> for Kotlin</a:t>
            </a:r>
          </a:p>
          <a:p>
            <a:r>
              <a:rPr lang="en-US" sz="2300" dirty="0"/>
              <a:t>Java Virtual Machine (JVM)</a:t>
            </a:r>
            <a:br>
              <a:rPr lang="en-US" sz="2300" dirty="0"/>
            </a:br>
            <a:r>
              <a:rPr lang="en-US" sz="2300" dirty="0"/>
              <a:t>Java is compiled to an intermediate, low-level form (Java byte code) that gets interpreted by the JVM</a:t>
            </a:r>
          </a:p>
          <a:p>
            <a:r>
              <a:rPr lang="en-US" sz="2300" dirty="0"/>
              <a:t>Operating system command interpreter</a:t>
            </a:r>
          </a:p>
          <a:p>
            <a:pPr lvl="1"/>
            <a:r>
              <a:rPr lang="en-US" dirty="0"/>
              <a:t>various Unix shells (</a:t>
            </a:r>
            <a:r>
              <a:rPr lang="en-US" dirty="0" err="1"/>
              <a:t>sh</a:t>
            </a:r>
            <a:r>
              <a:rPr lang="en-US" dirty="0"/>
              <a:t>, </a:t>
            </a:r>
            <a:r>
              <a:rPr lang="en-US" dirty="0" err="1"/>
              <a:t>csh</a:t>
            </a:r>
            <a:r>
              <a:rPr lang="en-US" dirty="0"/>
              <a:t>, bash, etc.)</a:t>
            </a:r>
          </a:p>
          <a:p>
            <a:pPr lvl="2"/>
            <a:r>
              <a:rPr lang="en-US" dirty="0"/>
              <a:t>can also run shell scripts</a:t>
            </a:r>
          </a:p>
          <a:p>
            <a:pPr lvl="1"/>
            <a:r>
              <a:rPr lang="en-US" dirty="0"/>
              <a:t>Windows command prompt</a:t>
            </a:r>
          </a:p>
          <a:p>
            <a:pPr lvl="2"/>
            <a:r>
              <a:rPr lang="en-US" dirty="0"/>
              <a:t>can also run batch files</a:t>
            </a:r>
          </a:p>
          <a:p>
            <a:r>
              <a:rPr lang="en-US" sz="2300" dirty="0"/>
              <a:t>SQL interpreter (interactive database query)</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Footer Placeholder 3"/>
          <p:cNvSpPr>
            <a:spLocks noGrp="1"/>
          </p:cNvSpPr>
          <p:nvPr>
            <p:ph type="ftr" sz="quarter" idx="10"/>
          </p:nvPr>
        </p:nvSpPr>
        <p:spPr>
          <a:noFill/>
        </p:spPr>
        <p:txBody>
          <a:bodyPr/>
          <a:lstStyle/>
          <a:p>
            <a:r>
              <a:rPr lang="en-US"/>
              <a:t>©SoftMoore Consulting</a:t>
            </a:r>
          </a:p>
        </p:txBody>
      </p:sp>
      <p:sp>
        <p:nvSpPr>
          <p:cNvPr id="15363" name="Slide Number Placeholder 4"/>
          <p:cNvSpPr>
            <a:spLocks noGrp="1"/>
          </p:cNvSpPr>
          <p:nvPr>
            <p:ph type="sldNum" sz="quarter" idx="11"/>
          </p:nvPr>
        </p:nvSpPr>
        <p:spPr>
          <a:noFill/>
        </p:spPr>
        <p:txBody>
          <a:bodyPr/>
          <a:lstStyle/>
          <a:p>
            <a:r>
              <a:rPr lang="en-US"/>
              <a:t>Slide </a:t>
            </a:r>
            <a:fld id="{BFFF7462-751B-43FB-B902-897460CA0CAD}" type="slidenum">
              <a:rPr lang="en-US" smtClean="0"/>
              <a:pPr/>
              <a:t>13</a:t>
            </a:fld>
            <a:endParaRPr lang="en-US"/>
          </a:p>
        </p:txBody>
      </p:sp>
      <p:sp>
        <p:nvSpPr>
          <p:cNvPr id="15364" name="Rectangle 2"/>
          <p:cNvSpPr>
            <a:spLocks noGrp="1" noChangeArrowheads="1"/>
          </p:cNvSpPr>
          <p:nvPr>
            <p:ph type="title"/>
          </p:nvPr>
        </p:nvSpPr>
        <p:spPr/>
        <p:txBody>
          <a:bodyPr/>
          <a:lstStyle/>
          <a:p>
            <a:r>
              <a:rPr lang="en-US"/>
              <a:t>Compilers Versus Interpreters</a:t>
            </a:r>
          </a:p>
        </p:txBody>
      </p:sp>
      <p:sp>
        <p:nvSpPr>
          <p:cNvPr id="15365" name="Rectangle 3"/>
          <p:cNvSpPr>
            <a:spLocks noGrp="1" noChangeArrowheads="1"/>
          </p:cNvSpPr>
          <p:nvPr>
            <p:ph type="body" idx="1"/>
          </p:nvPr>
        </p:nvSpPr>
        <p:spPr/>
        <p:txBody>
          <a:bodyPr/>
          <a:lstStyle/>
          <a:p>
            <a:r>
              <a:rPr lang="en-US" dirty="0"/>
              <a:t>Compilation</a:t>
            </a:r>
          </a:p>
          <a:p>
            <a:pPr lvl="1"/>
            <a:r>
              <a:rPr lang="en-US" dirty="0"/>
              <a:t>two step process (compile, execute)</a:t>
            </a:r>
          </a:p>
          <a:p>
            <a:pPr lvl="1"/>
            <a:r>
              <a:rPr lang="en-US" dirty="0"/>
              <a:t>better/earlier error detection</a:t>
            </a:r>
          </a:p>
          <a:p>
            <a:pPr lvl="1"/>
            <a:r>
              <a:rPr lang="en-US" dirty="0"/>
              <a:t>compiled program runs faster</a:t>
            </a:r>
          </a:p>
          <a:p>
            <a:r>
              <a:rPr lang="en-US" dirty="0"/>
              <a:t>Interpretation</a:t>
            </a:r>
          </a:p>
          <a:p>
            <a:pPr lvl="1"/>
            <a:r>
              <a:rPr lang="en-US" dirty="0"/>
              <a:t>one step process (execute)</a:t>
            </a:r>
          </a:p>
          <a:p>
            <a:pPr lvl="1"/>
            <a:r>
              <a:rPr lang="en-US" dirty="0"/>
              <a:t>provides rapid feedback to user</a:t>
            </a:r>
          </a:p>
          <a:p>
            <a:pPr lvl="1"/>
            <a:r>
              <a:rPr lang="en-US" dirty="0"/>
              <a:t>good for prototyping and highly interactive systems</a:t>
            </a:r>
          </a:p>
          <a:p>
            <a:pPr lvl="1"/>
            <a:r>
              <a:rPr lang="en-US" dirty="0"/>
              <a:t>performance penalty</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Footer Placeholder 3"/>
          <p:cNvSpPr>
            <a:spLocks noGrp="1"/>
          </p:cNvSpPr>
          <p:nvPr>
            <p:ph type="ftr" sz="quarter" idx="10"/>
          </p:nvPr>
        </p:nvSpPr>
        <p:spPr>
          <a:noFill/>
        </p:spPr>
        <p:txBody>
          <a:bodyPr/>
          <a:lstStyle/>
          <a:p>
            <a:r>
              <a:rPr lang="en-US"/>
              <a:t>©SoftMoore Consulting</a:t>
            </a:r>
          </a:p>
        </p:txBody>
      </p:sp>
      <p:sp>
        <p:nvSpPr>
          <p:cNvPr id="17411" name="Slide Number Placeholder 4"/>
          <p:cNvSpPr>
            <a:spLocks noGrp="1"/>
          </p:cNvSpPr>
          <p:nvPr>
            <p:ph type="sldNum" sz="quarter" idx="11"/>
          </p:nvPr>
        </p:nvSpPr>
        <p:spPr>
          <a:noFill/>
        </p:spPr>
        <p:txBody>
          <a:bodyPr/>
          <a:lstStyle/>
          <a:p>
            <a:r>
              <a:rPr lang="en-US"/>
              <a:t>Slide </a:t>
            </a:r>
            <a:fld id="{1BC0A353-5375-4084-B548-081D4A326B13}" type="slidenum">
              <a:rPr lang="en-US" smtClean="0"/>
              <a:pPr/>
              <a:t>14</a:t>
            </a:fld>
            <a:endParaRPr lang="en-US"/>
          </a:p>
        </p:txBody>
      </p:sp>
      <p:sp>
        <p:nvSpPr>
          <p:cNvPr id="17412" name="Rectangle 2"/>
          <p:cNvSpPr>
            <a:spLocks noGrp="1" noChangeArrowheads="1"/>
          </p:cNvSpPr>
          <p:nvPr>
            <p:ph type="title"/>
          </p:nvPr>
        </p:nvSpPr>
        <p:spPr/>
        <p:txBody>
          <a:bodyPr/>
          <a:lstStyle/>
          <a:p>
            <a:r>
              <a:rPr lang="en-US"/>
              <a:t>Emulators</a:t>
            </a:r>
          </a:p>
        </p:txBody>
      </p:sp>
      <p:sp>
        <p:nvSpPr>
          <p:cNvPr id="17413" name="Rectangle 3"/>
          <p:cNvSpPr>
            <a:spLocks noGrp="1" noChangeArrowheads="1"/>
          </p:cNvSpPr>
          <p:nvPr>
            <p:ph type="body" idx="1"/>
          </p:nvPr>
        </p:nvSpPr>
        <p:spPr/>
        <p:txBody>
          <a:bodyPr/>
          <a:lstStyle/>
          <a:p>
            <a:r>
              <a:rPr lang="en-US" dirty="0"/>
              <a:t>An </a:t>
            </a:r>
            <a:r>
              <a:rPr lang="en-US" b="1" dirty="0"/>
              <a:t>emulator</a:t>
            </a:r>
            <a:r>
              <a:rPr lang="en-US" dirty="0"/>
              <a:t> or </a:t>
            </a:r>
            <a:r>
              <a:rPr lang="en-US" b="1" dirty="0"/>
              <a:t>virtual machine</a:t>
            </a:r>
            <a:r>
              <a:rPr lang="en-US" dirty="0"/>
              <a:t> is an interpreter for a machine instruction set.  The machine being “emulated” may be real or hypothetical.</a:t>
            </a:r>
          </a:p>
          <a:p>
            <a:r>
              <a:rPr lang="en-US" dirty="0"/>
              <a:t>Similar to real machines, emulators typically use an instruction pointer (program counter) and a fetch-decode-execute cycle.</a:t>
            </a:r>
          </a:p>
          <a:p>
            <a:r>
              <a:rPr lang="en-US" dirty="0"/>
              <a:t>Running a program on an emulator is functionally equivalent to running the program directly on the machine, but the program will experience some performance degradation on the emulator.</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Footer Placeholder 3"/>
          <p:cNvSpPr>
            <a:spLocks noGrp="1"/>
          </p:cNvSpPr>
          <p:nvPr>
            <p:ph type="ftr" sz="quarter" idx="10"/>
          </p:nvPr>
        </p:nvSpPr>
        <p:spPr>
          <a:noFill/>
        </p:spPr>
        <p:txBody>
          <a:bodyPr/>
          <a:lstStyle/>
          <a:p>
            <a:r>
              <a:rPr lang="en-US"/>
              <a:t>©SoftMoore Consulting</a:t>
            </a:r>
          </a:p>
        </p:txBody>
      </p:sp>
      <p:sp>
        <p:nvSpPr>
          <p:cNvPr id="17411" name="Slide Number Placeholder 4"/>
          <p:cNvSpPr>
            <a:spLocks noGrp="1"/>
          </p:cNvSpPr>
          <p:nvPr>
            <p:ph type="sldNum" sz="quarter" idx="11"/>
          </p:nvPr>
        </p:nvSpPr>
        <p:spPr>
          <a:noFill/>
        </p:spPr>
        <p:txBody>
          <a:bodyPr/>
          <a:lstStyle/>
          <a:p>
            <a:r>
              <a:rPr lang="en-US"/>
              <a:t>Slide </a:t>
            </a:r>
            <a:fld id="{1BC0A353-5375-4084-B548-081D4A326B13}" type="slidenum">
              <a:rPr lang="en-US" smtClean="0"/>
              <a:pPr/>
              <a:t>15</a:t>
            </a:fld>
            <a:endParaRPr lang="en-US"/>
          </a:p>
        </p:txBody>
      </p:sp>
      <p:sp>
        <p:nvSpPr>
          <p:cNvPr id="17412" name="Rectangle 2"/>
          <p:cNvSpPr>
            <a:spLocks noGrp="1" noChangeArrowheads="1"/>
          </p:cNvSpPr>
          <p:nvPr>
            <p:ph type="title"/>
          </p:nvPr>
        </p:nvSpPr>
        <p:spPr/>
        <p:txBody>
          <a:bodyPr/>
          <a:lstStyle/>
          <a:p>
            <a:r>
              <a:rPr lang="en-US" dirty="0"/>
              <a:t>Emulators</a:t>
            </a:r>
            <a:br>
              <a:rPr lang="en-US" dirty="0"/>
            </a:br>
            <a:r>
              <a:rPr lang="en-US" sz="2400" dirty="0"/>
              <a:t>(continued)</a:t>
            </a:r>
          </a:p>
        </p:txBody>
      </p:sp>
      <p:sp>
        <p:nvSpPr>
          <p:cNvPr id="17413" name="Rectangle 3"/>
          <p:cNvSpPr>
            <a:spLocks noGrp="1" noChangeArrowheads="1"/>
          </p:cNvSpPr>
          <p:nvPr>
            <p:ph type="body" idx="1"/>
          </p:nvPr>
        </p:nvSpPr>
        <p:spPr/>
        <p:txBody>
          <a:bodyPr/>
          <a:lstStyle/>
          <a:p>
            <a:r>
              <a:rPr lang="en-US" dirty="0"/>
              <a:t>A real machine can be viewed as an interpreter implemented in hardware.  Conversely, an emulator can be viewed as a machine implemented in software.</a:t>
            </a:r>
          </a:p>
        </p:txBody>
      </p:sp>
    </p:spTree>
    <p:extLst>
      <p:ext uri="{BB962C8B-B14F-4D97-AF65-F5344CB8AC3E}">
        <p14:creationId xmlns:p14="http://schemas.microsoft.com/office/powerpoint/2010/main" val="5826628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Footer Placeholder 3"/>
          <p:cNvSpPr>
            <a:spLocks noGrp="1"/>
          </p:cNvSpPr>
          <p:nvPr>
            <p:ph type="ftr" sz="quarter" idx="10"/>
          </p:nvPr>
        </p:nvSpPr>
        <p:spPr>
          <a:noFill/>
        </p:spPr>
        <p:txBody>
          <a:bodyPr/>
          <a:lstStyle/>
          <a:p>
            <a:r>
              <a:rPr lang="en-US"/>
              <a:t>©SoftMoore Consulting</a:t>
            </a:r>
          </a:p>
        </p:txBody>
      </p:sp>
      <p:sp>
        <p:nvSpPr>
          <p:cNvPr id="18435" name="Slide Number Placeholder 4"/>
          <p:cNvSpPr>
            <a:spLocks noGrp="1"/>
          </p:cNvSpPr>
          <p:nvPr>
            <p:ph type="sldNum" sz="quarter" idx="11"/>
          </p:nvPr>
        </p:nvSpPr>
        <p:spPr>
          <a:noFill/>
        </p:spPr>
        <p:txBody>
          <a:bodyPr/>
          <a:lstStyle/>
          <a:p>
            <a:r>
              <a:rPr lang="en-US"/>
              <a:t>Slide </a:t>
            </a:r>
            <a:fld id="{FD879FDF-FBDE-4F1F-9F64-7EEF65CD76F2}" type="slidenum">
              <a:rPr lang="en-US" smtClean="0"/>
              <a:pPr/>
              <a:t>16</a:t>
            </a:fld>
            <a:endParaRPr lang="en-US"/>
          </a:p>
        </p:txBody>
      </p:sp>
      <p:sp>
        <p:nvSpPr>
          <p:cNvPr id="18436" name="Rectangle 2050"/>
          <p:cNvSpPr>
            <a:spLocks noGrp="1" noChangeArrowheads="1"/>
          </p:cNvSpPr>
          <p:nvPr>
            <p:ph type="title"/>
          </p:nvPr>
        </p:nvSpPr>
        <p:spPr/>
        <p:txBody>
          <a:bodyPr/>
          <a:lstStyle/>
          <a:p>
            <a:r>
              <a:rPr lang="en-US" dirty="0"/>
              <a:t>Interpretive Compilers</a:t>
            </a:r>
          </a:p>
        </p:txBody>
      </p:sp>
      <p:sp>
        <p:nvSpPr>
          <p:cNvPr id="18437" name="Rectangle 2051"/>
          <p:cNvSpPr>
            <a:spLocks noGrp="1" noChangeArrowheads="1"/>
          </p:cNvSpPr>
          <p:nvPr>
            <p:ph type="body" idx="1"/>
          </p:nvPr>
        </p:nvSpPr>
        <p:spPr/>
        <p:txBody>
          <a:bodyPr/>
          <a:lstStyle/>
          <a:p>
            <a:r>
              <a:rPr lang="en-US" dirty="0"/>
              <a:t>An </a:t>
            </a:r>
            <a:r>
              <a:rPr lang="en-US" b="1" dirty="0"/>
              <a:t>interpretive compiler</a:t>
            </a:r>
            <a:r>
              <a:rPr lang="en-US" dirty="0"/>
              <a:t> is a combination of a compiler and a low-level interpreter (emulator).  The compiler translates programs to the instruction set interpreted by the emulator, and the emulator is used to run the compiled program.</a:t>
            </a:r>
          </a:p>
          <a:p>
            <a:r>
              <a:rPr lang="en-US" dirty="0"/>
              <a:t>Example – Java Development Kit</a:t>
            </a:r>
          </a:p>
          <a:p>
            <a:pPr lvl="1"/>
            <a:r>
              <a:rPr lang="en-US" dirty="0" err="1"/>
              <a:t>javac</a:t>
            </a:r>
            <a:r>
              <a:rPr lang="en-US" dirty="0"/>
              <a:t> is a compiler</a:t>
            </a:r>
          </a:p>
          <a:p>
            <a:pPr lvl="1"/>
            <a:r>
              <a:rPr lang="en-US" dirty="0"/>
              <a:t>java is an emulator for the Java Virtual Machine (JVM)</a:t>
            </a:r>
          </a:p>
          <a:p>
            <a:r>
              <a:rPr lang="en-US" dirty="0"/>
              <a:t>An interpretive compiler usually provides fast compilation with reasonable performance.</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Footer Placeholder 3"/>
          <p:cNvSpPr>
            <a:spLocks noGrp="1"/>
          </p:cNvSpPr>
          <p:nvPr>
            <p:ph type="ftr" sz="quarter" idx="10"/>
          </p:nvPr>
        </p:nvSpPr>
        <p:spPr>
          <a:noFill/>
        </p:spPr>
        <p:txBody>
          <a:bodyPr/>
          <a:lstStyle/>
          <a:p>
            <a:r>
              <a:rPr lang="en-US"/>
              <a:t>©SoftMoore Consulting</a:t>
            </a:r>
          </a:p>
        </p:txBody>
      </p:sp>
      <p:sp>
        <p:nvSpPr>
          <p:cNvPr id="19459" name="Slide Number Placeholder 4"/>
          <p:cNvSpPr>
            <a:spLocks noGrp="1"/>
          </p:cNvSpPr>
          <p:nvPr>
            <p:ph type="sldNum" sz="quarter" idx="11"/>
          </p:nvPr>
        </p:nvSpPr>
        <p:spPr>
          <a:noFill/>
        </p:spPr>
        <p:txBody>
          <a:bodyPr/>
          <a:lstStyle/>
          <a:p>
            <a:r>
              <a:rPr lang="en-US"/>
              <a:t>Slide </a:t>
            </a:r>
            <a:fld id="{5F19F439-AF97-4947-AAB8-AADD082D7064}" type="slidenum">
              <a:rPr lang="en-US" smtClean="0"/>
              <a:pPr/>
              <a:t>17</a:t>
            </a:fld>
            <a:endParaRPr lang="en-US"/>
          </a:p>
        </p:txBody>
      </p:sp>
      <p:sp>
        <p:nvSpPr>
          <p:cNvPr id="19460" name="Rectangle 2"/>
          <p:cNvSpPr>
            <a:spLocks noGrp="1" noChangeArrowheads="1"/>
          </p:cNvSpPr>
          <p:nvPr>
            <p:ph type="title"/>
          </p:nvPr>
        </p:nvSpPr>
        <p:spPr/>
        <p:txBody>
          <a:bodyPr/>
          <a:lstStyle/>
          <a:p>
            <a:r>
              <a:rPr lang="en-US"/>
              <a:t>Just-In-Time Compiler</a:t>
            </a:r>
          </a:p>
        </p:txBody>
      </p:sp>
      <p:sp>
        <p:nvSpPr>
          <p:cNvPr id="19461" name="Rectangle 3"/>
          <p:cNvSpPr>
            <a:spLocks noGrp="1" noChangeArrowheads="1"/>
          </p:cNvSpPr>
          <p:nvPr>
            <p:ph type="body" idx="1"/>
          </p:nvPr>
        </p:nvSpPr>
        <p:spPr>
          <a:xfrm>
            <a:off x="458788" y="1363663"/>
            <a:ext cx="8229600" cy="4935537"/>
          </a:xfrm>
        </p:spPr>
        <p:txBody>
          <a:bodyPr/>
          <a:lstStyle/>
          <a:p>
            <a:r>
              <a:rPr lang="en-US" dirty="0"/>
              <a:t>A </a:t>
            </a:r>
            <a:r>
              <a:rPr lang="en-US" b="1" dirty="0"/>
              <a:t>Just-In-Time (JIT) Compiler</a:t>
            </a:r>
            <a:r>
              <a:rPr lang="en-US" dirty="0"/>
              <a:t> is a compiler that converts program source code into native machine code as the program is running.</a:t>
            </a:r>
          </a:p>
          <a:p>
            <a:r>
              <a:rPr lang="en-US" dirty="0"/>
              <a:t>The JVM provides a just-in-time compiler that translates Java bytecode into native machine code at run time.</a:t>
            </a:r>
          </a:p>
          <a:p>
            <a:pPr lvl="1"/>
            <a:r>
              <a:rPr lang="en-US" dirty="0"/>
              <a:t>The JVM interpreter starts executing initially with no delay.</a:t>
            </a:r>
          </a:p>
          <a:p>
            <a:pPr lvl="1"/>
            <a:r>
              <a:rPr lang="en-US" dirty="0"/>
              <a:t>Methods that are executed frequently (hot) are JIT compiled.</a:t>
            </a:r>
          </a:p>
          <a:p>
            <a:pPr lvl="1"/>
            <a:r>
              <a:rPr lang="en-US" dirty="0"/>
              <a:t>Execution switches to the compiled version once it becomes available,</a:t>
            </a:r>
          </a:p>
          <a:p>
            <a:pPr lvl="1"/>
            <a:r>
              <a:rPr lang="en-US" dirty="0"/>
              <a:t>Performance improvements can be significant for methods that are executed repeatedly.</a:t>
            </a:r>
          </a:p>
        </p:txBody>
      </p:sp>
      <p:sp>
        <p:nvSpPr>
          <p:cNvPr id="2" name="TextBox 1">
            <a:extLst>
              <a:ext uri="{FF2B5EF4-FFF2-40B4-BE49-F238E27FC236}">
                <a16:creationId xmlns:a16="http://schemas.microsoft.com/office/drawing/2014/main" id="{B971A9A6-B073-B7F3-5137-C7C5D1F36CD1}"/>
              </a:ext>
            </a:extLst>
          </p:cNvPr>
          <p:cNvSpPr txBox="1"/>
          <p:nvPr/>
        </p:nvSpPr>
        <p:spPr>
          <a:xfrm>
            <a:off x="744735" y="5560536"/>
            <a:ext cx="7654531" cy="738664"/>
          </a:xfrm>
          <a:prstGeom prst="rect">
            <a:avLst/>
          </a:prstGeom>
          <a:noFill/>
          <a:ln>
            <a:solidFill>
              <a:schemeClr val="tx1"/>
            </a:solidFill>
          </a:ln>
        </p:spPr>
        <p:txBody>
          <a:bodyPr wrap="none" rtlCol="0">
            <a:spAutoFit/>
          </a:bodyPr>
          <a:lstStyle/>
          <a:p>
            <a:pPr algn="l"/>
            <a:r>
              <a:rPr lang="en-US" sz="2100" dirty="0"/>
              <a:t> Note that Java’s JIT compiler is part of the JVM, not the actual</a:t>
            </a:r>
          </a:p>
          <a:p>
            <a:pPr algn="l"/>
            <a:r>
              <a:rPr lang="en-US" sz="2100" dirty="0"/>
              <a:t>Java compiler that translates Java source files into bytecode.</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Footer Placeholder 3"/>
          <p:cNvSpPr>
            <a:spLocks noGrp="1"/>
          </p:cNvSpPr>
          <p:nvPr>
            <p:ph type="ftr" sz="quarter" idx="10"/>
          </p:nvPr>
        </p:nvSpPr>
        <p:spPr>
          <a:noFill/>
        </p:spPr>
        <p:txBody>
          <a:bodyPr/>
          <a:lstStyle/>
          <a:p>
            <a:r>
              <a:rPr lang="en-US"/>
              <a:t>©SoftMoore Consulting</a:t>
            </a:r>
          </a:p>
        </p:txBody>
      </p:sp>
      <p:sp>
        <p:nvSpPr>
          <p:cNvPr id="20483" name="Slide Number Placeholder 4"/>
          <p:cNvSpPr>
            <a:spLocks noGrp="1"/>
          </p:cNvSpPr>
          <p:nvPr>
            <p:ph type="sldNum" sz="quarter" idx="11"/>
          </p:nvPr>
        </p:nvSpPr>
        <p:spPr>
          <a:noFill/>
        </p:spPr>
        <p:txBody>
          <a:bodyPr/>
          <a:lstStyle/>
          <a:p>
            <a:r>
              <a:rPr lang="en-US"/>
              <a:t>Slide </a:t>
            </a:r>
            <a:fld id="{A0327250-BD56-435C-9A23-4A62C6F78CDA}" type="slidenum">
              <a:rPr lang="en-US" smtClean="0"/>
              <a:pPr/>
              <a:t>18</a:t>
            </a:fld>
            <a:endParaRPr lang="en-US"/>
          </a:p>
        </p:txBody>
      </p:sp>
      <p:sp>
        <p:nvSpPr>
          <p:cNvPr id="20484" name="Rectangle 2"/>
          <p:cNvSpPr>
            <a:spLocks noGrp="1" noChangeArrowheads="1"/>
          </p:cNvSpPr>
          <p:nvPr>
            <p:ph type="title"/>
          </p:nvPr>
        </p:nvSpPr>
        <p:spPr/>
        <p:txBody>
          <a:bodyPr/>
          <a:lstStyle/>
          <a:p>
            <a:r>
              <a:rPr lang="en-US" dirty="0"/>
              <a:t>Writing a Compiler</a:t>
            </a:r>
          </a:p>
        </p:txBody>
      </p:sp>
      <p:sp>
        <p:nvSpPr>
          <p:cNvPr id="20485" name="Rectangle 3"/>
          <p:cNvSpPr>
            <a:spLocks noGrp="1" noChangeArrowheads="1"/>
          </p:cNvSpPr>
          <p:nvPr>
            <p:ph type="body" idx="1"/>
          </p:nvPr>
        </p:nvSpPr>
        <p:spPr/>
        <p:txBody>
          <a:bodyPr/>
          <a:lstStyle/>
          <a:p>
            <a:pPr>
              <a:buFontTx/>
              <a:buNone/>
            </a:pPr>
            <a:r>
              <a:rPr lang="en-US" dirty="0"/>
              <a:t>Writing a compiler involves 3 languages</a:t>
            </a:r>
          </a:p>
          <a:p>
            <a:r>
              <a:rPr lang="en-US" dirty="0"/>
              <a:t>Source language</a:t>
            </a:r>
          </a:p>
          <a:p>
            <a:pPr lvl="1"/>
            <a:r>
              <a:rPr lang="en-US" dirty="0"/>
              <a:t>input to the compiler</a:t>
            </a:r>
          </a:p>
          <a:p>
            <a:pPr lvl="1"/>
            <a:r>
              <a:rPr lang="en-US" dirty="0"/>
              <a:t>e.g., compiler for C++, compiler for Java, or compiler for CPRL</a:t>
            </a:r>
          </a:p>
          <a:p>
            <a:r>
              <a:rPr lang="en-US" dirty="0"/>
              <a:t>Implementation language</a:t>
            </a:r>
          </a:p>
          <a:p>
            <a:pPr lvl="1"/>
            <a:r>
              <a:rPr lang="en-US" dirty="0"/>
              <a:t>the language that the compiler is written in</a:t>
            </a:r>
          </a:p>
          <a:p>
            <a:pPr lvl="1"/>
            <a:r>
              <a:rPr lang="en-US" dirty="0"/>
              <a:t>e.g., C++, Kotlin, or Java</a:t>
            </a:r>
          </a:p>
          <a:p>
            <a:r>
              <a:rPr lang="en-US" dirty="0"/>
              <a:t>Target language</a:t>
            </a:r>
          </a:p>
          <a:p>
            <a:pPr lvl="1"/>
            <a:r>
              <a:rPr lang="en-US" dirty="0"/>
              <a:t>output of the compiler</a:t>
            </a:r>
          </a:p>
          <a:p>
            <a:pPr lvl="1"/>
            <a:r>
              <a:rPr lang="en-US" dirty="0"/>
              <a:t>e.g., assembly language or machine language</a:t>
            </a:r>
            <a:br>
              <a:rPr lang="en-US" dirty="0"/>
            </a:br>
            <a:r>
              <a:rPr lang="en-US" dirty="0"/>
              <a:t>(possibly for a virtual computer)</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Footer Placeholder 3"/>
          <p:cNvSpPr>
            <a:spLocks noGrp="1"/>
          </p:cNvSpPr>
          <p:nvPr>
            <p:ph type="ftr" sz="quarter" idx="10"/>
          </p:nvPr>
        </p:nvSpPr>
        <p:spPr>
          <a:noFill/>
        </p:spPr>
        <p:txBody>
          <a:bodyPr/>
          <a:lstStyle/>
          <a:p>
            <a:r>
              <a:rPr lang="en-US"/>
              <a:t>©SoftMoore Consulting</a:t>
            </a:r>
          </a:p>
        </p:txBody>
      </p:sp>
      <p:sp>
        <p:nvSpPr>
          <p:cNvPr id="21507" name="Slide Number Placeholder 4"/>
          <p:cNvSpPr>
            <a:spLocks noGrp="1"/>
          </p:cNvSpPr>
          <p:nvPr>
            <p:ph type="sldNum" sz="quarter" idx="11"/>
          </p:nvPr>
        </p:nvSpPr>
        <p:spPr>
          <a:noFill/>
        </p:spPr>
        <p:txBody>
          <a:bodyPr/>
          <a:lstStyle/>
          <a:p>
            <a:r>
              <a:rPr lang="en-US"/>
              <a:t>Slide </a:t>
            </a:r>
            <a:fld id="{1B996CA2-1ED1-42CE-A8E5-553F64E49845}" type="slidenum">
              <a:rPr lang="en-US" smtClean="0"/>
              <a:pPr/>
              <a:t>19</a:t>
            </a:fld>
            <a:endParaRPr lang="en-US"/>
          </a:p>
        </p:txBody>
      </p:sp>
      <p:sp>
        <p:nvSpPr>
          <p:cNvPr id="21508" name="Rectangle 2"/>
          <p:cNvSpPr>
            <a:spLocks noGrp="1" noChangeArrowheads="1"/>
          </p:cNvSpPr>
          <p:nvPr>
            <p:ph type="title"/>
          </p:nvPr>
        </p:nvSpPr>
        <p:spPr/>
        <p:txBody>
          <a:bodyPr/>
          <a:lstStyle/>
          <a:p>
            <a:r>
              <a:rPr lang="en-US"/>
              <a:t>Tombstone Diagrams</a:t>
            </a:r>
          </a:p>
        </p:txBody>
      </p:sp>
      <p:sp>
        <p:nvSpPr>
          <p:cNvPr id="21509" name="Rectangle 3"/>
          <p:cNvSpPr>
            <a:spLocks noGrp="1" noChangeArrowheads="1"/>
          </p:cNvSpPr>
          <p:nvPr>
            <p:ph type="body" idx="1"/>
          </p:nvPr>
        </p:nvSpPr>
        <p:spPr>
          <a:xfrm>
            <a:off x="458787" y="1342231"/>
            <a:ext cx="8226425" cy="4935537"/>
          </a:xfrm>
        </p:spPr>
        <p:txBody>
          <a:bodyPr/>
          <a:lstStyle/>
          <a:p>
            <a:r>
              <a:rPr lang="en-US" dirty="0"/>
              <a:t>Program P expressed in</a:t>
            </a:r>
            <a:br>
              <a:rPr lang="en-US" dirty="0"/>
            </a:br>
            <a:r>
              <a:rPr lang="en-US" dirty="0"/>
              <a:t>language L (may be a</a:t>
            </a:r>
            <a:br>
              <a:rPr lang="en-US" dirty="0"/>
            </a:br>
            <a:r>
              <a:rPr lang="en-US" dirty="0"/>
              <a:t>machine language)</a:t>
            </a:r>
            <a:br>
              <a:rPr lang="en-US" dirty="0"/>
            </a:br>
            <a:endParaRPr lang="en-US" dirty="0"/>
          </a:p>
          <a:p>
            <a:r>
              <a:rPr lang="en-US" dirty="0"/>
              <a:t>Machine M</a:t>
            </a:r>
            <a:br>
              <a:rPr lang="en-US" dirty="0"/>
            </a:br>
            <a:endParaRPr lang="en-US" dirty="0"/>
          </a:p>
          <a:p>
            <a:r>
              <a:rPr lang="en-US" dirty="0"/>
              <a:t>S-to-T translator expressed</a:t>
            </a:r>
            <a:br>
              <a:rPr lang="en-US" dirty="0"/>
            </a:br>
            <a:r>
              <a:rPr lang="en-US" dirty="0"/>
              <a:t>in language L.  (L could be</a:t>
            </a:r>
            <a:br>
              <a:rPr lang="en-US" dirty="0"/>
            </a:br>
            <a:r>
              <a:rPr lang="en-US" dirty="0"/>
              <a:t>a machine language.)</a:t>
            </a:r>
          </a:p>
        </p:txBody>
      </p:sp>
      <p:grpSp>
        <p:nvGrpSpPr>
          <p:cNvPr id="21511" name="Group 26"/>
          <p:cNvGrpSpPr>
            <a:grpSpLocks/>
          </p:cNvGrpSpPr>
          <p:nvPr/>
        </p:nvGrpSpPr>
        <p:grpSpPr bwMode="auto">
          <a:xfrm>
            <a:off x="5272088" y="1676400"/>
            <a:ext cx="1281112" cy="731838"/>
            <a:chOff x="1420" y="3235"/>
            <a:chExt cx="807" cy="461"/>
          </a:xfrm>
        </p:grpSpPr>
        <p:grpSp>
          <p:nvGrpSpPr>
            <p:cNvPr id="21524" name="Group 27"/>
            <p:cNvGrpSpPr>
              <a:grpSpLocks/>
            </p:cNvGrpSpPr>
            <p:nvPr/>
          </p:nvGrpSpPr>
          <p:grpSpPr bwMode="auto">
            <a:xfrm>
              <a:off x="1420" y="3235"/>
              <a:ext cx="807" cy="461"/>
              <a:chOff x="1420" y="3235"/>
              <a:chExt cx="807" cy="461"/>
            </a:xfrm>
          </p:grpSpPr>
          <p:sp>
            <p:nvSpPr>
              <p:cNvPr id="21527" name="Line 28"/>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1528" name="Line 29"/>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1529" name="Line 30"/>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1530" name="Line 31"/>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1531" name="Arc 32"/>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1532" name="Arc 33"/>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1525" name="Text Box 34"/>
            <p:cNvSpPr txBox="1">
              <a:spLocks noChangeArrowheads="1"/>
            </p:cNvSpPr>
            <p:nvPr/>
          </p:nvSpPr>
          <p:spPr bwMode="auto">
            <a:xfrm>
              <a:off x="1731" y="3479"/>
              <a:ext cx="183" cy="202"/>
            </a:xfrm>
            <a:prstGeom prst="rect">
              <a:avLst/>
            </a:prstGeom>
            <a:noFill/>
            <a:ln w="9525">
              <a:noFill/>
              <a:miter lim="800000"/>
              <a:headEnd/>
              <a:tailEnd/>
            </a:ln>
          </p:spPr>
          <p:txBody>
            <a:bodyPr wrap="none" lIns="92075" tIns="46038" rIns="92075" bIns="46038">
              <a:spAutoFit/>
            </a:bodyPr>
            <a:lstStyle/>
            <a:p>
              <a:r>
                <a:rPr lang="en-US" sz="1500"/>
                <a:t>L</a:t>
              </a:r>
            </a:p>
          </p:txBody>
        </p:sp>
        <p:sp>
          <p:nvSpPr>
            <p:cNvPr id="21526" name="Text Box 35"/>
            <p:cNvSpPr txBox="1">
              <a:spLocks noChangeArrowheads="1"/>
            </p:cNvSpPr>
            <p:nvPr/>
          </p:nvSpPr>
          <p:spPr bwMode="auto">
            <a:xfrm>
              <a:off x="1726" y="3251"/>
              <a:ext cx="196" cy="202"/>
            </a:xfrm>
            <a:prstGeom prst="rect">
              <a:avLst/>
            </a:prstGeom>
            <a:noFill/>
            <a:ln w="9525">
              <a:noFill/>
              <a:miter lim="800000"/>
              <a:headEnd/>
              <a:tailEnd/>
            </a:ln>
          </p:spPr>
          <p:txBody>
            <a:bodyPr wrap="none" lIns="92075" tIns="46038" rIns="92075" bIns="46038">
              <a:spAutoFit/>
            </a:bodyPr>
            <a:lstStyle/>
            <a:p>
              <a:r>
                <a:rPr lang="en-US" sz="1500"/>
                <a:t>P</a:t>
              </a:r>
            </a:p>
          </p:txBody>
        </p:sp>
      </p:grpSp>
      <p:grpSp>
        <p:nvGrpSpPr>
          <p:cNvPr id="21512" name="Group 36"/>
          <p:cNvGrpSpPr>
            <a:grpSpLocks/>
          </p:cNvGrpSpPr>
          <p:nvPr/>
        </p:nvGrpSpPr>
        <p:grpSpPr bwMode="auto">
          <a:xfrm>
            <a:off x="5181600" y="4202113"/>
            <a:ext cx="1462088" cy="730250"/>
            <a:chOff x="624" y="2544"/>
            <a:chExt cx="921" cy="460"/>
          </a:xfrm>
        </p:grpSpPr>
        <p:grpSp>
          <p:nvGrpSpPr>
            <p:cNvPr id="21513" name="Group 37"/>
            <p:cNvGrpSpPr>
              <a:grpSpLocks/>
            </p:cNvGrpSpPr>
            <p:nvPr/>
          </p:nvGrpSpPr>
          <p:grpSpPr bwMode="auto">
            <a:xfrm>
              <a:off x="624" y="2544"/>
              <a:ext cx="921" cy="460"/>
              <a:chOff x="624" y="2544"/>
              <a:chExt cx="921" cy="460"/>
            </a:xfrm>
          </p:grpSpPr>
          <p:sp>
            <p:nvSpPr>
              <p:cNvPr id="21516" name="Line 38"/>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1517" name="Line 39"/>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1518" name="Line 40"/>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1519" name="Line 41"/>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1520" name="Line 42"/>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1521" name="Line 43"/>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1522" name="Line 44"/>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1523" name="Line 45"/>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21514" name="Text Box 46"/>
            <p:cNvSpPr txBox="1">
              <a:spLocks noChangeArrowheads="1"/>
            </p:cNvSpPr>
            <p:nvPr/>
          </p:nvSpPr>
          <p:spPr bwMode="auto">
            <a:xfrm>
              <a:off x="992" y="2784"/>
              <a:ext cx="183" cy="202"/>
            </a:xfrm>
            <a:prstGeom prst="rect">
              <a:avLst/>
            </a:prstGeom>
            <a:noFill/>
            <a:ln w="9525">
              <a:noFill/>
              <a:miter lim="800000"/>
              <a:headEnd/>
              <a:tailEnd/>
            </a:ln>
          </p:spPr>
          <p:txBody>
            <a:bodyPr wrap="none" lIns="92075" tIns="46038" rIns="92075" bIns="46038">
              <a:spAutoFit/>
            </a:bodyPr>
            <a:lstStyle/>
            <a:p>
              <a:r>
                <a:rPr lang="en-US" sz="1500" dirty="0"/>
                <a:t>L</a:t>
              </a:r>
            </a:p>
          </p:txBody>
        </p:sp>
        <p:sp>
          <p:nvSpPr>
            <p:cNvPr id="21515" name="Text Box 47"/>
            <p:cNvSpPr txBox="1">
              <a:spLocks noChangeArrowheads="1"/>
            </p:cNvSpPr>
            <p:nvPr/>
          </p:nvSpPr>
          <p:spPr bwMode="auto">
            <a:xfrm>
              <a:off x="823" y="2557"/>
              <a:ext cx="519" cy="202"/>
            </a:xfrm>
            <a:prstGeom prst="rect">
              <a:avLst/>
            </a:prstGeom>
            <a:noFill/>
            <a:ln w="9525">
              <a:noFill/>
              <a:miter lim="800000"/>
              <a:headEnd/>
              <a:tailEnd/>
            </a:ln>
          </p:spPr>
          <p:txBody>
            <a:bodyPr wrap="none" lIns="92075" tIns="46038" rIns="92075" bIns="46038">
              <a:spAutoFit/>
            </a:bodyPr>
            <a:lstStyle/>
            <a:p>
              <a:r>
                <a:rPr lang="en-US" sz="1500"/>
                <a:t>S  </a:t>
              </a:r>
              <a:r>
                <a:rPr lang="en-US" sz="1500">
                  <a:sym typeface="Symbol" pitchFamily="18" charset="2"/>
                </a:rPr>
                <a:t>  T</a:t>
              </a:r>
            </a:p>
          </p:txBody>
        </p:sp>
      </p:grpSp>
      <p:sp>
        <p:nvSpPr>
          <p:cNvPr id="2" name="Flowchart: Off-page Connector 1"/>
          <p:cNvSpPr/>
          <p:nvPr/>
        </p:nvSpPr>
        <p:spPr bwMode="auto">
          <a:xfrm>
            <a:off x="5455444" y="3046142"/>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M</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Footer Placeholder 3"/>
          <p:cNvSpPr>
            <a:spLocks noGrp="1"/>
          </p:cNvSpPr>
          <p:nvPr>
            <p:ph type="ftr" sz="quarter" idx="10"/>
          </p:nvPr>
        </p:nvSpPr>
        <p:spPr>
          <a:noFill/>
        </p:spPr>
        <p:txBody>
          <a:bodyPr/>
          <a:lstStyle/>
          <a:p>
            <a:r>
              <a:rPr lang="en-US"/>
              <a:t>©SoftMoore Consulting</a:t>
            </a:r>
          </a:p>
        </p:txBody>
      </p:sp>
      <p:sp>
        <p:nvSpPr>
          <p:cNvPr id="4099" name="Slide Number Placeholder 4"/>
          <p:cNvSpPr>
            <a:spLocks noGrp="1"/>
          </p:cNvSpPr>
          <p:nvPr>
            <p:ph type="sldNum" sz="quarter" idx="11"/>
          </p:nvPr>
        </p:nvSpPr>
        <p:spPr>
          <a:noFill/>
        </p:spPr>
        <p:txBody>
          <a:bodyPr/>
          <a:lstStyle/>
          <a:p>
            <a:r>
              <a:rPr lang="en-US"/>
              <a:t>Slide </a:t>
            </a:r>
            <a:fld id="{DA6ED9FB-D72D-44B5-A912-F07598DE12F8}" type="slidenum">
              <a:rPr lang="en-US" smtClean="0"/>
              <a:pPr/>
              <a:t>2</a:t>
            </a:fld>
            <a:endParaRPr lang="en-US"/>
          </a:p>
        </p:txBody>
      </p:sp>
      <p:sp>
        <p:nvSpPr>
          <p:cNvPr id="4100" name="Rectangle 2"/>
          <p:cNvSpPr>
            <a:spLocks noGrp="1" noChangeArrowheads="1"/>
          </p:cNvSpPr>
          <p:nvPr>
            <p:ph type="title"/>
          </p:nvPr>
        </p:nvSpPr>
        <p:spPr/>
        <p:txBody>
          <a:bodyPr/>
          <a:lstStyle/>
          <a:p>
            <a:r>
              <a:rPr lang="en-US" dirty="0"/>
              <a:t>Programming Languages</a:t>
            </a:r>
          </a:p>
        </p:txBody>
      </p:sp>
      <p:sp>
        <p:nvSpPr>
          <p:cNvPr id="4101" name="Rectangle 3"/>
          <p:cNvSpPr>
            <a:spLocks noGrp="1" noChangeArrowheads="1"/>
          </p:cNvSpPr>
          <p:nvPr>
            <p:ph type="body" idx="1"/>
          </p:nvPr>
        </p:nvSpPr>
        <p:spPr/>
        <p:txBody>
          <a:bodyPr/>
          <a:lstStyle/>
          <a:p>
            <a:r>
              <a:rPr lang="en-US" dirty="0"/>
              <a:t>Serve as a means of communication among people as well as between people and machines</a:t>
            </a:r>
          </a:p>
          <a:p>
            <a:r>
              <a:rPr lang="en-US" dirty="0"/>
              <a:t>Provide a framework for formulating the software solution to a problem</a:t>
            </a:r>
          </a:p>
          <a:p>
            <a:r>
              <a:rPr lang="en-US" dirty="0"/>
              <a:t>Can enhance or inhibit creativity</a:t>
            </a:r>
          </a:p>
          <a:p>
            <a:r>
              <a:rPr lang="en-US" dirty="0"/>
              <a:t>Influence the ways we think about software design by making some program structures easier to describe than others (e.g., recursion in Fortran)</a:t>
            </a:r>
          </a:p>
        </p:txBody>
      </p:sp>
      <p:sp>
        <p:nvSpPr>
          <p:cNvPr id="6" name="Text Box 4">
            <a:extLst>
              <a:ext uri="{FF2B5EF4-FFF2-40B4-BE49-F238E27FC236}">
                <a16:creationId xmlns:a16="http://schemas.microsoft.com/office/drawing/2014/main" id="{FE3A5F8C-AB0A-AE6D-CFBD-5EBFD891077D}"/>
              </a:ext>
            </a:extLst>
          </p:cNvPr>
          <p:cNvSpPr txBox="1">
            <a:spLocks noChangeArrowheads="1"/>
          </p:cNvSpPr>
          <p:nvPr/>
        </p:nvSpPr>
        <p:spPr bwMode="auto">
          <a:xfrm>
            <a:off x="952500" y="5038725"/>
            <a:ext cx="7239000" cy="1196975"/>
          </a:xfrm>
          <a:prstGeom prst="rect">
            <a:avLst/>
          </a:prstGeom>
          <a:noFill/>
          <a:ln w="9525">
            <a:solidFill>
              <a:schemeClr val="tx1"/>
            </a:solidFill>
            <a:miter lim="800000"/>
            <a:headEnd/>
            <a:tailEnd/>
          </a:ln>
        </p:spPr>
        <p:txBody>
          <a:bodyPr lIns="92075" tIns="46038" rIns="92075" bIns="46038">
            <a:spAutoFit/>
          </a:bodyPr>
          <a:lstStyle/>
          <a:p>
            <a:pPr algn="l">
              <a:spcBef>
                <a:spcPct val="50000"/>
              </a:spcBef>
              <a:buSzPct val="125000"/>
            </a:pPr>
            <a:r>
              <a:rPr kumimoji="1" lang="en-US"/>
              <a:t>“Language is an instrument of human reason, and not merely a medium for the expression of thought.”</a:t>
            </a:r>
            <a:br>
              <a:rPr kumimoji="1" lang="en-US"/>
            </a:br>
            <a:r>
              <a:rPr kumimoji="1" lang="en-US"/>
              <a:t>				–  George Boole</a:t>
            </a:r>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Footer Placeholder 2"/>
          <p:cNvSpPr>
            <a:spLocks noGrp="1"/>
          </p:cNvSpPr>
          <p:nvPr>
            <p:ph type="ftr" sz="quarter" idx="10"/>
          </p:nvPr>
        </p:nvSpPr>
        <p:spPr>
          <a:noFill/>
        </p:spPr>
        <p:txBody>
          <a:bodyPr/>
          <a:lstStyle/>
          <a:p>
            <a:r>
              <a:rPr lang="en-US"/>
              <a:t>©SoftMoore Consulting</a:t>
            </a:r>
          </a:p>
        </p:txBody>
      </p:sp>
      <p:sp>
        <p:nvSpPr>
          <p:cNvPr id="22531" name="Slide Number Placeholder 3"/>
          <p:cNvSpPr>
            <a:spLocks noGrp="1"/>
          </p:cNvSpPr>
          <p:nvPr>
            <p:ph type="sldNum" sz="quarter" idx="11"/>
          </p:nvPr>
        </p:nvSpPr>
        <p:spPr>
          <a:noFill/>
        </p:spPr>
        <p:txBody>
          <a:bodyPr/>
          <a:lstStyle/>
          <a:p>
            <a:r>
              <a:rPr lang="en-US"/>
              <a:t>Slide </a:t>
            </a:r>
            <a:fld id="{0B93DA50-6DEC-4EE0-96AE-FA4E7F617FC9}" type="slidenum">
              <a:rPr lang="en-US" smtClean="0"/>
              <a:pPr/>
              <a:t>20</a:t>
            </a:fld>
            <a:endParaRPr lang="en-US"/>
          </a:p>
        </p:txBody>
      </p:sp>
      <p:sp>
        <p:nvSpPr>
          <p:cNvPr id="22532" name="Rectangle 2"/>
          <p:cNvSpPr>
            <a:spLocks noGrp="1" noChangeArrowheads="1"/>
          </p:cNvSpPr>
          <p:nvPr>
            <p:ph type="title"/>
          </p:nvPr>
        </p:nvSpPr>
        <p:spPr/>
        <p:txBody>
          <a:bodyPr/>
          <a:lstStyle/>
          <a:p>
            <a:r>
              <a:rPr lang="en-US" dirty="0"/>
              <a:t>Examples: Tombstone Diagrams</a:t>
            </a:r>
          </a:p>
        </p:txBody>
      </p:sp>
      <p:grpSp>
        <p:nvGrpSpPr>
          <p:cNvPr id="2" name="Group 1"/>
          <p:cNvGrpSpPr/>
          <p:nvPr/>
        </p:nvGrpSpPr>
        <p:grpSpPr>
          <a:xfrm>
            <a:off x="833205" y="1981993"/>
            <a:ext cx="7328132" cy="3286362"/>
            <a:chOff x="833205" y="1981993"/>
            <a:chExt cx="7328132" cy="3286362"/>
          </a:xfrm>
        </p:grpSpPr>
        <p:grpSp>
          <p:nvGrpSpPr>
            <p:cNvPr id="22534" name="Group 60"/>
            <p:cNvGrpSpPr>
              <a:grpSpLocks/>
            </p:cNvGrpSpPr>
            <p:nvPr/>
          </p:nvGrpSpPr>
          <p:grpSpPr bwMode="auto">
            <a:xfrm>
              <a:off x="833205" y="4538105"/>
              <a:ext cx="1462087" cy="730250"/>
              <a:chOff x="624" y="2544"/>
              <a:chExt cx="921" cy="460"/>
            </a:xfrm>
          </p:grpSpPr>
          <p:grpSp>
            <p:nvGrpSpPr>
              <p:cNvPr id="22607" name="Group 61"/>
              <p:cNvGrpSpPr>
                <a:grpSpLocks/>
              </p:cNvGrpSpPr>
              <p:nvPr/>
            </p:nvGrpSpPr>
            <p:grpSpPr bwMode="auto">
              <a:xfrm>
                <a:off x="624" y="2544"/>
                <a:ext cx="921" cy="460"/>
                <a:chOff x="624" y="2544"/>
                <a:chExt cx="921" cy="460"/>
              </a:xfrm>
            </p:grpSpPr>
            <p:sp>
              <p:nvSpPr>
                <p:cNvPr id="22610" name="Line 62"/>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611" name="Line 63"/>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612" name="Line 64"/>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613" name="Line 65"/>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614" name="Line 66"/>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615" name="Line 67"/>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616" name="Line 68"/>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617" name="Line 69"/>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22608" name="Text Box 70"/>
              <p:cNvSpPr txBox="1">
                <a:spLocks noChangeArrowheads="1"/>
              </p:cNvSpPr>
              <p:nvPr/>
            </p:nvSpPr>
            <p:spPr bwMode="auto">
              <a:xfrm>
                <a:off x="900" y="2784"/>
                <a:ext cx="370" cy="202"/>
              </a:xfrm>
              <a:prstGeom prst="rect">
                <a:avLst/>
              </a:prstGeom>
              <a:noFill/>
              <a:ln w="9525">
                <a:noFill/>
                <a:miter lim="800000"/>
                <a:headEnd/>
                <a:tailEnd/>
              </a:ln>
            </p:spPr>
            <p:txBody>
              <a:bodyPr wrap="none" lIns="92075" tIns="46038" rIns="92075" bIns="46038">
                <a:spAutoFit/>
              </a:bodyPr>
              <a:lstStyle/>
              <a:p>
                <a:r>
                  <a:rPr lang="en-US" sz="1500"/>
                  <a:t>Java</a:t>
                </a:r>
              </a:p>
            </p:txBody>
          </p:sp>
          <p:sp>
            <p:nvSpPr>
              <p:cNvPr id="22609" name="Text Box 71"/>
              <p:cNvSpPr txBox="1">
                <a:spLocks noChangeArrowheads="1"/>
              </p:cNvSpPr>
              <p:nvPr/>
            </p:nvSpPr>
            <p:spPr bwMode="auto">
              <a:xfrm>
                <a:off x="723" y="2557"/>
                <a:ext cx="721" cy="202"/>
              </a:xfrm>
              <a:prstGeom prst="rect">
                <a:avLst/>
              </a:prstGeom>
              <a:noFill/>
              <a:ln w="9525">
                <a:noFill/>
                <a:miter lim="800000"/>
                <a:headEnd/>
                <a:tailEnd/>
              </a:ln>
            </p:spPr>
            <p:txBody>
              <a:bodyPr wrap="none" lIns="92075" tIns="46038" rIns="92075" bIns="46038">
                <a:spAutoFit/>
              </a:bodyPr>
              <a:lstStyle/>
              <a:p>
                <a:r>
                  <a:rPr lang="en-US" sz="1500"/>
                  <a:t>C++ </a:t>
                </a:r>
                <a:r>
                  <a:rPr lang="en-US" sz="1500">
                    <a:sym typeface="Symbol" pitchFamily="18" charset="2"/>
                  </a:rPr>
                  <a:t> x86</a:t>
                </a:r>
              </a:p>
            </p:txBody>
          </p:sp>
        </p:grpSp>
        <p:grpSp>
          <p:nvGrpSpPr>
            <p:cNvPr id="22535" name="Group 72"/>
            <p:cNvGrpSpPr>
              <a:grpSpLocks/>
            </p:cNvGrpSpPr>
            <p:nvPr/>
          </p:nvGrpSpPr>
          <p:grpSpPr bwMode="auto">
            <a:xfrm>
              <a:off x="2877900" y="1981993"/>
              <a:ext cx="1281113" cy="731838"/>
              <a:chOff x="1420" y="3235"/>
              <a:chExt cx="807" cy="461"/>
            </a:xfrm>
          </p:grpSpPr>
          <p:grpSp>
            <p:nvGrpSpPr>
              <p:cNvPr id="22598" name="Group 73"/>
              <p:cNvGrpSpPr>
                <a:grpSpLocks/>
              </p:cNvGrpSpPr>
              <p:nvPr/>
            </p:nvGrpSpPr>
            <p:grpSpPr bwMode="auto">
              <a:xfrm>
                <a:off x="1420" y="3235"/>
                <a:ext cx="807" cy="461"/>
                <a:chOff x="1420" y="3235"/>
                <a:chExt cx="807" cy="461"/>
              </a:xfrm>
            </p:grpSpPr>
            <p:sp>
              <p:nvSpPr>
                <p:cNvPr id="22601" name="Line 74"/>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602" name="Line 75"/>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603" name="Line 76"/>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604" name="Line 77"/>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605" name="Arc 78"/>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2606" name="Arc 79"/>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2599" name="Text Box 80"/>
              <p:cNvSpPr txBox="1">
                <a:spLocks noChangeArrowheads="1"/>
              </p:cNvSpPr>
              <p:nvPr/>
            </p:nvSpPr>
            <p:spPr bwMode="auto">
              <a:xfrm>
                <a:off x="1616" y="3479"/>
                <a:ext cx="421" cy="204"/>
              </a:xfrm>
              <a:prstGeom prst="rect">
                <a:avLst/>
              </a:prstGeom>
              <a:noFill/>
              <a:ln w="9525">
                <a:noFill/>
                <a:miter lim="800000"/>
                <a:headEnd/>
                <a:tailEnd/>
              </a:ln>
            </p:spPr>
            <p:txBody>
              <a:bodyPr wrap="none" lIns="92075" tIns="46038" rIns="92075" bIns="46038">
                <a:spAutoFit/>
              </a:bodyPr>
              <a:lstStyle/>
              <a:p>
                <a:r>
                  <a:rPr lang="en-US" sz="1500" dirty="0"/>
                  <a:t>Kotlin</a:t>
                </a:r>
              </a:p>
            </p:txBody>
          </p:sp>
          <p:sp>
            <p:nvSpPr>
              <p:cNvPr id="22600" name="Text Box 81"/>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grpSp>
          <p:nvGrpSpPr>
            <p:cNvPr id="22536" name="Group 82"/>
            <p:cNvGrpSpPr>
              <a:grpSpLocks/>
            </p:cNvGrpSpPr>
            <p:nvPr/>
          </p:nvGrpSpPr>
          <p:grpSpPr bwMode="auto">
            <a:xfrm>
              <a:off x="4827678" y="1981993"/>
              <a:ext cx="1281113" cy="731838"/>
              <a:chOff x="1420" y="3235"/>
              <a:chExt cx="807" cy="461"/>
            </a:xfrm>
          </p:grpSpPr>
          <p:grpSp>
            <p:nvGrpSpPr>
              <p:cNvPr id="22589" name="Group 83"/>
              <p:cNvGrpSpPr>
                <a:grpSpLocks/>
              </p:cNvGrpSpPr>
              <p:nvPr/>
            </p:nvGrpSpPr>
            <p:grpSpPr bwMode="auto">
              <a:xfrm>
                <a:off x="1420" y="3235"/>
                <a:ext cx="807" cy="461"/>
                <a:chOff x="1420" y="3235"/>
                <a:chExt cx="807" cy="461"/>
              </a:xfrm>
            </p:grpSpPr>
            <p:sp>
              <p:nvSpPr>
                <p:cNvPr id="22592" name="Line 84"/>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93" name="Line 85"/>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94" name="Line 86"/>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95" name="Line 87"/>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96" name="Arc 88"/>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2597" name="Arc 89"/>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2590" name="Text Box 90"/>
              <p:cNvSpPr txBox="1">
                <a:spLocks noChangeArrowheads="1"/>
              </p:cNvSpPr>
              <p:nvPr/>
            </p:nvSpPr>
            <p:spPr bwMode="auto">
              <a:xfrm>
                <a:off x="1653" y="3479"/>
                <a:ext cx="343" cy="202"/>
              </a:xfrm>
              <a:prstGeom prst="rect">
                <a:avLst/>
              </a:prstGeom>
              <a:noFill/>
              <a:ln w="9525">
                <a:noFill/>
                <a:miter lim="800000"/>
                <a:headEnd/>
                <a:tailEnd/>
              </a:ln>
            </p:spPr>
            <p:txBody>
              <a:bodyPr wrap="none" lIns="92075" tIns="46038" rIns="92075" bIns="46038">
                <a:spAutoFit/>
              </a:bodyPr>
              <a:lstStyle/>
              <a:p>
                <a:r>
                  <a:rPr lang="en-US" sz="1500"/>
                  <a:t>C++</a:t>
                </a:r>
              </a:p>
            </p:txBody>
          </p:sp>
          <p:sp>
            <p:nvSpPr>
              <p:cNvPr id="22591" name="Text Box 91"/>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grpSp>
          <p:nvGrpSpPr>
            <p:cNvPr id="22537" name="Group 92"/>
            <p:cNvGrpSpPr>
              <a:grpSpLocks/>
            </p:cNvGrpSpPr>
            <p:nvPr/>
          </p:nvGrpSpPr>
          <p:grpSpPr bwMode="auto">
            <a:xfrm>
              <a:off x="6789737" y="1981994"/>
              <a:ext cx="1281112" cy="731837"/>
              <a:chOff x="1420" y="3235"/>
              <a:chExt cx="807" cy="461"/>
            </a:xfrm>
          </p:grpSpPr>
          <p:grpSp>
            <p:nvGrpSpPr>
              <p:cNvPr id="22580" name="Group 93"/>
              <p:cNvGrpSpPr>
                <a:grpSpLocks/>
              </p:cNvGrpSpPr>
              <p:nvPr/>
            </p:nvGrpSpPr>
            <p:grpSpPr bwMode="auto">
              <a:xfrm>
                <a:off x="1420" y="3235"/>
                <a:ext cx="807" cy="461"/>
                <a:chOff x="1420" y="3235"/>
                <a:chExt cx="807" cy="461"/>
              </a:xfrm>
            </p:grpSpPr>
            <p:sp>
              <p:nvSpPr>
                <p:cNvPr id="22583" name="Line 94"/>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84" name="Line 95"/>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85" name="Line 96"/>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86" name="Line 97"/>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87" name="Arc 98"/>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2588" name="Arc 99"/>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2581" name="Text Box 100"/>
              <p:cNvSpPr txBox="1">
                <a:spLocks noChangeArrowheads="1"/>
              </p:cNvSpPr>
              <p:nvPr/>
            </p:nvSpPr>
            <p:spPr bwMode="auto">
              <a:xfrm>
                <a:off x="1578" y="3479"/>
                <a:ext cx="489" cy="204"/>
              </a:xfrm>
              <a:prstGeom prst="rect">
                <a:avLst/>
              </a:prstGeom>
              <a:noFill/>
              <a:ln w="9525">
                <a:noFill/>
                <a:miter lim="800000"/>
                <a:headEnd/>
                <a:tailEnd/>
              </a:ln>
            </p:spPr>
            <p:txBody>
              <a:bodyPr wrap="none" lIns="92075" tIns="46038" rIns="92075" bIns="46038">
                <a:spAutoFit/>
              </a:bodyPr>
              <a:lstStyle/>
              <a:p>
                <a:r>
                  <a:rPr lang="en-US" sz="1500" dirty="0"/>
                  <a:t>x86-64</a:t>
                </a:r>
              </a:p>
            </p:txBody>
          </p:sp>
          <p:sp>
            <p:nvSpPr>
              <p:cNvPr id="22582" name="Text Box 101"/>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grpSp>
          <p:nvGrpSpPr>
            <p:cNvPr id="22540" name="Group 120"/>
            <p:cNvGrpSpPr>
              <a:grpSpLocks/>
            </p:cNvGrpSpPr>
            <p:nvPr/>
          </p:nvGrpSpPr>
          <p:grpSpPr bwMode="auto">
            <a:xfrm>
              <a:off x="6699250" y="4538105"/>
              <a:ext cx="1462087" cy="730250"/>
              <a:chOff x="624" y="2544"/>
              <a:chExt cx="921" cy="460"/>
            </a:xfrm>
          </p:grpSpPr>
          <p:grpSp>
            <p:nvGrpSpPr>
              <p:cNvPr id="22553" name="Group 121"/>
              <p:cNvGrpSpPr>
                <a:grpSpLocks/>
              </p:cNvGrpSpPr>
              <p:nvPr/>
            </p:nvGrpSpPr>
            <p:grpSpPr bwMode="auto">
              <a:xfrm>
                <a:off x="624" y="2544"/>
                <a:ext cx="921" cy="460"/>
                <a:chOff x="624" y="2544"/>
                <a:chExt cx="921" cy="460"/>
              </a:xfrm>
            </p:grpSpPr>
            <p:sp>
              <p:nvSpPr>
                <p:cNvPr id="22556" name="Line 122"/>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57" name="Line 123"/>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58" name="Line 124"/>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59" name="Line 125"/>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60" name="Line 126"/>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61" name="Line 127"/>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62" name="Line 128"/>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63" name="Line 129"/>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22554" name="Text Box 130"/>
              <p:cNvSpPr txBox="1">
                <a:spLocks noChangeArrowheads="1"/>
              </p:cNvSpPr>
              <p:nvPr/>
            </p:nvSpPr>
            <p:spPr bwMode="auto">
              <a:xfrm>
                <a:off x="928" y="2784"/>
                <a:ext cx="313" cy="204"/>
              </a:xfrm>
              <a:prstGeom prst="rect">
                <a:avLst/>
              </a:prstGeom>
              <a:noFill/>
              <a:ln w="9525">
                <a:noFill/>
                <a:miter lim="800000"/>
                <a:headEnd/>
                <a:tailEnd/>
              </a:ln>
            </p:spPr>
            <p:txBody>
              <a:bodyPr wrap="none" lIns="92075" tIns="46038" rIns="92075" bIns="46038">
                <a:spAutoFit/>
              </a:bodyPr>
              <a:lstStyle/>
              <a:p>
                <a:r>
                  <a:rPr lang="en-US" sz="1500" dirty="0"/>
                  <a:t>x86</a:t>
                </a:r>
              </a:p>
            </p:txBody>
          </p:sp>
          <p:sp>
            <p:nvSpPr>
              <p:cNvPr id="22555" name="Text Box 131"/>
              <p:cNvSpPr txBox="1">
                <a:spLocks noChangeArrowheads="1"/>
              </p:cNvSpPr>
              <p:nvPr/>
            </p:nvSpPr>
            <p:spPr bwMode="auto">
              <a:xfrm>
                <a:off x="631" y="2557"/>
                <a:ext cx="904" cy="204"/>
              </a:xfrm>
              <a:prstGeom prst="rect">
                <a:avLst/>
              </a:prstGeom>
              <a:noFill/>
              <a:ln w="9525">
                <a:noFill/>
                <a:miter lim="800000"/>
                <a:headEnd/>
                <a:tailEnd/>
              </a:ln>
            </p:spPr>
            <p:txBody>
              <a:bodyPr wrap="none" lIns="92075" tIns="46038" rIns="92075" bIns="46038">
                <a:spAutoFit/>
              </a:bodyPr>
              <a:lstStyle/>
              <a:p>
                <a:r>
                  <a:rPr lang="en-US" sz="1500" dirty="0"/>
                  <a:t>C++ </a:t>
                </a:r>
                <a:r>
                  <a:rPr lang="en-US" sz="1500" dirty="0">
                    <a:sym typeface="Symbol" pitchFamily="18" charset="2"/>
                  </a:rPr>
                  <a:t> x86-64</a:t>
                </a:r>
              </a:p>
            </p:txBody>
          </p:sp>
        </p:grpSp>
        <p:grpSp>
          <p:nvGrpSpPr>
            <p:cNvPr id="22541" name="Group 132"/>
            <p:cNvGrpSpPr>
              <a:grpSpLocks/>
            </p:cNvGrpSpPr>
            <p:nvPr/>
          </p:nvGrpSpPr>
          <p:grpSpPr bwMode="auto">
            <a:xfrm>
              <a:off x="2787412" y="4538105"/>
              <a:ext cx="1462088" cy="730250"/>
              <a:chOff x="624" y="2544"/>
              <a:chExt cx="921" cy="460"/>
            </a:xfrm>
          </p:grpSpPr>
          <p:grpSp>
            <p:nvGrpSpPr>
              <p:cNvPr id="22542" name="Group 133"/>
              <p:cNvGrpSpPr>
                <a:grpSpLocks/>
              </p:cNvGrpSpPr>
              <p:nvPr/>
            </p:nvGrpSpPr>
            <p:grpSpPr bwMode="auto">
              <a:xfrm>
                <a:off x="624" y="2544"/>
                <a:ext cx="921" cy="460"/>
                <a:chOff x="624" y="2544"/>
                <a:chExt cx="921" cy="460"/>
              </a:xfrm>
            </p:grpSpPr>
            <p:sp>
              <p:nvSpPr>
                <p:cNvPr id="22545" name="Line 134"/>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46" name="Line 135"/>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47" name="Line 136"/>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48" name="Line 137"/>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49" name="Line 138"/>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50" name="Line 139"/>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51" name="Line 140"/>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52" name="Line 141"/>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22543" name="Text Box 142"/>
              <p:cNvSpPr txBox="1">
                <a:spLocks noChangeArrowheads="1"/>
              </p:cNvSpPr>
              <p:nvPr/>
            </p:nvSpPr>
            <p:spPr bwMode="auto">
              <a:xfrm>
                <a:off x="913" y="2784"/>
                <a:ext cx="343" cy="202"/>
              </a:xfrm>
              <a:prstGeom prst="rect">
                <a:avLst/>
              </a:prstGeom>
              <a:noFill/>
              <a:ln w="9525">
                <a:noFill/>
                <a:miter lim="800000"/>
                <a:headEnd/>
                <a:tailEnd/>
              </a:ln>
            </p:spPr>
            <p:txBody>
              <a:bodyPr wrap="none" lIns="92075" tIns="46038" rIns="92075" bIns="46038">
                <a:spAutoFit/>
              </a:bodyPr>
              <a:lstStyle/>
              <a:p>
                <a:r>
                  <a:rPr lang="en-US" sz="1500"/>
                  <a:t>C++</a:t>
                </a:r>
              </a:p>
            </p:txBody>
          </p:sp>
          <p:sp>
            <p:nvSpPr>
              <p:cNvPr id="22544" name="Text Box 143"/>
              <p:cNvSpPr txBox="1">
                <a:spLocks noChangeArrowheads="1"/>
              </p:cNvSpPr>
              <p:nvPr/>
            </p:nvSpPr>
            <p:spPr bwMode="auto">
              <a:xfrm>
                <a:off x="723" y="2557"/>
                <a:ext cx="721" cy="202"/>
              </a:xfrm>
              <a:prstGeom prst="rect">
                <a:avLst/>
              </a:prstGeom>
              <a:noFill/>
              <a:ln w="9525">
                <a:noFill/>
                <a:miter lim="800000"/>
                <a:headEnd/>
                <a:tailEnd/>
              </a:ln>
            </p:spPr>
            <p:txBody>
              <a:bodyPr wrap="none" lIns="92075" tIns="46038" rIns="92075" bIns="46038">
                <a:spAutoFit/>
              </a:bodyPr>
              <a:lstStyle/>
              <a:p>
                <a:r>
                  <a:rPr lang="en-US" sz="1500"/>
                  <a:t>C++ </a:t>
                </a:r>
                <a:r>
                  <a:rPr lang="en-US" sz="1500">
                    <a:sym typeface="Symbol" pitchFamily="18" charset="2"/>
                  </a:rPr>
                  <a:t> x86</a:t>
                </a:r>
              </a:p>
            </p:txBody>
          </p:sp>
        </p:grpSp>
        <p:sp>
          <p:nvSpPr>
            <p:cNvPr id="101" name="Flowchart: Off-page Connector 100"/>
            <p:cNvSpPr/>
            <p:nvPr/>
          </p:nvSpPr>
          <p:spPr bwMode="auto">
            <a:xfrm>
              <a:off x="1107048" y="3339106"/>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x86-64</a:t>
              </a:r>
            </a:p>
          </p:txBody>
        </p:sp>
        <p:sp>
          <p:nvSpPr>
            <p:cNvPr id="102" name="Flowchart: Off-page Connector 101"/>
            <p:cNvSpPr/>
            <p:nvPr/>
          </p:nvSpPr>
          <p:spPr bwMode="auto">
            <a:xfrm>
              <a:off x="3061256" y="3339106"/>
              <a:ext cx="914400" cy="731520"/>
            </a:xfrm>
            <a:prstGeom prst="flowChartOffpageConnector">
              <a:avLst/>
            </a:prstGeom>
            <a:noFill/>
            <a:ln w="9525">
              <a:solidFill>
                <a:schemeClr val="tx1"/>
              </a:solidFill>
              <a:round/>
              <a:headEnd/>
              <a:tailEnd/>
            </a:ln>
          </p:spPr>
          <p:txBody>
            <a:bodyPr wrap="none" lIns="92075" tIns="46038" rIns="92075" bIns="46038" rtlCol="0" anchor="ctr"/>
            <a:lstStyle/>
            <a:p>
              <a:r>
                <a:rPr lang="en-US" sz="1500" dirty="0"/>
                <a:t>RISC-V</a:t>
              </a:r>
            </a:p>
          </p:txBody>
        </p:sp>
        <p:sp>
          <p:nvSpPr>
            <p:cNvPr id="103" name="Flowchart: Off-page Connector 102"/>
            <p:cNvSpPr/>
            <p:nvPr/>
          </p:nvSpPr>
          <p:spPr bwMode="auto">
            <a:xfrm>
              <a:off x="5011034" y="3339106"/>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AArch64</a:t>
              </a:r>
            </a:p>
          </p:txBody>
        </p:sp>
        <p:sp>
          <p:nvSpPr>
            <p:cNvPr id="104" name="Flowchart: Off-page Connector 103"/>
            <p:cNvSpPr/>
            <p:nvPr/>
          </p:nvSpPr>
          <p:spPr bwMode="auto">
            <a:xfrm>
              <a:off x="6973093" y="3339106"/>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SPARC</a:t>
              </a:r>
            </a:p>
          </p:txBody>
        </p:sp>
        <p:grpSp>
          <p:nvGrpSpPr>
            <p:cNvPr id="105" name="Group 72"/>
            <p:cNvGrpSpPr>
              <a:grpSpLocks/>
            </p:cNvGrpSpPr>
            <p:nvPr/>
          </p:nvGrpSpPr>
          <p:grpSpPr bwMode="auto">
            <a:xfrm>
              <a:off x="923692" y="1981993"/>
              <a:ext cx="1281113" cy="731838"/>
              <a:chOff x="1420" y="3235"/>
              <a:chExt cx="807" cy="461"/>
            </a:xfrm>
          </p:grpSpPr>
          <p:grpSp>
            <p:nvGrpSpPr>
              <p:cNvPr id="106" name="Group 73"/>
              <p:cNvGrpSpPr>
                <a:grpSpLocks/>
              </p:cNvGrpSpPr>
              <p:nvPr/>
            </p:nvGrpSpPr>
            <p:grpSpPr bwMode="auto">
              <a:xfrm>
                <a:off x="1420" y="3235"/>
                <a:ext cx="807" cy="461"/>
                <a:chOff x="1420" y="3235"/>
                <a:chExt cx="807" cy="461"/>
              </a:xfrm>
            </p:grpSpPr>
            <p:sp>
              <p:nvSpPr>
                <p:cNvPr id="109" name="Line 74"/>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10" name="Line 75"/>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11" name="Line 76"/>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12" name="Line 77"/>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13" name="Arc 78"/>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114" name="Arc 79"/>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107" name="Text Box 80"/>
              <p:cNvSpPr txBox="1">
                <a:spLocks noChangeArrowheads="1"/>
              </p:cNvSpPr>
              <p:nvPr/>
            </p:nvSpPr>
            <p:spPr bwMode="auto">
              <a:xfrm>
                <a:off x="1638" y="3479"/>
                <a:ext cx="374" cy="204"/>
              </a:xfrm>
              <a:prstGeom prst="rect">
                <a:avLst/>
              </a:prstGeom>
              <a:noFill/>
              <a:ln w="9525">
                <a:noFill/>
                <a:miter lim="800000"/>
                <a:headEnd/>
                <a:tailEnd/>
              </a:ln>
            </p:spPr>
            <p:txBody>
              <a:bodyPr wrap="none" lIns="92075" tIns="46038" rIns="92075" bIns="46038">
                <a:spAutoFit/>
              </a:bodyPr>
              <a:lstStyle/>
              <a:p>
                <a:r>
                  <a:rPr lang="en-US" sz="1500" dirty="0"/>
                  <a:t>Java</a:t>
                </a:r>
              </a:p>
            </p:txBody>
          </p:sp>
          <p:sp>
            <p:nvSpPr>
              <p:cNvPr id="108" name="Text Box 81"/>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grpSp>
          <p:nvGrpSpPr>
            <p:cNvPr id="115" name="Group 120"/>
            <p:cNvGrpSpPr>
              <a:grpSpLocks/>
            </p:cNvGrpSpPr>
            <p:nvPr/>
          </p:nvGrpSpPr>
          <p:grpSpPr bwMode="auto">
            <a:xfrm>
              <a:off x="4737191" y="4538105"/>
              <a:ext cx="1462087" cy="730250"/>
              <a:chOff x="624" y="2544"/>
              <a:chExt cx="921" cy="460"/>
            </a:xfrm>
          </p:grpSpPr>
          <p:grpSp>
            <p:nvGrpSpPr>
              <p:cNvPr id="116" name="Group 121"/>
              <p:cNvGrpSpPr>
                <a:grpSpLocks/>
              </p:cNvGrpSpPr>
              <p:nvPr/>
            </p:nvGrpSpPr>
            <p:grpSpPr bwMode="auto">
              <a:xfrm>
                <a:off x="624" y="2544"/>
                <a:ext cx="921" cy="460"/>
                <a:chOff x="624" y="2544"/>
                <a:chExt cx="921" cy="460"/>
              </a:xfrm>
            </p:grpSpPr>
            <p:sp>
              <p:nvSpPr>
                <p:cNvPr id="119" name="Line 122"/>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20" name="Line 123"/>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21" name="Line 124"/>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22" name="Line 125"/>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23" name="Line 126"/>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24" name="Line 127"/>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25" name="Line 128"/>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26" name="Line 129"/>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117" name="Text Box 130"/>
              <p:cNvSpPr txBox="1">
                <a:spLocks noChangeArrowheads="1"/>
              </p:cNvSpPr>
              <p:nvPr/>
            </p:nvSpPr>
            <p:spPr bwMode="auto">
              <a:xfrm>
                <a:off x="898" y="2784"/>
                <a:ext cx="374" cy="204"/>
              </a:xfrm>
              <a:prstGeom prst="rect">
                <a:avLst/>
              </a:prstGeom>
              <a:noFill/>
              <a:ln w="9525">
                <a:noFill/>
                <a:miter lim="800000"/>
                <a:headEnd/>
                <a:tailEnd/>
              </a:ln>
            </p:spPr>
            <p:txBody>
              <a:bodyPr wrap="none" lIns="92075" tIns="46038" rIns="92075" bIns="46038">
                <a:spAutoFit/>
              </a:bodyPr>
              <a:lstStyle/>
              <a:p>
                <a:r>
                  <a:rPr lang="en-US" sz="1500" dirty="0"/>
                  <a:t>Java</a:t>
                </a:r>
              </a:p>
            </p:txBody>
          </p:sp>
          <p:sp>
            <p:nvSpPr>
              <p:cNvPr id="118" name="Text Box 131"/>
              <p:cNvSpPr txBox="1">
                <a:spLocks noChangeArrowheads="1"/>
              </p:cNvSpPr>
              <p:nvPr/>
            </p:nvSpPr>
            <p:spPr bwMode="auto">
              <a:xfrm>
                <a:off x="684" y="2557"/>
                <a:ext cx="802" cy="204"/>
              </a:xfrm>
              <a:prstGeom prst="rect">
                <a:avLst/>
              </a:prstGeom>
              <a:noFill/>
              <a:ln w="9525">
                <a:noFill/>
                <a:miter lim="800000"/>
                <a:headEnd/>
                <a:tailEnd/>
              </a:ln>
            </p:spPr>
            <p:txBody>
              <a:bodyPr wrap="none" lIns="92075" tIns="46038" rIns="92075" bIns="46038">
                <a:spAutoFit/>
              </a:bodyPr>
              <a:lstStyle/>
              <a:p>
                <a:r>
                  <a:rPr lang="en-US" sz="1500" dirty="0"/>
                  <a:t>Java </a:t>
                </a:r>
                <a:r>
                  <a:rPr lang="en-US" sz="1500" dirty="0">
                    <a:sym typeface="Symbol" pitchFamily="18" charset="2"/>
                  </a:rPr>
                  <a:t> JVM</a:t>
                </a:r>
              </a:p>
            </p:txBody>
          </p:sp>
        </p:grp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Footer Placeholder 2"/>
          <p:cNvSpPr>
            <a:spLocks noGrp="1"/>
          </p:cNvSpPr>
          <p:nvPr>
            <p:ph type="ftr" sz="quarter" idx="10"/>
          </p:nvPr>
        </p:nvSpPr>
        <p:spPr>
          <a:noFill/>
        </p:spPr>
        <p:txBody>
          <a:bodyPr/>
          <a:lstStyle/>
          <a:p>
            <a:r>
              <a:rPr lang="en-US"/>
              <a:t>©SoftMoore Consulting</a:t>
            </a:r>
          </a:p>
        </p:txBody>
      </p:sp>
      <p:sp>
        <p:nvSpPr>
          <p:cNvPr id="23555" name="Slide Number Placeholder 3"/>
          <p:cNvSpPr>
            <a:spLocks noGrp="1"/>
          </p:cNvSpPr>
          <p:nvPr>
            <p:ph type="sldNum" sz="quarter" idx="11"/>
          </p:nvPr>
        </p:nvSpPr>
        <p:spPr>
          <a:noFill/>
        </p:spPr>
        <p:txBody>
          <a:bodyPr/>
          <a:lstStyle/>
          <a:p>
            <a:r>
              <a:rPr lang="en-US"/>
              <a:t>Slide </a:t>
            </a:r>
            <a:fld id="{27D6A963-694C-4217-8D7A-5CCB4A42019A}" type="slidenum">
              <a:rPr lang="en-US" smtClean="0"/>
              <a:pPr/>
              <a:t>21</a:t>
            </a:fld>
            <a:endParaRPr lang="en-US"/>
          </a:p>
        </p:txBody>
      </p:sp>
      <p:sp>
        <p:nvSpPr>
          <p:cNvPr id="23556" name="Rectangle 2"/>
          <p:cNvSpPr>
            <a:spLocks noGrp="1" noChangeArrowheads="1"/>
          </p:cNvSpPr>
          <p:nvPr>
            <p:ph type="title"/>
          </p:nvPr>
        </p:nvSpPr>
        <p:spPr/>
        <p:txBody>
          <a:bodyPr/>
          <a:lstStyle/>
          <a:p>
            <a:r>
              <a:rPr lang="en-US" dirty="0"/>
              <a:t>Running Program P on Machine M</a:t>
            </a:r>
            <a:endParaRPr lang="en-US" sz="2600" dirty="0"/>
          </a:p>
        </p:txBody>
      </p:sp>
      <p:grpSp>
        <p:nvGrpSpPr>
          <p:cNvPr id="5" name="Group 4"/>
          <p:cNvGrpSpPr/>
          <p:nvPr/>
        </p:nvGrpSpPr>
        <p:grpSpPr>
          <a:xfrm>
            <a:off x="3944938" y="2024063"/>
            <a:ext cx="2760662" cy="1463572"/>
            <a:chOff x="3973513" y="2024063"/>
            <a:chExt cx="2760662" cy="1463572"/>
          </a:xfrm>
        </p:grpSpPr>
        <p:sp>
          <p:nvSpPr>
            <p:cNvPr id="23557" name="Text Box 47"/>
            <p:cNvSpPr txBox="1">
              <a:spLocks noChangeArrowheads="1"/>
            </p:cNvSpPr>
            <p:nvPr/>
          </p:nvSpPr>
          <p:spPr bwMode="auto">
            <a:xfrm>
              <a:off x="5565775" y="2606675"/>
              <a:ext cx="1168400" cy="320675"/>
            </a:xfrm>
            <a:prstGeom prst="rect">
              <a:avLst/>
            </a:prstGeom>
            <a:noFill/>
            <a:ln w="9525">
              <a:noFill/>
              <a:miter lim="800000"/>
              <a:headEnd/>
              <a:tailEnd/>
            </a:ln>
          </p:spPr>
          <p:txBody>
            <a:bodyPr wrap="none" lIns="92075" tIns="46038" rIns="92075" bIns="46038">
              <a:spAutoFit/>
            </a:bodyPr>
            <a:lstStyle/>
            <a:p>
              <a:r>
                <a:rPr lang="en-US" sz="1500"/>
                <a:t>must match</a:t>
              </a:r>
            </a:p>
          </p:txBody>
        </p:sp>
        <p:cxnSp>
          <p:nvCxnSpPr>
            <p:cNvPr id="23558" name="AutoShape 48"/>
            <p:cNvCxnSpPr>
              <a:cxnSpLocks noChangeShapeType="1"/>
              <a:stCxn id="23607" idx="3"/>
              <a:endCxn id="23557" idx="1"/>
            </p:cNvCxnSpPr>
            <p:nvPr/>
          </p:nvCxnSpPr>
          <p:spPr bwMode="auto">
            <a:xfrm>
              <a:off x="4786313" y="2571751"/>
              <a:ext cx="779462" cy="195262"/>
            </a:xfrm>
            <a:prstGeom prst="straightConnector1">
              <a:avLst/>
            </a:prstGeom>
            <a:noFill/>
            <a:ln w="9525">
              <a:solidFill>
                <a:schemeClr val="tx1"/>
              </a:solidFill>
              <a:round/>
              <a:headEnd/>
              <a:tailEnd/>
            </a:ln>
          </p:spPr>
        </p:cxnSp>
        <p:cxnSp>
          <p:nvCxnSpPr>
            <p:cNvPr id="23559" name="AutoShape 49"/>
            <p:cNvCxnSpPr>
              <a:cxnSpLocks noChangeShapeType="1"/>
              <a:endCxn id="23557" idx="1"/>
            </p:cNvCxnSpPr>
            <p:nvPr/>
          </p:nvCxnSpPr>
          <p:spPr bwMode="auto">
            <a:xfrm flipV="1">
              <a:off x="4786313" y="2767013"/>
              <a:ext cx="779462" cy="280987"/>
            </a:xfrm>
            <a:prstGeom prst="straightConnector1">
              <a:avLst/>
            </a:prstGeom>
            <a:noFill/>
            <a:ln w="9525">
              <a:solidFill>
                <a:schemeClr val="tx1"/>
              </a:solidFill>
              <a:round/>
              <a:headEnd/>
              <a:tailEnd/>
            </a:ln>
          </p:spPr>
        </p:cxnSp>
        <p:grpSp>
          <p:nvGrpSpPr>
            <p:cNvPr id="2" name="Group 1"/>
            <p:cNvGrpSpPr/>
            <p:nvPr/>
          </p:nvGrpSpPr>
          <p:grpSpPr>
            <a:xfrm>
              <a:off x="3973513" y="2024063"/>
              <a:ext cx="1281112" cy="1463572"/>
              <a:chOff x="3973513" y="2024063"/>
              <a:chExt cx="1281112" cy="1463572"/>
            </a:xfrm>
          </p:grpSpPr>
          <p:sp>
            <p:nvSpPr>
              <p:cNvPr id="23562" name="AutoShape 69"/>
              <p:cNvSpPr>
                <a:spLocks noChangeArrowheads="1"/>
              </p:cNvSpPr>
              <p:nvPr/>
            </p:nvSpPr>
            <p:spPr bwMode="auto">
              <a:xfrm>
                <a:off x="4568032" y="2546350"/>
                <a:ext cx="92075" cy="92075"/>
              </a:xfrm>
              <a:prstGeom prst="diamond">
                <a:avLst/>
              </a:prstGeom>
              <a:noFill/>
              <a:ln w="9525">
                <a:noFill/>
                <a:miter lim="800000"/>
                <a:headEnd/>
                <a:tailEnd/>
              </a:ln>
            </p:spPr>
            <p:txBody>
              <a:bodyPr wrap="none" lIns="92075" tIns="46038" rIns="92075" bIns="46038" anchor="ctr"/>
              <a:lstStyle/>
              <a:p>
                <a:endParaRPr lang="en-US"/>
              </a:p>
            </p:txBody>
          </p:sp>
          <p:grpSp>
            <p:nvGrpSpPr>
              <p:cNvPr id="23565" name="Group 104"/>
              <p:cNvGrpSpPr>
                <a:grpSpLocks/>
              </p:cNvGrpSpPr>
              <p:nvPr/>
            </p:nvGrpSpPr>
            <p:grpSpPr bwMode="auto">
              <a:xfrm>
                <a:off x="3973513" y="2024063"/>
                <a:ext cx="1281112" cy="731837"/>
                <a:chOff x="1420" y="3235"/>
                <a:chExt cx="807" cy="461"/>
              </a:xfrm>
            </p:grpSpPr>
            <p:grpSp>
              <p:nvGrpSpPr>
                <p:cNvPr id="23606" name="Group 105"/>
                <p:cNvGrpSpPr>
                  <a:grpSpLocks/>
                </p:cNvGrpSpPr>
                <p:nvPr/>
              </p:nvGrpSpPr>
              <p:grpSpPr bwMode="auto">
                <a:xfrm>
                  <a:off x="1420" y="3235"/>
                  <a:ext cx="807" cy="461"/>
                  <a:chOff x="1420" y="3235"/>
                  <a:chExt cx="807" cy="461"/>
                </a:xfrm>
              </p:grpSpPr>
              <p:sp>
                <p:nvSpPr>
                  <p:cNvPr id="23609" name="Line 106"/>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3610" name="Line 107"/>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3611" name="Line 108"/>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3612" name="Line 109"/>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3613" name="Arc 110"/>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3614" name="Arc 111"/>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3607" name="Text Box 112"/>
                <p:cNvSpPr txBox="1">
                  <a:spLocks noChangeArrowheads="1"/>
                </p:cNvSpPr>
                <p:nvPr/>
              </p:nvSpPr>
              <p:spPr bwMode="auto">
                <a:xfrm>
                  <a:off x="1716" y="3479"/>
                  <a:ext cx="216" cy="202"/>
                </a:xfrm>
                <a:prstGeom prst="rect">
                  <a:avLst/>
                </a:prstGeom>
                <a:noFill/>
                <a:ln w="9525">
                  <a:noFill/>
                  <a:miter lim="800000"/>
                  <a:headEnd/>
                  <a:tailEnd/>
                </a:ln>
              </p:spPr>
              <p:txBody>
                <a:bodyPr wrap="none" lIns="92075" tIns="46038" rIns="92075" bIns="46038">
                  <a:spAutoFit/>
                </a:bodyPr>
                <a:lstStyle/>
                <a:p>
                  <a:r>
                    <a:rPr lang="en-US" sz="1500" dirty="0"/>
                    <a:t>M</a:t>
                  </a:r>
                </a:p>
              </p:txBody>
            </p:sp>
            <p:sp>
              <p:nvSpPr>
                <p:cNvPr id="23608" name="Text Box 113"/>
                <p:cNvSpPr txBox="1">
                  <a:spLocks noChangeArrowheads="1"/>
                </p:cNvSpPr>
                <p:nvPr/>
              </p:nvSpPr>
              <p:spPr bwMode="auto">
                <a:xfrm>
                  <a:off x="1724" y="3251"/>
                  <a:ext cx="196" cy="202"/>
                </a:xfrm>
                <a:prstGeom prst="rect">
                  <a:avLst/>
                </a:prstGeom>
                <a:noFill/>
                <a:ln w="9525">
                  <a:noFill/>
                  <a:miter lim="800000"/>
                  <a:headEnd/>
                  <a:tailEnd/>
                </a:ln>
              </p:spPr>
              <p:txBody>
                <a:bodyPr wrap="none" lIns="92075" tIns="46038" rIns="92075" bIns="46038">
                  <a:spAutoFit/>
                </a:bodyPr>
                <a:lstStyle/>
                <a:p>
                  <a:r>
                    <a:rPr lang="en-US" sz="1500"/>
                    <a:t>P</a:t>
                  </a:r>
                </a:p>
              </p:txBody>
            </p:sp>
          </p:grpSp>
          <p:sp>
            <p:nvSpPr>
              <p:cNvPr id="72" name="Flowchart: Off-page Connector 71"/>
              <p:cNvSpPr/>
              <p:nvPr/>
            </p:nvSpPr>
            <p:spPr bwMode="auto">
              <a:xfrm>
                <a:off x="4156974" y="2756115"/>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M</a:t>
                </a:r>
              </a:p>
            </p:txBody>
          </p:sp>
        </p:grpSp>
      </p:grpSp>
      <p:grpSp>
        <p:nvGrpSpPr>
          <p:cNvPr id="10" name="Group 9"/>
          <p:cNvGrpSpPr/>
          <p:nvPr/>
        </p:nvGrpSpPr>
        <p:grpSpPr>
          <a:xfrm>
            <a:off x="2508250" y="3947318"/>
            <a:ext cx="4286250" cy="1463287"/>
            <a:chOff x="2508250" y="3947318"/>
            <a:chExt cx="4286250" cy="1463287"/>
          </a:xfrm>
        </p:grpSpPr>
        <p:grpSp>
          <p:nvGrpSpPr>
            <p:cNvPr id="3" name="Group 2"/>
            <p:cNvGrpSpPr/>
            <p:nvPr/>
          </p:nvGrpSpPr>
          <p:grpSpPr>
            <a:xfrm>
              <a:off x="2508250" y="3947490"/>
              <a:ext cx="1606550" cy="1462942"/>
              <a:chOff x="2217738" y="3947319"/>
              <a:chExt cx="1606550" cy="1462942"/>
            </a:xfrm>
          </p:grpSpPr>
          <p:sp>
            <p:nvSpPr>
              <p:cNvPr id="23560" name="Text Box 67"/>
              <p:cNvSpPr txBox="1">
                <a:spLocks noChangeArrowheads="1"/>
              </p:cNvSpPr>
              <p:nvPr/>
            </p:nvSpPr>
            <p:spPr bwMode="auto">
              <a:xfrm>
                <a:off x="3316288" y="4366419"/>
                <a:ext cx="508000" cy="585787"/>
              </a:xfrm>
              <a:prstGeom prst="rect">
                <a:avLst/>
              </a:prstGeom>
              <a:noFill/>
              <a:ln w="9525">
                <a:noFill/>
                <a:miter lim="800000"/>
                <a:headEnd/>
                <a:tailEnd/>
              </a:ln>
            </p:spPr>
            <p:txBody>
              <a:bodyPr wrap="none" lIns="92075" tIns="46038" rIns="92075" bIns="46038">
                <a:spAutoFit/>
              </a:bodyPr>
              <a:lstStyle/>
              <a:p>
                <a:r>
                  <a:rPr lang="en-US" sz="3200">
                    <a:solidFill>
                      <a:srgbClr val="00B050"/>
                    </a:solidFill>
                    <a:sym typeface="Wingdings" pitchFamily="2" charset="2"/>
                  </a:rPr>
                  <a:t></a:t>
                </a:r>
                <a:endParaRPr lang="en-US" sz="3200">
                  <a:solidFill>
                    <a:srgbClr val="00B050"/>
                  </a:solidFill>
                </a:endParaRPr>
              </a:p>
            </p:txBody>
          </p:sp>
          <p:grpSp>
            <p:nvGrpSpPr>
              <p:cNvPr id="23588" name="Group 125"/>
              <p:cNvGrpSpPr>
                <a:grpSpLocks/>
              </p:cNvGrpSpPr>
              <p:nvPr/>
            </p:nvGrpSpPr>
            <p:grpSpPr bwMode="auto">
              <a:xfrm>
                <a:off x="2217738" y="3947319"/>
                <a:ext cx="1281112" cy="731837"/>
                <a:chOff x="1420" y="3235"/>
                <a:chExt cx="807" cy="461"/>
              </a:xfrm>
            </p:grpSpPr>
            <p:grpSp>
              <p:nvGrpSpPr>
                <p:cNvPr id="23589" name="Group 126"/>
                <p:cNvGrpSpPr>
                  <a:grpSpLocks/>
                </p:cNvGrpSpPr>
                <p:nvPr/>
              </p:nvGrpSpPr>
              <p:grpSpPr bwMode="auto">
                <a:xfrm>
                  <a:off x="1420" y="3235"/>
                  <a:ext cx="807" cy="461"/>
                  <a:chOff x="1420" y="3235"/>
                  <a:chExt cx="807" cy="461"/>
                </a:xfrm>
              </p:grpSpPr>
              <p:sp>
                <p:nvSpPr>
                  <p:cNvPr id="23592" name="Line 127"/>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3593" name="Line 128"/>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3594" name="Line 129"/>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3595" name="Line 130"/>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3596" name="Arc 131"/>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3597" name="Arc 132"/>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3590" name="Text Box 133"/>
                <p:cNvSpPr txBox="1">
                  <a:spLocks noChangeArrowheads="1"/>
                </p:cNvSpPr>
                <p:nvPr/>
              </p:nvSpPr>
              <p:spPr bwMode="auto">
                <a:xfrm>
                  <a:off x="1670" y="3479"/>
                  <a:ext cx="310" cy="202"/>
                </a:xfrm>
                <a:prstGeom prst="rect">
                  <a:avLst/>
                </a:prstGeom>
                <a:noFill/>
                <a:ln w="9525">
                  <a:noFill/>
                  <a:miter lim="800000"/>
                  <a:headEnd/>
                  <a:tailEnd/>
                </a:ln>
              </p:spPr>
              <p:txBody>
                <a:bodyPr wrap="none" lIns="92075" tIns="46038" rIns="92075" bIns="46038">
                  <a:spAutoFit/>
                </a:bodyPr>
                <a:lstStyle/>
                <a:p>
                  <a:r>
                    <a:rPr lang="en-US" sz="1500"/>
                    <a:t>x86</a:t>
                  </a:r>
                </a:p>
              </p:txBody>
            </p:sp>
            <p:sp>
              <p:nvSpPr>
                <p:cNvPr id="23591" name="Text Box 134"/>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sp>
            <p:nvSpPr>
              <p:cNvPr id="78" name="Flowchart: Off-page Connector 77"/>
              <p:cNvSpPr/>
              <p:nvPr/>
            </p:nvSpPr>
            <p:spPr bwMode="auto">
              <a:xfrm>
                <a:off x="2401094" y="4678741"/>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a:t>
                </a:r>
              </a:p>
            </p:txBody>
          </p:sp>
        </p:grpSp>
        <p:grpSp>
          <p:nvGrpSpPr>
            <p:cNvPr id="4" name="Group 3"/>
            <p:cNvGrpSpPr/>
            <p:nvPr/>
          </p:nvGrpSpPr>
          <p:grpSpPr>
            <a:xfrm>
              <a:off x="5257800" y="3947318"/>
              <a:ext cx="1536700" cy="1463287"/>
              <a:chOff x="5729288" y="3947318"/>
              <a:chExt cx="1536700" cy="1463287"/>
            </a:xfrm>
          </p:grpSpPr>
          <p:sp>
            <p:nvSpPr>
              <p:cNvPr id="23561" name="Text Box 68"/>
              <p:cNvSpPr txBox="1">
                <a:spLocks noChangeArrowheads="1"/>
              </p:cNvSpPr>
              <p:nvPr/>
            </p:nvSpPr>
            <p:spPr bwMode="auto">
              <a:xfrm>
                <a:off x="6818313" y="4368006"/>
                <a:ext cx="447675" cy="585787"/>
              </a:xfrm>
              <a:prstGeom prst="rect">
                <a:avLst/>
              </a:prstGeom>
              <a:noFill/>
              <a:ln w="9525">
                <a:noFill/>
                <a:miter lim="800000"/>
                <a:headEnd/>
                <a:tailEnd/>
              </a:ln>
            </p:spPr>
            <p:txBody>
              <a:bodyPr wrap="none" lIns="92075" tIns="46038" rIns="92075" bIns="46038">
                <a:spAutoFit/>
              </a:bodyPr>
              <a:lstStyle/>
              <a:p>
                <a:r>
                  <a:rPr lang="en-US" sz="3200">
                    <a:solidFill>
                      <a:srgbClr val="FF0000"/>
                    </a:solidFill>
                    <a:sym typeface="Wingdings" pitchFamily="2" charset="2"/>
                  </a:rPr>
                  <a:t></a:t>
                </a:r>
                <a:endParaRPr lang="en-US" sz="3200">
                  <a:solidFill>
                    <a:srgbClr val="FF0000"/>
                  </a:solidFill>
                </a:endParaRPr>
              </a:p>
            </p:txBody>
          </p:sp>
          <p:grpSp>
            <p:nvGrpSpPr>
              <p:cNvPr id="23569" name="Group 145"/>
              <p:cNvGrpSpPr>
                <a:grpSpLocks/>
              </p:cNvGrpSpPr>
              <p:nvPr/>
            </p:nvGrpSpPr>
            <p:grpSpPr bwMode="auto">
              <a:xfrm>
                <a:off x="5729288" y="3947318"/>
                <a:ext cx="1281112" cy="731838"/>
                <a:chOff x="1420" y="3235"/>
                <a:chExt cx="807" cy="461"/>
              </a:xfrm>
            </p:grpSpPr>
            <p:grpSp>
              <p:nvGrpSpPr>
                <p:cNvPr id="23570" name="Group 146"/>
                <p:cNvGrpSpPr>
                  <a:grpSpLocks/>
                </p:cNvGrpSpPr>
                <p:nvPr/>
              </p:nvGrpSpPr>
              <p:grpSpPr bwMode="auto">
                <a:xfrm>
                  <a:off x="1420" y="3235"/>
                  <a:ext cx="807" cy="461"/>
                  <a:chOff x="1420" y="3235"/>
                  <a:chExt cx="807" cy="461"/>
                </a:xfrm>
              </p:grpSpPr>
              <p:sp>
                <p:nvSpPr>
                  <p:cNvPr id="23573" name="Line 147"/>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3574" name="Line 148"/>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3575" name="Line 149"/>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3576" name="Line 150"/>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3577" name="Arc 151"/>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3578" name="Arc 152"/>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3571" name="Text Box 153"/>
                <p:cNvSpPr txBox="1">
                  <a:spLocks noChangeArrowheads="1"/>
                </p:cNvSpPr>
                <p:nvPr/>
              </p:nvSpPr>
              <p:spPr bwMode="auto">
                <a:xfrm>
                  <a:off x="1670" y="3479"/>
                  <a:ext cx="310" cy="202"/>
                </a:xfrm>
                <a:prstGeom prst="rect">
                  <a:avLst/>
                </a:prstGeom>
                <a:noFill/>
                <a:ln w="9525">
                  <a:noFill/>
                  <a:miter lim="800000"/>
                  <a:headEnd/>
                  <a:tailEnd/>
                </a:ln>
              </p:spPr>
              <p:txBody>
                <a:bodyPr wrap="none" lIns="92075" tIns="46038" rIns="92075" bIns="46038">
                  <a:spAutoFit/>
                </a:bodyPr>
                <a:lstStyle/>
                <a:p>
                  <a:r>
                    <a:rPr lang="en-US" sz="1500"/>
                    <a:t>x86</a:t>
                  </a:r>
                </a:p>
              </p:txBody>
            </p:sp>
            <p:sp>
              <p:nvSpPr>
                <p:cNvPr id="23572" name="Text Box 154"/>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sp>
            <p:nvSpPr>
              <p:cNvPr id="79" name="Flowchart: Off-page Connector 78"/>
              <p:cNvSpPr/>
              <p:nvPr/>
            </p:nvSpPr>
            <p:spPr bwMode="auto">
              <a:xfrm>
                <a:off x="5912698" y="4679085"/>
                <a:ext cx="914400" cy="731520"/>
              </a:xfrm>
              <a:prstGeom prst="flowChartOffpageConnector">
                <a:avLst/>
              </a:prstGeom>
              <a:noFill/>
              <a:ln w="9525">
                <a:solidFill>
                  <a:schemeClr val="tx1"/>
                </a:solidFill>
                <a:round/>
                <a:headEnd/>
                <a:tailEnd/>
              </a:ln>
            </p:spPr>
            <p:txBody>
              <a:bodyPr wrap="none" lIns="92075" tIns="46038" rIns="92075" bIns="46038" rtlCol="0" anchor="ctr"/>
              <a:lstStyle/>
              <a:p>
                <a:r>
                  <a:rPr lang="en-US" sz="1500" dirty="0"/>
                  <a:t>RISC-V</a:t>
                </a:r>
              </a:p>
            </p:txBody>
          </p:sp>
        </p:grpSp>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Footer Placeholder 2"/>
          <p:cNvSpPr>
            <a:spLocks noGrp="1"/>
          </p:cNvSpPr>
          <p:nvPr>
            <p:ph type="ftr" sz="quarter" idx="10"/>
          </p:nvPr>
        </p:nvSpPr>
        <p:spPr>
          <a:noFill/>
        </p:spPr>
        <p:txBody>
          <a:bodyPr/>
          <a:lstStyle/>
          <a:p>
            <a:r>
              <a:rPr lang="en-US"/>
              <a:t>©SoftMoore Consulting</a:t>
            </a:r>
          </a:p>
        </p:txBody>
      </p:sp>
      <p:sp>
        <p:nvSpPr>
          <p:cNvPr id="24579" name="Slide Number Placeholder 3"/>
          <p:cNvSpPr>
            <a:spLocks noGrp="1"/>
          </p:cNvSpPr>
          <p:nvPr>
            <p:ph type="sldNum" sz="quarter" idx="11"/>
          </p:nvPr>
        </p:nvSpPr>
        <p:spPr>
          <a:noFill/>
        </p:spPr>
        <p:txBody>
          <a:bodyPr/>
          <a:lstStyle/>
          <a:p>
            <a:r>
              <a:rPr lang="en-US"/>
              <a:t>Slide </a:t>
            </a:r>
            <a:fld id="{E020F80A-6D5B-4351-9D76-3F92646D023E}" type="slidenum">
              <a:rPr lang="en-US" smtClean="0"/>
              <a:pPr/>
              <a:t>22</a:t>
            </a:fld>
            <a:endParaRPr lang="en-US"/>
          </a:p>
        </p:txBody>
      </p:sp>
      <p:sp>
        <p:nvSpPr>
          <p:cNvPr id="24580" name="Rectangle 2"/>
          <p:cNvSpPr>
            <a:spLocks noGrp="1" noChangeArrowheads="1"/>
          </p:cNvSpPr>
          <p:nvPr>
            <p:ph type="title"/>
          </p:nvPr>
        </p:nvSpPr>
        <p:spPr/>
        <p:txBody>
          <a:bodyPr/>
          <a:lstStyle/>
          <a:p>
            <a:r>
              <a:rPr lang="en-US" dirty="0"/>
              <a:t>Compiling a Program</a:t>
            </a:r>
          </a:p>
        </p:txBody>
      </p:sp>
      <p:grpSp>
        <p:nvGrpSpPr>
          <p:cNvPr id="11" name="Group 10">
            <a:extLst>
              <a:ext uri="{FF2B5EF4-FFF2-40B4-BE49-F238E27FC236}">
                <a16:creationId xmlns:a16="http://schemas.microsoft.com/office/drawing/2014/main" id="{7C68096F-795C-483A-99C0-95C351F456AB}"/>
              </a:ext>
            </a:extLst>
          </p:cNvPr>
          <p:cNvGrpSpPr/>
          <p:nvPr/>
        </p:nvGrpSpPr>
        <p:grpSpPr>
          <a:xfrm>
            <a:off x="2578100" y="2362200"/>
            <a:ext cx="3987800" cy="1844675"/>
            <a:chOff x="2578100" y="2506662"/>
            <a:chExt cx="3987800" cy="1844675"/>
          </a:xfrm>
        </p:grpSpPr>
        <p:sp>
          <p:nvSpPr>
            <p:cNvPr id="24581" name="Text Box 23"/>
            <p:cNvSpPr txBox="1">
              <a:spLocks noChangeArrowheads="1"/>
            </p:cNvSpPr>
            <p:nvPr/>
          </p:nvSpPr>
          <p:spPr bwMode="auto">
            <a:xfrm>
              <a:off x="2578100" y="3569494"/>
              <a:ext cx="1168400" cy="320675"/>
            </a:xfrm>
            <a:prstGeom prst="rect">
              <a:avLst/>
            </a:prstGeom>
            <a:noFill/>
            <a:ln w="9525">
              <a:noFill/>
              <a:miter lim="800000"/>
              <a:headEnd/>
              <a:tailEnd/>
            </a:ln>
          </p:spPr>
          <p:txBody>
            <a:bodyPr wrap="none" lIns="92075" tIns="46038" rIns="92075" bIns="46038">
              <a:spAutoFit/>
            </a:bodyPr>
            <a:lstStyle/>
            <a:p>
              <a:r>
                <a:rPr lang="en-US" sz="1500"/>
                <a:t>must match</a:t>
              </a:r>
            </a:p>
          </p:txBody>
        </p:sp>
        <p:sp>
          <p:nvSpPr>
            <p:cNvPr id="24582" name="Text Box 24"/>
            <p:cNvSpPr txBox="1">
              <a:spLocks noChangeArrowheads="1"/>
            </p:cNvSpPr>
            <p:nvPr/>
          </p:nvSpPr>
          <p:spPr bwMode="auto">
            <a:xfrm>
              <a:off x="5397500" y="4030662"/>
              <a:ext cx="1168400" cy="320675"/>
            </a:xfrm>
            <a:prstGeom prst="rect">
              <a:avLst/>
            </a:prstGeom>
            <a:noFill/>
            <a:ln w="9525">
              <a:noFill/>
              <a:miter lim="800000"/>
              <a:headEnd/>
              <a:tailEnd/>
            </a:ln>
          </p:spPr>
          <p:txBody>
            <a:bodyPr wrap="none" lIns="92075" tIns="46038" rIns="92075" bIns="46038">
              <a:spAutoFit/>
            </a:bodyPr>
            <a:lstStyle/>
            <a:p>
              <a:r>
                <a:rPr lang="en-US" sz="1500" dirty="0"/>
                <a:t>must match</a:t>
              </a:r>
            </a:p>
          </p:txBody>
        </p:sp>
        <p:cxnSp>
          <p:nvCxnSpPr>
            <p:cNvPr id="24583" name="AutoShape 25"/>
            <p:cNvCxnSpPr>
              <a:cxnSpLocks noChangeShapeType="1"/>
              <a:stCxn id="24581" idx="0"/>
              <a:endCxn id="24586" idx="2"/>
            </p:cNvCxnSpPr>
            <p:nvPr/>
          </p:nvCxnSpPr>
          <p:spPr bwMode="auto">
            <a:xfrm flipV="1">
              <a:off x="3162300" y="3166708"/>
              <a:ext cx="197560" cy="402786"/>
            </a:xfrm>
            <a:prstGeom prst="straightConnector1">
              <a:avLst/>
            </a:prstGeom>
            <a:noFill/>
            <a:ln w="9525">
              <a:solidFill>
                <a:schemeClr val="tx1"/>
              </a:solidFill>
              <a:round/>
              <a:headEnd/>
              <a:tailEnd/>
            </a:ln>
          </p:spPr>
        </p:cxnSp>
        <p:cxnSp>
          <p:nvCxnSpPr>
            <p:cNvPr id="24584" name="AutoShape 26"/>
            <p:cNvCxnSpPr>
              <a:cxnSpLocks noChangeShapeType="1"/>
              <a:stCxn id="24581" idx="0"/>
              <a:endCxn id="24585" idx="2"/>
            </p:cNvCxnSpPr>
            <p:nvPr/>
          </p:nvCxnSpPr>
          <p:spPr bwMode="auto">
            <a:xfrm flipV="1">
              <a:off x="3162300" y="3138487"/>
              <a:ext cx="1047751" cy="431007"/>
            </a:xfrm>
            <a:prstGeom prst="straightConnector1">
              <a:avLst/>
            </a:prstGeom>
            <a:noFill/>
            <a:ln w="9525">
              <a:solidFill>
                <a:schemeClr val="tx1"/>
              </a:solidFill>
              <a:round/>
              <a:headEnd/>
              <a:tailEnd/>
            </a:ln>
          </p:spPr>
        </p:cxnSp>
        <p:sp>
          <p:nvSpPr>
            <p:cNvPr id="24585" name="AutoShape 27"/>
            <p:cNvSpPr>
              <a:spLocks noChangeArrowheads="1"/>
            </p:cNvSpPr>
            <p:nvPr/>
          </p:nvSpPr>
          <p:spPr bwMode="auto">
            <a:xfrm>
              <a:off x="4164013" y="3046412"/>
              <a:ext cx="92075" cy="92075"/>
            </a:xfrm>
            <a:prstGeom prst="diamond">
              <a:avLst/>
            </a:prstGeom>
            <a:noFill/>
            <a:ln w="9525">
              <a:noFill/>
              <a:miter lim="800000"/>
              <a:headEnd/>
              <a:tailEnd/>
            </a:ln>
          </p:spPr>
          <p:txBody>
            <a:bodyPr wrap="none" lIns="92075" tIns="46038" rIns="92075" bIns="46038" anchor="ctr"/>
            <a:lstStyle/>
            <a:p>
              <a:endParaRPr lang="en-US"/>
            </a:p>
          </p:txBody>
        </p:sp>
        <p:sp>
          <p:nvSpPr>
            <p:cNvPr id="24586" name="AutoShape 28"/>
            <p:cNvSpPr>
              <a:spLocks noChangeArrowheads="1"/>
            </p:cNvSpPr>
            <p:nvPr/>
          </p:nvSpPr>
          <p:spPr bwMode="auto">
            <a:xfrm>
              <a:off x="3313822" y="3074633"/>
              <a:ext cx="92075" cy="92075"/>
            </a:xfrm>
            <a:prstGeom prst="diamond">
              <a:avLst/>
            </a:prstGeom>
            <a:noFill/>
            <a:ln w="9525">
              <a:noFill/>
              <a:miter lim="800000"/>
              <a:headEnd/>
              <a:tailEnd/>
            </a:ln>
          </p:spPr>
          <p:txBody>
            <a:bodyPr wrap="none" lIns="92075" tIns="46038" rIns="92075" bIns="46038" anchor="ctr"/>
            <a:lstStyle/>
            <a:p>
              <a:endParaRPr lang="en-US"/>
            </a:p>
          </p:txBody>
        </p:sp>
        <p:sp>
          <p:nvSpPr>
            <p:cNvPr id="24587" name="AutoShape 29"/>
            <p:cNvSpPr>
              <a:spLocks noChangeArrowheads="1"/>
            </p:cNvSpPr>
            <p:nvPr/>
          </p:nvSpPr>
          <p:spPr bwMode="auto">
            <a:xfrm>
              <a:off x="4602163" y="3387725"/>
              <a:ext cx="92075" cy="92075"/>
            </a:xfrm>
            <a:prstGeom prst="diamond">
              <a:avLst/>
            </a:prstGeom>
            <a:noFill/>
            <a:ln w="9525">
              <a:noFill/>
              <a:miter lim="800000"/>
              <a:headEnd/>
              <a:tailEnd/>
            </a:ln>
          </p:spPr>
          <p:txBody>
            <a:bodyPr wrap="none" lIns="92075" tIns="46038" rIns="92075" bIns="46038" anchor="ctr"/>
            <a:lstStyle/>
            <a:p>
              <a:endParaRPr lang="en-US"/>
            </a:p>
          </p:txBody>
        </p:sp>
        <p:cxnSp>
          <p:nvCxnSpPr>
            <p:cNvPr id="24589" name="AutoShape 31"/>
            <p:cNvCxnSpPr>
              <a:cxnSpLocks noChangeShapeType="1"/>
              <a:stCxn id="24587" idx="3"/>
              <a:endCxn id="24582" idx="1"/>
            </p:cNvCxnSpPr>
            <p:nvPr/>
          </p:nvCxnSpPr>
          <p:spPr bwMode="auto">
            <a:xfrm>
              <a:off x="4694238" y="3433763"/>
              <a:ext cx="703262" cy="757237"/>
            </a:xfrm>
            <a:prstGeom prst="straightConnector1">
              <a:avLst/>
            </a:prstGeom>
            <a:noFill/>
            <a:ln w="9525">
              <a:solidFill>
                <a:schemeClr val="tx1"/>
              </a:solidFill>
              <a:round/>
              <a:headEnd/>
              <a:tailEnd/>
            </a:ln>
          </p:spPr>
        </p:cxnSp>
        <p:cxnSp>
          <p:nvCxnSpPr>
            <p:cNvPr id="24590" name="AutoShape 32"/>
            <p:cNvCxnSpPr>
              <a:cxnSpLocks noChangeShapeType="1"/>
              <a:stCxn id="24588" idx="3"/>
              <a:endCxn id="24582" idx="1"/>
            </p:cNvCxnSpPr>
            <p:nvPr/>
          </p:nvCxnSpPr>
          <p:spPr bwMode="auto">
            <a:xfrm>
              <a:off x="4692650" y="3784601"/>
              <a:ext cx="704850" cy="406399"/>
            </a:xfrm>
            <a:prstGeom prst="straightConnector1">
              <a:avLst/>
            </a:prstGeom>
            <a:noFill/>
            <a:ln w="9525">
              <a:solidFill>
                <a:schemeClr val="tx1"/>
              </a:solidFill>
              <a:round/>
              <a:headEnd/>
              <a:tailEnd/>
            </a:ln>
          </p:spPr>
        </p:cxnSp>
        <p:grpSp>
          <p:nvGrpSpPr>
            <p:cNvPr id="24592" name="Group 62"/>
            <p:cNvGrpSpPr>
              <a:grpSpLocks/>
            </p:cNvGrpSpPr>
            <p:nvPr/>
          </p:nvGrpSpPr>
          <p:grpSpPr bwMode="auto">
            <a:xfrm>
              <a:off x="3852863" y="2873375"/>
              <a:ext cx="1462087" cy="730250"/>
              <a:chOff x="624" y="2544"/>
              <a:chExt cx="921" cy="460"/>
            </a:xfrm>
          </p:grpSpPr>
          <p:grpSp>
            <p:nvGrpSpPr>
              <p:cNvPr id="24613" name="Group 63"/>
              <p:cNvGrpSpPr>
                <a:grpSpLocks/>
              </p:cNvGrpSpPr>
              <p:nvPr/>
            </p:nvGrpSpPr>
            <p:grpSpPr bwMode="auto">
              <a:xfrm>
                <a:off x="624" y="2544"/>
                <a:ext cx="921" cy="460"/>
                <a:chOff x="624" y="2544"/>
                <a:chExt cx="921" cy="460"/>
              </a:xfrm>
            </p:grpSpPr>
            <p:sp>
              <p:nvSpPr>
                <p:cNvPr id="24616" name="Line 64"/>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4617" name="Line 65"/>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4618" name="Line 66"/>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4619" name="Line 67"/>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4620" name="Line 68"/>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4621" name="Line 69"/>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4622" name="Line 70"/>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4623" name="Line 71"/>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24614" name="Text Box 72"/>
              <p:cNvSpPr txBox="1">
                <a:spLocks noChangeArrowheads="1"/>
              </p:cNvSpPr>
              <p:nvPr/>
            </p:nvSpPr>
            <p:spPr bwMode="auto">
              <a:xfrm>
                <a:off x="976" y="2784"/>
                <a:ext cx="216" cy="202"/>
              </a:xfrm>
              <a:prstGeom prst="rect">
                <a:avLst/>
              </a:prstGeom>
              <a:noFill/>
              <a:ln w="9525">
                <a:noFill/>
                <a:miter lim="800000"/>
                <a:headEnd/>
                <a:tailEnd/>
              </a:ln>
            </p:spPr>
            <p:txBody>
              <a:bodyPr wrap="none" lIns="92075" tIns="46038" rIns="92075" bIns="46038">
                <a:spAutoFit/>
              </a:bodyPr>
              <a:lstStyle/>
              <a:p>
                <a:r>
                  <a:rPr lang="en-US" sz="1500"/>
                  <a:t>M</a:t>
                </a:r>
              </a:p>
            </p:txBody>
          </p:sp>
          <p:sp>
            <p:nvSpPr>
              <p:cNvPr id="24615" name="Text Box 73"/>
              <p:cNvSpPr txBox="1">
                <a:spLocks noChangeArrowheads="1"/>
              </p:cNvSpPr>
              <p:nvPr/>
            </p:nvSpPr>
            <p:spPr bwMode="auto">
              <a:xfrm>
                <a:off x="824" y="2557"/>
                <a:ext cx="519" cy="202"/>
              </a:xfrm>
              <a:prstGeom prst="rect">
                <a:avLst/>
              </a:prstGeom>
              <a:noFill/>
              <a:ln w="9525">
                <a:noFill/>
                <a:miter lim="800000"/>
                <a:headEnd/>
                <a:tailEnd/>
              </a:ln>
            </p:spPr>
            <p:txBody>
              <a:bodyPr wrap="none" lIns="92075" tIns="46038" rIns="92075" bIns="46038">
                <a:spAutoFit/>
              </a:bodyPr>
              <a:lstStyle/>
              <a:p>
                <a:r>
                  <a:rPr lang="en-US" sz="1500"/>
                  <a:t>S  </a:t>
                </a:r>
                <a:r>
                  <a:rPr lang="en-US" sz="1500">
                    <a:sym typeface="Symbol" pitchFamily="18" charset="2"/>
                  </a:rPr>
                  <a:t>  T</a:t>
                </a:r>
              </a:p>
            </p:txBody>
          </p:sp>
        </p:grpSp>
        <p:grpSp>
          <p:nvGrpSpPr>
            <p:cNvPr id="24593" name="Group 74"/>
            <p:cNvGrpSpPr>
              <a:grpSpLocks/>
            </p:cNvGrpSpPr>
            <p:nvPr/>
          </p:nvGrpSpPr>
          <p:grpSpPr bwMode="auto">
            <a:xfrm>
              <a:off x="2755900" y="2506662"/>
              <a:ext cx="1281113" cy="731838"/>
              <a:chOff x="1420" y="3235"/>
              <a:chExt cx="807" cy="461"/>
            </a:xfrm>
          </p:grpSpPr>
          <p:grpSp>
            <p:nvGrpSpPr>
              <p:cNvPr id="24604" name="Group 75"/>
              <p:cNvGrpSpPr>
                <a:grpSpLocks/>
              </p:cNvGrpSpPr>
              <p:nvPr/>
            </p:nvGrpSpPr>
            <p:grpSpPr bwMode="auto">
              <a:xfrm>
                <a:off x="1420" y="3235"/>
                <a:ext cx="807" cy="461"/>
                <a:chOff x="1420" y="3235"/>
                <a:chExt cx="807" cy="461"/>
              </a:xfrm>
            </p:grpSpPr>
            <p:sp>
              <p:nvSpPr>
                <p:cNvPr id="24607" name="Line 76"/>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4608" name="Line 77"/>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4609" name="Line 78"/>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4610" name="Line 79"/>
                <p:cNvSpPr>
                  <a:spLocks noChangeShapeType="1"/>
                </p:cNvSpPr>
                <p:nvPr/>
              </p:nvSpPr>
              <p:spPr bwMode="auto">
                <a:xfrm>
                  <a:off x="1533" y="3235"/>
                  <a:ext cx="582"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4611" name="Arc 80"/>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4612" name="Arc 81"/>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4605" name="Text Box 82"/>
              <p:cNvSpPr txBox="1">
                <a:spLocks noChangeArrowheads="1"/>
              </p:cNvSpPr>
              <p:nvPr/>
            </p:nvSpPr>
            <p:spPr bwMode="auto">
              <a:xfrm>
                <a:off x="1726" y="3479"/>
                <a:ext cx="196" cy="202"/>
              </a:xfrm>
              <a:prstGeom prst="rect">
                <a:avLst/>
              </a:prstGeom>
              <a:noFill/>
              <a:ln w="9525">
                <a:noFill/>
                <a:miter lim="800000"/>
                <a:headEnd/>
                <a:tailEnd/>
              </a:ln>
            </p:spPr>
            <p:txBody>
              <a:bodyPr wrap="none" lIns="92075" tIns="46038" rIns="92075" bIns="46038">
                <a:spAutoFit/>
              </a:bodyPr>
              <a:lstStyle/>
              <a:p>
                <a:r>
                  <a:rPr lang="en-US" sz="1500" dirty="0"/>
                  <a:t>S</a:t>
                </a:r>
              </a:p>
            </p:txBody>
          </p:sp>
          <p:sp>
            <p:nvSpPr>
              <p:cNvPr id="24606" name="Text Box 83"/>
              <p:cNvSpPr txBox="1">
                <a:spLocks noChangeArrowheads="1"/>
              </p:cNvSpPr>
              <p:nvPr/>
            </p:nvSpPr>
            <p:spPr bwMode="auto">
              <a:xfrm>
                <a:off x="1724" y="3251"/>
                <a:ext cx="196" cy="202"/>
              </a:xfrm>
              <a:prstGeom prst="rect">
                <a:avLst/>
              </a:prstGeom>
              <a:noFill/>
              <a:ln w="9525">
                <a:noFill/>
                <a:miter lim="800000"/>
                <a:headEnd/>
                <a:tailEnd/>
              </a:ln>
            </p:spPr>
            <p:txBody>
              <a:bodyPr wrap="none" lIns="92075" tIns="46038" rIns="92075" bIns="46038">
                <a:spAutoFit/>
              </a:bodyPr>
              <a:lstStyle/>
              <a:p>
                <a:r>
                  <a:rPr lang="en-US" sz="1500" dirty="0"/>
                  <a:t>P</a:t>
                </a:r>
              </a:p>
            </p:txBody>
          </p:sp>
        </p:grpSp>
        <p:grpSp>
          <p:nvGrpSpPr>
            <p:cNvPr id="24594" name="Group 84"/>
            <p:cNvGrpSpPr>
              <a:grpSpLocks/>
            </p:cNvGrpSpPr>
            <p:nvPr/>
          </p:nvGrpSpPr>
          <p:grpSpPr bwMode="auto">
            <a:xfrm>
              <a:off x="5130800" y="2506662"/>
              <a:ext cx="1281113" cy="731838"/>
              <a:chOff x="1420" y="3235"/>
              <a:chExt cx="807" cy="461"/>
            </a:xfrm>
          </p:grpSpPr>
          <p:grpSp>
            <p:nvGrpSpPr>
              <p:cNvPr id="24595" name="Group 85"/>
              <p:cNvGrpSpPr>
                <a:grpSpLocks/>
              </p:cNvGrpSpPr>
              <p:nvPr/>
            </p:nvGrpSpPr>
            <p:grpSpPr bwMode="auto">
              <a:xfrm>
                <a:off x="1420" y="3235"/>
                <a:ext cx="807" cy="461"/>
                <a:chOff x="1420" y="3235"/>
                <a:chExt cx="807" cy="461"/>
              </a:xfrm>
            </p:grpSpPr>
            <p:sp>
              <p:nvSpPr>
                <p:cNvPr id="24598" name="Line 86"/>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4599" name="Line 87"/>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4600" name="Line 88"/>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4601" name="Line 89"/>
                <p:cNvSpPr>
                  <a:spLocks noChangeShapeType="1"/>
                </p:cNvSpPr>
                <p:nvPr/>
              </p:nvSpPr>
              <p:spPr bwMode="auto">
                <a:xfrm>
                  <a:off x="1533" y="3235"/>
                  <a:ext cx="582"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4602" name="Arc 90"/>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4603" name="Arc 91"/>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4596" name="Text Box 92"/>
              <p:cNvSpPr txBox="1">
                <a:spLocks noChangeArrowheads="1"/>
              </p:cNvSpPr>
              <p:nvPr/>
            </p:nvSpPr>
            <p:spPr bwMode="auto">
              <a:xfrm>
                <a:off x="1730" y="3479"/>
                <a:ext cx="189" cy="202"/>
              </a:xfrm>
              <a:prstGeom prst="rect">
                <a:avLst/>
              </a:prstGeom>
              <a:noFill/>
              <a:ln w="9525">
                <a:noFill/>
                <a:miter lim="800000"/>
                <a:headEnd/>
                <a:tailEnd/>
              </a:ln>
            </p:spPr>
            <p:txBody>
              <a:bodyPr wrap="none" lIns="92075" tIns="46038" rIns="92075" bIns="46038">
                <a:spAutoFit/>
              </a:bodyPr>
              <a:lstStyle/>
              <a:p>
                <a:r>
                  <a:rPr lang="en-US" sz="1500"/>
                  <a:t>T</a:t>
                </a:r>
              </a:p>
            </p:txBody>
          </p:sp>
          <p:sp>
            <p:nvSpPr>
              <p:cNvPr id="24597" name="Text Box 93"/>
              <p:cNvSpPr txBox="1">
                <a:spLocks noChangeArrowheads="1"/>
              </p:cNvSpPr>
              <p:nvPr/>
            </p:nvSpPr>
            <p:spPr bwMode="auto">
              <a:xfrm>
                <a:off x="1725" y="3251"/>
                <a:ext cx="196" cy="202"/>
              </a:xfrm>
              <a:prstGeom prst="rect">
                <a:avLst/>
              </a:prstGeom>
              <a:noFill/>
              <a:ln w="9525">
                <a:noFill/>
                <a:miter lim="800000"/>
                <a:headEnd/>
                <a:tailEnd/>
              </a:ln>
            </p:spPr>
            <p:txBody>
              <a:bodyPr wrap="none" lIns="92075" tIns="46038" rIns="92075" bIns="46038">
                <a:spAutoFit/>
              </a:bodyPr>
              <a:lstStyle/>
              <a:p>
                <a:r>
                  <a:rPr lang="en-US" sz="1500"/>
                  <a:t>P</a:t>
                </a:r>
              </a:p>
            </p:txBody>
          </p:sp>
        </p:grpSp>
        <p:sp>
          <p:nvSpPr>
            <p:cNvPr id="56" name="Flowchart: Off-page Connector 55"/>
            <p:cNvSpPr/>
            <p:nvPr/>
          </p:nvSpPr>
          <p:spPr bwMode="auto">
            <a:xfrm>
              <a:off x="4127500" y="3603942"/>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M</a:t>
              </a:r>
            </a:p>
          </p:txBody>
        </p:sp>
        <p:sp>
          <p:nvSpPr>
            <p:cNvPr id="48" name="Text Box 24">
              <a:extLst>
                <a:ext uri="{FF2B5EF4-FFF2-40B4-BE49-F238E27FC236}">
                  <a16:creationId xmlns:a16="http://schemas.microsoft.com/office/drawing/2014/main" id="{B4240022-B524-4583-89D4-1635A47CA49B}"/>
                </a:ext>
              </a:extLst>
            </p:cNvPr>
            <p:cNvSpPr txBox="1">
              <a:spLocks noChangeArrowheads="1"/>
            </p:cNvSpPr>
            <p:nvPr/>
          </p:nvSpPr>
          <p:spPr bwMode="auto">
            <a:xfrm>
              <a:off x="5397500" y="3569494"/>
              <a:ext cx="1168400" cy="320675"/>
            </a:xfrm>
            <a:prstGeom prst="rect">
              <a:avLst/>
            </a:prstGeom>
            <a:noFill/>
            <a:ln w="9525">
              <a:noFill/>
              <a:miter lim="800000"/>
              <a:headEnd/>
              <a:tailEnd/>
            </a:ln>
          </p:spPr>
          <p:txBody>
            <a:bodyPr wrap="none" lIns="92075" tIns="46038" rIns="92075" bIns="46038">
              <a:spAutoFit/>
            </a:bodyPr>
            <a:lstStyle/>
            <a:p>
              <a:r>
                <a:rPr lang="en-US" sz="1500" dirty="0"/>
                <a:t>must match</a:t>
              </a:r>
            </a:p>
          </p:txBody>
        </p:sp>
        <p:sp>
          <p:nvSpPr>
            <p:cNvPr id="49" name="AutoShape 27">
              <a:extLst>
                <a:ext uri="{FF2B5EF4-FFF2-40B4-BE49-F238E27FC236}">
                  <a16:creationId xmlns:a16="http://schemas.microsoft.com/office/drawing/2014/main" id="{12379CFD-AA58-43AF-BA6B-EF38BA2E1082}"/>
                </a:ext>
              </a:extLst>
            </p:cNvPr>
            <p:cNvSpPr>
              <a:spLocks noChangeArrowheads="1"/>
            </p:cNvSpPr>
            <p:nvPr/>
          </p:nvSpPr>
          <p:spPr bwMode="auto">
            <a:xfrm>
              <a:off x="4874858" y="3046412"/>
              <a:ext cx="92075" cy="92075"/>
            </a:xfrm>
            <a:prstGeom prst="diamond">
              <a:avLst/>
            </a:prstGeom>
            <a:noFill/>
            <a:ln w="9525">
              <a:noFill/>
              <a:miter lim="800000"/>
              <a:headEnd/>
              <a:tailEnd/>
            </a:ln>
          </p:spPr>
          <p:txBody>
            <a:bodyPr wrap="none" lIns="92075" tIns="46038" rIns="92075" bIns="46038" anchor="ctr"/>
            <a:lstStyle/>
            <a:p>
              <a:endParaRPr lang="en-US"/>
            </a:p>
          </p:txBody>
        </p:sp>
        <p:cxnSp>
          <p:nvCxnSpPr>
            <p:cNvPr id="4" name="Straight Connector 3">
              <a:extLst>
                <a:ext uri="{FF2B5EF4-FFF2-40B4-BE49-F238E27FC236}">
                  <a16:creationId xmlns:a16="http://schemas.microsoft.com/office/drawing/2014/main" id="{113C37D6-2CC9-482A-970C-267A759C4CDC}"/>
                </a:ext>
              </a:extLst>
            </p:cNvPr>
            <p:cNvCxnSpPr>
              <a:cxnSpLocks/>
              <a:stCxn id="49" idx="2"/>
              <a:endCxn id="48" idx="0"/>
            </p:cNvCxnSpPr>
            <p:nvPr/>
          </p:nvCxnSpPr>
          <p:spPr bwMode="auto">
            <a:xfrm>
              <a:off x="4920896" y="3138487"/>
              <a:ext cx="1060804" cy="431007"/>
            </a:xfrm>
            <a:prstGeom prst="line">
              <a:avLst/>
            </a:prstGeom>
            <a:noFill/>
            <a:ln w="9525" cap="flat" cmpd="sng" algn="ctr">
              <a:solidFill>
                <a:schemeClr val="tx1"/>
              </a:solidFill>
              <a:prstDash val="solid"/>
              <a:round/>
              <a:headEnd type="none" w="med" len="med"/>
              <a:tailEnd type="none" w="med" len="med"/>
            </a:ln>
            <a:effectLst/>
          </p:spPr>
        </p:cxnSp>
        <p:cxnSp>
          <p:nvCxnSpPr>
            <p:cNvPr id="7" name="Straight Connector 6">
              <a:extLst>
                <a:ext uri="{FF2B5EF4-FFF2-40B4-BE49-F238E27FC236}">
                  <a16:creationId xmlns:a16="http://schemas.microsoft.com/office/drawing/2014/main" id="{D540EC6E-4279-44B4-A664-9402C478A567}"/>
                </a:ext>
              </a:extLst>
            </p:cNvPr>
            <p:cNvCxnSpPr>
              <a:cxnSpLocks/>
              <a:stCxn id="57" idx="2"/>
              <a:endCxn id="48" idx="0"/>
            </p:cNvCxnSpPr>
            <p:nvPr/>
          </p:nvCxnSpPr>
          <p:spPr bwMode="auto">
            <a:xfrm>
              <a:off x="5810605" y="3166708"/>
              <a:ext cx="171095" cy="402786"/>
            </a:xfrm>
            <a:prstGeom prst="line">
              <a:avLst/>
            </a:prstGeom>
            <a:noFill/>
            <a:ln w="9525" cap="flat" cmpd="sng" algn="ctr">
              <a:solidFill>
                <a:schemeClr val="tx1"/>
              </a:solidFill>
              <a:prstDash val="solid"/>
              <a:round/>
              <a:headEnd type="none" w="med" len="med"/>
              <a:tailEnd type="none" w="med" len="med"/>
            </a:ln>
            <a:effectLst/>
          </p:spPr>
        </p:cxnSp>
        <p:sp>
          <p:nvSpPr>
            <p:cNvPr id="57" name="AutoShape 27">
              <a:extLst>
                <a:ext uri="{FF2B5EF4-FFF2-40B4-BE49-F238E27FC236}">
                  <a16:creationId xmlns:a16="http://schemas.microsoft.com/office/drawing/2014/main" id="{1E1CCFAE-EF85-4725-92FF-79F19374432E}"/>
                </a:ext>
              </a:extLst>
            </p:cNvPr>
            <p:cNvSpPr>
              <a:spLocks noChangeArrowheads="1"/>
            </p:cNvSpPr>
            <p:nvPr/>
          </p:nvSpPr>
          <p:spPr bwMode="auto">
            <a:xfrm>
              <a:off x="5764567" y="3074633"/>
              <a:ext cx="92075" cy="92075"/>
            </a:xfrm>
            <a:prstGeom prst="diamond">
              <a:avLst/>
            </a:prstGeom>
            <a:noFill/>
            <a:ln w="9525">
              <a:noFill/>
              <a:miter lim="800000"/>
              <a:headEnd/>
              <a:tailEnd/>
            </a:ln>
          </p:spPr>
          <p:txBody>
            <a:bodyPr wrap="none" lIns="92075" tIns="46038" rIns="92075" bIns="46038" anchor="ctr"/>
            <a:lstStyle/>
            <a:p>
              <a:endParaRPr lang="en-US"/>
            </a:p>
          </p:txBody>
        </p:sp>
      </p:gr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Footer Placeholder 2"/>
          <p:cNvSpPr>
            <a:spLocks noGrp="1"/>
          </p:cNvSpPr>
          <p:nvPr>
            <p:ph type="ftr" sz="quarter" idx="10"/>
          </p:nvPr>
        </p:nvSpPr>
        <p:spPr>
          <a:noFill/>
        </p:spPr>
        <p:txBody>
          <a:bodyPr/>
          <a:lstStyle/>
          <a:p>
            <a:r>
              <a:rPr lang="en-US"/>
              <a:t>©SoftMoore Consulting</a:t>
            </a:r>
          </a:p>
        </p:txBody>
      </p:sp>
      <p:sp>
        <p:nvSpPr>
          <p:cNvPr id="25603" name="Slide Number Placeholder 3"/>
          <p:cNvSpPr>
            <a:spLocks noGrp="1"/>
          </p:cNvSpPr>
          <p:nvPr>
            <p:ph type="sldNum" sz="quarter" idx="11"/>
          </p:nvPr>
        </p:nvSpPr>
        <p:spPr>
          <a:noFill/>
        </p:spPr>
        <p:txBody>
          <a:bodyPr/>
          <a:lstStyle/>
          <a:p>
            <a:r>
              <a:rPr lang="en-US"/>
              <a:t>Slide </a:t>
            </a:r>
            <a:fld id="{9DDEE225-D86C-4D50-884F-0E70C73D10A7}" type="slidenum">
              <a:rPr lang="en-US" smtClean="0"/>
              <a:pPr/>
              <a:t>23</a:t>
            </a:fld>
            <a:endParaRPr lang="en-US"/>
          </a:p>
        </p:txBody>
      </p:sp>
      <p:sp>
        <p:nvSpPr>
          <p:cNvPr id="25604" name="Rectangle 2"/>
          <p:cNvSpPr>
            <a:spLocks noGrp="1" noChangeArrowheads="1"/>
          </p:cNvSpPr>
          <p:nvPr>
            <p:ph type="title"/>
          </p:nvPr>
        </p:nvSpPr>
        <p:spPr/>
        <p:txBody>
          <a:bodyPr/>
          <a:lstStyle/>
          <a:p>
            <a:r>
              <a:rPr lang="en-US" sz="2800" dirty="0"/>
              <a:t>Example: Compiling and</a:t>
            </a:r>
            <a:br>
              <a:rPr lang="en-US" sz="2800" dirty="0"/>
            </a:br>
            <a:r>
              <a:rPr lang="en-US" sz="2800" dirty="0"/>
              <a:t>Executing a Program</a:t>
            </a:r>
          </a:p>
        </p:txBody>
      </p:sp>
      <p:grpSp>
        <p:nvGrpSpPr>
          <p:cNvPr id="2" name="Group 1"/>
          <p:cNvGrpSpPr/>
          <p:nvPr/>
        </p:nvGrpSpPr>
        <p:grpSpPr>
          <a:xfrm>
            <a:off x="1830146" y="1981200"/>
            <a:ext cx="4567479" cy="3796321"/>
            <a:chOff x="1830146" y="1981200"/>
            <a:chExt cx="4567479" cy="3796321"/>
          </a:xfrm>
        </p:grpSpPr>
        <p:sp>
          <p:nvSpPr>
            <p:cNvPr id="25605" name="Text Box 29"/>
            <p:cNvSpPr txBox="1">
              <a:spLocks noChangeArrowheads="1"/>
            </p:cNvSpPr>
            <p:nvPr/>
          </p:nvSpPr>
          <p:spPr bwMode="auto">
            <a:xfrm>
              <a:off x="1830146" y="2735263"/>
              <a:ext cx="1199046" cy="400752"/>
            </a:xfrm>
            <a:prstGeom prst="rect">
              <a:avLst/>
            </a:prstGeom>
            <a:noFill/>
            <a:ln w="9525">
              <a:noFill/>
              <a:miter lim="800000"/>
              <a:headEnd/>
              <a:tailEnd/>
            </a:ln>
          </p:spPr>
          <p:txBody>
            <a:bodyPr wrap="none" lIns="92075" tIns="46038" rIns="92075" bIns="46038">
              <a:spAutoFit/>
            </a:bodyPr>
            <a:lstStyle/>
            <a:p>
              <a:r>
                <a:rPr lang="en-US" sz="2000" dirty="0"/>
                <a:t>Compile:</a:t>
              </a:r>
            </a:p>
          </p:txBody>
        </p:sp>
        <p:sp>
          <p:nvSpPr>
            <p:cNvPr id="25606" name="Text Box 30"/>
            <p:cNvSpPr txBox="1">
              <a:spLocks noChangeArrowheads="1"/>
            </p:cNvSpPr>
            <p:nvPr/>
          </p:nvSpPr>
          <p:spPr bwMode="auto">
            <a:xfrm>
              <a:off x="1847686" y="4794250"/>
              <a:ext cx="1183016" cy="400752"/>
            </a:xfrm>
            <a:prstGeom prst="rect">
              <a:avLst/>
            </a:prstGeom>
            <a:noFill/>
            <a:ln w="9525">
              <a:noFill/>
              <a:miter lim="800000"/>
              <a:headEnd/>
              <a:tailEnd/>
            </a:ln>
          </p:spPr>
          <p:txBody>
            <a:bodyPr wrap="none" lIns="92075" tIns="46038" rIns="92075" bIns="46038">
              <a:spAutoFit/>
            </a:bodyPr>
            <a:lstStyle/>
            <a:p>
              <a:r>
                <a:rPr lang="en-US" sz="2000" dirty="0"/>
                <a:t>Execute:</a:t>
              </a:r>
            </a:p>
          </p:txBody>
        </p:sp>
        <p:grpSp>
          <p:nvGrpSpPr>
            <p:cNvPr id="25608" name="Group 50"/>
            <p:cNvGrpSpPr>
              <a:grpSpLocks/>
            </p:cNvGrpSpPr>
            <p:nvPr/>
          </p:nvGrpSpPr>
          <p:grpSpPr bwMode="auto">
            <a:xfrm>
              <a:off x="3838575" y="2347913"/>
              <a:ext cx="1462088" cy="730250"/>
              <a:chOff x="624" y="2544"/>
              <a:chExt cx="921" cy="460"/>
            </a:xfrm>
          </p:grpSpPr>
          <p:grpSp>
            <p:nvGrpSpPr>
              <p:cNvPr id="25649" name="Group 51"/>
              <p:cNvGrpSpPr>
                <a:grpSpLocks/>
              </p:cNvGrpSpPr>
              <p:nvPr/>
            </p:nvGrpSpPr>
            <p:grpSpPr bwMode="auto">
              <a:xfrm>
                <a:off x="624" y="2544"/>
                <a:ext cx="921" cy="460"/>
                <a:chOff x="624" y="2544"/>
                <a:chExt cx="921" cy="460"/>
              </a:xfrm>
            </p:grpSpPr>
            <p:sp>
              <p:nvSpPr>
                <p:cNvPr id="25652" name="Line 52"/>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53" name="Line 53"/>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54" name="Line 54"/>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55" name="Line 55"/>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56" name="Line 56"/>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57" name="Line 57"/>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58" name="Line 58"/>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59" name="Line 59"/>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25650" name="Text Box 60"/>
              <p:cNvSpPr txBox="1">
                <a:spLocks noChangeArrowheads="1"/>
              </p:cNvSpPr>
              <p:nvPr/>
            </p:nvSpPr>
            <p:spPr bwMode="auto">
              <a:xfrm>
                <a:off x="840" y="2784"/>
                <a:ext cx="489" cy="204"/>
              </a:xfrm>
              <a:prstGeom prst="rect">
                <a:avLst/>
              </a:prstGeom>
              <a:noFill/>
              <a:ln w="9525">
                <a:noFill/>
                <a:miter lim="800000"/>
                <a:headEnd/>
                <a:tailEnd/>
              </a:ln>
            </p:spPr>
            <p:txBody>
              <a:bodyPr wrap="none" lIns="92075" tIns="46038" rIns="92075" bIns="46038">
                <a:spAutoFit/>
              </a:bodyPr>
              <a:lstStyle/>
              <a:p>
                <a:r>
                  <a:rPr lang="en-US" sz="1500" dirty="0"/>
                  <a:t>x86-64</a:t>
                </a:r>
              </a:p>
            </p:txBody>
          </p:sp>
          <p:sp>
            <p:nvSpPr>
              <p:cNvPr id="25651" name="Text Box 61"/>
              <p:cNvSpPr txBox="1">
                <a:spLocks noChangeArrowheads="1"/>
              </p:cNvSpPr>
              <p:nvPr/>
            </p:nvSpPr>
            <p:spPr bwMode="auto">
              <a:xfrm>
                <a:off x="631" y="2557"/>
                <a:ext cx="904" cy="204"/>
              </a:xfrm>
              <a:prstGeom prst="rect">
                <a:avLst/>
              </a:prstGeom>
              <a:noFill/>
              <a:ln w="9525">
                <a:noFill/>
                <a:miter lim="800000"/>
                <a:headEnd/>
                <a:tailEnd/>
              </a:ln>
            </p:spPr>
            <p:txBody>
              <a:bodyPr wrap="none" lIns="92075" tIns="46038" rIns="92075" bIns="46038">
                <a:spAutoFit/>
              </a:bodyPr>
              <a:lstStyle/>
              <a:p>
                <a:r>
                  <a:rPr lang="en-US" sz="1500" dirty="0"/>
                  <a:t>C++ </a:t>
                </a:r>
                <a:r>
                  <a:rPr lang="en-US" sz="1500" dirty="0">
                    <a:sym typeface="Symbol" pitchFamily="18" charset="2"/>
                  </a:rPr>
                  <a:t> x86-64</a:t>
                </a:r>
              </a:p>
            </p:txBody>
          </p:sp>
        </p:grpSp>
        <p:grpSp>
          <p:nvGrpSpPr>
            <p:cNvPr id="25609" name="Group 62"/>
            <p:cNvGrpSpPr>
              <a:grpSpLocks/>
            </p:cNvGrpSpPr>
            <p:nvPr/>
          </p:nvGrpSpPr>
          <p:grpSpPr bwMode="auto">
            <a:xfrm>
              <a:off x="2741613" y="1981200"/>
              <a:ext cx="1281112" cy="731838"/>
              <a:chOff x="1420" y="3235"/>
              <a:chExt cx="807" cy="461"/>
            </a:xfrm>
          </p:grpSpPr>
          <p:grpSp>
            <p:nvGrpSpPr>
              <p:cNvPr id="25640" name="Group 63"/>
              <p:cNvGrpSpPr>
                <a:grpSpLocks/>
              </p:cNvGrpSpPr>
              <p:nvPr/>
            </p:nvGrpSpPr>
            <p:grpSpPr bwMode="auto">
              <a:xfrm>
                <a:off x="1420" y="3235"/>
                <a:ext cx="807" cy="461"/>
                <a:chOff x="1420" y="3235"/>
                <a:chExt cx="807" cy="461"/>
              </a:xfrm>
            </p:grpSpPr>
            <p:sp>
              <p:nvSpPr>
                <p:cNvPr id="25643" name="Line 64"/>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44" name="Line 65"/>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45" name="Line 66"/>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46" name="Line 67"/>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47" name="Arc 68"/>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5648" name="Arc 69"/>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5641" name="Text Box 70"/>
              <p:cNvSpPr txBox="1">
                <a:spLocks noChangeArrowheads="1"/>
              </p:cNvSpPr>
              <p:nvPr/>
            </p:nvSpPr>
            <p:spPr bwMode="auto">
              <a:xfrm>
                <a:off x="1653" y="3479"/>
                <a:ext cx="343" cy="202"/>
              </a:xfrm>
              <a:prstGeom prst="rect">
                <a:avLst/>
              </a:prstGeom>
              <a:noFill/>
              <a:ln w="9525">
                <a:noFill/>
                <a:miter lim="800000"/>
                <a:headEnd/>
                <a:tailEnd/>
              </a:ln>
            </p:spPr>
            <p:txBody>
              <a:bodyPr wrap="none" lIns="92075" tIns="46038" rIns="92075" bIns="46038">
                <a:spAutoFit/>
              </a:bodyPr>
              <a:lstStyle/>
              <a:p>
                <a:r>
                  <a:rPr lang="en-US" sz="1500"/>
                  <a:t>C++</a:t>
                </a:r>
              </a:p>
            </p:txBody>
          </p:sp>
          <p:sp>
            <p:nvSpPr>
              <p:cNvPr id="25642" name="Text Box 71"/>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grpSp>
          <p:nvGrpSpPr>
            <p:cNvPr id="25610" name="Group 72"/>
            <p:cNvGrpSpPr>
              <a:grpSpLocks/>
            </p:cNvGrpSpPr>
            <p:nvPr/>
          </p:nvGrpSpPr>
          <p:grpSpPr bwMode="auto">
            <a:xfrm>
              <a:off x="5116513" y="1981200"/>
              <a:ext cx="1281112" cy="731838"/>
              <a:chOff x="1420" y="3235"/>
              <a:chExt cx="807" cy="461"/>
            </a:xfrm>
          </p:grpSpPr>
          <p:grpSp>
            <p:nvGrpSpPr>
              <p:cNvPr id="25631" name="Group 73"/>
              <p:cNvGrpSpPr>
                <a:grpSpLocks/>
              </p:cNvGrpSpPr>
              <p:nvPr/>
            </p:nvGrpSpPr>
            <p:grpSpPr bwMode="auto">
              <a:xfrm>
                <a:off x="1420" y="3235"/>
                <a:ext cx="807" cy="461"/>
                <a:chOff x="1420" y="3235"/>
                <a:chExt cx="807" cy="461"/>
              </a:xfrm>
            </p:grpSpPr>
            <p:sp>
              <p:nvSpPr>
                <p:cNvPr id="25634" name="Line 74"/>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35" name="Line 75"/>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36" name="Line 76"/>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37" name="Line 77"/>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38" name="Arc 78"/>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5639" name="Arc 79"/>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5632" name="Text Box 80"/>
              <p:cNvSpPr txBox="1">
                <a:spLocks noChangeArrowheads="1"/>
              </p:cNvSpPr>
              <p:nvPr/>
            </p:nvSpPr>
            <p:spPr bwMode="auto">
              <a:xfrm>
                <a:off x="1580" y="3479"/>
                <a:ext cx="489" cy="204"/>
              </a:xfrm>
              <a:prstGeom prst="rect">
                <a:avLst/>
              </a:prstGeom>
              <a:noFill/>
              <a:ln w="9525">
                <a:noFill/>
                <a:miter lim="800000"/>
                <a:headEnd/>
                <a:tailEnd/>
              </a:ln>
            </p:spPr>
            <p:txBody>
              <a:bodyPr wrap="none" lIns="92075" tIns="46038" rIns="92075" bIns="46038">
                <a:spAutoFit/>
              </a:bodyPr>
              <a:lstStyle/>
              <a:p>
                <a:r>
                  <a:rPr lang="en-US" sz="1500" dirty="0"/>
                  <a:t>x86-64</a:t>
                </a:r>
              </a:p>
            </p:txBody>
          </p:sp>
          <p:sp>
            <p:nvSpPr>
              <p:cNvPr id="25633" name="Text Box 81"/>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grpSp>
          <p:nvGrpSpPr>
            <p:cNvPr id="25612" name="Group 82"/>
            <p:cNvGrpSpPr>
              <a:grpSpLocks/>
            </p:cNvGrpSpPr>
            <p:nvPr/>
          </p:nvGrpSpPr>
          <p:grpSpPr bwMode="auto">
            <a:xfrm>
              <a:off x="3932238" y="4313238"/>
              <a:ext cx="1281112" cy="731837"/>
              <a:chOff x="1420" y="3235"/>
              <a:chExt cx="807" cy="461"/>
            </a:xfrm>
          </p:grpSpPr>
          <p:grpSp>
            <p:nvGrpSpPr>
              <p:cNvPr id="25622" name="Group 83"/>
              <p:cNvGrpSpPr>
                <a:grpSpLocks/>
              </p:cNvGrpSpPr>
              <p:nvPr/>
            </p:nvGrpSpPr>
            <p:grpSpPr bwMode="auto">
              <a:xfrm>
                <a:off x="1420" y="3235"/>
                <a:ext cx="807" cy="461"/>
                <a:chOff x="1420" y="3235"/>
                <a:chExt cx="807" cy="461"/>
              </a:xfrm>
            </p:grpSpPr>
            <p:sp>
              <p:nvSpPr>
                <p:cNvPr id="25625" name="Line 84"/>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26" name="Line 85"/>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27" name="Line 86"/>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28" name="Line 87"/>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29" name="Arc 88"/>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5630" name="Arc 89"/>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5623" name="Text Box 90"/>
              <p:cNvSpPr txBox="1">
                <a:spLocks noChangeArrowheads="1"/>
              </p:cNvSpPr>
              <p:nvPr/>
            </p:nvSpPr>
            <p:spPr bwMode="auto">
              <a:xfrm>
                <a:off x="1580" y="3479"/>
                <a:ext cx="489" cy="204"/>
              </a:xfrm>
              <a:prstGeom prst="rect">
                <a:avLst/>
              </a:prstGeom>
              <a:noFill/>
              <a:ln w="9525">
                <a:noFill/>
                <a:miter lim="800000"/>
                <a:headEnd/>
                <a:tailEnd/>
              </a:ln>
            </p:spPr>
            <p:txBody>
              <a:bodyPr wrap="none" lIns="92075" tIns="46038" rIns="92075" bIns="46038">
                <a:spAutoFit/>
              </a:bodyPr>
              <a:lstStyle/>
              <a:p>
                <a:r>
                  <a:rPr lang="en-US" sz="1500" dirty="0"/>
                  <a:t>x86-64</a:t>
                </a:r>
              </a:p>
            </p:txBody>
          </p:sp>
          <p:sp>
            <p:nvSpPr>
              <p:cNvPr id="25624" name="Text Box 91"/>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sp>
          <p:nvSpPr>
            <p:cNvPr id="68" name="Flowchart: Off-page Connector 67"/>
            <p:cNvSpPr/>
            <p:nvPr/>
          </p:nvSpPr>
          <p:spPr bwMode="auto">
            <a:xfrm>
              <a:off x="4112846" y="3078431"/>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x86-64</a:t>
              </a:r>
            </a:p>
          </p:txBody>
        </p:sp>
        <p:sp>
          <p:nvSpPr>
            <p:cNvPr id="69" name="Flowchart: Off-page Connector 68"/>
            <p:cNvSpPr/>
            <p:nvPr/>
          </p:nvSpPr>
          <p:spPr bwMode="auto">
            <a:xfrm>
              <a:off x="4113441" y="5046001"/>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x86-64</a:t>
              </a:r>
            </a:p>
          </p:txBody>
        </p:sp>
      </p:gr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Footer Placeholder 3"/>
          <p:cNvSpPr>
            <a:spLocks noGrp="1"/>
          </p:cNvSpPr>
          <p:nvPr>
            <p:ph type="ftr" sz="quarter" idx="10"/>
          </p:nvPr>
        </p:nvSpPr>
        <p:spPr>
          <a:noFill/>
        </p:spPr>
        <p:txBody>
          <a:bodyPr/>
          <a:lstStyle/>
          <a:p>
            <a:r>
              <a:rPr lang="en-US"/>
              <a:t>©SoftMoore Consulting</a:t>
            </a:r>
          </a:p>
        </p:txBody>
      </p:sp>
      <p:sp>
        <p:nvSpPr>
          <p:cNvPr id="26627" name="Slide Number Placeholder 4"/>
          <p:cNvSpPr>
            <a:spLocks noGrp="1"/>
          </p:cNvSpPr>
          <p:nvPr>
            <p:ph type="sldNum" sz="quarter" idx="11"/>
          </p:nvPr>
        </p:nvSpPr>
        <p:spPr>
          <a:noFill/>
        </p:spPr>
        <p:txBody>
          <a:bodyPr/>
          <a:lstStyle/>
          <a:p>
            <a:r>
              <a:rPr lang="en-US"/>
              <a:t>Slide </a:t>
            </a:r>
            <a:fld id="{66846709-EB65-45D0-AD52-DA233C30DA37}" type="slidenum">
              <a:rPr lang="en-US" smtClean="0"/>
              <a:pPr/>
              <a:t>24</a:t>
            </a:fld>
            <a:endParaRPr lang="en-US"/>
          </a:p>
        </p:txBody>
      </p:sp>
      <p:sp>
        <p:nvSpPr>
          <p:cNvPr id="26628" name="Rectangle 2"/>
          <p:cNvSpPr>
            <a:spLocks noGrp="1" noChangeArrowheads="1"/>
          </p:cNvSpPr>
          <p:nvPr>
            <p:ph type="title"/>
          </p:nvPr>
        </p:nvSpPr>
        <p:spPr/>
        <p:txBody>
          <a:bodyPr/>
          <a:lstStyle/>
          <a:p>
            <a:r>
              <a:rPr lang="en-US"/>
              <a:t>Cross-Compiler</a:t>
            </a:r>
          </a:p>
        </p:txBody>
      </p:sp>
      <p:sp>
        <p:nvSpPr>
          <p:cNvPr id="26629" name="Rectangle 31"/>
          <p:cNvSpPr>
            <a:spLocks noGrp="1" noChangeArrowheads="1"/>
          </p:cNvSpPr>
          <p:nvPr>
            <p:ph type="body" idx="1"/>
          </p:nvPr>
        </p:nvSpPr>
        <p:spPr/>
        <p:txBody>
          <a:bodyPr/>
          <a:lstStyle/>
          <a:p>
            <a:r>
              <a:rPr lang="en-US" dirty="0"/>
              <a:t>A </a:t>
            </a:r>
            <a:r>
              <a:rPr lang="en-US" b="1" dirty="0"/>
              <a:t>cross-compiler</a:t>
            </a:r>
            <a:r>
              <a:rPr lang="en-US" dirty="0"/>
              <a:t> runs on one machine and produces target code for a different machine.</a:t>
            </a:r>
          </a:p>
          <a:p>
            <a:r>
              <a:rPr lang="en-US" dirty="0"/>
              <a:t>The output of a cross-compiler must be downloaded to the target machine for execution.</a:t>
            </a:r>
          </a:p>
          <a:p>
            <a:r>
              <a:rPr lang="en-US" dirty="0"/>
              <a:t>Commonly used for mobile and embedded systems</a:t>
            </a:r>
          </a:p>
        </p:txBody>
      </p:sp>
      <p:grpSp>
        <p:nvGrpSpPr>
          <p:cNvPr id="2" name="Group 1"/>
          <p:cNvGrpSpPr/>
          <p:nvPr/>
        </p:nvGrpSpPr>
        <p:grpSpPr>
          <a:xfrm>
            <a:off x="1147763" y="4114800"/>
            <a:ext cx="6457950" cy="1828337"/>
            <a:chOff x="1147763" y="4114800"/>
            <a:chExt cx="6457950" cy="1828337"/>
          </a:xfrm>
        </p:grpSpPr>
        <p:sp>
          <p:nvSpPr>
            <p:cNvPr id="26630" name="AutoShape 32"/>
            <p:cNvSpPr>
              <a:spLocks noChangeArrowheads="1"/>
            </p:cNvSpPr>
            <p:nvPr/>
          </p:nvSpPr>
          <p:spPr bwMode="auto">
            <a:xfrm>
              <a:off x="5049838" y="4495800"/>
              <a:ext cx="1096962" cy="182563"/>
            </a:xfrm>
            <a:prstGeom prst="rightArrow">
              <a:avLst>
                <a:gd name="adj1" fmla="val 50000"/>
                <a:gd name="adj2" fmla="val 150217"/>
              </a:avLst>
            </a:prstGeom>
            <a:solidFill>
              <a:schemeClr val="tx1"/>
            </a:solidFill>
            <a:ln w="9525">
              <a:solidFill>
                <a:schemeClr val="tx1"/>
              </a:solidFill>
              <a:miter lim="800000"/>
              <a:headEnd/>
              <a:tailEnd/>
            </a:ln>
          </p:spPr>
          <p:txBody>
            <a:bodyPr wrap="none" lIns="92075" tIns="46038" rIns="92075" bIns="46038" anchor="ctr"/>
            <a:lstStyle/>
            <a:p>
              <a:endParaRPr lang="en-US"/>
            </a:p>
          </p:txBody>
        </p:sp>
        <p:sp>
          <p:nvSpPr>
            <p:cNvPr id="26631" name="Text Box 33"/>
            <p:cNvSpPr txBox="1">
              <a:spLocks noChangeArrowheads="1"/>
            </p:cNvSpPr>
            <p:nvPr/>
          </p:nvSpPr>
          <p:spPr bwMode="auto">
            <a:xfrm>
              <a:off x="4960938" y="4735513"/>
              <a:ext cx="1273175" cy="396875"/>
            </a:xfrm>
            <a:prstGeom prst="rect">
              <a:avLst/>
            </a:prstGeom>
            <a:noFill/>
            <a:ln w="9525">
              <a:noFill/>
              <a:miter lim="800000"/>
              <a:headEnd/>
              <a:tailEnd/>
            </a:ln>
          </p:spPr>
          <p:txBody>
            <a:bodyPr wrap="none" lIns="92075" tIns="46038" rIns="92075" bIns="46038">
              <a:spAutoFit/>
            </a:bodyPr>
            <a:lstStyle/>
            <a:p>
              <a:r>
                <a:rPr lang="en-US" sz="2000" dirty="0"/>
                <a:t>download</a:t>
              </a:r>
            </a:p>
          </p:txBody>
        </p:sp>
        <p:grpSp>
          <p:nvGrpSpPr>
            <p:cNvPr id="26633" name="Group 43"/>
            <p:cNvGrpSpPr>
              <a:grpSpLocks/>
            </p:cNvGrpSpPr>
            <p:nvPr/>
          </p:nvGrpSpPr>
          <p:grpSpPr bwMode="auto">
            <a:xfrm>
              <a:off x="2244725" y="4481513"/>
              <a:ext cx="1462087" cy="730250"/>
              <a:chOff x="624" y="2544"/>
              <a:chExt cx="921" cy="460"/>
            </a:xfrm>
          </p:grpSpPr>
          <p:grpSp>
            <p:nvGrpSpPr>
              <p:cNvPr id="26674" name="Group 44"/>
              <p:cNvGrpSpPr>
                <a:grpSpLocks/>
              </p:cNvGrpSpPr>
              <p:nvPr/>
            </p:nvGrpSpPr>
            <p:grpSpPr bwMode="auto">
              <a:xfrm>
                <a:off x="624" y="2544"/>
                <a:ext cx="921" cy="460"/>
                <a:chOff x="624" y="2544"/>
                <a:chExt cx="921" cy="460"/>
              </a:xfrm>
            </p:grpSpPr>
            <p:sp>
              <p:nvSpPr>
                <p:cNvPr id="26677" name="Line 45"/>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78" name="Line 46"/>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79" name="Line 47"/>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80" name="Line 48"/>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81" name="Line 49"/>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82" name="Line 50"/>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83" name="Line 51"/>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84" name="Line 52"/>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26675" name="Text Box 53"/>
              <p:cNvSpPr txBox="1">
                <a:spLocks noChangeArrowheads="1"/>
              </p:cNvSpPr>
              <p:nvPr/>
            </p:nvSpPr>
            <p:spPr bwMode="auto">
              <a:xfrm>
                <a:off x="843" y="2784"/>
                <a:ext cx="489" cy="204"/>
              </a:xfrm>
              <a:prstGeom prst="rect">
                <a:avLst/>
              </a:prstGeom>
              <a:noFill/>
              <a:ln w="9525">
                <a:noFill/>
                <a:miter lim="800000"/>
                <a:headEnd/>
                <a:tailEnd/>
              </a:ln>
            </p:spPr>
            <p:txBody>
              <a:bodyPr wrap="none" lIns="92075" tIns="46038" rIns="92075" bIns="46038">
                <a:spAutoFit/>
              </a:bodyPr>
              <a:lstStyle/>
              <a:p>
                <a:r>
                  <a:rPr lang="en-US" sz="1500" dirty="0"/>
                  <a:t>x86-64</a:t>
                </a:r>
              </a:p>
            </p:txBody>
          </p:sp>
          <p:sp>
            <p:nvSpPr>
              <p:cNvPr id="26676" name="Text Box 54"/>
              <p:cNvSpPr txBox="1">
                <a:spLocks noChangeArrowheads="1"/>
              </p:cNvSpPr>
              <p:nvPr/>
            </p:nvSpPr>
            <p:spPr bwMode="auto">
              <a:xfrm>
                <a:off x="686" y="2557"/>
                <a:ext cx="795" cy="204"/>
              </a:xfrm>
              <a:prstGeom prst="rect">
                <a:avLst/>
              </a:prstGeom>
              <a:noFill/>
              <a:ln w="9525">
                <a:noFill/>
                <a:miter lim="800000"/>
                <a:headEnd/>
                <a:tailEnd/>
              </a:ln>
            </p:spPr>
            <p:txBody>
              <a:bodyPr wrap="none" lIns="92075" tIns="46038" rIns="92075" bIns="46038">
                <a:spAutoFit/>
              </a:bodyPr>
              <a:lstStyle/>
              <a:p>
                <a:r>
                  <a:rPr lang="en-US" sz="1500" dirty="0"/>
                  <a:t>C++ </a:t>
                </a:r>
                <a:r>
                  <a:rPr lang="en-US" sz="1500" dirty="0">
                    <a:sym typeface="Symbol" pitchFamily="18" charset="2"/>
                  </a:rPr>
                  <a:t> ARM</a:t>
                </a:r>
              </a:p>
            </p:txBody>
          </p:sp>
        </p:grpSp>
        <p:grpSp>
          <p:nvGrpSpPr>
            <p:cNvPr id="26634" name="Group 55"/>
            <p:cNvGrpSpPr>
              <a:grpSpLocks/>
            </p:cNvGrpSpPr>
            <p:nvPr/>
          </p:nvGrpSpPr>
          <p:grpSpPr bwMode="auto">
            <a:xfrm>
              <a:off x="1147763" y="4114800"/>
              <a:ext cx="1281112" cy="731838"/>
              <a:chOff x="1420" y="3235"/>
              <a:chExt cx="807" cy="461"/>
            </a:xfrm>
          </p:grpSpPr>
          <p:grpSp>
            <p:nvGrpSpPr>
              <p:cNvPr id="26665" name="Group 56"/>
              <p:cNvGrpSpPr>
                <a:grpSpLocks/>
              </p:cNvGrpSpPr>
              <p:nvPr/>
            </p:nvGrpSpPr>
            <p:grpSpPr bwMode="auto">
              <a:xfrm>
                <a:off x="1420" y="3235"/>
                <a:ext cx="807" cy="461"/>
                <a:chOff x="1420" y="3235"/>
                <a:chExt cx="807" cy="461"/>
              </a:xfrm>
            </p:grpSpPr>
            <p:sp>
              <p:nvSpPr>
                <p:cNvPr id="26668" name="Line 57"/>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69" name="Line 58"/>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70" name="Line 59"/>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71" name="Line 60"/>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72" name="Arc 61"/>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6673" name="Arc 62"/>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6666" name="Text Box 63"/>
              <p:cNvSpPr txBox="1">
                <a:spLocks noChangeArrowheads="1"/>
              </p:cNvSpPr>
              <p:nvPr/>
            </p:nvSpPr>
            <p:spPr bwMode="auto">
              <a:xfrm>
                <a:off x="1653" y="3479"/>
                <a:ext cx="343" cy="202"/>
              </a:xfrm>
              <a:prstGeom prst="rect">
                <a:avLst/>
              </a:prstGeom>
              <a:noFill/>
              <a:ln w="9525">
                <a:noFill/>
                <a:miter lim="800000"/>
                <a:headEnd/>
                <a:tailEnd/>
              </a:ln>
            </p:spPr>
            <p:txBody>
              <a:bodyPr wrap="none" lIns="92075" tIns="46038" rIns="92075" bIns="46038">
                <a:spAutoFit/>
              </a:bodyPr>
              <a:lstStyle/>
              <a:p>
                <a:r>
                  <a:rPr lang="en-US" sz="1500"/>
                  <a:t>C++</a:t>
                </a:r>
              </a:p>
            </p:txBody>
          </p:sp>
          <p:sp>
            <p:nvSpPr>
              <p:cNvPr id="26667" name="Text Box 64"/>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grpSp>
          <p:nvGrpSpPr>
            <p:cNvPr id="26635" name="Group 65"/>
            <p:cNvGrpSpPr>
              <a:grpSpLocks/>
            </p:cNvGrpSpPr>
            <p:nvPr/>
          </p:nvGrpSpPr>
          <p:grpSpPr bwMode="auto">
            <a:xfrm>
              <a:off x="3522663" y="4114800"/>
              <a:ext cx="1281112" cy="731838"/>
              <a:chOff x="1420" y="3235"/>
              <a:chExt cx="807" cy="461"/>
            </a:xfrm>
          </p:grpSpPr>
          <p:grpSp>
            <p:nvGrpSpPr>
              <p:cNvPr id="26656" name="Group 66"/>
              <p:cNvGrpSpPr>
                <a:grpSpLocks/>
              </p:cNvGrpSpPr>
              <p:nvPr/>
            </p:nvGrpSpPr>
            <p:grpSpPr bwMode="auto">
              <a:xfrm>
                <a:off x="1420" y="3235"/>
                <a:ext cx="807" cy="461"/>
                <a:chOff x="1420" y="3235"/>
                <a:chExt cx="807" cy="461"/>
              </a:xfrm>
            </p:grpSpPr>
            <p:sp>
              <p:nvSpPr>
                <p:cNvPr id="26659" name="Line 67"/>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60" name="Line 68"/>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61" name="Line 69"/>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62" name="Line 70"/>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63" name="Arc 71"/>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6664" name="Arc 72"/>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6657" name="Text Box 73"/>
              <p:cNvSpPr txBox="1">
                <a:spLocks noChangeArrowheads="1"/>
              </p:cNvSpPr>
              <p:nvPr/>
            </p:nvSpPr>
            <p:spPr bwMode="auto">
              <a:xfrm>
                <a:off x="1561" y="3479"/>
                <a:ext cx="528" cy="204"/>
              </a:xfrm>
              <a:prstGeom prst="rect">
                <a:avLst/>
              </a:prstGeom>
              <a:noFill/>
              <a:ln w="9525">
                <a:noFill/>
                <a:miter lim="800000"/>
                <a:headEnd/>
                <a:tailEnd/>
              </a:ln>
            </p:spPr>
            <p:txBody>
              <a:bodyPr wrap="none" lIns="92075" tIns="46038" rIns="92075" bIns="46038">
                <a:spAutoFit/>
              </a:bodyPr>
              <a:lstStyle/>
              <a:p>
                <a:r>
                  <a:rPr lang="en-US" sz="1500" dirty="0"/>
                  <a:t>RISC-V</a:t>
                </a:r>
              </a:p>
            </p:txBody>
          </p:sp>
          <p:sp>
            <p:nvSpPr>
              <p:cNvPr id="26658" name="Text Box 74"/>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grpSp>
          <p:nvGrpSpPr>
            <p:cNvPr id="26637" name="Group 76"/>
            <p:cNvGrpSpPr>
              <a:grpSpLocks/>
            </p:cNvGrpSpPr>
            <p:nvPr/>
          </p:nvGrpSpPr>
          <p:grpSpPr bwMode="auto">
            <a:xfrm>
              <a:off x="6324600" y="4114800"/>
              <a:ext cx="1281113" cy="731838"/>
              <a:chOff x="1420" y="3235"/>
              <a:chExt cx="807" cy="461"/>
            </a:xfrm>
          </p:grpSpPr>
          <p:grpSp>
            <p:nvGrpSpPr>
              <p:cNvPr id="26647" name="Group 77"/>
              <p:cNvGrpSpPr>
                <a:grpSpLocks/>
              </p:cNvGrpSpPr>
              <p:nvPr/>
            </p:nvGrpSpPr>
            <p:grpSpPr bwMode="auto">
              <a:xfrm>
                <a:off x="1420" y="3235"/>
                <a:ext cx="807" cy="461"/>
                <a:chOff x="1420" y="3235"/>
                <a:chExt cx="807" cy="461"/>
              </a:xfrm>
            </p:grpSpPr>
            <p:sp>
              <p:nvSpPr>
                <p:cNvPr id="26650" name="Line 78"/>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51" name="Line 79"/>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52" name="Line 80"/>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53" name="Line 81"/>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54" name="Arc 82"/>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6655" name="Arc 83"/>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6648" name="Text Box 84"/>
              <p:cNvSpPr txBox="1">
                <a:spLocks noChangeArrowheads="1"/>
              </p:cNvSpPr>
              <p:nvPr/>
            </p:nvSpPr>
            <p:spPr bwMode="auto">
              <a:xfrm>
                <a:off x="1561" y="3479"/>
                <a:ext cx="528" cy="204"/>
              </a:xfrm>
              <a:prstGeom prst="rect">
                <a:avLst/>
              </a:prstGeom>
              <a:noFill/>
              <a:ln w="9525">
                <a:noFill/>
                <a:miter lim="800000"/>
                <a:headEnd/>
                <a:tailEnd/>
              </a:ln>
            </p:spPr>
            <p:txBody>
              <a:bodyPr wrap="none" lIns="92075" tIns="46038" rIns="92075" bIns="46038">
                <a:spAutoFit/>
              </a:bodyPr>
              <a:lstStyle/>
              <a:p>
                <a:r>
                  <a:rPr lang="en-US" sz="1500" dirty="0"/>
                  <a:t>RISC-V</a:t>
                </a:r>
              </a:p>
            </p:txBody>
          </p:sp>
          <p:sp>
            <p:nvSpPr>
              <p:cNvPr id="26649" name="Text Box 85"/>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sp>
          <p:nvSpPr>
            <p:cNvPr id="69" name="Flowchart: Off-page Connector 68"/>
            <p:cNvSpPr/>
            <p:nvPr/>
          </p:nvSpPr>
          <p:spPr bwMode="auto">
            <a:xfrm>
              <a:off x="2519150" y="5211617"/>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x86-64</a:t>
              </a:r>
            </a:p>
          </p:txBody>
        </p:sp>
        <p:sp>
          <p:nvSpPr>
            <p:cNvPr id="70" name="Flowchart: Off-page Connector 69"/>
            <p:cNvSpPr/>
            <p:nvPr/>
          </p:nvSpPr>
          <p:spPr bwMode="auto">
            <a:xfrm>
              <a:off x="6509329" y="4846780"/>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RISC-V</a:t>
              </a:r>
            </a:p>
          </p:txBody>
        </p:sp>
      </p:gr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Footer Placeholder 2"/>
          <p:cNvSpPr>
            <a:spLocks noGrp="1"/>
          </p:cNvSpPr>
          <p:nvPr>
            <p:ph type="ftr" sz="quarter" idx="10"/>
          </p:nvPr>
        </p:nvSpPr>
        <p:spPr>
          <a:noFill/>
        </p:spPr>
        <p:txBody>
          <a:bodyPr/>
          <a:lstStyle/>
          <a:p>
            <a:r>
              <a:rPr lang="en-US"/>
              <a:t>©SoftMoore Consulting</a:t>
            </a:r>
          </a:p>
        </p:txBody>
      </p:sp>
      <p:sp>
        <p:nvSpPr>
          <p:cNvPr id="27651" name="Slide Number Placeholder 3"/>
          <p:cNvSpPr>
            <a:spLocks noGrp="1"/>
          </p:cNvSpPr>
          <p:nvPr>
            <p:ph type="sldNum" sz="quarter" idx="11"/>
          </p:nvPr>
        </p:nvSpPr>
        <p:spPr>
          <a:noFill/>
        </p:spPr>
        <p:txBody>
          <a:bodyPr/>
          <a:lstStyle/>
          <a:p>
            <a:r>
              <a:rPr lang="en-US"/>
              <a:t>Slide </a:t>
            </a:r>
            <a:fld id="{58AE9F25-F8EC-4935-83FD-B3566C4F8689}" type="slidenum">
              <a:rPr lang="en-US" smtClean="0"/>
              <a:pPr/>
              <a:t>25</a:t>
            </a:fld>
            <a:endParaRPr lang="en-US"/>
          </a:p>
        </p:txBody>
      </p:sp>
      <p:sp>
        <p:nvSpPr>
          <p:cNvPr id="27652" name="Rectangle 2"/>
          <p:cNvSpPr>
            <a:spLocks noGrp="1" noChangeArrowheads="1"/>
          </p:cNvSpPr>
          <p:nvPr>
            <p:ph type="title"/>
          </p:nvPr>
        </p:nvSpPr>
        <p:spPr/>
        <p:txBody>
          <a:bodyPr/>
          <a:lstStyle/>
          <a:p>
            <a:r>
              <a:rPr lang="en-US"/>
              <a:t>Two-stage Compiler</a:t>
            </a:r>
          </a:p>
        </p:txBody>
      </p:sp>
      <p:sp>
        <p:nvSpPr>
          <p:cNvPr id="27653" name="Text Box 38"/>
          <p:cNvSpPr txBox="1">
            <a:spLocks noChangeArrowheads="1"/>
          </p:cNvSpPr>
          <p:nvPr/>
        </p:nvSpPr>
        <p:spPr bwMode="auto">
          <a:xfrm>
            <a:off x="1723464" y="3609908"/>
            <a:ext cx="5697072" cy="400752"/>
          </a:xfrm>
          <a:prstGeom prst="rect">
            <a:avLst/>
          </a:prstGeom>
          <a:noFill/>
          <a:ln w="9525">
            <a:noFill/>
            <a:miter lim="800000"/>
            <a:headEnd/>
            <a:tailEnd/>
          </a:ln>
        </p:spPr>
        <p:txBody>
          <a:bodyPr wrap="none" lIns="92075" tIns="46038" rIns="92075" bIns="46038">
            <a:spAutoFit/>
          </a:bodyPr>
          <a:lstStyle/>
          <a:p>
            <a:r>
              <a:rPr lang="en-US" sz="2000" dirty="0"/>
              <a:t>Functionally equivalent to a C++ </a:t>
            </a:r>
            <a:r>
              <a:rPr lang="en-US" sz="2000" dirty="0">
                <a:sym typeface="Symbol" pitchFamily="18" charset="2"/>
              </a:rPr>
              <a:t></a:t>
            </a:r>
            <a:r>
              <a:rPr lang="en-US" sz="2000" dirty="0"/>
              <a:t> x86 compiler</a:t>
            </a:r>
          </a:p>
        </p:txBody>
      </p:sp>
      <p:grpSp>
        <p:nvGrpSpPr>
          <p:cNvPr id="4" name="Group 3">
            <a:extLst>
              <a:ext uri="{FF2B5EF4-FFF2-40B4-BE49-F238E27FC236}">
                <a16:creationId xmlns:a16="http://schemas.microsoft.com/office/drawing/2014/main" id="{290D0392-C4B9-41DC-89D6-8E1FB2614D4F}"/>
              </a:ext>
            </a:extLst>
          </p:cNvPr>
          <p:cNvGrpSpPr/>
          <p:nvPr/>
        </p:nvGrpSpPr>
        <p:grpSpPr>
          <a:xfrm>
            <a:off x="1555750" y="1524000"/>
            <a:ext cx="6032500" cy="1831908"/>
            <a:chOff x="1555750" y="1524000"/>
            <a:chExt cx="6032500" cy="1831908"/>
          </a:xfrm>
        </p:grpSpPr>
        <p:grpSp>
          <p:nvGrpSpPr>
            <p:cNvPr id="27655" name="Group 52"/>
            <p:cNvGrpSpPr>
              <a:grpSpLocks/>
            </p:cNvGrpSpPr>
            <p:nvPr/>
          </p:nvGrpSpPr>
          <p:grpSpPr bwMode="auto">
            <a:xfrm>
              <a:off x="2652712" y="1890713"/>
              <a:ext cx="1462088" cy="730250"/>
              <a:chOff x="624" y="2544"/>
              <a:chExt cx="921" cy="460"/>
            </a:xfrm>
          </p:grpSpPr>
          <p:grpSp>
            <p:nvGrpSpPr>
              <p:cNvPr id="27708" name="Group 53"/>
              <p:cNvGrpSpPr>
                <a:grpSpLocks/>
              </p:cNvGrpSpPr>
              <p:nvPr/>
            </p:nvGrpSpPr>
            <p:grpSpPr bwMode="auto">
              <a:xfrm>
                <a:off x="624" y="2544"/>
                <a:ext cx="921" cy="460"/>
                <a:chOff x="624" y="2544"/>
                <a:chExt cx="921" cy="460"/>
              </a:xfrm>
            </p:grpSpPr>
            <p:sp>
              <p:nvSpPr>
                <p:cNvPr id="27711" name="Line 54"/>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712" name="Line 55"/>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713" name="Line 56"/>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714" name="Line 57"/>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715" name="Line 58"/>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716" name="Line 59"/>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717" name="Line 60"/>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718" name="Line 61"/>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27709" name="Text Box 62"/>
              <p:cNvSpPr txBox="1">
                <a:spLocks noChangeArrowheads="1"/>
              </p:cNvSpPr>
              <p:nvPr/>
            </p:nvSpPr>
            <p:spPr bwMode="auto">
              <a:xfrm>
                <a:off x="930" y="2784"/>
                <a:ext cx="310" cy="202"/>
              </a:xfrm>
              <a:prstGeom prst="rect">
                <a:avLst/>
              </a:prstGeom>
              <a:noFill/>
              <a:ln w="9525">
                <a:noFill/>
                <a:miter lim="800000"/>
                <a:headEnd/>
                <a:tailEnd/>
              </a:ln>
            </p:spPr>
            <p:txBody>
              <a:bodyPr wrap="none" lIns="92075" tIns="46038" rIns="92075" bIns="46038">
                <a:spAutoFit/>
              </a:bodyPr>
              <a:lstStyle/>
              <a:p>
                <a:r>
                  <a:rPr lang="en-US" sz="1500"/>
                  <a:t>x86</a:t>
                </a:r>
              </a:p>
            </p:txBody>
          </p:sp>
          <p:sp>
            <p:nvSpPr>
              <p:cNvPr id="27710" name="Text Box 63"/>
              <p:cNvSpPr txBox="1">
                <a:spLocks noChangeArrowheads="1"/>
              </p:cNvSpPr>
              <p:nvPr/>
            </p:nvSpPr>
            <p:spPr bwMode="auto">
              <a:xfrm>
                <a:off x="776" y="2557"/>
                <a:ext cx="614" cy="202"/>
              </a:xfrm>
              <a:prstGeom prst="rect">
                <a:avLst/>
              </a:prstGeom>
              <a:noFill/>
              <a:ln w="9525">
                <a:noFill/>
                <a:miter lim="800000"/>
                <a:headEnd/>
                <a:tailEnd/>
              </a:ln>
            </p:spPr>
            <p:txBody>
              <a:bodyPr wrap="none" lIns="92075" tIns="46038" rIns="92075" bIns="46038">
                <a:spAutoFit/>
              </a:bodyPr>
              <a:lstStyle/>
              <a:p>
                <a:r>
                  <a:rPr lang="en-US" sz="1500" dirty="0"/>
                  <a:t>C++ </a:t>
                </a:r>
                <a:r>
                  <a:rPr lang="en-US" sz="1500" dirty="0">
                    <a:sym typeface="Symbol" pitchFamily="18" charset="2"/>
                  </a:rPr>
                  <a:t> C</a:t>
                </a:r>
              </a:p>
            </p:txBody>
          </p:sp>
        </p:grpSp>
        <p:grpSp>
          <p:nvGrpSpPr>
            <p:cNvPr id="27656" name="Group 64"/>
            <p:cNvGrpSpPr>
              <a:grpSpLocks/>
            </p:cNvGrpSpPr>
            <p:nvPr/>
          </p:nvGrpSpPr>
          <p:grpSpPr bwMode="auto">
            <a:xfrm>
              <a:off x="1555750" y="1524000"/>
              <a:ext cx="1281112" cy="731838"/>
              <a:chOff x="1420" y="3235"/>
              <a:chExt cx="807" cy="461"/>
            </a:xfrm>
          </p:grpSpPr>
          <p:grpSp>
            <p:nvGrpSpPr>
              <p:cNvPr id="27699" name="Group 65"/>
              <p:cNvGrpSpPr>
                <a:grpSpLocks/>
              </p:cNvGrpSpPr>
              <p:nvPr/>
            </p:nvGrpSpPr>
            <p:grpSpPr bwMode="auto">
              <a:xfrm>
                <a:off x="1420" y="3235"/>
                <a:ext cx="807" cy="461"/>
                <a:chOff x="1420" y="3235"/>
                <a:chExt cx="807" cy="461"/>
              </a:xfrm>
            </p:grpSpPr>
            <p:sp>
              <p:nvSpPr>
                <p:cNvPr id="27702" name="Line 66"/>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703" name="Line 67"/>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704" name="Line 68"/>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705" name="Line 69"/>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706" name="Arc 70"/>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7707" name="Arc 71"/>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7700" name="Text Box 72"/>
              <p:cNvSpPr txBox="1">
                <a:spLocks noChangeArrowheads="1"/>
              </p:cNvSpPr>
              <p:nvPr/>
            </p:nvSpPr>
            <p:spPr bwMode="auto">
              <a:xfrm>
                <a:off x="1653" y="3479"/>
                <a:ext cx="343" cy="202"/>
              </a:xfrm>
              <a:prstGeom prst="rect">
                <a:avLst/>
              </a:prstGeom>
              <a:noFill/>
              <a:ln w="9525">
                <a:noFill/>
                <a:miter lim="800000"/>
                <a:headEnd/>
                <a:tailEnd/>
              </a:ln>
            </p:spPr>
            <p:txBody>
              <a:bodyPr wrap="none" lIns="92075" tIns="46038" rIns="92075" bIns="46038">
                <a:spAutoFit/>
              </a:bodyPr>
              <a:lstStyle/>
              <a:p>
                <a:r>
                  <a:rPr lang="en-US" sz="1500"/>
                  <a:t>C++</a:t>
                </a:r>
              </a:p>
            </p:txBody>
          </p:sp>
          <p:sp>
            <p:nvSpPr>
              <p:cNvPr id="27701" name="Text Box 73"/>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grpSp>
          <p:nvGrpSpPr>
            <p:cNvPr id="27657" name="Group 74"/>
            <p:cNvGrpSpPr>
              <a:grpSpLocks/>
            </p:cNvGrpSpPr>
            <p:nvPr/>
          </p:nvGrpSpPr>
          <p:grpSpPr bwMode="auto">
            <a:xfrm>
              <a:off x="3930650" y="1524000"/>
              <a:ext cx="1281112" cy="731838"/>
              <a:chOff x="1420" y="3235"/>
              <a:chExt cx="807" cy="461"/>
            </a:xfrm>
          </p:grpSpPr>
          <p:grpSp>
            <p:nvGrpSpPr>
              <p:cNvPr id="27690" name="Group 75"/>
              <p:cNvGrpSpPr>
                <a:grpSpLocks/>
              </p:cNvGrpSpPr>
              <p:nvPr/>
            </p:nvGrpSpPr>
            <p:grpSpPr bwMode="auto">
              <a:xfrm>
                <a:off x="1420" y="3235"/>
                <a:ext cx="807" cy="461"/>
                <a:chOff x="1420" y="3235"/>
                <a:chExt cx="807" cy="461"/>
              </a:xfrm>
            </p:grpSpPr>
            <p:sp>
              <p:nvSpPr>
                <p:cNvPr id="27693" name="Line 76"/>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694" name="Line 77"/>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695" name="Line 78"/>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696" name="Line 79"/>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697" name="Arc 80"/>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7698" name="Arc 81"/>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7691" name="Text Box 82"/>
              <p:cNvSpPr txBox="1">
                <a:spLocks noChangeArrowheads="1"/>
              </p:cNvSpPr>
              <p:nvPr/>
            </p:nvSpPr>
            <p:spPr bwMode="auto">
              <a:xfrm>
                <a:off x="1723" y="3479"/>
                <a:ext cx="203" cy="202"/>
              </a:xfrm>
              <a:prstGeom prst="rect">
                <a:avLst/>
              </a:prstGeom>
              <a:noFill/>
              <a:ln w="9525">
                <a:noFill/>
                <a:miter lim="800000"/>
                <a:headEnd/>
                <a:tailEnd/>
              </a:ln>
            </p:spPr>
            <p:txBody>
              <a:bodyPr wrap="none" lIns="92075" tIns="46038" rIns="92075" bIns="46038">
                <a:spAutoFit/>
              </a:bodyPr>
              <a:lstStyle/>
              <a:p>
                <a:r>
                  <a:rPr lang="en-US" sz="1500"/>
                  <a:t>C</a:t>
                </a:r>
              </a:p>
            </p:txBody>
          </p:sp>
          <p:sp>
            <p:nvSpPr>
              <p:cNvPr id="27692" name="Text Box 83"/>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grpSp>
          <p:nvGrpSpPr>
            <p:cNvPr id="27670" name="Group 93"/>
            <p:cNvGrpSpPr>
              <a:grpSpLocks/>
            </p:cNvGrpSpPr>
            <p:nvPr/>
          </p:nvGrpSpPr>
          <p:grpSpPr bwMode="auto">
            <a:xfrm>
              <a:off x="5029200" y="1892300"/>
              <a:ext cx="1462087" cy="730250"/>
              <a:chOff x="624" y="2544"/>
              <a:chExt cx="921" cy="460"/>
            </a:xfrm>
          </p:grpSpPr>
          <p:grpSp>
            <p:nvGrpSpPr>
              <p:cNvPr id="27671" name="Group 94"/>
              <p:cNvGrpSpPr>
                <a:grpSpLocks/>
              </p:cNvGrpSpPr>
              <p:nvPr/>
            </p:nvGrpSpPr>
            <p:grpSpPr bwMode="auto">
              <a:xfrm>
                <a:off x="624" y="2544"/>
                <a:ext cx="921" cy="460"/>
                <a:chOff x="624" y="2544"/>
                <a:chExt cx="921" cy="460"/>
              </a:xfrm>
            </p:grpSpPr>
            <p:sp>
              <p:nvSpPr>
                <p:cNvPr id="27674" name="Line 95"/>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675" name="Line 96"/>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676" name="Line 97"/>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677" name="Line 98"/>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678" name="Line 99"/>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679" name="Line 100"/>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680" name="Line 101"/>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681" name="Line 102"/>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27672" name="Text Box 103"/>
              <p:cNvSpPr txBox="1">
                <a:spLocks noChangeArrowheads="1"/>
              </p:cNvSpPr>
              <p:nvPr/>
            </p:nvSpPr>
            <p:spPr bwMode="auto">
              <a:xfrm>
                <a:off x="930" y="2784"/>
                <a:ext cx="310" cy="202"/>
              </a:xfrm>
              <a:prstGeom prst="rect">
                <a:avLst/>
              </a:prstGeom>
              <a:noFill/>
              <a:ln w="9525">
                <a:noFill/>
                <a:miter lim="800000"/>
                <a:headEnd/>
                <a:tailEnd/>
              </a:ln>
            </p:spPr>
            <p:txBody>
              <a:bodyPr wrap="none" lIns="92075" tIns="46038" rIns="92075" bIns="46038">
                <a:spAutoFit/>
              </a:bodyPr>
              <a:lstStyle/>
              <a:p>
                <a:r>
                  <a:rPr lang="en-US" sz="1500"/>
                  <a:t>x86</a:t>
                </a:r>
              </a:p>
            </p:txBody>
          </p:sp>
          <p:sp>
            <p:nvSpPr>
              <p:cNvPr id="27673" name="Text Box 104"/>
              <p:cNvSpPr txBox="1">
                <a:spLocks noChangeArrowheads="1"/>
              </p:cNvSpPr>
              <p:nvPr/>
            </p:nvSpPr>
            <p:spPr bwMode="auto">
              <a:xfrm>
                <a:off x="793" y="2557"/>
                <a:ext cx="581" cy="202"/>
              </a:xfrm>
              <a:prstGeom prst="rect">
                <a:avLst/>
              </a:prstGeom>
              <a:noFill/>
              <a:ln w="9525">
                <a:noFill/>
                <a:miter lim="800000"/>
                <a:headEnd/>
                <a:tailEnd/>
              </a:ln>
            </p:spPr>
            <p:txBody>
              <a:bodyPr wrap="none" lIns="92075" tIns="46038" rIns="92075" bIns="46038">
                <a:spAutoFit/>
              </a:bodyPr>
              <a:lstStyle/>
              <a:p>
                <a:r>
                  <a:rPr lang="en-US" sz="1500"/>
                  <a:t>C </a:t>
                </a:r>
                <a:r>
                  <a:rPr lang="en-US" sz="1500">
                    <a:sym typeface="Symbol" pitchFamily="18" charset="2"/>
                  </a:rPr>
                  <a:t> x86</a:t>
                </a:r>
              </a:p>
            </p:txBody>
          </p:sp>
        </p:grpSp>
        <p:grpSp>
          <p:nvGrpSpPr>
            <p:cNvPr id="27659" name="Group 105"/>
            <p:cNvGrpSpPr>
              <a:grpSpLocks/>
            </p:cNvGrpSpPr>
            <p:nvPr/>
          </p:nvGrpSpPr>
          <p:grpSpPr bwMode="auto">
            <a:xfrm>
              <a:off x="6307137" y="1525588"/>
              <a:ext cx="1281113" cy="731837"/>
              <a:chOff x="1420" y="3235"/>
              <a:chExt cx="807" cy="461"/>
            </a:xfrm>
          </p:grpSpPr>
          <p:grpSp>
            <p:nvGrpSpPr>
              <p:cNvPr id="27660" name="Group 106"/>
              <p:cNvGrpSpPr>
                <a:grpSpLocks/>
              </p:cNvGrpSpPr>
              <p:nvPr/>
            </p:nvGrpSpPr>
            <p:grpSpPr bwMode="auto">
              <a:xfrm>
                <a:off x="1420" y="3235"/>
                <a:ext cx="807" cy="461"/>
                <a:chOff x="1420" y="3235"/>
                <a:chExt cx="807" cy="461"/>
              </a:xfrm>
            </p:grpSpPr>
            <p:sp>
              <p:nvSpPr>
                <p:cNvPr id="27663" name="Line 107"/>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664" name="Line 108"/>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665" name="Line 109"/>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666" name="Line 110"/>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667" name="Arc 111"/>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7668" name="Arc 112"/>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7661" name="Text Box 113"/>
              <p:cNvSpPr txBox="1">
                <a:spLocks noChangeArrowheads="1"/>
              </p:cNvSpPr>
              <p:nvPr/>
            </p:nvSpPr>
            <p:spPr bwMode="auto">
              <a:xfrm>
                <a:off x="1670" y="3479"/>
                <a:ext cx="310" cy="202"/>
              </a:xfrm>
              <a:prstGeom prst="rect">
                <a:avLst/>
              </a:prstGeom>
              <a:noFill/>
              <a:ln w="9525">
                <a:noFill/>
                <a:miter lim="800000"/>
                <a:headEnd/>
                <a:tailEnd/>
              </a:ln>
            </p:spPr>
            <p:txBody>
              <a:bodyPr wrap="none" lIns="92075" tIns="46038" rIns="92075" bIns="46038">
                <a:spAutoFit/>
              </a:bodyPr>
              <a:lstStyle/>
              <a:p>
                <a:r>
                  <a:rPr lang="en-US" sz="1500"/>
                  <a:t>x86</a:t>
                </a:r>
              </a:p>
            </p:txBody>
          </p:sp>
          <p:sp>
            <p:nvSpPr>
              <p:cNvPr id="27662" name="Text Box 114"/>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sp>
          <p:nvSpPr>
            <p:cNvPr id="80" name="Flowchart: Off-page Connector 79"/>
            <p:cNvSpPr/>
            <p:nvPr/>
          </p:nvSpPr>
          <p:spPr bwMode="auto">
            <a:xfrm>
              <a:off x="2928302" y="2621280"/>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a:t>
              </a:r>
            </a:p>
          </p:txBody>
        </p:sp>
        <p:sp>
          <p:nvSpPr>
            <p:cNvPr id="81" name="Flowchart: Off-page Connector 80"/>
            <p:cNvSpPr/>
            <p:nvPr/>
          </p:nvSpPr>
          <p:spPr bwMode="auto">
            <a:xfrm>
              <a:off x="5304192" y="2624388"/>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a:t>
              </a:r>
            </a:p>
          </p:txBody>
        </p:sp>
      </p:grpSp>
      <p:grpSp>
        <p:nvGrpSpPr>
          <p:cNvPr id="65" name="Group 64">
            <a:extLst>
              <a:ext uri="{FF2B5EF4-FFF2-40B4-BE49-F238E27FC236}">
                <a16:creationId xmlns:a16="http://schemas.microsoft.com/office/drawing/2014/main" id="{BDCEFDEC-60CE-45AC-A7CE-80953E729666}"/>
              </a:ext>
            </a:extLst>
          </p:cNvPr>
          <p:cNvGrpSpPr/>
          <p:nvPr/>
        </p:nvGrpSpPr>
        <p:grpSpPr>
          <a:xfrm>
            <a:off x="1555750" y="4267200"/>
            <a:ext cx="6032500" cy="1831545"/>
            <a:chOff x="1555750" y="1524000"/>
            <a:chExt cx="6032500" cy="1831545"/>
          </a:xfrm>
        </p:grpSpPr>
        <p:grpSp>
          <p:nvGrpSpPr>
            <p:cNvPr id="66" name="Group 52">
              <a:extLst>
                <a:ext uri="{FF2B5EF4-FFF2-40B4-BE49-F238E27FC236}">
                  <a16:creationId xmlns:a16="http://schemas.microsoft.com/office/drawing/2014/main" id="{99D4CAE3-1240-4B81-87A2-970038E2154B}"/>
                </a:ext>
              </a:extLst>
            </p:cNvPr>
            <p:cNvGrpSpPr>
              <a:grpSpLocks/>
            </p:cNvGrpSpPr>
            <p:nvPr/>
          </p:nvGrpSpPr>
          <p:grpSpPr bwMode="auto">
            <a:xfrm>
              <a:off x="2652712" y="1890713"/>
              <a:ext cx="1462088" cy="730250"/>
              <a:chOff x="624" y="2544"/>
              <a:chExt cx="921" cy="460"/>
            </a:xfrm>
          </p:grpSpPr>
          <p:grpSp>
            <p:nvGrpSpPr>
              <p:cNvPr id="113" name="Group 53">
                <a:extLst>
                  <a:ext uri="{FF2B5EF4-FFF2-40B4-BE49-F238E27FC236}">
                    <a16:creationId xmlns:a16="http://schemas.microsoft.com/office/drawing/2014/main" id="{EC8B6B93-C7AD-4B70-B8D5-4838487CCBB7}"/>
                  </a:ext>
                </a:extLst>
              </p:cNvPr>
              <p:cNvGrpSpPr>
                <a:grpSpLocks/>
              </p:cNvGrpSpPr>
              <p:nvPr/>
            </p:nvGrpSpPr>
            <p:grpSpPr bwMode="auto">
              <a:xfrm>
                <a:off x="624" y="2544"/>
                <a:ext cx="921" cy="460"/>
                <a:chOff x="624" y="2544"/>
                <a:chExt cx="921" cy="460"/>
              </a:xfrm>
            </p:grpSpPr>
            <p:sp>
              <p:nvSpPr>
                <p:cNvPr id="116" name="Line 54">
                  <a:extLst>
                    <a:ext uri="{FF2B5EF4-FFF2-40B4-BE49-F238E27FC236}">
                      <a16:creationId xmlns:a16="http://schemas.microsoft.com/office/drawing/2014/main" id="{2BE406F5-49F9-479C-A735-32E2B97536D0}"/>
                    </a:ext>
                  </a:extLst>
                </p:cNvPr>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17" name="Line 55">
                  <a:extLst>
                    <a:ext uri="{FF2B5EF4-FFF2-40B4-BE49-F238E27FC236}">
                      <a16:creationId xmlns:a16="http://schemas.microsoft.com/office/drawing/2014/main" id="{96D1A439-BB78-4BE5-8E43-3C0470EA14AC}"/>
                    </a:ext>
                  </a:extLst>
                </p:cNvPr>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18" name="Line 56">
                  <a:extLst>
                    <a:ext uri="{FF2B5EF4-FFF2-40B4-BE49-F238E27FC236}">
                      <a16:creationId xmlns:a16="http://schemas.microsoft.com/office/drawing/2014/main" id="{EAADC89F-3F80-4E8C-97A4-64DEF980C901}"/>
                    </a:ext>
                  </a:extLst>
                </p:cNvPr>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19" name="Line 57">
                  <a:extLst>
                    <a:ext uri="{FF2B5EF4-FFF2-40B4-BE49-F238E27FC236}">
                      <a16:creationId xmlns:a16="http://schemas.microsoft.com/office/drawing/2014/main" id="{60D9668F-FFFE-4B4D-BA30-FBB2537D24BA}"/>
                    </a:ext>
                  </a:extLst>
                </p:cNvPr>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20" name="Line 58">
                  <a:extLst>
                    <a:ext uri="{FF2B5EF4-FFF2-40B4-BE49-F238E27FC236}">
                      <a16:creationId xmlns:a16="http://schemas.microsoft.com/office/drawing/2014/main" id="{560CBA45-D2C3-425E-8840-D89134BBFA0C}"/>
                    </a:ext>
                  </a:extLst>
                </p:cNvPr>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21" name="Line 59">
                  <a:extLst>
                    <a:ext uri="{FF2B5EF4-FFF2-40B4-BE49-F238E27FC236}">
                      <a16:creationId xmlns:a16="http://schemas.microsoft.com/office/drawing/2014/main" id="{D1D55937-F835-4D08-BD7E-3C54D1D61314}"/>
                    </a:ext>
                  </a:extLst>
                </p:cNvPr>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22" name="Line 60">
                  <a:extLst>
                    <a:ext uri="{FF2B5EF4-FFF2-40B4-BE49-F238E27FC236}">
                      <a16:creationId xmlns:a16="http://schemas.microsoft.com/office/drawing/2014/main" id="{F922C897-D65A-47A2-A1A1-1967F4663E6F}"/>
                    </a:ext>
                  </a:extLst>
                </p:cNvPr>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23" name="Line 61">
                  <a:extLst>
                    <a:ext uri="{FF2B5EF4-FFF2-40B4-BE49-F238E27FC236}">
                      <a16:creationId xmlns:a16="http://schemas.microsoft.com/office/drawing/2014/main" id="{965DB5A6-4422-425E-925C-9375A6140A99}"/>
                    </a:ext>
                  </a:extLst>
                </p:cNvPr>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114" name="Text Box 62">
                <a:extLst>
                  <a:ext uri="{FF2B5EF4-FFF2-40B4-BE49-F238E27FC236}">
                    <a16:creationId xmlns:a16="http://schemas.microsoft.com/office/drawing/2014/main" id="{D1EE8970-3BCD-45BC-BF07-14CA41CF7474}"/>
                  </a:ext>
                </a:extLst>
              </p:cNvPr>
              <p:cNvSpPr txBox="1">
                <a:spLocks noChangeArrowheads="1"/>
              </p:cNvSpPr>
              <p:nvPr/>
            </p:nvSpPr>
            <p:spPr bwMode="auto">
              <a:xfrm>
                <a:off x="930" y="2784"/>
                <a:ext cx="310" cy="202"/>
              </a:xfrm>
              <a:prstGeom prst="rect">
                <a:avLst/>
              </a:prstGeom>
              <a:noFill/>
              <a:ln w="9525">
                <a:noFill/>
                <a:miter lim="800000"/>
                <a:headEnd/>
                <a:tailEnd/>
              </a:ln>
            </p:spPr>
            <p:txBody>
              <a:bodyPr wrap="none" lIns="92075" tIns="46038" rIns="92075" bIns="46038">
                <a:spAutoFit/>
              </a:bodyPr>
              <a:lstStyle/>
              <a:p>
                <a:r>
                  <a:rPr lang="en-US" sz="1500"/>
                  <a:t>x86</a:t>
                </a:r>
              </a:p>
            </p:txBody>
          </p:sp>
          <p:sp>
            <p:nvSpPr>
              <p:cNvPr id="115" name="Text Box 63">
                <a:extLst>
                  <a:ext uri="{FF2B5EF4-FFF2-40B4-BE49-F238E27FC236}">
                    <a16:creationId xmlns:a16="http://schemas.microsoft.com/office/drawing/2014/main" id="{5E5FA99D-1316-4604-947A-9D615AE72BE9}"/>
                  </a:ext>
                </a:extLst>
              </p:cNvPr>
              <p:cNvSpPr txBox="1">
                <a:spLocks noChangeArrowheads="1"/>
              </p:cNvSpPr>
              <p:nvPr/>
            </p:nvSpPr>
            <p:spPr bwMode="auto">
              <a:xfrm>
                <a:off x="661" y="2557"/>
                <a:ext cx="842" cy="204"/>
              </a:xfrm>
              <a:prstGeom prst="rect">
                <a:avLst/>
              </a:prstGeom>
              <a:noFill/>
              <a:ln w="9525">
                <a:noFill/>
                <a:miter lim="800000"/>
                <a:headEnd/>
                <a:tailEnd/>
              </a:ln>
            </p:spPr>
            <p:txBody>
              <a:bodyPr wrap="none" lIns="92075" tIns="46038" rIns="92075" bIns="46038">
                <a:spAutoFit/>
              </a:bodyPr>
              <a:lstStyle/>
              <a:p>
                <a:r>
                  <a:rPr lang="en-US" sz="1500" dirty="0"/>
                  <a:t>C++ </a:t>
                </a:r>
                <a:r>
                  <a:rPr lang="en-US" sz="1500" dirty="0">
                    <a:sym typeface="Symbol" pitchFamily="18" charset="2"/>
                  </a:rPr>
                  <a:t> x86/A</a:t>
                </a:r>
              </a:p>
            </p:txBody>
          </p:sp>
        </p:grpSp>
        <p:grpSp>
          <p:nvGrpSpPr>
            <p:cNvPr id="67" name="Group 64">
              <a:extLst>
                <a:ext uri="{FF2B5EF4-FFF2-40B4-BE49-F238E27FC236}">
                  <a16:creationId xmlns:a16="http://schemas.microsoft.com/office/drawing/2014/main" id="{4E97884F-1CEE-42E5-99E1-D4FA535CF567}"/>
                </a:ext>
              </a:extLst>
            </p:cNvPr>
            <p:cNvGrpSpPr>
              <a:grpSpLocks/>
            </p:cNvGrpSpPr>
            <p:nvPr/>
          </p:nvGrpSpPr>
          <p:grpSpPr bwMode="auto">
            <a:xfrm>
              <a:off x="1555750" y="1524000"/>
              <a:ext cx="1281112" cy="731838"/>
              <a:chOff x="1420" y="3235"/>
              <a:chExt cx="807" cy="461"/>
            </a:xfrm>
          </p:grpSpPr>
          <p:grpSp>
            <p:nvGrpSpPr>
              <p:cNvPr id="104" name="Group 65">
                <a:extLst>
                  <a:ext uri="{FF2B5EF4-FFF2-40B4-BE49-F238E27FC236}">
                    <a16:creationId xmlns:a16="http://schemas.microsoft.com/office/drawing/2014/main" id="{01F2BD13-C914-4C7E-8A3C-4FC7EFF11916}"/>
                  </a:ext>
                </a:extLst>
              </p:cNvPr>
              <p:cNvGrpSpPr>
                <a:grpSpLocks/>
              </p:cNvGrpSpPr>
              <p:nvPr/>
            </p:nvGrpSpPr>
            <p:grpSpPr bwMode="auto">
              <a:xfrm>
                <a:off x="1420" y="3235"/>
                <a:ext cx="807" cy="461"/>
                <a:chOff x="1420" y="3235"/>
                <a:chExt cx="807" cy="461"/>
              </a:xfrm>
            </p:grpSpPr>
            <p:sp>
              <p:nvSpPr>
                <p:cNvPr id="107" name="Line 66">
                  <a:extLst>
                    <a:ext uri="{FF2B5EF4-FFF2-40B4-BE49-F238E27FC236}">
                      <a16:creationId xmlns:a16="http://schemas.microsoft.com/office/drawing/2014/main" id="{FD135D4E-90BB-4949-9F9D-333962618A01}"/>
                    </a:ext>
                  </a:extLst>
                </p:cNvPr>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08" name="Line 67">
                  <a:extLst>
                    <a:ext uri="{FF2B5EF4-FFF2-40B4-BE49-F238E27FC236}">
                      <a16:creationId xmlns:a16="http://schemas.microsoft.com/office/drawing/2014/main" id="{6E304C68-B0AA-4436-978B-D9DF90DEF4D3}"/>
                    </a:ext>
                  </a:extLst>
                </p:cNvPr>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09" name="Line 68">
                  <a:extLst>
                    <a:ext uri="{FF2B5EF4-FFF2-40B4-BE49-F238E27FC236}">
                      <a16:creationId xmlns:a16="http://schemas.microsoft.com/office/drawing/2014/main" id="{32F52F25-AE74-418B-939C-13C552DD6EDD}"/>
                    </a:ext>
                  </a:extLst>
                </p:cNvPr>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10" name="Line 69">
                  <a:extLst>
                    <a:ext uri="{FF2B5EF4-FFF2-40B4-BE49-F238E27FC236}">
                      <a16:creationId xmlns:a16="http://schemas.microsoft.com/office/drawing/2014/main" id="{519FCB5C-FCC3-41DD-B565-31000509BF18}"/>
                    </a:ext>
                  </a:extLst>
                </p:cNvPr>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11" name="Arc 70">
                  <a:extLst>
                    <a:ext uri="{FF2B5EF4-FFF2-40B4-BE49-F238E27FC236}">
                      <a16:creationId xmlns:a16="http://schemas.microsoft.com/office/drawing/2014/main" id="{A1B886A4-291B-4232-A8FE-46D0AB0A2E89}"/>
                    </a:ext>
                  </a:extLst>
                </p:cNvPr>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112" name="Arc 71">
                  <a:extLst>
                    <a:ext uri="{FF2B5EF4-FFF2-40B4-BE49-F238E27FC236}">
                      <a16:creationId xmlns:a16="http://schemas.microsoft.com/office/drawing/2014/main" id="{6FE5BC5F-251D-48BF-9F80-9BC823720FAD}"/>
                    </a:ext>
                  </a:extLst>
                </p:cNvPr>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105" name="Text Box 72">
                <a:extLst>
                  <a:ext uri="{FF2B5EF4-FFF2-40B4-BE49-F238E27FC236}">
                    <a16:creationId xmlns:a16="http://schemas.microsoft.com/office/drawing/2014/main" id="{8ED86492-3335-4892-B7DE-9707BF60CC24}"/>
                  </a:ext>
                </a:extLst>
              </p:cNvPr>
              <p:cNvSpPr txBox="1">
                <a:spLocks noChangeArrowheads="1"/>
              </p:cNvSpPr>
              <p:nvPr/>
            </p:nvSpPr>
            <p:spPr bwMode="auto">
              <a:xfrm>
                <a:off x="1653" y="3479"/>
                <a:ext cx="343" cy="202"/>
              </a:xfrm>
              <a:prstGeom prst="rect">
                <a:avLst/>
              </a:prstGeom>
              <a:noFill/>
              <a:ln w="9525">
                <a:noFill/>
                <a:miter lim="800000"/>
                <a:headEnd/>
                <a:tailEnd/>
              </a:ln>
            </p:spPr>
            <p:txBody>
              <a:bodyPr wrap="none" lIns="92075" tIns="46038" rIns="92075" bIns="46038">
                <a:spAutoFit/>
              </a:bodyPr>
              <a:lstStyle/>
              <a:p>
                <a:r>
                  <a:rPr lang="en-US" sz="1500"/>
                  <a:t>C++</a:t>
                </a:r>
              </a:p>
            </p:txBody>
          </p:sp>
          <p:sp>
            <p:nvSpPr>
              <p:cNvPr id="106" name="Text Box 73">
                <a:extLst>
                  <a:ext uri="{FF2B5EF4-FFF2-40B4-BE49-F238E27FC236}">
                    <a16:creationId xmlns:a16="http://schemas.microsoft.com/office/drawing/2014/main" id="{23FA9783-9729-4DCE-8766-BCDA11E0C620}"/>
                  </a:ext>
                </a:extLst>
              </p:cNvPr>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grpSp>
          <p:nvGrpSpPr>
            <p:cNvPr id="68" name="Group 74">
              <a:extLst>
                <a:ext uri="{FF2B5EF4-FFF2-40B4-BE49-F238E27FC236}">
                  <a16:creationId xmlns:a16="http://schemas.microsoft.com/office/drawing/2014/main" id="{404CD5DA-BA72-431A-8D73-0F41CDF25A1D}"/>
                </a:ext>
              </a:extLst>
            </p:cNvPr>
            <p:cNvGrpSpPr>
              <a:grpSpLocks/>
            </p:cNvGrpSpPr>
            <p:nvPr/>
          </p:nvGrpSpPr>
          <p:grpSpPr bwMode="auto">
            <a:xfrm>
              <a:off x="3930650" y="1524000"/>
              <a:ext cx="1281112" cy="731838"/>
              <a:chOff x="1420" y="3235"/>
              <a:chExt cx="807" cy="461"/>
            </a:xfrm>
          </p:grpSpPr>
          <p:grpSp>
            <p:nvGrpSpPr>
              <p:cNvPr id="95" name="Group 75">
                <a:extLst>
                  <a:ext uri="{FF2B5EF4-FFF2-40B4-BE49-F238E27FC236}">
                    <a16:creationId xmlns:a16="http://schemas.microsoft.com/office/drawing/2014/main" id="{BEA2CFE3-3EBA-41E8-BA38-C0755476BE2A}"/>
                  </a:ext>
                </a:extLst>
              </p:cNvPr>
              <p:cNvGrpSpPr>
                <a:grpSpLocks/>
              </p:cNvGrpSpPr>
              <p:nvPr/>
            </p:nvGrpSpPr>
            <p:grpSpPr bwMode="auto">
              <a:xfrm>
                <a:off x="1420" y="3235"/>
                <a:ext cx="807" cy="461"/>
                <a:chOff x="1420" y="3235"/>
                <a:chExt cx="807" cy="461"/>
              </a:xfrm>
            </p:grpSpPr>
            <p:sp>
              <p:nvSpPr>
                <p:cNvPr id="98" name="Line 76">
                  <a:extLst>
                    <a:ext uri="{FF2B5EF4-FFF2-40B4-BE49-F238E27FC236}">
                      <a16:creationId xmlns:a16="http://schemas.microsoft.com/office/drawing/2014/main" id="{A6BD2F02-2BF7-4E3A-8072-8F1C38A55EE2}"/>
                    </a:ext>
                  </a:extLst>
                </p:cNvPr>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99" name="Line 77">
                  <a:extLst>
                    <a:ext uri="{FF2B5EF4-FFF2-40B4-BE49-F238E27FC236}">
                      <a16:creationId xmlns:a16="http://schemas.microsoft.com/office/drawing/2014/main" id="{258621E0-16C7-4CEC-8F02-9B19F5943F02}"/>
                    </a:ext>
                  </a:extLst>
                </p:cNvPr>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00" name="Line 78">
                  <a:extLst>
                    <a:ext uri="{FF2B5EF4-FFF2-40B4-BE49-F238E27FC236}">
                      <a16:creationId xmlns:a16="http://schemas.microsoft.com/office/drawing/2014/main" id="{523A94F4-BF1D-4BA3-8BD0-A336D5D4D56D}"/>
                    </a:ext>
                  </a:extLst>
                </p:cNvPr>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01" name="Line 79">
                  <a:extLst>
                    <a:ext uri="{FF2B5EF4-FFF2-40B4-BE49-F238E27FC236}">
                      <a16:creationId xmlns:a16="http://schemas.microsoft.com/office/drawing/2014/main" id="{E812126B-7A6F-4836-9B70-F2F06DAD493E}"/>
                    </a:ext>
                  </a:extLst>
                </p:cNvPr>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02" name="Arc 80">
                  <a:extLst>
                    <a:ext uri="{FF2B5EF4-FFF2-40B4-BE49-F238E27FC236}">
                      <a16:creationId xmlns:a16="http://schemas.microsoft.com/office/drawing/2014/main" id="{050DF74E-530B-483E-A313-E40A06D92EA5}"/>
                    </a:ext>
                  </a:extLst>
                </p:cNvPr>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103" name="Arc 81">
                  <a:extLst>
                    <a:ext uri="{FF2B5EF4-FFF2-40B4-BE49-F238E27FC236}">
                      <a16:creationId xmlns:a16="http://schemas.microsoft.com/office/drawing/2014/main" id="{3053E4E6-D2D7-4290-8E74-93899EB8E4BE}"/>
                    </a:ext>
                  </a:extLst>
                </p:cNvPr>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96" name="Text Box 82">
                <a:extLst>
                  <a:ext uri="{FF2B5EF4-FFF2-40B4-BE49-F238E27FC236}">
                    <a16:creationId xmlns:a16="http://schemas.microsoft.com/office/drawing/2014/main" id="{08717C3A-9CCD-42B5-95A7-4A309AA844EA}"/>
                  </a:ext>
                </a:extLst>
              </p:cNvPr>
              <p:cNvSpPr txBox="1">
                <a:spLocks noChangeArrowheads="1"/>
              </p:cNvSpPr>
              <p:nvPr/>
            </p:nvSpPr>
            <p:spPr bwMode="auto">
              <a:xfrm>
                <a:off x="1601" y="3479"/>
                <a:ext cx="447" cy="204"/>
              </a:xfrm>
              <a:prstGeom prst="rect">
                <a:avLst/>
              </a:prstGeom>
              <a:noFill/>
              <a:ln w="9525">
                <a:noFill/>
                <a:miter lim="800000"/>
                <a:headEnd/>
                <a:tailEnd/>
              </a:ln>
            </p:spPr>
            <p:txBody>
              <a:bodyPr wrap="none" lIns="92075" tIns="46038" rIns="92075" bIns="46038">
                <a:spAutoFit/>
              </a:bodyPr>
              <a:lstStyle/>
              <a:p>
                <a:r>
                  <a:rPr lang="en-US" sz="1500" dirty="0"/>
                  <a:t>X86/A</a:t>
                </a:r>
              </a:p>
            </p:txBody>
          </p:sp>
          <p:sp>
            <p:nvSpPr>
              <p:cNvPr id="97" name="Text Box 83">
                <a:extLst>
                  <a:ext uri="{FF2B5EF4-FFF2-40B4-BE49-F238E27FC236}">
                    <a16:creationId xmlns:a16="http://schemas.microsoft.com/office/drawing/2014/main" id="{0A8C4B4C-B83E-49CF-BE5E-670FF077A51C}"/>
                  </a:ext>
                </a:extLst>
              </p:cNvPr>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grpSp>
          <p:nvGrpSpPr>
            <p:cNvPr id="69" name="Group 93">
              <a:extLst>
                <a:ext uri="{FF2B5EF4-FFF2-40B4-BE49-F238E27FC236}">
                  <a16:creationId xmlns:a16="http://schemas.microsoft.com/office/drawing/2014/main" id="{7C39F9D9-82F6-461A-9BE5-A9EF0414FF4E}"/>
                </a:ext>
              </a:extLst>
            </p:cNvPr>
            <p:cNvGrpSpPr>
              <a:grpSpLocks/>
            </p:cNvGrpSpPr>
            <p:nvPr/>
          </p:nvGrpSpPr>
          <p:grpSpPr bwMode="auto">
            <a:xfrm>
              <a:off x="5029200" y="1892300"/>
              <a:ext cx="1462087" cy="730250"/>
              <a:chOff x="624" y="2544"/>
              <a:chExt cx="921" cy="460"/>
            </a:xfrm>
          </p:grpSpPr>
          <p:grpSp>
            <p:nvGrpSpPr>
              <p:cNvPr id="84" name="Group 94">
                <a:extLst>
                  <a:ext uri="{FF2B5EF4-FFF2-40B4-BE49-F238E27FC236}">
                    <a16:creationId xmlns:a16="http://schemas.microsoft.com/office/drawing/2014/main" id="{E88BFB3D-2453-481E-B43C-15F78DC73D6E}"/>
                  </a:ext>
                </a:extLst>
              </p:cNvPr>
              <p:cNvGrpSpPr>
                <a:grpSpLocks/>
              </p:cNvGrpSpPr>
              <p:nvPr/>
            </p:nvGrpSpPr>
            <p:grpSpPr bwMode="auto">
              <a:xfrm>
                <a:off x="624" y="2544"/>
                <a:ext cx="921" cy="460"/>
                <a:chOff x="624" y="2544"/>
                <a:chExt cx="921" cy="460"/>
              </a:xfrm>
            </p:grpSpPr>
            <p:sp>
              <p:nvSpPr>
                <p:cNvPr id="87" name="Line 95">
                  <a:extLst>
                    <a:ext uri="{FF2B5EF4-FFF2-40B4-BE49-F238E27FC236}">
                      <a16:creationId xmlns:a16="http://schemas.microsoft.com/office/drawing/2014/main" id="{9A90F384-9113-4F0E-850F-1AD8CC47137A}"/>
                    </a:ext>
                  </a:extLst>
                </p:cNvPr>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88" name="Line 96">
                  <a:extLst>
                    <a:ext uri="{FF2B5EF4-FFF2-40B4-BE49-F238E27FC236}">
                      <a16:creationId xmlns:a16="http://schemas.microsoft.com/office/drawing/2014/main" id="{917EA0BA-318E-47B3-B183-158799729D0F}"/>
                    </a:ext>
                  </a:extLst>
                </p:cNvPr>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89" name="Line 97">
                  <a:extLst>
                    <a:ext uri="{FF2B5EF4-FFF2-40B4-BE49-F238E27FC236}">
                      <a16:creationId xmlns:a16="http://schemas.microsoft.com/office/drawing/2014/main" id="{3BCDE4F5-9A26-4B2A-A2CB-06C1FE1B329C}"/>
                    </a:ext>
                  </a:extLst>
                </p:cNvPr>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90" name="Line 98">
                  <a:extLst>
                    <a:ext uri="{FF2B5EF4-FFF2-40B4-BE49-F238E27FC236}">
                      <a16:creationId xmlns:a16="http://schemas.microsoft.com/office/drawing/2014/main" id="{1CCCC37E-CA1F-4A01-9B29-D6E371035B21}"/>
                    </a:ext>
                  </a:extLst>
                </p:cNvPr>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91" name="Line 99">
                  <a:extLst>
                    <a:ext uri="{FF2B5EF4-FFF2-40B4-BE49-F238E27FC236}">
                      <a16:creationId xmlns:a16="http://schemas.microsoft.com/office/drawing/2014/main" id="{6F4FA774-20DC-4D51-88A6-BA95C4F2C940}"/>
                    </a:ext>
                  </a:extLst>
                </p:cNvPr>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92" name="Line 100">
                  <a:extLst>
                    <a:ext uri="{FF2B5EF4-FFF2-40B4-BE49-F238E27FC236}">
                      <a16:creationId xmlns:a16="http://schemas.microsoft.com/office/drawing/2014/main" id="{4BE0B3F6-00FF-4B52-93E5-F16B9D1F7341}"/>
                    </a:ext>
                  </a:extLst>
                </p:cNvPr>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93" name="Line 101">
                  <a:extLst>
                    <a:ext uri="{FF2B5EF4-FFF2-40B4-BE49-F238E27FC236}">
                      <a16:creationId xmlns:a16="http://schemas.microsoft.com/office/drawing/2014/main" id="{CF1C1C17-1481-43B8-9FE7-EE854A4C4C51}"/>
                    </a:ext>
                  </a:extLst>
                </p:cNvPr>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94" name="Line 102">
                  <a:extLst>
                    <a:ext uri="{FF2B5EF4-FFF2-40B4-BE49-F238E27FC236}">
                      <a16:creationId xmlns:a16="http://schemas.microsoft.com/office/drawing/2014/main" id="{9D0CBED5-B446-4B2F-BCEE-D3A29977D2A9}"/>
                    </a:ext>
                  </a:extLst>
                </p:cNvPr>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85" name="Text Box 103">
                <a:extLst>
                  <a:ext uri="{FF2B5EF4-FFF2-40B4-BE49-F238E27FC236}">
                    <a16:creationId xmlns:a16="http://schemas.microsoft.com/office/drawing/2014/main" id="{A2C33207-3E45-4A88-B570-55CA87458375}"/>
                  </a:ext>
                </a:extLst>
              </p:cNvPr>
              <p:cNvSpPr txBox="1">
                <a:spLocks noChangeArrowheads="1"/>
              </p:cNvSpPr>
              <p:nvPr/>
            </p:nvSpPr>
            <p:spPr bwMode="auto">
              <a:xfrm>
                <a:off x="930" y="2784"/>
                <a:ext cx="310" cy="202"/>
              </a:xfrm>
              <a:prstGeom prst="rect">
                <a:avLst/>
              </a:prstGeom>
              <a:noFill/>
              <a:ln w="9525">
                <a:noFill/>
                <a:miter lim="800000"/>
                <a:headEnd/>
                <a:tailEnd/>
              </a:ln>
            </p:spPr>
            <p:txBody>
              <a:bodyPr wrap="none" lIns="92075" tIns="46038" rIns="92075" bIns="46038">
                <a:spAutoFit/>
              </a:bodyPr>
              <a:lstStyle/>
              <a:p>
                <a:r>
                  <a:rPr lang="en-US" sz="1500"/>
                  <a:t>x86</a:t>
                </a:r>
              </a:p>
            </p:txBody>
          </p:sp>
          <p:sp>
            <p:nvSpPr>
              <p:cNvPr id="86" name="Text Box 104">
                <a:extLst>
                  <a:ext uri="{FF2B5EF4-FFF2-40B4-BE49-F238E27FC236}">
                    <a16:creationId xmlns:a16="http://schemas.microsoft.com/office/drawing/2014/main" id="{B4E2D384-E751-4F75-8999-F2FF20F8C13A}"/>
                  </a:ext>
                </a:extLst>
              </p:cNvPr>
              <p:cNvSpPr txBox="1">
                <a:spLocks noChangeArrowheads="1"/>
              </p:cNvSpPr>
              <p:nvPr/>
            </p:nvSpPr>
            <p:spPr bwMode="auto">
              <a:xfrm>
                <a:off x="672" y="2557"/>
                <a:ext cx="822" cy="204"/>
              </a:xfrm>
              <a:prstGeom prst="rect">
                <a:avLst/>
              </a:prstGeom>
              <a:noFill/>
              <a:ln w="9525">
                <a:noFill/>
                <a:miter lim="800000"/>
                <a:headEnd/>
                <a:tailEnd/>
              </a:ln>
            </p:spPr>
            <p:txBody>
              <a:bodyPr wrap="none" lIns="92075" tIns="46038" rIns="92075" bIns="46038">
                <a:spAutoFit/>
              </a:bodyPr>
              <a:lstStyle/>
              <a:p>
                <a:r>
                  <a:rPr lang="en-US" sz="1500" dirty="0"/>
                  <a:t>X86/A </a:t>
                </a:r>
                <a:r>
                  <a:rPr lang="en-US" sz="1500" dirty="0">
                    <a:sym typeface="Symbol" pitchFamily="18" charset="2"/>
                  </a:rPr>
                  <a:t> x86</a:t>
                </a:r>
              </a:p>
            </p:txBody>
          </p:sp>
        </p:grpSp>
        <p:grpSp>
          <p:nvGrpSpPr>
            <p:cNvPr id="70" name="Group 105">
              <a:extLst>
                <a:ext uri="{FF2B5EF4-FFF2-40B4-BE49-F238E27FC236}">
                  <a16:creationId xmlns:a16="http://schemas.microsoft.com/office/drawing/2014/main" id="{EA6214B6-9D8E-483E-8C3B-D7331DD0206A}"/>
                </a:ext>
              </a:extLst>
            </p:cNvPr>
            <p:cNvGrpSpPr>
              <a:grpSpLocks/>
            </p:cNvGrpSpPr>
            <p:nvPr/>
          </p:nvGrpSpPr>
          <p:grpSpPr bwMode="auto">
            <a:xfrm>
              <a:off x="6307137" y="1525588"/>
              <a:ext cx="1281113" cy="731837"/>
              <a:chOff x="1420" y="3235"/>
              <a:chExt cx="807" cy="461"/>
            </a:xfrm>
          </p:grpSpPr>
          <p:grpSp>
            <p:nvGrpSpPr>
              <p:cNvPr id="73" name="Group 106">
                <a:extLst>
                  <a:ext uri="{FF2B5EF4-FFF2-40B4-BE49-F238E27FC236}">
                    <a16:creationId xmlns:a16="http://schemas.microsoft.com/office/drawing/2014/main" id="{9DACE4A3-791A-4EC7-AC65-A0CBBAFD2E37}"/>
                  </a:ext>
                </a:extLst>
              </p:cNvPr>
              <p:cNvGrpSpPr>
                <a:grpSpLocks/>
              </p:cNvGrpSpPr>
              <p:nvPr/>
            </p:nvGrpSpPr>
            <p:grpSpPr bwMode="auto">
              <a:xfrm>
                <a:off x="1420" y="3235"/>
                <a:ext cx="807" cy="461"/>
                <a:chOff x="1420" y="3235"/>
                <a:chExt cx="807" cy="461"/>
              </a:xfrm>
            </p:grpSpPr>
            <p:sp>
              <p:nvSpPr>
                <p:cNvPr id="76" name="Line 107">
                  <a:extLst>
                    <a:ext uri="{FF2B5EF4-FFF2-40B4-BE49-F238E27FC236}">
                      <a16:creationId xmlns:a16="http://schemas.microsoft.com/office/drawing/2014/main" id="{BFE6360D-EBE7-45CA-941D-B4BC1317EA41}"/>
                    </a:ext>
                  </a:extLst>
                </p:cNvPr>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77" name="Line 108">
                  <a:extLst>
                    <a:ext uri="{FF2B5EF4-FFF2-40B4-BE49-F238E27FC236}">
                      <a16:creationId xmlns:a16="http://schemas.microsoft.com/office/drawing/2014/main" id="{F96EBE36-D416-4F95-9DC7-EA7D6E0D6E4E}"/>
                    </a:ext>
                  </a:extLst>
                </p:cNvPr>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78" name="Line 109">
                  <a:extLst>
                    <a:ext uri="{FF2B5EF4-FFF2-40B4-BE49-F238E27FC236}">
                      <a16:creationId xmlns:a16="http://schemas.microsoft.com/office/drawing/2014/main" id="{1E955AB2-535E-4F19-A6C4-8240F5BEDB0D}"/>
                    </a:ext>
                  </a:extLst>
                </p:cNvPr>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79" name="Line 110">
                  <a:extLst>
                    <a:ext uri="{FF2B5EF4-FFF2-40B4-BE49-F238E27FC236}">
                      <a16:creationId xmlns:a16="http://schemas.microsoft.com/office/drawing/2014/main" id="{C05F7799-2FAB-4794-9F9D-75BA2C3CD1D6}"/>
                    </a:ext>
                  </a:extLst>
                </p:cNvPr>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82" name="Arc 111">
                  <a:extLst>
                    <a:ext uri="{FF2B5EF4-FFF2-40B4-BE49-F238E27FC236}">
                      <a16:creationId xmlns:a16="http://schemas.microsoft.com/office/drawing/2014/main" id="{56874D1A-C587-43F3-8ED0-CE5018B62F7A}"/>
                    </a:ext>
                  </a:extLst>
                </p:cNvPr>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83" name="Arc 112">
                  <a:extLst>
                    <a:ext uri="{FF2B5EF4-FFF2-40B4-BE49-F238E27FC236}">
                      <a16:creationId xmlns:a16="http://schemas.microsoft.com/office/drawing/2014/main" id="{EDF506B0-30FE-4E07-ABD3-6CA495F87752}"/>
                    </a:ext>
                  </a:extLst>
                </p:cNvPr>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74" name="Text Box 113">
                <a:extLst>
                  <a:ext uri="{FF2B5EF4-FFF2-40B4-BE49-F238E27FC236}">
                    <a16:creationId xmlns:a16="http://schemas.microsoft.com/office/drawing/2014/main" id="{57732BDA-FB6F-427B-BF7D-109BCDE6CF55}"/>
                  </a:ext>
                </a:extLst>
              </p:cNvPr>
              <p:cNvSpPr txBox="1">
                <a:spLocks noChangeArrowheads="1"/>
              </p:cNvSpPr>
              <p:nvPr/>
            </p:nvSpPr>
            <p:spPr bwMode="auto">
              <a:xfrm>
                <a:off x="1670" y="3479"/>
                <a:ext cx="310" cy="202"/>
              </a:xfrm>
              <a:prstGeom prst="rect">
                <a:avLst/>
              </a:prstGeom>
              <a:noFill/>
              <a:ln w="9525">
                <a:noFill/>
                <a:miter lim="800000"/>
                <a:headEnd/>
                <a:tailEnd/>
              </a:ln>
            </p:spPr>
            <p:txBody>
              <a:bodyPr wrap="none" lIns="92075" tIns="46038" rIns="92075" bIns="46038">
                <a:spAutoFit/>
              </a:bodyPr>
              <a:lstStyle/>
              <a:p>
                <a:r>
                  <a:rPr lang="en-US" sz="1500"/>
                  <a:t>x86</a:t>
                </a:r>
              </a:p>
            </p:txBody>
          </p:sp>
          <p:sp>
            <p:nvSpPr>
              <p:cNvPr id="75" name="Text Box 114">
                <a:extLst>
                  <a:ext uri="{FF2B5EF4-FFF2-40B4-BE49-F238E27FC236}">
                    <a16:creationId xmlns:a16="http://schemas.microsoft.com/office/drawing/2014/main" id="{75C70EDE-F56E-4581-ABDD-3A1DA581F86E}"/>
                  </a:ext>
                </a:extLst>
              </p:cNvPr>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sp>
          <p:nvSpPr>
            <p:cNvPr id="71" name="Flowchart: Off-page Connector 70">
              <a:extLst>
                <a:ext uri="{FF2B5EF4-FFF2-40B4-BE49-F238E27FC236}">
                  <a16:creationId xmlns:a16="http://schemas.microsoft.com/office/drawing/2014/main" id="{64A9CE68-7166-4E88-AEFE-1786490C00B7}"/>
                </a:ext>
              </a:extLst>
            </p:cNvPr>
            <p:cNvSpPr/>
            <p:nvPr/>
          </p:nvSpPr>
          <p:spPr bwMode="auto">
            <a:xfrm>
              <a:off x="2928302" y="2621280"/>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a:t>
              </a:r>
            </a:p>
          </p:txBody>
        </p:sp>
        <p:sp>
          <p:nvSpPr>
            <p:cNvPr id="72" name="Flowchart: Off-page Connector 71">
              <a:extLst>
                <a:ext uri="{FF2B5EF4-FFF2-40B4-BE49-F238E27FC236}">
                  <a16:creationId xmlns:a16="http://schemas.microsoft.com/office/drawing/2014/main" id="{3FF77D8A-8A5E-4B63-BFC9-F3763609C385}"/>
                </a:ext>
              </a:extLst>
            </p:cNvPr>
            <p:cNvSpPr/>
            <p:nvPr/>
          </p:nvSpPr>
          <p:spPr bwMode="auto">
            <a:xfrm>
              <a:off x="5304192" y="2624025"/>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a:t>
              </a:r>
            </a:p>
          </p:txBody>
        </p:sp>
      </p:grpSp>
      <p:sp>
        <p:nvSpPr>
          <p:cNvPr id="5" name="TextBox 4">
            <a:extLst>
              <a:ext uri="{FF2B5EF4-FFF2-40B4-BE49-F238E27FC236}">
                <a16:creationId xmlns:a16="http://schemas.microsoft.com/office/drawing/2014/main" id="{E73CBC87-E42A-4DBF-AB93-7B9B212916B6}"/>
              </a:ext>
            </a:extLst>
          </p:cNvPr>
          <p:cNvSpPr txBox="1"/>
          <p:nvPr/>
        </p:nvSpPr>
        <p:spPr>
          <a:xfrm>
            <a:off x="1119699" y="2647890"/>
            <a:ext cx="1133644" cy="369332"/>
          </a:xfrm>
          <a:prstGeom prst="rect">
            <a:avLst/>
          </a:prstGeom>
          <a:noFill/>
        </p:spPr>
        <p:txBody>
          <a:bodyPr wrap="none" rtlCol="0">
            <a:spAutoFit/>
          </a:bodyPr>
          <a:lstStyle/>
          <a:p>
            <a:r>
              <a:rPr lang="en-US" sz="1800" dirty="0" err="1"/>
              <a:t>transpiler</a:t>
            </a:r>
            <a:endParaRPr lang="en-US" sz="1800" dirty="0"/>
          </a:p>
        </p:txBody>
      </p:sp>
      <p:cxnSp>
        <p:nvCxnSpPr>
          <p:cNvPr id="7" name="Connector: Elbow 6">
            <a:extLst>
              <a:ext uri="{FF2B5EF4-FFF2-40B4-BE49-F238E27FC236}">
                <a16:creationId xmlns:a16="http://schemas.microsoft.com/office/drawing/2014/main" id="{859D7178-6D60-4981-83CD-BFEE25E57F0D}"/>
              </a:ext>
            </a:extLst>
          </p:cNvPr>
          <p:cNvCxnSpPr>
            <a:cxnSpLocks/>
            <a:stCxn id="5" idx="3"/>
          </p:cNvCxnSpPr>
          <p:nvPr/>
        </p:nvCxnSpPr>
        <p:spPr bwMode="auto">
          <a:xfrm flipV="1">
            <a:off x="2253343" y="2485351"/>
            <a:ext cx="673055" cy="347205"/>
          </a:xfrm>
          <a:prstGeom prst="bentConnector3">
            <a:avLst/>
          </a:prstGeom>
          <a:noFill/>
          <a:ln w="9525" cap="flat" cmpd="sng" algn="ctr">
            <a:solidFill>
              <a:schemeClr val="tx1"/>
            </a:solidFill>
            <a:prstDash val="solid"/>
            <a:round/>
            <a:headEnd type="none" w="med" len="med"/>
            <a:tailEnd type="triangle"/>
          </a:ln>
          <a:effectLst/>
        </p:spPr>
      </p:cxnSp>
      <p:sp>
        <p:nvSpPr>
          <p:cNvPr id="12" name="TextBox 11">
            <a:extLst>
              <a:ext uri="{FF2B5EF4-FFF2-40B4-BE49-F238E27FC236}">
                <a16:creationId xmlns:a16="http://schemas.microsoft.com/office/drawing/2014/main" id="{CAB5306C-B1F5-415E-A64E-A7CC05D63C3F}"/>
              </a:ext>
            </a:extLst>
          </p:cNvPr>
          <p:cNvSpPr txBox="1"/>
          <p:nvPr/>
        </p:nvSpPr>
        <p:spPr>
          <a:xfrm>
            <a:off x="6931670" y="5462019"/>
            <a:ext cx="1249060" cy="369332"/>
          </a:xfrm>
          <a:prstGeom prst="rect">
            <a:avLst/>
          </a:prstGeom>
          <a:noFill/>
        </p:spPr>
        <p:txBody>
          <a:bodyPr wrap="none" rtlCol="0">
            <a:spAutoFit/>
          </a:bodyPr>
          <a:lstStyle/>
          <a:p>
            <a:r>
              <a:rPr lang="en-US" sz="1800" dirty="0"/>
              <a:t>assembler</a:t>
            </a:r>
          </a:p>
        </p:txBody>
      </p:sp>
      <p:cxnSp>
        <p:nvCxnSpPr>
          <p:cNvPr id="14" name="Connector: Elbow 13">
            <a:extLst>
              <a:ext uri="{FF2B5EF4-FFF2-40B4-BE49-F238E27FC236}">
                <a16:creationId xmlns:a16="http://schemas.microsoft.com/office/drawing/2014/main" id="{2E25AD8B-688F-4BAA-B81D-DE0E964FA331}"/>
              </a:ext>
            </a:extLst>
          </p:cNvPr>
          <p:cNvCxnSpPr>
            <a:stCxn id="12" idx="1"/>
          </p:cNvCxnSpPr>
          <p:nvPr/>
        </p:nvCxnSpPr>
        <p:spPr bwMode="auto">
          <a:xfrm rot="10800000">
            <a:off x="6216652" y="5250883"/>
            <a:ext cx="715018" cy="395803"/>
          </a:xfrm>
          <a:prstGeom prst="bentConnector3">
            <a:avLst/>
          </a:prstGeom>
          <a:noFill/>
          <a:ln w="9525" cap="flat" cmpd="sng" algn="ctr">
            <a:solidFill>
              <a:schemeClr val="tx1"/>
            </a:solidFill>
            <a:prstDash val="solid"/>
            <a:round/>
            <a:headEnd type="none" w="med" len="med"/>
            <a:tailEnd type="triangle"/>
          </a:ln>
          <a:effectLst/>
        </p:spPr>
      </p:cxn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950" dirty="0"/>
              <a:t>Using the Source Language as the</a:t>
            </a:r>
            <a:br>
              <a:rPr lang="en-US" sz="2950" dirty="0"/>
            </a:br>
            <a:r>
              <a:rPr lang="en-US" sz="2950" dirty="0"/>
              <a:t>Implementation Language</a:t>
            </a:r>
          </a:p>
        </p:txBody>
      </p:sp>
      <p:sp>
        <p:nvSpPr>
          <p:cNvPr id="5" name="Content Placeholder 4"/>
          <p:cNvSpPr>
            <a:spLocks noGrp="1"/>
          </p:cNvSpPr>
          <p:nvPr>
            <p:ph idx="1"/>
          </p:nvPr>
        </p:nvSpPr>
        <p:spPr/>
        <p:txBody>
          <a:bodyPr/>
          <a:lstStyle/>
          <a:p>
            <a:r>
              <a:rPr lang="en-US" dirty="0"/>
              <a:t>It is common to write a compiler in the language being compiled; e.g., writing a C++ compiler in C++.</a:t>
            </a:r>
          </a:p>
          <a:p>
            <a:r>
              <a:rPr lang="en-US" dirty="0"/>
              <a:t>Advantages</a:t>
            </a:r>
          </a:p>
          <a:p>
            <a:pPr lvl="1"/>
            <a:r>
              <a:rPr lang="en-US" dirty="0"/>
              <a:t>The compiler itself provides a non-trivial test of the language being compiled.</a:t>
            </a:r>
          </a:p>
          <a:p>
            <a:pPr lvl="1"/>
            <a:r>
              <a:rPr lang="en-US" dirty="0"/>
              <a:t>Only one language needs to be learned by compiler developers.</a:t>
            </a:r>
          </a:p>
          <a:p>
            <a:pPr lvl="1"/>
            <a:r>
              <a:rPr lang="en-US" dirty="0"/>
              <a:t>Only one compiler needs to be maintained.</a:t>
            </a:r>
          </a:p>
          <a:p>
            <a:pPr lvl="1"/>
            <a:r>
              <a:rPr lang="en-US" dirty="0"/>
              <a:t>If changes are made in the compiler to improve performance, then recompiling the compiler will improve compiler performance.</a:t>
            </a:r>
          </a:p>
          <a:p>
            <a:r>
              <a:rPr lang="en-US" dirty="0"/>
              <a:t>For a new programming language, how do we write a compiler in that language?  (chicken and egg problem)</a:t>
            </a:r>
          </a:p>
        </p:txBody>
      </p:sp>
      <p:sp>
        <p:nvSpPr>
          <p:cNvPr id="3" name="Footer Placeholder 2"/>
          <p:cNvSpPr>
            <a:spLocks noGrp="1"/>
          </p:cNvSpPr>
          <p:nvPr>
            <p:ph type="ftr" sz="quarter" idx="10"/>
          </p:nvPr>
        </p:nvSpPr>
        <p:spPr/>
        <p:txBody>
          <a:bodyPr/>
          <a:lstStyle/>
          <a:p>
            <a:pPr>
              <a:defRPr/>
            </a:pPr>
            <a:r>
              <a:rPr lang="en-US"/>
              <a:t>©SoftMoore Consulting</a:t>
            </a:r>
          </a:p>
        </p:txBody>
      </p:sp>
      <p:sp>
        <p:nvSpPr>
          <p:cNvPr id="4" name="Slide Number Placeholder 3"/>
          <p:cNvSpPr>
            <a:spLocks noGrp="1"/>
          </p:cNvSpPr>
          <p:nvPr>
            <p:ph type="sldNum" sz="quarter" idx="11"/>
          </p:nvPr>
        </p:nvSpPr>
        <p:spPr/>
        <p:txBody>
          <a:bodyPr/>
          <a:lstStyle/>
          <a:p>
            <a:pPr>
              <a:defRPr/>
            </a:pPr>
            <a:r>
              <a:rPr lang="en-US"/>
              <a:t>Slide </a:t>
            </a:r>
            <a:fld id="{265AFCFC-04E8-4892-9E14-12CBB263C61B}" type="slidenum">
              <a:rPr lang="en-US" smtClean="0"/>
              <a:pPr>
                <a:defRPr/>
              </a:pPr>
              <a:t>26</a:t>
            </a:fld>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Footer Placeholder 3"/>
          <p:cNvSpPr>
            <a:spLocks noGrp="1"/>
          </p:cNvSpPr>
          <p:nvPr>
            <p:ph type="ftr" sz="quarter" idx="10"/>
          </p:nvPr>
        </p:nvSpPr>
        <p:spPr>
          <a:noFill/>
        </p:spPr>
        <p:txBody>
          <a:bodyPr/>
          <a:lstStyle/>
          <a:p>
            <a:r>
              <a:rPr lang="en-US"/>
              <a:t>©SoftMoore Consulting</a:t>
            </a:r>
          </a:p>
        </p:txBody>
      </p:sp>
      <p:sp>
        <p:nvSpPr>
          <p:cNvPr id="28675" name="Slide Number Placeholder 4"/>
          <p:cNvSpPr>
            <a:spLocks noGrp="1"/>
          </p:cNvSpPr>
          <p:nvPr>
            <p:ph type="sldNum" sz="quarter" idx="11"/>
          </p:nvPr>
        </p:nvSpPr>
        <p:spPr>
          <a:noFill/>
        </p:spPr>
        <p:txBody>
          <a:bodyPr/>
          <a:lstStyle/>
          <a:p>
            <a:r>
              <a:rPr lang="en-US"/>
              <a:t>Slide </a:t>
            </a:r>
            <a:fld id="{D34E147E-1A5A-4812-BF03-A94A88D4CC56}" type="slidenum">
              <a:rPr lang="en-US" smtClean="0"/>
              <a:pPr/>
              <a:t>27</a:t>
            </a:fld>
            <a:endParaRPr lang="en-US"/>
          </a:p>
        </p:txBody>
      </p:sp>
      <p:sp>
        <p:nvSpPr>
          <p:cNvPr id="28676" name="Rectangle 2"/>
          <p:cNvSpPr>
            <a:spLocks noGrp="1" noChangeArrowheads="1"/>
          </p:cNvSpPr>
          <p:nvPr>
            <p:ph type="title"/>
          </p:nvPr>
        </p:nvSpPr>
        <p:spPr/>
        <p:txBody>
          <a:bodyPr/>
          <a:lstStyle/>
          <a:p>
            <a:r>
              <a:rPr lang="en-US"/>
              <a:t>Bootstrapping a Compiler</a:t>
            </a:r>
          </a:p>
        </p:txBody>
      </p:sp>
      <p:sp>
        <p:nvSpPr>
          <p:cNvPr id="28677" name="Rectangle 3"/>
          <p:cNvSpPr>
            <a:spLocks noGrp="1" noChangeArrowheads="1"/>
          </p:cNvSpPr>
          <p:nvPr>
            <p:ph type="body" idx="1"/>
          </p:nvPr>
        </p:nvSpPr>
        <p:spPr/>
        <p:txBody>
          <a:bodyPr/>
          <a:lstStyle/>
          <a:p>
            <a:pPr>
              <a:buFontTx/>
              <a:buNone/>
            </a:pPr>
            <a:r>
              <a:rPr lang="en-US" dirty="0"/>
              <a:t>	Problem: Suppose that we want to build a compiler for a programming language, say C#, that will run on machine M, and assume that we already have a compiler for a different language, say C, that runs on M.  Furthermore, we desire that the source code for the C# compiler be C#.</a:t>
            </a:r>
          </a:p>
        </p:txBody>
      </p:sp>
      <p:grpSp>
        <p:nvGrpSpPr>
          <p:cNvPr id="2" name="Group 1"/>
          <p:cNvGrpSpPr/>
          <p:nvPr/>
        </p:nvGrpSpPr>
        <p:grpSpPr>
          <a:xfrm>
            <a:off x="1700212" y="3810000"/>
            <a:ext cx="5553076" cy="1181100"/>
            <a:chOff x="1700212" y="3962400"/>
            <a:chExt cx="5553076" cy="1181100"/>
          </a:xfrm>
        </p:grpSpPr>
        <p:grpSp>
          <p:nvGrpSpPr>
            <p:cNvPr id="28678" name="Group 4"/>
            <p:cNvGrpSpPr>
              <a:grpSpLocks/>
            </p:cNvGrpSpPr>
            <p:nvPr/>
          </p:nvGrpSpPr>
          <p:grpSpPr bwMode="auto">
            <a:xfrm>
              <a:off x="1700212" y="4413250"/>
              <a:ext cx="1462088" cy="730250"/>
              <a:chOff x="624" y="2544"/>
              <a:chExt cx="921" cy="460"/>
            </a:xfrm>
          </p:grpSpPr>
          <p:grpSp>
            <p:nvGrpSpPr>
              <p:cNvPr id="28705" name="Group 5"/>
              <p:cNvGrpSpPr>
                <a:grpSpLocks/>
              </p:cNvGrpSpPr>
              <p:nvPr/>
            </p:nvGrpSpPr>
            <p:grpSpPr bwMode="auto">
              <a:xfrm>
                <a:off x="624" y="2544"/>
                <a:ext cx="921" cy="460"/>
                <a:chOff x="624" y="2544"/>
                <a:chExt cx="921" cy="460"/>
              </a:xfrm>
            </p:grpSpPr>
            <p:sp>
              <p:nvSpPr>
                <p:cNvPr id="28708" name="Line 6"/>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709" name="Line 7"/>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710" name="Line 8"/>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711" name="Line 9"/>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712" name="Line 10"/>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713" name="Line 11"/>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714" name="Line 12"/>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715" name="Line 13"/>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28706" name="Text Box 14"/>
              <p:cNvSpPr txBox="1">
                <a:spLocks noChangeArrowheads="1"/>
              </p:cNvSpPr>
              <p:nvPr/>
            </p:nvSpPr>
            <p:spPr bwMode="auto">
              <a:xfrm>
                <a:off x="950" y="2784"/>
                <a:ext cx="270" cy="202"/>
              </a:xfrm>
              <a:prstGeom prst="rect">
                <a:avLst/>
              </a:prstGeom>
              <a:noFill/>
              <a:ln w="9525">
                <a:noFill/>
                <a:miter lim="800000"/>
                <a:headEnd/>
                <a:tailEnd/>
              </a:ln>
            </p:spPr>
            <p:txBody>
              <a:bodyPr wrap="none" lIns="92075" tIns="46038" rIns="92075" bIns="46038">
                <a:spAutoFit/>
              </a:bodyPr>
              <a:lstStyle/>
              <a:p>
                <a:r>
                  <a:rPr lang="en-US" sz="1500"/>
                  <a:t>C#</a:t>
                </a:r>
              </a:p>
            </p:txBody>
          </p:sp>
          <p:sp>
            <p:nvSpPr>
              <p:cNvPr id="28707" name="Text Box 15"/>
              <p:cNvSpPr txBox="1">
                <a:spLocks noChangeArrowheads="1"/>
              </p:cNvSpPr>
              <p:nvPr/>
            </p:nvSpPr>
            <p:spPr bwMode="auto">
              <a:xfrm>
                <a:off x="807" y="2557"/>
                <a:ext cx="554" cy="202"/>
              </a:xfrm>
              <a:prstGeom prst="rect">
                <a:avLst/>
              </a:prstGeom>
              <a:noFill/>
              <a:ln w="9525">
                <a:noFill/>
                <a:miter lim="800000"/>
                <a:headEnd/>
                <a:tailEnd/>
              </a:ln>
            </p:spPr>
            <p:txBody>
              <a:bodyPr wrap="none" lIns="92075" tIns="46038" rIns="92075" bIns="46038">
                <a:spAutoFit/>
              </a:bodyPr>
              <a:lstStyle/>
              <a:p>
                <a:r>
                  <a:rPr lang="en-US" sz="1500"/>
                  <a:t>C# </a:t>
                </a:r>
                <a:r>
                  <a:rPr lang="en-US" sz="1500">
                    <a:sym typeface="Symbol" pitchFamily="18" charset="2"/>
                  </a:rPr>
                  <a:t> M</a:t>
                </a:r>
              </a:p>
            </p:txBody>
          </p:sp>
        </p:grpSp>
        <p:grpSp>
          <p:nvGrpSpPr>
            <p:cNvPr id="28679" name="Group 16"/>
            <p:cNvGrpSpPr>
              <a:grpSpLocks/>
            </p:cNvGrpSpPr>
            <p:nvPr/>
          </p:nvGrpSpPr>
          <p:grpSpPr bwMode="auto">
            <a:xfrm>
              <a:off x="3338512" y="4413250"/>
              <a:ext cx="1462088" cy="730250"/>
              <a:chOff x="624" y="2544"/>
              <a:chExt cx="921" cy="460"/>
            </a:xfrm>
          </p:grpSpPr>
          <p:grpSp>
            <p:nvGrpSpPr>
              <p:cNvPr id="28694" name="Group 17"/>
              <p:cNvGrpSpPr>
                <a:grpSpLocks/>
              </p:cNvGrpSpPr>
              <p:nvPr/>
            </p:nvGrpSpPr>
            <p:grpSpPr bwMode="auto">
              <a:xfrm>
                <a:off x="624" y="2544"/>
                <a:ext cx="921" cy="460"/>
                <a:chOff x="624" y="2544"/>
                <a:chExt cx="921" cy="460"/>
              </a:xfrm>
            </p:grpSpPr>
            <p:sp>
              <p:nvSpPr>
                <p:cNvPr id="28697" name="Line 18"/>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698" name="Line 19"/>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699" name="Line 20"/>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700" name="Line 21"/>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701" name="Line 22"/>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702" name="Line 23"/>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703" name="Line 24"/>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704" name="Line 25"/>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28695" name="Text Box 26"/>
              <p:cNvSpPr txBox="1">
                <a:spLocks noChangeArrowheads="1"/>
              </p:cNvSpPr>
              <p:nvPr/>
            </p:nvSpPr>
            <p:spPr bwMode="auto">
              <a:xfrm>
                <a:off x="976" y="2784"/>
                <a:ext cx="216" cy="202"/>
              </a:xfrm>
              <a:prstGeom prst="rect">
                <a:avLst/>
              </a:prstGeom>
              <a:noFill/>
              <a:ln w="9525">
                <a:noFill/>
                <a:miter lim="800000"/>
                <a:headEnd/>
                <a:tailEnd/>
              </a:ln>
            </p:spPr>
            <p:txBody>
              <a:bodyPr wrap="none" lIns="92075" tIns="46038" rIns="92075" bIns="46038">
                <a:spAutoFit/>
              </a:bodyPr>
              <a:lstStyle/>
              <a:p>
                <a:r>
                  <a:rPr lang="en-US" sz="1500"/>
                  <a:t>M</a:t>
                </a:r>
              </a:p>
            </p:txBody>
          </p:sp>
          <p:sp>
            <p:nvSpPr>
              <p:cNvPr id="28696" name="Text Box 27"/>
              <p:cNvSpPr txBox="1">
                <a:spLocks noChangeArrowheads="1"/>
              </p:cNvSpPr>
              <p:nvPr/>
            </p:nvSpPr>
            <p:spPr bwMode="auto">
              <a:xfrm>
                <a:off x="807" y="2557"/>
                <a:ext cx="554" cy="202"/>
              </a:xfrm>
              <a:prstGeom prst="rect">
                <a:avLst/>
              </a:prstGeom>
              <a:noFill/>
              <a:ln w="9525">
                <a:noFill/>
                <a:miter lim="800000"/>
                <a:headEnd/>
                <a:tailEnd/>
              </a:ln>
            </p:spPr>
            <p:txBody>
              <a:bodyPr wrap="none" lIns="92075" tIns="46038" rIns="92075" bIns="46038">
                <a:spAutoFit/>
              </a:bodyPr>
              <a:lstStyle/>
              <a:p>
                <a:r>
                  <a:rPr lang="en-US" sz="1500"/>
                  <a:t>C# </a:t>
                </a:r>
                <a:r>
                  <a:rPr lang="en-US" sz="1500">
                    <a:sym typeface="Symbol" pitchFamily="18" charset="2"/>
                  </a:rPr>
                  <a:t> M</a:t>
                </a:r>
              </a:p>
            </p:txBody>
          </p:sp>
        </p:grpSp>
        <p:grpSp>
          <p:nvGrpSpPr>
            <p:cNvPr id="28680" name="Group 28"/>
            <p:cNvGrpSpPr>
              <a:grpSpLocks/>
            </p:cNvGrpSpPr>
            <p:nvPr/>
          </p:nvGrpSpPr>
          <p:grpSpPr bwMode="auto">
            <a:xfrm>
              <a:off x="5791200" y="4413250"/>
              <a:ext cx="1462088" cy="730250"/>
              <a:chOff x="624" y="2544"/>
              <a:chExt cx="921" cy="460"/>
            </a:xfrm>
          </p:grpSpPr>
          <p:grpSp>
            <p:nvGrpSpPr>
              <p:cNvPr id="28683" name="Group 29"/>
              <p:cNvGrpSpPr>
                <a:grpSpLocks/>
              </p:cNvGrpSpPr>
              <p:nvPr/>
            </p:nvGrpSpPr>
            <p:grpSpPr bwMode="auto">
              <a:xfrm>
                <a:off x="624" y="2544"/>
                <a:ext cx="921" cy="460"/>
                <a:chOff x="624" y="2544"/>
                <a:chExt cx="921" cy="460"/>
              </a:xfrm>
            </p:grpSpPr>
            <p:sp>
              <p:nvSpPr>
                <p:cNvPr id="28686" name="Line 30"/>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687" name="Line 31"/>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688" name="Line 32"/>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689" name="Line 33"/>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690" name="Line 34"/>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691" name="Line 35"/>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692" name="Line 36"/>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693" name="Line 37"/>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28684" name="Text Box 38"/>
              <p:cNvSpPr txBox="1">
                <a:spLocks noChangeArrowheads="1"/>
              </p:cNvSpPr>
              <p:nvPr/>
            </p:nvSpPr>
            <p:spPr bwMode="auto">
              <a:xfrm>
                <a:off x="976" y="2784"/>
                <a:ext cx="216" cy="202"/>
              </a:xfrm>
              <a:prstGeom prst="rect">
                <a:avLst/>
              </a:prstGeom>
              <a:noFill/>
              <a:ln w="9525">
                <a:noFill/>
                <a:miter lim="800000"/>
                <a:headEnd/>
                <a:tailEnd/>
              </a:ln>
            </p:spPr>
            <p:txBody>
              <a:bodyPr wrap="none" lIns="92075" tIns="46038" rIns="92075" bIns="46038">
                <a:spAutoFit/>
              </a:bodyPr>
              <a:lstStyle/>
              <a:p>
                <a:r>
                  <a:rPr lang="en-US" sz="1500"/>
                  <a:t>M</a:t>
                </a:r>
              </a:p>
            </p:txBody>
          </p:sp>
          <p:sp>
            <p:nvSpPr>
              <p:cNvPr id="28685" name="Text Box 39"/>
              <p:cNvSpPr txBox="1">
                <a:spLocks noChangeArrowheads="1"/>
              </p:cNvSpPr>
              <p:nvPr/>
            </p:nvSpPr>
            <p:spPr bwMode="auto">
              <a:xfrm>
                <a:off x="840" y="2557"/>
                <a:ext cx="487" cy="202"/>
              </a:xfrm>
              <a:prstGeom prst="rect">
                <a:avLst/>
              </a:prstGeom>
              <a:noFill/>
              <a:ln w="9525">
                <a:noFill/>
                <a:miter lim="800000"/>
                <a:headEnd/>
                <a:tailEnd/>
              </a:ln>
            </p:spPr>
            <p:txBody>
              <a:bodyPr wrap="none" lIns="92075" tIns="46038" rIns="92075" bIns="46038">
                <a:spAutoFit/>
              </a:bodyPr>
              <a:lstStyle/>
              <a:p>
                <a:r>
                  <a:rPr lang="en-US" sz="1500"/>
                  <a:t>C </a:t>
                </a:r>
                <a:r>
                  <a:rPr lang="en-US" sz="1500">
                    <a:sym typeface="Symbol" pitchFamily="18" charset="2"/>
                  </a:rPr>
                  <a:t> M</a:t>
                </a:r>
              </a:p>
            </p:txBody>
          </p:sp>
        </p:grpSp>
        <p:sp>
          <p:nvSpPr>
            <p:cNvPr id="28681" name="Text Box 40"/>
            <p:cNvSpPr txBox="1">
              <a:spLocks noChangeArrowheads="1"/>
            </p:cNvSpPr>
            <p:nvPr/>
          </p:nvSpPr>
          <p:spPr bwMode="auto">
            <a:xfrm>
              <a:off x="2864011" y="3962400"/>
              <a:ext cx="774378" cy="400752"/>
            </a:xfrm>
            <a:prstGeom prst="rect">
              <a:avLst/>
            </a:prstGeom>
            <a:noFill/>
            <a:ln w="9525">
              <a:noFill/>
              <a:miter lim="800000"/>
              <a:headEnd/>
              <a:tailEnd/>
            </a:ln>
          </p:spPr>
          <p:txBody>
            <a:bodyPr wrap="none" lIns="92075" tIns="46038" rIns="92075" bIns="46038">
              <a:spAutoFit/>
            </a:bodyPr>
            <a:lstStyle/>
            <a:p>
              <a:r>
                <a:rPr lang="en-US" sz="2000" dirty="0"/>
                <a:t>Want</a:t>
              </a:r>
            </a:p>
          </p:txBody>
        </p:sp>
        <p:sp>
          <p:nvSpPr>
            <p:cNvPr id="28682" name="Text Box 41"/>
            <p:cNvSpPr txBox="1">
              <a:spLocks noChangeArrowheads="1"/>
            </p:cNvSpPr>
            <p:nvPr/>
          </p:nvSpPr>
          <p:spPr bwMode="auto">
            <a:xfrm>
              <a:off x="6129508" y="3967163"/>
              <a:ext cx="785471" cy="400752"/>
            </a:xfrm>
            <a:prstGeom prst="rect">
              <a:avLst/>
            </a:prstGeom>
            <a:noFill/>
            <a:ln w="9525">
              <a:noFill/>
              <a:miter lim="800000"/>
              <a:headEnd/>
              <a:tailEnd/>
            </a:ln>
          </p:spPr>
          <p:txBody>
            <a:bodyPr wrap="none" lIns="92075" tIns="46038" rIns="92075" bIns="46038">
              <a:spAutoFit/>
            </a:bodyPr>
            <a:lstStyle/>
            <a:p>
              <a:r>
                <a:rPr lang="en-US" sz="2000" dirty="0"/>
                <a:t>Have</a:t>
              </a:r>
            </a:p>
          </p:txBody>
        </p:sp>
      </p:gr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Footer Placeholder 3"/>
          <p:cNvSpPr>
            <a:spLocks noGrp="1"/>
          </p:cNvSpPr>
          <p:nvPr>
            <p:ph type="ftr" sz="quarter" idx="10"/>
          </p:nvPr>
        </p:nvSpPr>
        <p:spPr>
          <a:noFill/>
        </p:spPr>
        <p:txBody>
          <a:bodyPr/>
          <a:lstStyle/>
          <a:p>
            <a:r>
              <a:rPr lang="en-US"/>
              <a:t>©SoftMoore Consulting</a:t>
            </a:r>
          </a:p>
        </p:txBody>
      </p:sp>
      <p:sp>
        <p:nvSpPr>
          <p:cNvPr id="29699" name="Slide Number Placeholder 4"/>
          <p:cNvSpPr>
            <a:spLocks noGrp="1"/>
          </p:cNvSpPr>
          <p:nvPr>
            <p:ph type="sldNum" sz="quarter" idx="11"/>
          </p:nvPr>
        </p:nvSpPr>
        <p:spPr>
          <a:noFill/>
        </p:spPr>
        <p:txBody>
          <a:bodyPr/>
          <a:lstStyle/>
          <a:p>
            <a:r>
              <a:rPr lang="en-US"/>
              <a:t>Slide </a:t>
            </a:r>
            <a:fld id="{475B629B-9E67-4B48-9615-AC5F47877617}" type="slidenum">
              <a:rPr lang="en-US" smtClean="0"/>
              <a:pPr/>
              <a:t>28</a:t>
            </a:fld>
            <a:endParaRPr lang="en-US"/>
          </a:p>
        </p:txBody>
      </p:sp>
      <p:sp>
        <p:nvSpPr>
          <p:cNvPr id="29700" name="Rectangle 42"/>
          <p:cNvSpPr>
            <a:spLocks noGrp="1" noChangeArrowheads="1"/>
          </p:cNvSpPr>
          <p:nvPr>
            <p:ph type="title"/>
          </p:nvPr>
        </p:nvSpPr>
        <p:spPr/>
        <p:txBody>
          <a:bodyPr/>
          <a:lstStyle/>
          <a:p>
            <a:r>
              <a:rPr lang="en-US" dirty="0"/>
              <a:t>Bootstrapping a Compiler: Step 1</a:t>
            </a:r>
          </a:p>
        </p:txBody>
      </p:sp>
      <p:sp>
        <p:nvSpPr>
          <p:cNvPr id="29701" name="Rectangle 43"/>
          <p:cNvSpPr>
            <a:spLocks noGrp="1" noChangeArrowheads="1"/>
          </p:cNvSpPr>
          <p:nvPr>
            <p:ph type="body" idx="1"/>
          </p:nvPr>
        </p:nvSpPr>
        <p:spPr/>
        <p:txBody>
          <a:bodyPr/>
          <a:lstStyle/>
          <a:p>
            <a:r>
              <a:rPr lang="en-US" dirty="0"/>
              <a:t>Start by selecting a subset of C# that is sufficiently complete for writing a compiler.</a:t>
            </a:r>
          </a:p>
          <a:p>
            <a:r>
              <a:rPr lang="en-US" dirty="0"/>
              <a:t>Write a compiler for the subset of C# in C and compile it.</a:t>
            </a:r>
          </a:p>
        </p:txBody>
      </p:sp>
      <p:grpSp>
        <p:nvGrpSpPr>
          <p:cNvPr id="2" name="Group 1"/>
          <p:cNvGrpSpPr/>
          <p:nvPr/>
        </p:nvGrpSpPr>
        <p:grpSpPr>
          <a:xfrm>
            <a:off x="1584621" y="3048000"/>
            <a:ext cx="5974758" cy="2305752"/>
            <a:chOff x="1474209" y="3200400"/>
            <a:chExt cx="5974758" cy="2305752"/>
          </a:xfrm>
        </p:grpSpPr>
        <p:grpSp>
          <p:nvGrpSpPr>
            <p:cNvPr id="29702" name="Group 44"/>
            <p:cNvGrpSpPr>
              <a:grpSpLocks/>
            </p:cNvGrpSpPr>
            <p:nvPr/>
          </p:nvGrpSpPr>
          <p:grpSpPr bwMode="auto">
            <a:xfrm>
              <a:off x="2667000" y="3200400"/>
              <a:ext cx="1462088" cy="730250"/>
              <a:chOff x="624" y="2544"/>
              <a:chExt cx="921" cy="460"/>
            </a:xfrm>
          </p:grpSpPr>
          <p:grpSp>
            <p:nvGrpSpPr>
              <p:cNvPr id="29736" name="Group 45"/>
              <p:cNvGrpSpPr>
                <a:grpSpLocks/>
              </p:cNvGrpSpPr>
              <p:nvPr/>
            </p:nvGrpSpPr>
            <p:grpSpPr bwMode="auto">
              <a:xfrm>
                <a:off x="624" y="2544"/>
                <a:ext cx="921" cy="460"/>
                <a:chOff x="624" y="2544"/>
                <a:chExt cx="921" cy="460"/>
              </a:xfrm>
            </p:grpSpPr>
            <p:sp>
              <p:nvSpPr>
                <p:cNvPr id="29739" name="Line 46"/>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40" name="Line 47"/>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41" name="Line 48"/>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42" name="Line 49"/>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43" name="Line 50"/>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44" name="Line 51"/>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45" name="Line 52"/>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46" name="Line 53"/>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29737" name="Text Box 54"/>
              <p:cNvSpPr txBox="1">
                <a:spLocks noChangeArrowheads="1"/>
              </p:cNvSpPr>
              <p:nvPr/>
            </p:nvSpPr>
            <p:spPr bwMode="auto">
              <a:xfrm>
                <a:off x="983" y="2784"/>
                <a:ext cx="203" cy="202"/>
              </a:xfrm>
              <a:prstGeom prst="rect">
                <a:avLst/>
              </a:prstGeom>
              <a:noFill/>
              <a:ln w="9525">
                <a:noFill/>
                <a:miter lim="800000"/>
                <a:headEnd/>
                <a:tailEnd/>
              </a:ln>
            </p:spPr>
            <p:txBody>
              <a:bodyPr wrap="none" lIns="92075" tIns="46038" rIns="92075" bIns="46038">
                <a:spAutoFit/>
              </a:bodyPr>
              <a:lstStyle/>
              <a:p>
                <a:r>
                  <a:rPr lang="en-US" sz="1500"/>
                  <a:t>C</a:t>
                </a:r>
              </a:p>
            </p:txBody>
          </p:sp>
          <p:sp>
            <p:nvSpPr>
              <p:cNvPr id="29738" name="Text Box 55"/>
              <p:cNvSpPr txBox="1">
                <a:spLocks noChangeArrowheads="1"/>
              </p:cNvSpPr>
              <p:nvPr/>
            </p:nvSpPr>
            <p:spPr bwMode="auto">
              <a:xfrm>
                <a:off x="805" y="2557"/>
                <a:ext cx="559" cy="204"/>
              </a:xfrm>
              <a:prstGeom prst="rect">
                <a:avLst/>
              </a:prstGeom>
              <a:noFill/>
              <a:ln w="9525">
                <a:noFill/>
                <a:miter lim="800000"/>
                <a:headEnd/>
                <a:tailEnd/>
              </a:ln>
            </p:spPr>
            <p:txBody>
              <a:bodyPr wrap="none" lIns="92075" tIns="46038" rIns="92075" bIns="46038">
                <a:spAutoFit/>
              </a:bodyPr>
              <a:lstStyle/>
              <a:p>
                <a:r>
                  <a:rPr lang="en-US" sz="1500" dirty="0"/>
                  <a:t>C# </a:t>
                </a:r>
                <a:r>
                  <a:rPr lang="en-US" sz="1500" dirty="0">
                    <a:sym typeface="Symbol" pitchFamily="18" charset="2"/>
                  </a:rPr>
                  <a:t> M</a:t>
                </a:r>
              </a:p>
            </p:txBody>
          </p:sp>
        </p:grpSp>
        <p:grpSp>
          <p:nvGrpSpPr>
            <p:cNvPr id="29703" name="Group 56"/>
            <p:cNvGrpSpPr>
              <a:grpSpLocks/>
            </p:cNvGrpSpPr>
            <p:nvPr/>
          </p:nvGrpSpPr>
          <p:grpSpPr bwMode="auto">
            <a:xfrm>
              <a:off x="3854450" y="3565525"/>
              <a:ext cx="1462088" cy="730250"/>
              <a:chOff x="624" y="2544"/>
              <a:chExt cx="921" cy="460"/>
            </a:xfrm>
          </p:grpSpPr>
          <p:grpSp>
            <p:nvGrpSpPr>
              <p:cNvPr id="29725" name="Group 57"/>
              <p:cNvGrpSpPr>
                <a:grpSpLocks/>
              </p:cNvGrpSpPr>
              <p:nvPr/>
            </p:nvGrpSpPr>
            <p:grpSpPr bwMode="auto">
              <a:xfrm>
                <a:off x="624" y="2544"/>
                <a:ext cx="921" cy="460"/>
                <a:chOff x="624" y="2544"/>
                <a:chExt cx="921" cy="460"/>
              </a:xfrm>
            </p:grpSpPr>
            <p:sp>
              <p:nvSpPr>
                <p:cNvPr id="29728" name="Line 58"/>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29" name="Line 59"/>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30" name="Line 60"/>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31" name="Line 61"/>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32" name="Line 62"/>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33" name="Line 63"/>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34" name="Line 64"/>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35" name="Line 65"/>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29726" name="Text Box 66"/>
              <p:cNvSpPr txBox="1">
                <a:spLocks noChangeArrowheads="1"/>
              </p:cNvSpPr>
              <p:nvPr/>
            </p:nvSpPr>
            <p:spPr bwMode="auto">
              <a:xfrm>
                <a:off x="976" y="2784"/>
                <a:ext cx="216" cy="202"/>
              </a:xfrm>
              <a:prstGeom prst="rect">
                <a:avLst/>
              </a:prstGeom>
              <a:noFill/>
              <a:ln w="9525">
                <a:noFill/>
                <a:miter lim="800000"/>
                <a:headEnd/>
                <a:tailEnd/>
              </a:ln>
            </p:spPr>
            <p:txBody>
              <a:bodyPr wrap="none" lIns="92075" tIns="46038" rIns="92075" bIns="46038">
                <a:spAutoFit/>
              </a:bodyPr>
              <a:lstStyle/>
              <a:p>
                <a:r>
                  <a:rPr lang="en-US" sz="1500"/>
                  <a:t>M</a:t>
                </a:r>
              </a:p>
            </p:txBody>
          </p:sp>
          <p:sp>
            <p:nvSpPr>
              <p:cNvPr id="29727" name="Text Box 67"/>
              <p:cNvSpPr txBox="1">
                <a:spLocks noChangeArrowheads="1"/>
              </p:cNvSpPr>
              <p:nvPr/>
            </p:nvSpPr>
            <p:spPr bwMode="auto">
              <a:xfrm>
                <a:off x="840" y="2557"/>
                <a:ext cx="487" cy="202"/>
              </a:xfrm>
              <a:prstGeom prst="rect">
                <a:avLst/>
              </a:prstGeom>
              <a:noFill/>
              <a:ln w="9525">
                <a:noFill/>
                <a:miter lim="800000"/>
                <a:headEnd/>
                <a:tailEnd/>
              </a:ln>
            </p:spPr>
            <p:txBody>
              <a:bodyPr wrap="none" lIns="92075" tIns="46038" rIns="92075" bIns="46038">
                <a:spAutoFit/>
              </a:bodyPr>
              <a:lstStyle/>
              <a:p>
                <a:r>
                  <a:rPr lang="en-US" sz="1500"/>
                  <a:t>C </a:t>
                </a:r>
                <a:r>
                  <a:rPr lang="en-US" sz="1500">
                    <a:sym typeface="Symbol" pitchFamily="18" charset="2"/>
                  </a:rPr>
                  <a:t> M</a:t>
                </a:r>
              </a:p>
            </p:txBody>
          </p:sp>
        </p:grpSp>
        <p:grpSp>
          <p:nvGrpSpPr>
            <p:cNvPr id="29704" name="Group 68"/>
            <p:cNvGrpSpPr>
              <a:grpSpLocks/>
            </p:cNvGrpSpPr>
            <p:nvPr/>
          </p:nvGrpSpPr>
          <p:grpSpPr bwMode="auto">
            <a:xfrm>
              <a:off x="5041900" y="3200400"/>
              <a:ext cx="1462088" cy="730250"/>
              <a:chOff x="624" y="2544"/>
              <a:chExt cx="921" cy="460"/>
            </a:xfrm>
          </p:grpSpPr>
          <p:grpSp>
            <p:nvGrpSpPr>
              <p:cNvPr id="29714" name="Group 69"/>
              <p:cNvGrpSpPr>
                <a:grpSpLocks/>
              </p:cNvGrpSpPr>
              <p:nvPr/>
            </p:nvGrpSpPr>
            <p:grpSpPr bwMode="auto">
              <a:xfrm>
                <a:off x="624" y="2544"/>
                <a:ext cx="921" cy="460"/>
                <a:chOff x="624" y="2544"/>
                <a:chExt cx="921" cy="460"/>
              </a:xfrm>
            </p:grpSpPr>
            <p:sp>
              <p:nvSpPr>
                <p:cNvPr id="29717" name="Line 70"/>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18" name="Line 71"/>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19" name="Line 72"/>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20" name="Line 73"/>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21" name="Line 74"/>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22" name="Line 75"/>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23" name="Line 76"/>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24" name="Line 77"/>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29715" name="Text Box 78"/>
              <p:cNvSpPr txBox="1">
                <a:spLocks noChangeArrowheads="1"/>
              </p:cNvSpPr>
              <p:nvPr/>
            </p:nvSpPr>
            <p:spPr bwMode="auto">
              <a:xfrm>
                <a:off x="976" y="2784"/>
                <a:ext cx="216" cy="202"/>
              </a:xfrm>
              <a:prstGeom prst="rect">
                <a:avLst/>
              </a:prstGeom>
              <a:noFill/>
              <a:ln w="9525">
                <a:noFill/>
                <a:miter lim="800000"/>
                <a:headEnd/>
                <a:tailEnd/>
              </a:ln>
            </p:spPr>
            <p:txBody>
              <a:bodyPr wrap="none" lIns="92075" tIns="46038" rIns="92075" bIns="46038">
                <a:spAutoFit/>
              </a:bodyPr>
              <a:lstStyle/>
              <a:p>
                <a:r>
                  <a:rPr lang="en-US" sz="1500"/>
                  <a:t>M</a:t>
                </a:r>
              </a:p>
            </p:txBody>
          </p:sp>
          <p:sp>
            <p:nvSpPr>
              <p:cNvPr id="29716" name="Text Box 79"/>
              <p:cNvSpPr txBox="1">
                <a:spLocks noChangeArrowheads="1"/>
              </p:cNvSpPr>
              <p:nvPr/>
            </p:nvSpPr>
            <p:spPr bwMode="auto">
              <a:xfrm>
                <a:off x="805" y="2557"/>
                <a:ext cx="559" cy="204"/>
              </a:xfrm>
              <a:prstGeom prst="rect">
                <a:avLst/>
              </a:prstGeom>
              <a:noFill/>
              <a:ln w="9525">
                <a:noFill/>
                <a:miter lim="800000"/>
                <a:headEnd/>
                <a:tailEnd/>
              </a:ln>
            </p:spPr>
            <p:txBody>
              <a:bodyPr wrap="none" lIns="92075" tIns="46038" rIns="92075" bIns="46038">
                <a:spAutoFit/>
              </a:bodyPr>
              <a:lstStyle/>
              <a:p>
                <a:r>
                  <a:rPr lang="en-US" sz="1500" dirty="0"/>
                  <a:t>C# </a:t>
                </a:r>
                <a:r>
                  <a:rPr lang="en-US" sz="1500" dirty="0">
                    <a:sym typeface="Symbol" pitchFamily="18" charset="2"/>
                  </a:rPr>
                  <a:t> M</a:t>
                </a:r>
              </a:p>
            </p:txBody>
          </p:sp>
        </p:grpSp>
        <p:sp>
          <p:nvSpPr>
            <p:cNvPr id="29705" name="Text Box 80"/>
            <p:cNvSpPr txBox="1">
              <a:spLocks noChangeArrowheads="1"/>
            </p:cNvSpPr>
            <p:nvPr/>
          </p:nvSpPr>
          <p:spPr bwMode="auto">
            <a:xfrm>
              <a:off x="1474209" y="4114800"/>
              <a:ext cx="1248932" cy="400752"/>
            </a:xfrm>
            <a:prstGeom prst="rect">
              <a:avLst/>
            </a:prstGeom>
            <a:noFill/>
            <a:ln w="9525">
              <a:noFill/>
              <a:miter lim="800000"/>
              <a:headEnd/>
              <a:tailEnd/>
            </a:ln>
          </p:spPr>
          <p:txBody>
            <a:bodyPr wrap="none" lIns="92075" tIns="46038" rIns="92075" bIns="46038">
              <a:spAutoFit/>
            </a:bodyPr>
            <a:lstStyle/>
            <a:p>
              <a:r>
                <a:rPr lang="en-US" sz="2000" dirty="0"/>
                <a:t>Write this</a:t>
              </a:r>
            </a:p>
          </p:txBody>
        </p:sp>
        <p:sp>
          <p:nvSpPr>
            <p:cNvPr id="29706" name="Text Box 81"/>
            <p:cNvSpPr txBox="1">
              <a:spLocks noChangeArrowheads="1"/>
            </p:cNvSpPr>
            <p:nvPr/>
          </p:nvSpPr>
          <p:spPr bwMode="auto">
            <a:xfrm>
              <a:off x="2680425" y="5105400"/>
              <a:ext cx="1327286" cy="400752"/>
            </a:xfrm>
            <a:prstGeom prst="rect">
              <a:avLst/>
            </a:prstGeom>
            <a:noFill/>
            <a:ln w="9525">
              <a:noFill/>
              <a:miter lim="800000"/>
              <a:headEnd/>
              <a:tailEnd/>
            </a:ln>
          </p:spPr>
          <p:txBody>
            <a:bodyPr wrap="none" lIns="92075" tIns="46038" rIns="92075" bIns="46038">
              <a:spAutoFit/>
            </a:bodyPr>
            <a:lstStyle/>
            <a:p>
              <a:r>
                <a:rPr lang="en-US" sz="2000" dirty="0"/>
                <a:t>Compile it</a:t>
              </a:r>
            </a:p>
          </p:txBody>
        </p:sp>
        <p:sp>
          <p:nvSpPr>
            <p:cNvPr id="29707" name="Text Box 82"/>
            <p:cNvSpPr txBox="1">
              <a:spLocks noChangeArrowheads="1"/>
            </p:cNvSpPr>
            <p:nvPr/>
          </p:nvSpPr>
          <p:spPr bwMode="auto">
            <a:xfrm>
              <a:off x="6095583" y="4191000"/>
              <a:ext cx="1353384" cy="400752"/>
            </a:xfrm>
            <a:prstGeom prst="rect">
              <a:avLst/>
            </a:prstGeom>
            <a:noFill/>
            <a:ln w="9525">
              <a:noFill/>
              <a:miter lim="800000"/>
              <a:headEnd/>
              <a:tailEnd/>
            </a:ln>
          </p:spPr>
          <p:txBody>
            <a:bodyPr wrap="none" lIns="92075" tIns="46038" rIns="92075" bIns="46038">
              <a:spAutoFit/>
            </a:bodyPr>
            <a:lstStyle/>
            <a:p>
              <a:r>
                <a:rPr lang="en-US" sz="2000"/>
                <a:t>To get this</a:t>
              </a:r>
            </a:p>
          </p:txBody>
        </p:sp>
        <p:sp>
          <p:nvSpPr>
            <p:cNvPr id="29708" name="AutoShape 85"/>
            <p:cNvSpPr>
              <a:spLocks noChangeArrowheads="1"/>
            </p:cNvSpPr>
            <p:nvPr/>
          </p:nvSpPr>
          <p:spPr bwMode="auto">
            <a:xfrm>
              <a:off x="4538663" y="4198938"/>
              <a:ext cx="92075" cy="92075"/>
            </a:xfrm>
            <a:prstGeom prst="diamond">
              <a:avLst/>
            </a:prstGeom>
            <a:noFill/>
            <a:ln w="9525">
              <a:noFill/>
              <a:miter lim="800000"/>
              <a:headEnd/>
              <a:tailEnd/>
            </a:ln>
          </p:spPr>
          <p:txBody>
            <a:bodyPr wrap="none" lIns="92075" tIns="46038" rIns="92075" bIns="46038" anchor="ctr"/>
            <a:lstStyle/>
            <a:p>
              <a:endParaRPr lang="en-US"/>
            </a:p>
          </p:txBody>
        </p:sp>
        <p:sp>
          <p:nvSpPr>
            <p:cNvPr id="29709" name="AutoShape 87"/>
            <p:cNvSpPr>
              <a:spLocks noChangeArrowheads="1"/>
            </p:cNvSpPr>
            <p:nvPr/>
          </p:nvSpPr>
          <p:spPr bwMode="auto">
            <a:xfrm>
              <a:off x="3352800" y="3841750"/>
              <a:ext cx="92075" cy="92075"/>
            </a:xfrm>
            <a:prstGeom prst="diamond">
              <a:avLst/>
            </a:prstGeom>
            <a:noFill/>
            <a:ln w="9525">
              <a:noFill/>
              <a:miter lim="800000"/>
              <a:headEnd/>
              <a:tailEnd/>
            </a:ln>
          </p:spPr>
          <p:txBody>
            <a:bodyPr wrap="none" lIns="92075" tIns="46038" rIns="92075" bIns="46038" anchor="ctr"/>
            <a:lstStyle/>
            <a:p>
              <a:endParaRPr lang="en-US"/>
            </a:p>
          </p:txBody>
        </p:sp>
        <p:sp>
          <p:nvSpPr>
            <p:cNvPr id="29710" name="AutoShape 88"/>
            <p:cNvSpPr>
              <a:spLocks noChangeArrowheads="1"/>
            </p:cNvSpPr>
            <p:nvPr/>
          </p:nvSpPr>
          <p:spPr bwMode="auto">
            <a:xfrm>
              <a:off x="5715000" y="3841750"/>
              <a:ext cx="92075" cy="92075"/>
            </a:xfrm>
            <a:prstGeom prst="diamond">
              <a:avLst/>
            </a:prstGeom>
            <a:noFill/>
            <a:ln w="9525">
              <a:noFill/>
              <a:miter lim="800000"/>
              <a:headEnd/>
              <a:tailEnd/>
            </a:ln>
          </p:spPr>
          <p:txBody>
            <a:bodyPr wrap="none" lIns="92075" tIns="46038" rIns="92075" bIns="46038" anchor="ctr"/>
            <a:lstStyle/>
            <a:p>
              <a:endParaRPr lang="en-US"/>
            </a:p>
          </p:txBody>
        </p:sp>
        <p:cxnSp>
          <p:nvCxnSpPr>
            <p:cNvPr id="29711" name="AutoShape 89"/>
            <p:cNvCxnSpPr>
              <a:cxnSpLocks noChangeShapeType="1"/>
              <a:stCxn id="29705" idx="3"/>
              <a:endCxn id="29709" idx="2"/>
            </p:cNvCxnSpPr>
            <p:nvPr/>
          </p:nvCxnSpPr>
          <p:spPr bwMode="auto">
            <a:xfrm flipV="1">
              <a:off x="2723141" y="3933825"/>
              <a:ext cx="675697" cy="381351"/>
            </a:xfrm>
            <a:prstGeom prst="bentConnector2">
              <a:avLst/>
            </a:prstGeom>
            <a:noFill/>
            <a:ln w="9525">
              <a:solidFill>
                <a:schemeClr val="tx1"/>
              </a:solidFill>
              <a:miter lim="800000"/>
              <a:headEnd/>
              <a:tailEnd type="triangle" w="med" len="med"/>
            </a:ln>
          </p:spPr>
        </p:cxnSp>
        <p:cxnSp>
          <p:nvCxnSpPr>
            <p:cNvPr id="29712" name="AutoShape 90"/>
            <p:cNvCxnSpPr>
              <a:cxnSpLocks noChangeShapeType="1"/>
              <a:stCxn id="29706" idx="3"/>
              <a:endCxn id="60" idx="2"/>
            </p:cNvCxnSpPr>
            <p:nvPr/>
          </p:nvCxnSpPr>
          <p:spPr bwMode="auto">
            <a:xfrm flipV="1">
              <a:off x="4007711" y="5027662"/>
              <a:ext cx="578838" cy="278114"/>
            </a:xfrm>
            <a:prstGeom prst="bentConnector2">
              <a:avLst/>
            </a:prstGeom>
            <a:noFill/>
            <a:ln w="9525">
              <a:solidFill>
                <a:schemeClr val="tx1"/>
              </a:solidFill>
              <a:miter lim="800000"/>
              <a:headEnd/>
              <a:tailEnd type="triangle" w="med" len="med"/>
            </a:ln>
          </p:spPr>
        </p:cxnSp>
        <p:cxnSp>
          <p:nvCxnSpPr>
            <p:cNvPr id="29713" name="AutoShape 91"/>
            <p:cNvCxnSpPr>
              <a:cxnSpLocks noChangeShapeType="1"/>
              <a:stCxn id="29707" idx="1"/>
              <a:endCxn id="29710" idx="2"/>
            </p:cNvCxnSpPr>
            <p:nvPr/>
          </p:nvCxnSpPr>
          <p:spPr bwMode="auto">
            <a:xfrm rot="10800000">
              <a:off x="5761039" y="3933826"/>
              <a:ext cx="334545" cy="457551"/>
            </a:xfrm>
            <a:prstGeom prst="bentConnector2">
              <a:avLst/>
            </a:prstGeom>
            <a:noFill/>
            <a:ln w="9525">
              <a:solidFill>
                <a:schemeClr val="tx1"/>
              </a:solidFill>
              <a:miter lim="800000"/>
              <a:headEnd/>
              <a:tailEnd type="triangle" w="med" len="med"/>
            </a:ln>
          </p:spPr>
        </p:cxnSp>
        <p:sp>
          <p:nvSpPr>
            <p:cNvPr id="60" name="Flowchart: Off-page Connector 59"/>
            <p:cNvSpPr/>
            <p:nvPr/>
          </p:nvSpPr>
          <p:spPr bwMode="auto">
            <a:xfrm>
              <a:off x="4129349" y="4296142"/>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M</a:t>
              </a:r>
            </a:p>
          </p:txBody>
        </p:sp>
      </p:gr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Footer Placeholder 3"/>
          <p:cNvSpPr>
            <a:spLocks noGrp="1"/>
          </p:cNvSpPr>
          <p:nvPr>
            <p:ph type="ftr" sz="quarter" idx="10"/>
          </p:nvPr>
        </p:nvSpPr>
        <p:spPr>
          <a:noFill/>
        </p:spPr>
        <p:txBody>
          <a:bodyPr/>
          <a:lstStyle/>
          <a:p>
            <a:r>
              <a:rPr lang="en-US"/>
              <a:t>©SoftMoore Consulting</a:t>
            </a:r>
          </a:p>
        </p:txBody>
      </p:sp>
      <p:sp>
        <p:nvSpPr>
          <p:cNvPr id="30723" name="Slide Number Placeholder 4"/>
          <p:cNvSpPr>
            <a:spLocks noGrp="1"/>
          </p:cNvSpPr>
          <p:nvPr>
            <p:ph type="sldNum" sz="quarter" idx="11"/>
          </p:nvPr>
        </p:nvSpPr>
        <p:spPr>
          <a:noFill/>
        </p:spPr>
        <p:txBody>
          <a:bodyPr/>
          <a:lstStyle/>
          <a:p>
            <a:r>
              <a:rPr lang="en-US"/>
              <a:t>Slide </a:t>
            </a:r>
            <a:fld id="{EE9439EB-6633-4FF2-AB78-0FBC56C6D880}" type="slidenum">
              <a:rPr lang="en-US" smtClean="0"/>
              <a:pPr/>
              <a:t>29</a:t>
            </a:fld>
            <a:endParaRPr lang="en-US"/>
          </a:p>
        </p:txBody>
      </p:sp>
      <p:sp>
        <p:nvSpPr>
          <p:cNvPr id="30724" name="Rectangle 2"/>
          <p:cNvSpPr>
            <a:spLocks noGrp="1" noChangeArrowheads="1"/>
          </p:cNvSpPr>
          <p:nvPr>
            <p:ph type="title"/>
          </p:nvPr>
        </p:nvSpPr>
        <p:spPr/>
        <p:txBody>
          <a:bodyPr/>
          <a:lstStyle/>
          <a:p>
            <a:r>
              <a:rPr lang="en-US" dirty="0"/>
              <a:t>Bootstrapping a Compiler: Step 2</a:t>
            </a:r>
          </a:p>
        </p:txBody>
      </p:sp>
      <p:sp>
        <p:nvSpPr>
          <p:cNvPr id="30725" name="Rectangle 3"/>
          <p:cNvSpPr>
            <a:spLocks noGrp="1" noChangeArrowheads="1"/>
          </p:cNvSpPr>
          <p:nvPr>
            <p:ph type="body" idx="1"/>
          </p:nvPr>
        </p:nvSpPr>
        <p:spPr/>
        <p:txBody>
          <a:bodyPr/>
          <a:lstStyle/>
          <a:p>
            <a:r>
              <a:rPr lang="en-US" dirty="0"/>
              <a:t>Write the full compiler for C# in C#.</a:t>
            </a:r>
          </a:p>
          <a:p>
            <a:r>
              <a:rPr lang="en-US" dirty="0"/>
              <a:t>Compile it using the compiler obtained from step 1</a:t>
            </a:r>
          </a:p>
        </p:txBody>
      </p:sp>
      <p:grpSp>
        <p:nvGrpSpPr>
          <p:cNvPr id="2" name="Group 1"/>
          <p:cNvGrpSpPr/>
          <p:nvPr/>
        </p:nvGrpSpPr>
        <p:grpSpPr>
          <a:xfrm>
            <a:off x="1584621" y="2667000"/>
            <a:ext cx="5974758" cy="2705405"/>
            <a:chOff x="1474209" y="3067050"/>
            <a:chExt cx="5974758" cy="2705405"/>
          </a:xfrm>
        </p:grpSpPr>
        <p:grpSp>
          <p:nvGrpSpPr>
            <p:cNvPr id="30726" name="Group 4"/>
            <p:cNvGrpSpPr>
              <a:grpSpLocks/>
            </p:cNvGrpSpPr>
            <p:nvPr/>
          </p:nvGrpSpPr>
          <p:grpSpPr bwMode="auto">
            <a:xfrm>
              <a:off x="2667000" y="3067050"/>
              <a:ext cx="1462088" cy="730250"/>
              <a:chOff x="624" y="2544"/>
              <a:chExt cx="921" cy="460"/>
            </a:xfrm>
          </p:grpSpPr>
          <p:grpSp>
            <p:nvGrpSpPr>
              <p:cNvPr id="30760" name="Group 5"/>
              <p:cNvGrpSpPr>
                <a:grpSpLocks/>
              </p:cNvGrpSpPr>
              <p:nvPr/>
            </p:nvGrpSpPr>
            <p:grpSpPr bwMode="auto">
              <a:xfrm>
                <a:off x="624" y="2544"/>
                <a:ext cx="921" cy="460"/>
                <a:chOff x="624" y="2544"/>
                <a:chExt cx="921" cy="460"/>
              </a:xfrm>
            </p:grpSpPr>
            <p:sp>
              <p:nvSpPr>
                <p:cNvPr id="30763" name="Line 6"/>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64" name="Line 7"/>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65" name="Line 8"/>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66" name="Line 9"/>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67" name="Line 10"/>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68" name="Line 11"/>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69" name="Line 12"/>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70" name="Line 13"/>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30761" name="Text Box 14"/>
              <p:cNvSpPr txBox="1">
                <a:spLocks noChangeArrowheads="1"/>
              </p:cNvSpPr>
              <p:nvPr/>
            </p:nvSpPr>
            <p:spPr bwMode="auto">
              <a:xfrm>
                <a:off x="951" y="2784"/>
                <a:ext cx="273" cy="204"/>
              </a:xfrm>
              <a:prstGeom prst="rect">
                <a:avLst/>
              </a:prstGeom>
              <a:noFill/>
              <a:ln w="9525">
                <a:noFill/>
                <a:miter lim="800000"/>
                <a:headEnd/>
                <a:tailEnd/>
              </a:ln>
            </p:spPr>
            <p:txBody>
              <a:bodyPr wrap="none" lIns="92075" tIns="46038" rIns="92075" bIns="46038">
                <a:spAutoFit/>
              </a:bodyPr>
              <a:lstStyle/>
              <a:p>
                <a:r>
                  <a:rPr lang="en-US" sz="1500" dirty="0"/>
                  <a:t>C#</a:t>
                </a:r>
                <a:endParaRPr lang="en-US" sz="1500" dirty="0">
                  <a:latin typeface="Consolas" panose="020B0609020204030204" pitchFamily="49" charset="0"/>
                </a:endParaRPr>
              </a:p>
            </p:txBody>
          </p:sp>
          <p:sp>
            <p:nvSpPr>
              <p:cNvPr id="30762" name="Text Box 15"/>
              <p:cNvSpPr txBox="1">
                <a:spLocks noChangeArrowheads="1"/>
              </p:cNvSpPr>
              <p:nvPr/>
            </p:nvSpPr>
            <p:spPr bwMode="auto">
              <a:xfrm>
                <a:off x="805" y="2557"/>
                <a:ext cx="559" cy="204"/>
              </a:xfrm>
              <a:prstGeom prst="rect">
                <a:avLst/>
              </a:prstGeom>
              <a:noFill/>
              <a:ln w="9525">
                <a:noFill/>
                <a:miter lim="800000"/>
                <a:headEnd/>
                <a:tailEnd/>
              </a:ln>
            </p:spPr>
            <p:txBody>
              <a:bodyPr wrap="none" lIns="92075" tIns="46038" rIns="92075" bIns="46038">
                <a:spAutoFit/>
              </a:bodyPr>
              <a:lstStyle/>
              <a:p>
                <a:r>
                  <a:rPr lang="en-US" sz="1500" dirty="0"/>
                  <a:t>C# </a:t>
                </a:r>
                <a:r>
                  <a:rPr lang="en-US" sz="1500" dirty="0">
                    <a:sym typeface="Symbol" pitchFamily="18" charset="2"/>
                  </a:rPr>
                  <a:t> M</a:t>
                </a:r>
              </a:p>
            </p:txBody>
          </p:sp>
        </p:grpSp>
        <p:grpSp>
          <p:nvGrpSpPr>
            <p:cNvPr id="30727" name="Group 16"/>
            <p:cNvGrpSpPr>
              <a:grpSpLocks/>
            </p:cNvGrpSpPr>
            <p:nvPr/>
          </p:nvGrpSpPr>
          <p:grpSpPr bwMode="auto">
            <a:xfrm>
              <a:off x="3854450" y="3432175"/>
              <a:ext cx="1462088" cy="730250"/>
              <a:chOff x="624" y="2544"/>
              <a:chExt cx="921" cy="460"/>
            </a:xfrm>
          </p:grpSpPr>
          <p:grpSp>
            <p:nvGrpSpPr>
              <p:cNvPr id="30749" name="Group 17"/>
              <p:cNvGrpSpPr>
                <a:grpSpLocks/>
              </p:cNvGrpSpPr>
              <p:nvPr/>
            </p:nvGrpSpPr>
            <p:grpSpPr bwMode="auto">
              <a:xfrm>
                <a:off x="624" y="2544"/>
                <a:ext cx="921" cy="460"/>
                <a:chOff x="624" y="2544"/>
                <a:chExt cx="921" cy="460"/>
              </a:xfrm>
            </p:grpSpPr>
            <p:sp>
              <p:nvSpPr>
                <p:cNvPr id="30752" name="Line 18"/>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53" name="Line 19"/>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54" name="Line 20"/>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55" name="Line 21"/>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56" name="Line 22"/>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57" name="Line 23"/>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58" name="Line 24"/>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59" name="Line 25"/>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30750" name="Text Box 26"/>
              <p:cNvSpPr txBox="1">
                <a:spLocks noChangeArrowheads="1"/>
              </p:cNvSpPr>
              <p:nvPr/>
            </p:nvSpPr>
            <p:spPr bwMode="auto">
              <a:xfrm>
                <a:off x="976" y="2784"/>
                <a:ext cx="216" cy="202"/>
              </a:xfrm>
              <a:prstGeom prst="rect">
                <a:avLst/>
              </a:prstGeom>
              <a:noFill/>
              <a:ln w="9525">
                <a:noFill/>
                <a:miter lim="800000"/>
                <a:headEnd/>
                <a:tailEnd/>
              </a:ln>
            </p:spPr>
            <p:txBody>
              <a:bodyPr wrap="none" lIns="92075" tIns="46038" rIns="92075" bIns="46038">
                <a:spAutoFit/>
              </a:bodyPr>
              <a:lstStyle/>
              <a:p>
                <a:r>
                  <a:rPr lang="en-US" sz="1500"/>
                  <a:t>M</a:t>
                </a:r>
              </a:p>
            </p:txBody>
          </p:sp>
          <p:sp>
            <p:nvSpPr>
              <p:cNvPr id="30751" name="Text Box 27"/>
              <p:cNvSpPr txBox="1">
                <a:spLocks noChangeArrowheads="1"/>
              </p:cNvSpPr>
              <p:nvPr/>
            </p:nvSpPr>
            <p:spPr bwMode="auto">
              <a:xfrm>
                <a:off x="805" y="2557"/>
                <a:ext cx="559" cy="204"/>
              </a:xfrm>
              <a:prstGeom prst="rect">
                <a:avLst/>
              </a:prstGeom>
              <a:noFill/>
              <a:ln w="9525">
                <a:noFill/>
                <a:miter lim="800000"/>
                <a:headEnd/>
                <a:tailEnd/>
              </a:ln>
            </p:spPr>
            <p:txBody>
              <a:bodyPr wrap="none" lIns="92075" tIns="46038" rIns="92075" bIns="46038">
                <a:spAutoFit/>
              </a:bodyPr>
              <a:lstStyle/>
              <a:p>
                <a:r>
                  <a:rPr lang="en-US" sz="1500" dirty="0"/>
                  <a:t>C# </a:t>
                </a:r>
                <a:r>
                  <a:rPr lang="en-US" sz="1500" dirty="0">
                    <a:sym typeface="Symbol" pitchFamily="18" charset="2"/>
                  </a:rPr>
                  <a:t> M</a:t>
                </a:r>
              </a:p>
            </p:txBody>
          </p:sp>
        </p:grpSp>
        <p:grpSp>
          <p:nvGrpSpPr>
            <p:cNvPr id="30728" name="Group 28"/>
            <p:cNvGrpSpPr>
              <a:grpSpLocks/>
            </p:cNvGrpSpPr>
            <p:nvPr/>
          </p:nvGrpSpPr>
          <p:grpSpPr bwMode="auto">
            <a:xfrm>
              <a:off x="5041900" y="3067050"/>
              <a:ext cx="1462088" cy="730250"/>
              <a:chOff x="624" y="2544"/>
              <a:chExt cx="921" cy="460"/>
            </a:xfrm>
          </p:grpSpPr>
          <p:grpSp>
            <p:nvGrpSpPr>
              <p:cNvPr id="30738" name="Group 29"/>
              <p:cNvGrpSpPr>
                <a:grpSpLocks/>
              </p:cNvGrpSpPr>
              <p:nvPr/>
            </p:nvGrpSpPr>
            <p:grpSpPr bwMode="auto">
              <a:xfrm>
                <a:off x="624" y="2544"/>
                <a:ext cx="921" cy="460"/>
                <a:chOff x="624" y="2544"/>
                <a:chExt cx="921" cy="460"/>
              </a:xfrm>
            </p:grpSpPr>
            <p:sp>
              <p:nvSpPr>
                <p:cNvPr id="30741" name="Line 30"/>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42" name="Line 31"/>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43" name="Line 32"/>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44" name="Line 33"/>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45" name="Line 34"/>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46" name="Line 35"/>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47" name="Line 36"/>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48" name="Line 37"/>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30739" name="Text Box 38"/>
              <p:cNvSpPr txBox="1">
                <a:spLocks noChangeArrowheads="1"/>
              </p:cNvSpPr>
              <p:nvPr/>
            </p:nvSpPr>
            <p:spPr bwMode="auto">
              <a:xfrm>
                <a:off x="976" y="2784"/>
                <a:ext cx="216" cy="202"/>
              </a:xfrm>
              <a:prstGeom prst="rect">
                <a:avLst/>
              </a:prstGeom>
              <a:noFill/>
              <a:ln w="9525">
                <a:noFill/>
                <a:miter lim="800000"/>
                <a:headEnd/>
                <a:tailEnd/>
              </a:ln>
            </p:spPr>
            <p:txBody>
              <a:bodyPr wrap="none" lIns="92075" tIns="46038" rIns="92075" bIns="46038">
                <a:spAutoFit/>
              </a:bodyPr>
              <a:lstStyle/>
              <a:p>
                <a:r>
                  <a:rPr lang="en-US" sz="1500"/>
                  <a:t>M</a:t>
                </a:r>
              </a:p>
            </p:txBody>
          </p:sp>
          <p:sp>
            <p:nvSpPr>
              <p:cNvPr id="30740" name="Text Box 39"/>
              <p:cNvSpPr txBox="1">
                <a:spLocks noChangeArrowheads="1"/>
              </p:cNvSpPr>
              <p:nvPr/>
            </p:nvSpPr>
            <p:spPr bwMode="auto">
              <a:xfrm>
                <a:off x="805" y="2557"/>
                <a:ext cx="559" cy="204"/>
              </a:xfrm>
              <a:prstGeom prst="rect">
                <a:avLst/>
              </a:prstGeom>
              <a:noFill/>
              <a:ln w="9525">
                <a:noFill/>
                <a:miter lim="800000"/>
                <a:headEnd/>
                <a:tailEnd/>
              </a:ln>
            </p:spPr>
            <p:txBody>
              <a:bodyPr wrap="none" lIns="92075" tIns="46038" rIns="92075" bIns="46038">
                <a:spAutoFit/>
              </a:bodyPr>
              <a:lstStyle/>
              <a:p>
                <a:r>
                  <a:rPr lang="en-US" sz="1500" dirty="0"/>
                  <a:t>C# </a:t>
                </a:r>
                <a:r>
                  <a:rPr lang="en-US" sz="1500" dirty="0">
                    <a:sym typeface="Symbol" pitchFamily="18" charset="2"/>
                  </a:rPr>
                  <a:t> M</a:t>
                </a:r>
              </a:p>
            </p:txBody>
          </p:sp>
        </p:grpSp>
        <p:sp>
          <p:nvSpPr>
            <p:cNvPr id="30729" name="Text Box 40"/>
            <p:cNvSpPr txBox="1">
              <a:spLocks noChangeArrowheads="1"/>
            </p:cNvSpPr>
            <p:nvPr/>
          </p:nvSpPr>
          <p:spPr bwMode="auto">
            <a:xfrm>
              <a:off x="1474209" y="3981450"/>
              <a:ext cx="1248932" cy="400752"/>
            </a:xfrm>
            <a:prstGeom prst="rect">
              <a:avLst/>
            </a:prstGeom>
            <a:noFill/>
            <a:ln w="9525">
              <a:noFill/>
              <a:miter lim="800000"/>
              <a:headEnd/>
              <a:tailEnd/>
            </a:ln>
          </p:spPr>
          <p:txBody>
            <a:bodyPr wrap="none" lIns="92075" tIns="46038" rIns="92075" bIns="46038">
              <a:spAutoFit/>
            </a:bodyPr>
            <a:lstStyle/>
            <a:p>
              <a:r>
                <a:rPr lang="en-US" sz="2000" dirty="0"/>
                <a:t>Write this</a:t>
              </a:r>
            </a:p>
          </p:txBody>
        </p:sp>
        <p:sp>
          <p:nvSpPr>
            <p:cNvPr id="30730" name="Text Box 41"/>
            <p:cNvSpPr txBox="1">
              <a:spLocks noChangeArrowheads="1"/>
            </p:cNvSpPr>
            <p:nvPr/>
          </p:nvSpPr>
          <p:spPr bwMode="auto">
            <a:xfrm>
              <a:off x="2148646" y="4756150"/>
              <a:ext cx="1812996" cy="1016305"/>
            </a:xfrm>
            <a:prstGeom prst="rect">
              <a:avLst/>
            </a:prstGeom>
            <a:noFill/>
            <a:ln w="9525">
              <a:noFill/>
              <a:miter lim="800000"/>
              <a:headEnd/>
              <a:tailEnd/>
            </a:ln>
          </p:spPr>
          <p:txBody>
            <a:bodyPr wrap="none" lIns="92075" tIns="46038" rIns="92075" bIns="46038">
              <a:spAutoFit/>
            </a:bodyPr>
            <a:lstStyle/>
            <a:p>
              <a:r>
                <a:rPr lang="en-US" sz="2000" dirty="0"/>
                <a:t>Compile using</a:t>
              </a:r>
            </a:p>
            <a:p>
              <a:r>
                <a:rPr lang="en-US" sz="2000" dirty="0"/>
                <a:t>the compiler</a:t>
              </a:r>
            </a:p>
            <a:p>
              <a:r>
                <a:rPr lang="en-US" sz="2000" dirty="0"/>
                <a:t>from step 1</a:t>
              </a:r>
            </a:p>
          </p:txBody>
        </p:sp>
        <p:sp>
          <p:nvSpPr>
            <p:cNvPr id="30731" name="Text Box 42"/>
            <p:cNvSpPr txBox="1">
              <a:spLocks noChangeArrowheads="1"/>
            </p:cNvSpPr>
            <p:nvPr/>
          </p:nvSpPr>
          <p:spPr bwMode="auto">
            <a:xfrm>
              <a:off x="6095583" y="4057650"/>
              <a:ext cx="1353384" cy="400752"/>
            </a:xfrm>
            <a:prstGeom prst="rect">
              <a:avLst/>
            </a:prstGeom>
            <a:noFill/>
            <a:ln w="9525">
              <a:noFill/>
              <a:miter lim="800000"/>
              <a:headEnd/>
              <a:tailEnd/>
            </a:ln>
          </p:spPr>
          <p:txBody>
            <a:bodyPr wrap="none" lIns="92075" tIns="46038" rIns="92075" bIns="46038">
              <a:spAutoFit/>
            </a:bodyPr>
            <a:lstStyle/>
            <a:p>
              <a:r>
                <a:rPr lang="en-US" sz="2000" dirty="0"/>
                <a:t>To get this</a:t>
              </a:r>
            </a:p>
          </p:txBody>
        </p:sp>
        <p:sp>
          <p:nvSpPr>
            <p:cNvPr id="30732" name="AutoShape 43"/>
            <p:cNvSpPr>
              <a:spLocks noChangeArrowheads="1"/>
            </p:cNvSpPr>
            <p:nvPr/>
          </p:nvSpPr>
          <p:spPr bwMode="auto">
            <a:xfrm>
              <a:off x="4538663" y="4073525"/>
              <a:ext cx="92075" cy="92075"/>
            </a:xfrm>
            <a:prstGeom prst="diamond">
              <a:avLst/>
            </a:prstGeom>
            <a:noFill/>
            <a:ln w="9525">
              <a:noFill/>
              <a:miter lim="800000"/>
              <a:headEnd/>
              <a:tailEnd/>
            </a:ln>
          </p:spPr>
          <p:txBody>
            <a:bodyPr wrap="none" lIns="92075" tIns="46038" rIns="92075" bIns="46038" anchor="ctr"/>
            <a:lstStyle/>
            <a:p>
              <a:endParaRPr lang="en-US"/>
            </a:p>
          </p:txBody>
        </p:sp>
        <p:sp>
          <p:nvSpPr>
            <p:cNvPr id="30733" name="AutoShape 44"/>
            <p:cNvSpPr>
              <a:spLocks noChangeArrowheads="1"/>
            </p:cNvSpPr>
            <p:nvPr/>
          </p:nvSpPr>
          <p:spPr bwMode="auto">
            <a:xfrm>
              <a:off x="3352800" y="3708400"/>
              <a:ext cx="92075" cy="92075"/>
            </a:xfrm>
            <a:prstGeom prst="diamond">
              <a:avLst/>
            </a:prstGeom>
            <a:noFill/>
            <a:ln w="9525">
              <a:noFill/>
              <a:miter lim="800000"/>
              <a:headEnd/>
              <a:tailEnd/>
            </a:ln>
          </p:spPr>
          <p:txBody>
            <a:bodyPr wrap="none" lIns="92075" tIns="46038" rIns="92075" bIns="46038" anchor="ctr"/>
            <a:lstStyle/>
            <a:p>
              <a:endParaRPr lang="en-US"/>
            </a:p>
          </p:txBody>
        </p:sp>
        <p:sp>
          <p:nvSpPr>
            <p:cNvPr id="30734" name="AutoShape 45"/>
            <p:cNvSpPr>
              <a:spLocks noChangeArrowheads="1"/>
            </p:cNvSpPr>
            <p:nvPr/>
          </p:nvSpPr>
          <p:spPr bwMode="auto">
            <a:xfrm>
              <a:off x="5715000" y="3708400"/>
              <a:ext cx="92075" cy="92075"/>
            </a:xfrm>
            <a:prstGeom prst="diamond">
              <a:avLst/>
            </a:prstGeom>
            <a:noFill/>
            <a:ln w="9525">
              <a:noFill/>
              <a:miter lim="800000"/>
              <a:headEnd/>
              <a:tailEnd/>
            </a:ln>
          </p:spPr>
          <p:txBody>
            <a:bodyPr wrap="none" lIns="92075" tIns="46038" rIns="92075" bIns="46038" anchor="ctr"/>
            <a:lstStyle/>
            <a:p>
              <a:endParaRPr lang="en-US"/>
            </a:p>
          </p:txBody>
        </p:sp>
        <p:cxnSp>
          <p:nvCxnSpPr>
            <p:cNvPr id="30735" name="AutoShape 46"/>
            <p:cNvCxnSpPr>
              <a:cxnSpLocks noChangeShapeType="1"/>
              <a:stCxn id="30729" idx="3"/>
              <a:endCxn id="30733" idx="2"/>
            </p:cNvCxnSpPr>
            <p:nvPr/>
          </p:nvCxnSpPr>
          <p:spPr bwMode="auto">
            <a:xfrm flipV="1">
              <a:off x="2723141" y="3800475"/>
              <a:ext cx="675697" cy="381351"/>
            </a:xfrm>
            <a:prstGeom prst="bentConnector2">
              <a:avLst/>
            </a:prstGeom>
            <a:noFill/>
            <a:ln w="9525">
              <a:solidFill>
                <a:schemeClr val="tx1"/>
              </a:solidFill>
              <a:miter lim="800000"/>
              <a:headEnd/>
              <a:tailEnd type="triangle" w="med" len="med"/>
            </a:ln>
          </p:spPr>
        </p:cxnSp>
        <p:cxnSp>
          <p:nvCxnSpPr>
            <p:cNvPr id="30736" name="AutoShape 47"/>
            <p:cNvCxnSpPr>
              <a:cxnSpLocks noChangeShapeType="1"/>
              <a:stCxn id="30730" idx="3"/>
              <a:endCxn id="60" idx="2"/>
            </p:cNvCxnSpPr>
            <p:nvPr/>
          </p:nvCxnSpPr>
          <p:spPr bwMode="auto">
            <a:xfrm flipV="1">
              <a:off x="3961642" y="4894632"/>
              <a:ext cx="628188" cy="369671"/>
            </a:xfrm>
            <a:prstGeom prst="bentConnector2">
              <a:avLst/>
            </a:prstGeom>
            <a:noFill/>
            <a:ln w="9525">
              <a:solidFill>
                <a:schemeClr val="tx1"/>
              </a:solidFill>
              <a:miter lim="800000"/>
              <a:headEnd/>
              <a:tailEnd type="triangle" w="med" len="med"/>
            </a:ln>
          </p:spPr>
        </p:cxnSp>
        <p:cxnSp>
          <p:nvCxnSpPr>
            <p:cNvPr id="30737" name="AutoShape 48"/>
            <p:cNvCxnSpPr>
              <a:cxnSpLocks noChangeShapeType="1"/>
              <a:stCxn id="30731" idx="1"/>
              <a:endCxn id="30734" idx="2"/>
            </p:cNvCxnSpPr>
            <p:nvPr/>
          </p:nvCxnSpPr>
          <p:spPr bwMode="auto">
            <a:xfrm rot="10800000">
              <a:off x="5761039" y="3800476"/>
              <a:ext cx="334545" cy="457551"/>
            </a:xfrm>
            <a:prstGeom prst="bentConnector2">
              <a:avLst/>
            </a:prstGeom>
            <a:noFill/>
            <a:ln w="9525">
              <a:solidFill>
                <a:schemeClr val="tx1"/>
              </a:solidFill>
              <a:miter lim="800000"/>
              <a:headEnd/>
              <a:tailEnd type="triangle" w="med" len="med"/>
            </a:ln>
          </p:spPr>
        </p:cxnSp>
        <p:sp>
          <p:nvSpPr>
            <p:cNvPr id="60" name="Flowchart: Off-page Connector 59"/>
            <p:cNvSpPr/>
            <p:nvPr/>
          </p:nvSpPr>
          <p:spPr bwMode="auto">
            <a:xfrm>
              <a:off x="4132630" y="4163112"/>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M</a:t>
              </a: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Footer Placeholder 3"/>
          <p:cNvSpPr>
            <a:spLocks noGrp="1"/>
          </p:cNvSpPr>
          <p:nvPr>
            <p:ph type="ftr" sz="quarter" idx="10"/>
          </p:nvPr>
        </p:nvSpPr>
        <p:spPr>
          <a:noFill/>
        </p:spPr>
        <p:txBody>
          <a:bodyPr/>
          <a:lstStyle/>
          <a:p>
            <a:r>
              <a:rPr lang="en-US"/>
              <a:t>©SoftMoore Consulting</a:t>
            </a:r>
          </a:p>
        </p:txBody>
      </p:sp>
      <p:sp>
        <p:nvSpPr>
          <p:cNvPr id="6147" name="Slide Number Placeholder 4"/>
          <p:cNvSpPr>
            <a:spLocks noGrp="1"/>
          </p:cNvSpPr>
          <p:nvPr>
            <p:ph type="sldNum" sz="quarter" idx="11"/>
          </p:nvPr>
        </p:nvSpPr>
        <p:spPr>
          <a:noFill/>
        </p:spPr>
        <p:txBody>
          <a:bodyPr/>
          <a:lstStyle/>
          <a:p>
            <a:r>
              <a:rPr lang="en-US"/>
              <a:t>Slide </a:t>
            </a:r>
            <a:fld id="{EBB95295-D5E6-403B-8E1C-6C2DF886080A}" type="slidenum">
              <a:rPr lang="en-US" smtClean="0"/>
              <a:pPr/>
              <a:t>3</a:t>
            </a:fld>
            <a:endParaRPr lang="en-US"/>
          </a:p>
        </p:txBody>
      </p:sp>
      <p:sp>
        <p:nvSpPr>
          <p:cNvPr id="6148" name="Rectangle 2"/>
          <p:cNvSpPr>
            <a:spLocks noGrp="1" noChangeArrowheads="1"/>
          </p:cNvSpPr>
          <p:nvPr>
            <p:ph type="title"/>
          </p:nvPr>
        </p:nvSpPr>
        <p:spPr/>
        <p:txBody>
          <a:bodyPr/>
          <a:lstStyle/>
          <a:p>
            <a:r>
              <a:rPr lang="en-US" dirty="0"/>
              <a:t>Role of Programming Languages</a:t>
            </a:r>
          </a:p>
        </p:txBody>
      </p:sp>
      <p:sp>
        <p:nvSpPr>
          <p:cNvPr id="6149" name="Rectangle 3"/>
          <p:cNvSpPr>
            <a:spLocks noGrp="1" noChangeArrowheads="1"/>
          </p:cNvSpPr>
          <p:nvPr>
            <p:ph type="body" idx="1"/>
          </p:nvPr>
        </p:nvSpPr>
        <p:spPr/>
        <p:txBody>
          <a:bodyPr/>
          <a:lstStyle/>
          <a:p>
            <a:r>
              <a:rPr lang="en-US"/>
              <a:t>Machine independence</a:t>
            </a:r>
          </a:p>
          <a:p>
            <a:r>
              <a:rPr lang="en-US"/>
              <a:t>Portability</a:t>
            </a:r>
          </a:p>
          <a:p>
            <a:r>
              <a:rPr lang="en-US"/>
              <a:t>Reuse</a:t>
            </a:r>
          </a:p>
          <a:p>
            <a:r>
              <a:rPr lang="en-US"/>
              <a:t>Abstraction</a:t>
            </a:r>
          </a:p>
          <a:p>
            <a:r>
              <a:rPr lang="en-US"/>
              <a:t>Communication of ideas</a:t>
            </a:r>
          </a:p>
          <a:p>
            <a:r>
              <a:rPr lang="en-US"/>
              <a:t>Productivity</a:t>
            </a:r>
          </a:p>
          <a:p>
            <a:r>
              <a:rPr lang="en-US"/>
              <a:t>Reliability (error detection)</a:t>
            </a:r>
          </a:p>
          <a:p>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Footer Placeholder 3"/>
          <p:cNvSpPr>
            <a:spLocks noGrp="1"/>
          </p:cNvSpPr>
          <p:nvPr>
            <p:ph type="ftr" sz="quarter" idx="10"/>
          </p:nvPr>
        </p:nvSpPr>
        <p:spPr>
          <a:noFill/>
        </p:spPr>
        <p:txBody>
          <a:bodyPr/>
          <a:lstStyle/>
          <a:p>
            <a:r>
              <a:rPr lang="en-US"/>
              <a:t>©SoftMoore Consulting</a:t>
            </a:r>
          </a:p>
        </p:txBody>
      </p:sp>
      <p:sp>
        <p:nvSpPr>
          <p:cNvPr id="32771" name="Slide Number Placeholder 4"/>
          <p:cNvSpPr>
            <a:spLocks noGrp="1"/>
          </p:cNvSpPr>
          <p:nvPr>
            <p:ph type="sldNum" sz="quarter" idx="11"/>
          </p:nvPr>
        </p:nvSpPr>
        <p:spPr>
          <a:noFill/>
        </p:spPr>
        <p:txBody>
          <a:bodyPr/>
          <a:lstStyle/>
          <a:p>
            <a:r>
              <a:rPr lang="en-US"/>
              <a:t>Slide </a:t>
            </a:r>
            <a:fld id="{6C04F3E6-ED30-4455-B409-5033B564222C}" type="slidenum">
              <a:rPr lang="en-US" smtClean="0"/>
              <a:pPr/>
              <a:t>30</a:t>
            </a:fld>
            <a:endParaRPr lang="en-US"/>
          </a:p>
        </p:txBody>
      </p:sp>
      <p:sp>
        <p:nvSpPr>
          <p:cNvPr id="32772" name="Rectangle 2"/>
          <p:cNvSpPr>
            <a:spLocks noGrp="1" noChangeArrowheads="1"/>
          </p:cNvSpPr>
          <p:nvPr>
            <p:ph type="title"/>
          </p:nvPr>
        </p:nvSpPr>
        <p:spPr/>
        <p:txBody>
          <a:bodyPr/>
          <a:lstStyle/>
          <a:p>
            <a:r>
              <a:rPr lang="en-US"/>
              <a:t>Efficiency</a:t>
            </a:r>
          </a:p>
        </p:txBody>
      </p:sp>
      <p:sp>
        <p:nvSpPr>
          <p:cNvPr id="32773" name="Rectangle 3"/>
          <p:cNvSpPr>
            <a:spLocks noGrp="1" noChangeArrowheads="1"/>
          </p:cNvSpPr>
          <p:nvPr>
            <p:ph type="body" idx="1"/>
          </p:nvPr>
        </p:nvSpPr>
        <p:spPr/>
        <p:txBody>
          <a:bodyPr/>
          <a:lstStyle/>
          <a:p>
            <a:r>
              <a:rPr lang="en-US"/>
              <a:t>Efficiency of a program</a:t>
            </a:r>
          </a:p>
          <a:p>
            <a:pPr lvl="1"/>
            <a:r>
              <a:rPr lang="en-US"/>
              <a:t>speed</a:t>
            </a:r>
          </a:p>
          <a:p>
            <a:pPr lvl="1"/>
            <a:r>
              <a:rPr lang="en-US"/>
              <a:t>use of memory</a:t>
            </a:r>
          </a:p>
          <a:p>
            <a:r>
              <a:rPr lang="en-US"/>
              <a:t>Efficiency of a compiler</a:t>
            </a:r>
          </a:p>
          <a:p>
            <a:pPr lvl="1"/>
            <a:r>
              <a:rPr lang="en-US"/>
              <a:t>efficiency of the compiler itself</a:t>
            </a:r>
          </a:p>
          <a:p>
            <a:pPr lvl="1"/>
            <a:r>
              <a:rPr lang="en-US"/>
              <a:t>efficiency of the object code that it generates</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Footer Placeholder 3"/>
          <p:cNvSpPr>
            <a:spLocks noGrp="1"/>
          </p:cNvSpPr>
          <p:nvPr>
            <p:ph type="ftr" sz="quarter" idx="10"/>
          </p:nvPr>
        </p:nvSpPr>
        <p:spPr>
          <a:noFill/>
        </p:spPr>
        <p:txBody>
          <a:bodyPr/>
          <a:lstStyle/>
          <a:p>
            <a:r>
              <a:rPr lang="en-US"/>
              <a:t>©SoftMoore Consulting</a:t>
            </a:r>
          </a:p>
        </p:txBody>
      </p:sp>
      <p:sp>
        <p:nvSpPr>
          <p:cNvPr id="33795" name="Slide Number Placeholder 4"/>
          <p:cNvSpPr>
            <a:spLocks noGrp="1"/>
          </p:cNvSpPr>
          <p:nvPr>
            <p:ph type="sldNum" sz="quarter" idx="11"/>
          </p:nvPr>
        </p:nvSpPr>
        <p:spPr>
          <a:noFill/>
        </p:spPr>
        <p:txBody>
          <a:bodyPr/>
          <a:lstStyle/>
          <a:p>
            <a:r>
              <a:rPr lang="en-US"/>
              <a:t>Slide </a:t>
            </a:r>
            <a:fld id="{6B892657-F6C6-4A90-B818-B298D3E265B8}" type="slidenum">
              <a:rPr lang="en-US" smtClean="0"/>
              <a:pPr/>
              <a:t>31</a:t>
            </a:fld>
            <a:endParaRPr lang="en-US"/>
          </a:p>
        </p:txBody>
      </p:sp>
      <p:sp>
        <p:nvSpPr>
          <p:cNvPr id="33796" name="Rectangle 2"/>
          <p:cNvSpPr>
            <a:spLocks noGrp="1" noChangeArrowheads="1"/>
          </p:cNvSpPr>
          <p:nvPr>
            <p:ph type="title"/>
          </p:nvPr>
        </p:nvSpPr>
        <p:spPr/>
        <p:txBody>
          <a:bodyPr/>
          <a:lstStyle/>
          <a:p>
            <a:r>
              <a:rPr lang="en-US"/>
              <a:t>Improving Efficiency of a Compiler</a:t>
            </a:r>
          </a:p>
        </p:txBody>
      </p:sp>
      <p:sp>
        <p:nvSpPr>
          <p:cNvPr id="33797" name="Rectangle 3"/>
          <p:cNvSpPr>
            <a:spLocks noGrp="1" noChangeArrowheads="1"/>
          </p:cNvSpPr>
          <p:nvPr>
            <p:ph type="body" idx="1"/>
          </p:nvPr>
        </p:nvSpPr>
        <p:spPr/>
        <p:txBody>
          <a:bodyPr/>
          <a:lstStyle/>
          <a:p>
            <a:r>
              <a:rPr lang="en-US" dirty="0"/>
              <a:t>Suppose you have a compiler for a language (say C++) written in that language.</a:t>
            </a:r>
          </a:p>
          <a:p>
            <a:r>
              <a:rPr lang="en-US" dirty="0"/>
              <a:t>If you modify the compiler to improve efficiency of the generated object code, then you can recompile the compiler to obtain a more efficient compiler.</a:t>
            </a:r>
          </a:p>
        </p:txBody>
      </p:sp>
      <p:grpSp>
        <p:nvGrpSpPr>
          <p:cNvPr id="2" name="Group 1"/>
          <p:cNvGrpSpPr/>
          <p:nvPr/>
        </p:nvGrpSpPr>
        <p:grpSpPr>
          <a:xfrm>
            <a:off x="1269100" y="3715138"/>
            <a:ext cx="6605800" cy="2551743"/>
            <a:chOff x="1371478" y="3733800"/>
            <a:chExt cx="6605800" cy="2551743"/>
          </a:xfrm>
        </p:grpSpPr>
        <p:grpSp>
          <p:nvGrpSpPr>
            <p:cNvPr id="33798" name="Group 4"/>
            <p:cNvGrpSpPr>
              <a:grpSpLocks/>
            </p:cNvGrpSpPr>
            <p:nvPr/>
          </p:nvGrpSpPr>
          <p:grpSpPr bwMode="auto">
            <a:xfrm>
              <a:off x="2429328" y="3733800"/>
              <a:ext cx="1462088" cy="730250"/>
              <a:chOff x="624" y="2544"/>
              <a:chExt cx="921" cy="460"/>
            </a:xfrm>
          </p:grpSpPr>
          <p:grpSp>
            <p:nvGrpSpPr>
              <p:cNvPr id="33833" name="Group 5"/>
              <p:cNvGrpSpPr>
                <a:grpSpLocks/>
              </p:cNvGrpSpPr>
              <p:nvPr/>
            </p:nvGrpSpPr>
            <p:grpSpPr bwMode="auto">
              <a:xfrm>
                <a:off x="624" y="2544"/>
                <a:ext cx="921" cy="460"/>
                <a:chOff x="624" y="2544"/>
                <a:chExt cx="921" cy="460"/>
              </a:xfrm>
            </p:grpSpPr>
            <p:sp>
              <p:nvSpPr>
                <p:cNvPr id="33836" name="Line 6"/>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3837" name="Line 7"/>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3838" name="Line 8"/>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3839" name="Line 9"/>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3840" name="Line 10"/>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3841" name="Line 11"/>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3842" name="Line 12"/>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3843" name="Line 13"/>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33834" name="Text Box 14"/>
              <p:cNvSpPr txBox="1">
                <a:spLocks noChangeArrowheads="1"/>
              </p:cNvSpPr>
              <p:nvPr/>
            </p:nvSpPr>
            <p:spPr bwMode="auto">
              <a:xfrm>
                <a:off x="913" y="2784"/>
                <a:ext cx="343" cy="202"/>
              </a:xfrm>
              <a:prstGeom prst="rect">
                <a:avLst/>
              </a:prstGeom>
              <a:noFill/>
              <a:ln w="9525">
                <a:noFill/>
                <a:miter lim="800000"/>
                <a:headEnd/>
                <a:tailEnd/>
              </a:ln>
            </p:spPr>
            <p:txBody>
              <a:bodyPr wrap="none" lIns="92075" tIns="46038" rIns="92075" bIns="46038">
                <a:spAutoFit/>
              </a:bodyPr>
              <a:lstStyle/>
              <a:p>
                <a:r>
                  <a:rPr lang="en-US" sz="1500"/>
                  <a:t>C++</a:t>
                </a:r>
              </a:p>
            </p:txBody>
          </p:sp>
          <p:sp>
            <p:nvSpPr>
              <p:cNvPr id="33835" name="Text Box 15"/>
              <p:cNvSpPr txBox="1">
                <a:spLocks noChangeArrowheads="1"/>
              </p:cNvSpPr>
              <p:nvPr/>
            </p:nvSpPr>
            <p:spPr bwMode="auto">
              <a:xfrm>
                <a:off x="770" y="2557"/>
                <a:ext cx="627" cy="202"/>
              </a:xfrm>
              <a:prstGeom prst="rect">
                <a:avLst/>
              </a:prstGeom>
              <a:noFill/>
              <a:ln w="9525">
                <a:noFill/>
                <a:miter lim="800000"/>
                <a:headEnd/>
                <a:tailEnd/>
              </a:ln>
            </p:spPr>
            <p:txBody>
              <a:bodyPr wrap="none" lIns="92075" tIns="46038" rIns="92075" bIns="46038">
                <a:spAutoFit/>
              </a:bodyPr>
              <a:lstStyle/>
              <a:p>
                <a:r>
                  <a:rPr lang="en-US" sz="1500"/>
                  <a:t>C++ </a:t>
                </a:r>
                <a:r>
                  <a:rPr lang="en-US" sz="1500">
                    <a:sym typeface="Symbol" pitchFamily="18" charset="2"/>
                  </a:rPr>
                  <a:t> M</a:t>
                </a:r>
              </a:p>
            </p:txBody>
          </p:sp>
        </p:grpSp>
        <p:grpSp>
          <p:nvGrpSpPr>
            <p:cNvPr id="33799" name="Group 16"/>
            <p:cNvGrpSpPr>
              <a:grpSpLocks/>
            </p:cNvGrpSpPr>
            <p:nvPr/>
          </p:nvGrpSpPr>
          <p:grpSpPr bwMode="auto">
            <a:xfrm>
              <a:off x="3616778" y="4098925"/>
              <a:ext cx="1462088" cy="730250"/>
              <a:chOff x="624" y="2544"/>
              <a:chExt cx="921" cy="460"/>
            </a:xfrm>
          </p:grpSpPr>
          <p:grpSp>
            <p:nvGrpSpPr>
              <p:cNvPr id="33822" name="Group 17"/>
              <p:cNvGrpSpPr>
                <a:grpSpLocks/>
              </p:cNvGrpSpPr>
              <p:nvPr/>
            </p:nvGrpSpPr>
            <p:grpSpPr bwMode="auto">
              <a:xfrm>
                <a:off x="624" y="2544"/>
                <a:ext cx="921" cy="460"/>
                <a:chOff x="624" y="2544"/>
                <a:chExt cx="921" cy="460"/>
              </a:xfrm>
            </p:grpSpPr>
            <p:sp>
              <p:nvSpPr>
                <p:cNvPr id="33825" name="Line 18"/>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3826" name="Line 19"/>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3827" name="Line 20"/>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3828" name="Line 21"/>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3829" name="Line 22"/>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3830" name="Line 23"/>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3831" name="Line 24"/>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3832" name="Line 25"/>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33823" name="Text Box 26"/>
              <p:cNvSpPr txBox="1">
                <a:spLocks noChangeArrowheads="1"/>
              </p:cNvSpPr>
              <p:nvPr/>
            </p:nvSpPr>
            <p:spPr bwMode="auto">
              <a:xfrm>
                <a:off x="976" y="2784"/>
                <a:ext cx="216" cy="202"/>
              </a:xfrm>
              <a:prstGeom prst="rect">
                <a:avLst/>
              </a:prstGeom>
              <a:noFill/>
              <a:ln w="9525">
                <a:noFill/>
                <a:miter lim="800000"/>
                <a:headEnd/>
                <a:tailEnd/>
              </a:ln>
            </p:spPr>
            <p:txBody>
              <a:bodyPr wrap="none" lIns="92075" tIns="46038" rIns="92075" bIns="46038">
                <a:spAutoFit/>
              </a:bodyPr>
              <a:lstStyle/>
              <a:p>
                <a:r>
                  <a:rPr lang="en-US" sz="1500"/>
                  <a:t>M</a:t>
                </a:r>
              </a:p>
            </p:txBody>
          </p:sp>
          <p:sp>
            <p:nvSpPr>
              <p:cNvPr id="33824" name="Text Box 27"/>
              <p:cNvSpPr txBox="1">
                <a:spLocks noChangeArrowheads="1"/>
              </p:cNvSpPr>
              <p:nvPr/>
            </p:nvSpPr>
            <p:spPr bwMode="auto">
              <a:xfrm>
                <a:off x="770" y="2557"/>
                <a:ext cx="627" cy="202"/>
              </a:xfrm>
              <a:prstGeom prst="rect">
                <a:avLst/>
              </a:prstGeom>
              <a:noFill/>
              <a:ln w="9525">
                <a:noFill/>
                <a:miter lim="800000"/>
                <a:headEnd/>
                <a:tailEnd/>
              </a:ln>
            </p:spPr>
            <p:txBody>
              <a:bodyPr wrap="none" lIns="92075" tIns="46038" rIns="92075" bIns="46038">
                <a:spAutoFit/>
              </a:bodyPr>
              <a:lstStyle/>
              <a:p>
                <a:r>
                  <a:rPr lang="en-US" sz="1500"/>
                  <a:t>C++ </a:t>
                </a:r>
                <a:r>
                  <a:rPr lang="en-US" sz="1500">
                    <a:sym typeface="Symbol" pitchFamily="18" charset="2"/>
                  </a:rPr>
                  <a:t> M</a:t>
                </a:r>
              </a:p>
            </p:txBody>
          </p:sp>
        </p:grpSp>
        <p:grpSp>
          <p:nvGrpSpPr>
            <p:cNvPr id="33800" name="Group 28"/>
            <p:cNvGrpSpPr>
              <a:grpSpLocks/>
            </p:cNvGrpSpPr>
            <p:nvPr/>
          </p:nvGrpSpPr>
          <p:grpSpPr bwMode="auto">
            <a:xfrm>
              <a:off x="4804228" y="3733800"/>
              <a:ext cx="1462088" cy="730250"/>
              <a:chOff x="624" y="2544"/>
              <a:chExt cx="921" cy="460"/>
            </a:xfrm>
          </p:grpSpPr>
          <p:grpSp>
            <p:nvGrpSpPr>
              <p:cNvPr id="33811" name="Group 29"/>
              <p:cNvGrpSpPr>
                <a:grpSpLocks/>
              </p:cNvGrpSpPr>
              <p:nvPr/>
            </p:nvGrpSpPr>
            <p:grpSpPr bwMode="auto">
              <a:xfrm>
                <a:off x="624" y="2544"/>
                <a:ext cx="921" cy="460"/>
                <a:chOff x="624" y="2544"/>
                <a:chExt cx="921" cy="460"/>
              </a:xfrm>
            </p:grpSpPr>
            <p:sp>
              <p:nvSpPr>
                <p:cNvPr id="33814" name="Line 30"/>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3815" name="Line 31"/>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3816" name="Line 32"/>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3817" name="Line 33"/>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3818" name="Line 34"/>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3819" name="Line 35"/>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3820" name="Line 36"/>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3821" name="Line 37"/>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33812" name="Text Box 38"/>
              <p:cNvSpPr txBox="1">
                <a:spLocks noChangeArrowheads="1"/>
              </p:cNvSpPr>
              <p:nvPr/>
            </p:nvSpPr>
            <p:spPr bwMode="auto">
              <a:xfrm>
                <a:off x="976" y="2784"/>
                <a:ext cx="216" cy="202"/>
              </a:xfrm>
              <a:prstGeom prst="rect">
                <a:avLst/>
              </a:prstGeom>
              <a:noFill/>
              <a:ln w="9525">
                <a:noFill/>
                <a:miter lim="800000"/>
                <a:headEnd/>
                <a:tailEnd/>
              </a:ln>
            </p:spPr>
            <p:txBody>
              <a:bodyPr wrap="none" lIns="92075" tIns="46038" rIns="92075" bIns="46038">
                <a:spAutoFit/>
              </a:bodyPr>
              <a:lstStyle/>
              <a:p>
                <a:r>
                  <a:rPr lang="en-US" sz="1500"/>
                  <a:t>M</a:t>
                </a:r>
              </a:p>
            </p:txBody>
          </p:sp>
          <p:sp>
            <p:nvSpPr>
              <p:cNvPr id="33813" name="Text Box 39"/>
              <p:cNvSpPr txBox="1">
                <a:spLocks noChangeArrowheads="1"/>
              </p:cNvSpPr>
              <p:nvPr/>
            </p:nvSpPr>
            <p:spPr bwMode="auto">
              <a:xfrm>
                <a:off x="770" y="2557"/>
                <a:ext cx="627" cy="202"/>
              </a:xfrm>
              <a:prstGeom prst="rect">
                <a:avLst/>
              </a:prstGeom>
              <a:noFill/>
              <a:ln w="9525">
                <a:noFill/>
                <a:miter lim="800000"/>
                <a:headEnd/>
                <a:tailEnd/>
              </a:ln>
            </p:spPr>
            <p:txBody>
              <a:bodyPr wrap="none" lIns="92075" tIns="46038" rIns="92075" bIns="46038">
                <a:spAutoFit/>
              </a:bodyPr>
              <a:lstStyle/>
              <a:p>
                <a:r>
                  <a:rPr lang="en-US" sz="1500"/>
                  <a:t>C++ </a:t>
                </a:r>
                <a:r>
                  <a:rPr lang="en-US" sz="1500">
                    <a:sym typeface="Symbol" pitchFamily="18" charset="2"/>
                  </a:rPr>
                  <a:t> M</a:t>
                </a:r>
              </a:p>
            </p:txBody>
          </p:sp>
        </p:grpSp>
        <p:sp>
          <p:nvSpPr>
            <p:cNvPr id="33801" name="Text Box 40"/>
            <p:cNvSpPr txBox="1">
              <a:spLocks noChangeArrowheads="1"/>
            </p:cNvSpPr>
            <p:nvPr/>
          </p:nvSpPr>
          <p:spPr bwMode="auto">
            <a:xfrm>
              <a:off x="1371478" y="4802188"/>
              <a:ext cx="2233175" cy="708528"/>
            </a:xfrm>
            <a:prstGeom prst="rect">
              <a:avLst/>
            </a:prstGeom>
            <a:noFill/>
            <a:ln w="9525">
              <a:noFill/>
              <a:miter lim="800000"/>
              <a:headEnd/>
              <a:tailEnd/>
            </a:ln>
          </p:spPr>
          <p:txBody>
            <a:bodyPr wrap="none" lIns="92075" tIns="46038" rIns="92075" bIns="46038">
              <a:spAutoFit/>
            </a:bodyPr>
            <a:lstStyle/>
            <a:p>
              <a:r>
                <a:rPr lang="en-US" sz="2000" dirty="0"/>
                <a:t>Rewritten to</a:t>
              </a:r>
            </a:p>
            <a:p>
              <a:r>
                <a:rPr lang="en-US" sz="2000" dirty="0"/>
                <a:t>improve efficiency</a:t>
              </a:r>
            </a:p>
          </p:txBody>
        </p:sp>
        <p:sp>
          <p:nvSpPr>
            <p:cNvPr id="33802" name="Text Box 42"/>
            <p:cNvSpPr txBox="1">
              <a:spLocks noChangeArrowheads="1"/>
            </p:cNvSpPr>
            <p:nvPr/>
          </p:nvSpPr>
          <p:spPr bwMode="auto">
            <a:xfrm>
              <a:off x="5689600" y="4724400"/>
              <a:ext cx="2287678" cy="1016305"/>
            </a:xfrm>
            <a:prstGeom prst="rect">
              <a:avLst/>
            </a:prstGeom>
            <a:noFill/>
            <a:ln w="9525">
              <a:noFill/>
              <a:miter lim="800000"/>
              <a:headEnd/>
              <a:tailEnd/>
            </a:ln>
          </p:spPr>
          <p:txBody>
            <a:bodyPr wrap="none" lIns="92075" tIns="46038" rIns="92075" bIns="46038">
              <a:spAutoFit/>
            </a:bodyPr>
            <a:lstStyle/>
            <a:p>
              <a:pPr algn="l"/>
              <a:r>
                <a:rPr lang="en-US" sz="2000" dirty="0"/>
                <a:t>This version is</a:t>
              </a:r>
            </a:p>
            <a:p>
              <a:pPr algn="l"/>
              <a:r>
                <a:rPr lang="en-US" sz="2000" dirty="0"/>
                <a:t>more efficient than</a:t>
              </a:r>
            </a:p>
            <a:p>
              <a:pPr algn="l"/>
              <a:r>
                <a:rPr lang="en-US" sz="2000" dirty="0"/>
                <a:t>this version</a:t>
              </a:r>
            </a:p>
          </p:txBody>
        </p:sp>
        <p:sp>
          <p:nvSpPr>
            <p:cNvPr id="33804" name="AutoShape 44"/>
            <p:cNvSpPr>
              <a:spLocks noChangeArrowheads="1"/>
            </p:cNvSpPr>
            <p:nvPr/>
          </p:nvSpPr>
          <p:spPr bwMode="auto">
            <a:xfrm>
              <a:off x="3115128" y="4375150"/>
              <a:ext cx="92075" cy="92075"/>
            </a:xfrm>
            <a:prstGeom prst="diamond">
              <a:avLst/>
            </a:prstGeom>
            <a:noFill/>
            <a:ln w="9525">
              <a:noFill/>
              <a:miter lim="800000"/>
              <a:headEnd/>
              <a:tailEnd/>
            </a:ln>
          </p:spPr>
          <p:txBody>
            <a:bodyPr wrap="none" lIns="92075" tIns="46038" rIns="92075" bIns="46038" anchor="ctr"/>
            <a:lstStyle/>
            <a:p>
              <a:endParaRPr lang="en-US"/>
            </a:p>
          </p:txBody>
        </p:sp>
        <p:sp>
          <p:nvSpPr>
            <p:cNvPr id="33805" name="AutoShape 45"/>
            <p:cNvSpPr>
              <a:spLocks noChangeArrowheads="1"/>
            </p:cNvSpPr>
            <p:nvPr/>
          </p:nvSpPr>
          <p:spPr bwMode="auto">
            <a:xfrm>
              <a:off x="5477328" y="4375150"/>
              <a:ext cx="92075" cy="92075"/>
            </a:xfrm>
            <a:prstGeom prst="diamond">
              <a:avLst/>
            </a:prstGeom>
            <a:noFill/>
            <a:ln w="9525">
              <a:noFill/>
              <a:miter lim="800000"/>
              <a:headEnd/>
              <a:tailEnd/>
            </a:ln>
          </p:spPr>
          <p:txBody>
            <a:bodyPr wrap="none" lIns="92075" tIns="46038" rIns="92075" bIns="46038" anchor="ctr"/>
            <a:lstStyle/>
            <a:p>
              <a:endParaRPr lang="en-US"/>
            </a:p>
          </p:txBody>
        </p:sp>
        <p:cxnSp>
          <p:nvCxnSpPr>
            <p:cNvPr id="33806" name="AutoShape 46"/>
            <p:cNvCxnSpPr>
              <a:cxnSpLocks noChangeShapeType="1"/>
              <a:stCxn id="33801" idx="0"/>
              <a:endCxn id="33804" idx="2"/>
            </p:cNvCxnSpPr>
            <p:nvPr/>
          </p:nvCxnSpPr>
          <p:spPr bwMode="auto">
            <a:xfrm rot="5400000" flipH="1" flipV="1">
              <a:off x="2657135" y="4298157"/>
              <a:ext cx="334963" cy="673100"/>
            </a:xfrm>
            <a:prstGeom prst="bentConnector3">
              <a:avLst>
                <a:gd name="adj1" fmla="val 50000"/>
              </a:avLst>
            </a:prstGeom>
            <a:noFill/>
            <a:ln w="9525">
              <a:solidFill>
                <a:schemeClr val="tx1"/>
              </a:solidFill>
              <a:miter lim="800000"/>
              <a:headEnd/>
              <a:tailEnd type="triangle" w="med" len="med"/>
            </a:ln>
          </p:spPr>
        </p:cxnSp>
        <p:cxnSp>
          <p:nvCxnSpPr>
            <p:cNvPr id="33807" name="AutoShape 48"/>
            <p:cNvCxnSpPr>
              <a:cxnSpLocks noChangeShapeType="1"/>
              <a:stCxn id="33808" idx="1"/>
              <a:endCxn id="33805" idx="2"/>
            </p:cNvCxnSpPr>
            <p:nvPr/>
          </p:nvCxnSpPr>
          <p:spPr bwMode="auto">
            <a:xfrm rot="10800000">
              <a:off x="5523366" y="4467226"/>
              <a:ext cx="196622" cy="496809"/>
            </a:xfrm>
            <a:prstGeom prst="bentConnector2">
              <a:avLst/>
            </a:prstGeom>
            <a:noFill/>
            <a:ln w="9525">
              <a:solidFill>
                <a:schemeClr val="tx1"/>
              </a:solidFill>
              <a:miter lim="800000"/>
              <a:headEnd/>
              <a:tailEnd type="triangle" w="med" len="med"/>
            </a:ln>
          </p:spPr>
        </p:cxnSp>
        <p:sp>
          <p:nvSpPr>
            <p:cNvPr id="33808" name="AutoShape 49"/>
            <p:cNvSpPr>
              <a:spLocks noChangeArrowheads="1"/>
            </p:cNvSpPr>
            <p:nvPr/>
          </p:nvSpPr>
          <p:spPr bwMode="auto">
            <a:xfrm>
              <a:off x="5719988" y="4917996"/>
              <a:ext cx="92075" cy="92075"/>
            </a:xfrm>
            <a:prstGeom prst="diamond">
              <a:avLst/>
            </a:prstGeom>
            <a:noFill/>
            <a:ln w="9525">
              <a:noFill/>
              <a:miter lim="800000"/>
              <a:headEnd/>
              <a:tailEnd/>
            </a:ln>
          </p:spPr>
          <p:txBody>
            <a:bodyPr wrap="none" lIns="92075" tIns="46038" rIns="92075" bIns="46038" anchor="ctr"/>
            <a:lstStyle/>
            <a:p>
              <a:endParaRPr lang="en-US"/>
            </a:p>
          </p:txBody>
        </p:sp>
        <p:sp>
          <p:nvSpPr>
            <p:cNvPr id="33809" name="AutoShape 50"/>
            <p:cNvSpPr>
              <a:spLocks noChangeArrowheads="1"/>
            </p:cNvSpPr>
            <p:nvPr/>
          </p:nvSpPr>
          <p:spPr bwMode="auto">
            <a:xfrm>
              <a:off x="5719988" y="5486400"/>
              <a:ext cx="92075" cy="92075"/>
            </a:xfrm>
            <a:prstGeom prst="diamond">
              <a:avLst/>
            </a:prstGeom>
            <a:noFill/>
            <a:ln w="9525">
              <a:noFill/>
              <a:miter lim="800000"/>
              <a:headEnd/>
              <a:tailEnd/>
            </a:ln>
          </p:spPr>
          <p:txBody>
            <a:bodyPr wrap="none" lIns="92075" tIns="46038" rIns="92075" bIns="46038" anchor="ctr"/>
            <a:lstStyle/>
            <a:p>
              <a:endParaRPr lang="en-US"/>
            </a:p>
          </p:txBody>
        </p:sp>
        <p:cxnSp>
          <p:nvCxnSpPr>
            <p:cNvPr id="33810" name="AutoShape 51"/>
            <p:cNvCxnSpPr>
              <a:cxnSpLocks noChangeShapeType="1"/>
              <a:stCxn id="33809" idx="1"/>
              <a:endCxn id="65" idx="3"/>
            </p:cNvCxnSpPr>
            <p:nvPr/>
          </p:nvCxnSpPr>
          <p:spPr bwMode="auto">
            <a:xfrm rot="10800000">
              <a:off x="4805136" y="4641702"/>
              <a:ext cx="914852" cy="890736"/>
            </a:xfrm>
            <a:prstGeom prst="bentConnector3">
              <a:avLst>
                <a:gd name="adj1" fmla="val 50000"/>
              </a:avLst>
            </a:prstGeom>
            <a:noFill/>
            <a:ln w="9525">
              <a:solidFill>
                <a:schemeClr val="tx1"/>
              </a:solidFill>
              <a:miter lim="800000"/>
              <a:headEnd/>
              <a:tailEnd type="triangle" w="med" len="med"/>
            </a:ln>
          </p:spPr>
        </p:cxnSp>
        <p:sp>
          <p:nvSpPr>
            <p:cNvPr id="61" name="Text Box 41"/>
            <p:cNvSpPr txBox="1">
              <a:spLocks noChangeArrowheads="1"/>
            </p:cNvSpPr>
            <p:nvPr/>
          </p:nvSpPr>
          <p:spPr bwMode="auto">
            <a:xfrm>
              <a:off x="1682639" y="5577015"/>
              <a:ext cx="2096728" cy="708528"/>
            </a:xfrm>
            <a:prstGeom prst="rect">
              <a:avLst/>
            </a:prstGeom>
            <a:noFill/>
            <a:ln w="9525">
              <a:noFill/>
              <a:miter lim="800000"/>
              <a:headEnd/>
              <a:tailEnd/>
            </a:ln>
          </p:spPr>
          <p:txBody>
            <a:bodyPr wrap="none" lIns="92075" tIns="46038" rIns="92075" bIns="46038">
              <a:spAutoFit/>
            </a:bodyPr>
            <a:lstStyle/>
            <a:p>
              <a:r>
                <a:rPr lang="en-US" sz="2000" dirty="0"/>
                <a:t>Compile it using</a:t>
              </a:r>
            </a:p>
            <a:p>
              <a:r>
                <a:rPr lang="en-US" sz="2000" dirty="0"/>
                <a:t>existing compiler</a:t>
              </a:r>
            </a:p>
          </p:txBody>
        </p:sp>
        <p:cxnSp>
          <p:nvCxnSpPr>
            <p:cNvPr id="62" name="AutoShape 47"/>
            <p:cNvCxnSpPr>
              <a:cxnSpLocks noChangeShapeType="1"/>
              <a:stCxn id="61" idx="3"/>
              <a:endCxn id="63" idx="2"/>
            </p:cNvCxnSpPr>
            <p:nvPr/>
          </p:nvCxnSpPr>
          <p:spPr bwMode="auto">
            <a:xfrm flipV="1">
              <a:off x="3779367" y="5563086"/>
              <a:ext cx="568795" cy="368193"/>
            </a:xfrm>
            <a:prstGeom prst="bentConnector2">
              <a:avLst/>
            </a:prstGeom>
            <a:noFill/>
            <a:ln w="9525">
              <a:solidFill>
                <a:schemeClr val="tx1"/>
              </a:solidFill>
              <a:miter lim="800000"/>
              <a:headEnd/>
              <a:tailEnd type="triangle" w="med" len="med"/>
            </a:ln>
          </p:spPr>
        </p:cxnSp>
        <p:sp>
          <p:nvSpPr>
            <p:cNvPr id="65" name="AutoShape 49"/>
            <p:cNvSpPr>
              <a:spLocks noChangeArrowheads="1"/>
            </p:cNvSpPr>
            <p:nvPr/>
          </p:nvSpPr>
          <p:spPr bwMode="auto">
            <a:xfrm>
              <a:off x="4713061" y="4595664"/>
              <a:ext cx="92075" cy="92075"/>
            </a:xfrm>
            <a:prstGeom prst="diamond">
              <a:avLst/>
            </a:prstGeom>
            <a:noFill/>
            <a:ln w="9525">
              <a:noFill/>
              <a:miter lim="800000"/>
              <a:headEnd/>
              <a:tailEnd/>
            </a:ln>
          </p:spPr>
          <p:txBody>
            <a:bodyPr wrap="none" lIns="92075" tIns="46038" rIns="92075" bIns="46038" anchor="ctr"/>
            <a:lstStyle/>
            <a:p>
              <a:endParaRPr lang="en-US"/>
            </a:p>
          </p:txBody>
        </p:sp>
        <p:sp>
          <p:nvSpPr>
            <p:cNvPr id="63" name="Flowchart: Off-page Connector 62"/>
            <p:cNvSpPr/>
            <p:nvPr/>
          </p:nvSpPr>
          <p:spPr bwMode="auto">
            <a:xfrm>
              <a:off x="3890962" y="4831566"/>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M</a:t>
              </a:r>
            </a:p>
          </p:txBody>
        </p:sp>
      </p:gr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Footer Placeholder 3"/>
          <p:cNvSpPr>
            <a:spLocks noGrp="1"/>
          </p:cNvSpPr>
          <p:nvPr>
            <p:ph type="ftr" sz="quarter" idx="10"/>
          </p:nvPr>
        </p:nvSpPr>
        <p:spPr>
          <a:noFill/>
        </p:spPr>
        <p:txBody>
          <a:bodyPr/>
          <a:lstStyle/>
          <a:p>
            <a:r>
              <a:rPr lang="en-US"/>
              <a:t>©SoftMoore Consulting</a:t>
            </a:r>
          </a:p>
        </p:txBody>
      </p:sp>
      <p:sp>
        <p:nvSpPr>
          <p:cNvPr id="34819" name="Slide Number Placeholder 4"/>
          <p:cNvSpPr>
            <a:spLocks noGrp="1"/>
          </p:cNvSpPr>
          <p:nvPr>
            <p:ph type="sldNum" sz="quarter" idx="11"/>
          </p:nvPr>
        </p:nvSpPr>
        <p:spPr>
          <a:noFill/>
        </p:spPr>
        <p:txBody>
          <a:bodyPr/>
          <a:lstStyle/>
          <a:p>
            <a:r>
              <a:rPr lang="en-US"/>
              <a:t>Slide </a:t>
            </a:r>
            <a:fld id="{380FA25E-8339-4B04-9CBA-5DFCC61268EA}" type="slidenum">
              <a:rPr lang="en-US" smtClean="0"/>
              <a:pPr/>
              <a:t>32</a:t>
            </a:fld>
            <a:endParaRPr lang="en-US"/>
          </a:p>
        </p:txBody>
      </p:sp>
      <p:sp>
        <p:nvSpPr>
          <p:cNvPr id="34820" name="Rectangle 2"/>
          <p:cNvSpPr>
            <a:spLocks noGrp="1" noChangeArrowheads="1"/>
          </p:cNvSpPr>
          <p:nvPr>
            <p:ph type="title"/>
          </p:nvPr>
        </p:nvSpPr>
        <p:spPr/>
        <p:txBody>
          <a:bodyPr/>
          <a:lstStyle/>
          <a:p>
            <a:r>
              <a:rPr lang="en-US"/>
              <a:t>Tombstone Diagram for an Interpreter</a:t>
            </a:r>
          </a:p>
        </p:txBody>
      </p:sp>
      <p:sp>
        <p:nvSpPr>
          <p:cNvPr id="34821" name="Rectangle 4"/>
          <p:cNvSpPr>
            <a:spLocks noGrp="1" noChangeArrowheads="1"/>
          </p:cNvSpPr>
          <p:nvPr>
            <p:ph type="body" idx="1"/>
          </p:nvPr>
        </p:nvSpPr>
        <p:spPr/>
        <p:txBody>
          <a:bodyPr/>
          <a:lstStyle/>
          <a:p>
            <a:r>
              <a:rPr lang="en-US" dirty="0"/>
              <a:t>An interpreter for S expressed in language L</a:t>
            </a:r>
            <a:br>
              <a:rPr lang="en-US" dirty="0"/>
            </a:br>
            <a:r>
              <a:rPr lang="en-US" dirty="0"/>
              <a:t>(L could be a machine language)</a:t>
            </a:r>
            <a:br>
              <a:rPr lang="en-US" dirty="0"/>
            </a:br>
            <a:br>
              <a:rPr lang="en-US" dirty="0"/>
            </a:br>
            <a:br>
              <a:rPr lang="en-US" dirty="0"/>
            </a:br>
            <a:endParaRPr lang="en-US" dirty="0"/>
          </a:p>
          <a:p>
            <a:r>
              <a:rPr lang="en-US" dirty="0"/>
              <a:t>Examples</a:t>
            </a:r>
          </a:p>
        </p:txBody>
      </p:sp>
      <p:sp>
        <p:nvSpPr>
          <p:cNvPr id="34822" name="Rectangle 3"/>
          <p:cNvSpPr>
            <a:spLocks noChangeArrowheads="1"/>
          </p:cNvSpPr>
          <p:nvPr/>
        </p:nvSpPr>
        <p:spPr bwMode="auto">
          <a:xfrm>
            <a:off x="4114800" y="2362200"/>
            <a:ext cx="914400" cy="914400"/>
          </a:xfrm>
          <a:prstGeom prst="rect">
            <a:avLst/>
          </a:prstGeom>
          <a:noFill/>
          <a:ln w="9525">
            <a:solidFill>
              <a:schemeClr val="tx1"/>
            </a:solidFill>
            <a:miter lim="800000"/>
            <a:headEnd/>
            <a:tailEnd/>
          </a:ln>
        </p:spPr>
        <p:txBody>
          <a:bodyPr wrap="none" lIns="92075" tIns="46038" rIns="92075" bIns="46038" anchor="ctr"/>
          <a:lstStyle/>
          <a:p>
            <a:r>
              <a:rPr lang="en-US" sz="1500"/>
              <a:t>S</a:t>
            </a:r>
          </a:p>
          <a:p>
            <a:endParaRPr lang="en-US" sz="1500"/>
          </a:p>
          <a:p>
            <a:r>
              <a:rPr lang="en-US" sz="1500"/>
              <a:t>L</a:t>
            </a:r>
          </a:p>
        </p:txBody>
      </p:sp>
      <p:grpSp>
        <p:nvGrpSpPr>
          <p:cNvPr id="2" name="Group 1"/>
          <p:cNvGrpSpPr/>
          <p:nvPr/>
        </p:nvGrpSpPr>
        <p:grpSpPr>
          <a:xfrm>
            <a:off x="2341563" y="3975100"/>
            <a:ext cx="4419600" cy="914400"/>
            <a:chOff x="2341563" y="3975100"/>
            <a:chExt cx="4419600" cy="914400"/>
          </a:xfrm>
        </p:grpSpPr>
        <p:sp>
          <p:nvSpPr>
            <p:cNvPr id="34823" name="Rectangle 5"/>
            <p:cNvSpPr>
              <a:spLocks noChangeArrowheads="1"/>
            </p:cNvSpPr>
            <p:nvPr/>
          </p:nvSpPr>
          <p:spPr bwMode="auto">
            <a:xfrm>
              <a:off x="2341563" y="3975100"/>
              <a:ext cx="914400" cy="914400"/>
            </a:xfrm>
            <a:prstGeom prst="rect">
              <a:avLst/>
            </a:prstGeom>
            <a:noFill/>
            <a:ln w="9525">
              <a:solidFill>
                <a:schemeClr val="tx1"/>
              </a:solidFill>
              <a:miter lim="800000"/>
              <a:headEnd/>
              <a:tailEnd/>
            </a:ln>
          </p:spPr>
          <p:txBody>
            <a:bodyPr wrap="none" lIns="92075" tIns="46038" rIns="92075" bIns="46038" anchor="ctr"/>
            <a:lstStyle/>
            <a:p>
              <a:r>
                <a:rPr lang="en-US" sz="1500"/>
                <a:t>Basic</a:t>
              </a:r>
            </a:p>
            <a:p>
              <a:endParaRPr lang="en-US" sz="1500"/>
            </a:p>
            <a:p>
              <a:r>
                <a:rPr lang="en-US" sz="1500"/>
                <a:t>Java</a:t>
              </a:r>
            </a:p>
          </p:txBody>
        </p:sp>
        <p:sp>
          <p:nvSpPr>
            <p:cNvPr id="34824" name="Rectangle 7"/>
            <p:cNvSpPr>
              <a:spLocks noChangeArrowheads="1"/>
            </p:cNvSpPr>
            <p:nvPr/>
          </p:nvSpPr>
          <p:spPr bwMode="auto">
            <a:xfrm>
              <a:off x="4094163" y="3975100"/>
              <a:ext cx="914400" cy="914400"/>
            </a:xfrm>
            <a:prstGeom prst="rect">
              <a:avLst/>
            </a:prstGeom>
            <a:noFill/>
            <a:ln w="9525">
              <a:solidFill>
                <a:schemeClr val="tx1"/>
              </a:solidFill>
              <a:miter lim="800000"/>
              <a:headEnd/>
              <a:tailEnd/>
            </a:ln>
          </p:spPr>
          <p:txBody>
            <a:bodyPr wrap="none" lIns="92075" tIns="46038" rIns="92075" bIns="46038" anchor="ctr"/>
            <a:lstStyle/>
            <a:p>
              <a:r>
                <a:rPr lang="en-US" sz="1500" dirty="0"/>
                <a:t>Lisp</a:t>
              </a:r>
            </a:p>
            <a:p>
              <a:endParaRPr lang="en-US" sz="1500" dirty="0"/>
            </a:p>
            <a:p>
              <a:r>
                <a:rPr lang="en-US" sz="1500" dirty="0"/>
                <a:t>x86</a:t>
              </a:r>
            </a:p>
          </p:txBody>
        </p:sp>
        <p:sp>
          <p:nvSpPr>
            <p:cNvPr id="34825" name="Rectangle 8"/>
            <p:cNvSpPr>
              <a:spLocks noChangeArrowheads="1"/>
            </p:cNvSpPr>
            <p:nvPr/>
          </p:nvSpPr>
          <p:spPr bwMode="auto">
            <a:xfrm>
              <a:off x="5846763" y="3975100"/>
              <a:ext cx="914400" cy="914400"/>
            </a:xfrm>
            <a:prstGeom prst="rect">
              <a:avLst/>
            </a:prstGeom>
            <a:noFill/>
            <a:ln w="9525">
              <a:solidFill>
                <a:schemeClr val="tx1"/>
              </a:solidFill>
              <a:miter lim="800000"/>
              <a:headEnd/>
              <a:tailEnd/>
            </a:ln>
          </p:spPr>
          <p:txBody>
            <a:bodyPr wrap="none" lIns="92075" tIns="46038" rIns="92075" bIns="46038" anchor="ctr"/>
            <a:lstStyle/>
            <a:p>
              <a:r>
                <a:rPr lang="en-US" sz="1500" dirty="0"/>
                <a:t>JVM</a:t>
              </a:r>
            </a:p>
            <a:p>
              <a:endParaRPr lang="en-US" sz="1500" dirty="0"/>
            </a:p>
            <a:p>
              <a:r>
                <a:rPr lang="en-US" sz="1500" dirty="0"/>
                <a:t>x86-64</a:t>
              </a:r>
            </a:p>
          </p:txBody>
        </p:sp>
      </p:gr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Footer Placeholder 3"/>
          <p:cNvSpPr>
            <a:spLocks noGrp="1"/>
          </p:cNvSpPr>
          <p:nvPr>
            <p:ph type="ftr" sz="quarter" idx="10"/>
          </p:nvPr>
        </p:nvSpPr>
        <p:spPr>
          <a:noFill/>
        </p:spPr>
        <p:txBody>
          <a:bodyPr/>
          <a:lstStyle/>
          <a:p>
            <a:r>
              <a:rPr lang="en-US"/>
              <a:t>©SoftMoore Consulting</a:t>
            </a:r>
          </a:p>
        </p:txBody>
      </p:sp>
      <p:sp>
        <p:nvSpPr>
          <p:cNvPr id="35843" name="Slide Number Placeholder 4"/>
          <p:cNvSpPr>
            <a:spLocks noGrp="1"/>
          </p:cNvSpPr>
          <p:nvPr>
            <p:ph type="sldNum" sz="quarter" idx="11"/>
          </p:nvPr>
        </p:nvSpPr>
        <p:spPr>
          <a:noFill/>
        </p:spPr>
        <p:txBody>
          <a:bodyPr/>
          <a:lstStyle/>
          <a:p>
            <a:r>
              <a:rPr lang="en-US"/>
              <a:t>Slide </a:t>
            </a:r>
            <a:fld id="{664EEF59-2466-41B1-A25C-7DF9D683EC78}" type="slidenum">
              <a:rPr lang="en-US" smtClean="0"/>
              <a:pPr/>
              <a:t>33</a:t>
            </a:fld>
            <a:endParaRPr lang="en-US"/>
          </a:p>
        </p:txBody>
      </p:sp>
      <p:sp>
        <p:nvSpPr>
          <p:cNvPr id="35844" name="Rectangle 2"/>
          <p:cNvSpPr>
            <a:spLocks noGrp="1" noChangeArrowheads="1"/>
          </p:cNvSpPr>
          <p:nvPr>
            <p:ph type="title"/>
          </p:nvPr>
        </p:nvSpPr>
        <p:spPr/>
        <p:txBody>
          <a:bodyPr/>
          <a:lstStyle/>
          <a:p>
            <a:r>
              <a:rPr lang="en-US"/>
              <a:t>Running an Interpreter</a:t>
            </a:r>
          </a:p>
        </p:txBody>
      </p:sp>
      <p:sp>
        <p:nvSpPr>
          <p:cNvPr id="35846" name="Text Box 18"/>
          <p:cNvSpPr txBox="1">
            <a:spLocks noChangeArrowheads="1"/>
          </p:cNvSpPr>
          <p:nvPr/>
        </p:nvSpPr>
        <p:spPr bwMode="auto">
          <a:xfrm>
            <a:off x="2457647" y="1828800"/>
            <a:ext cx="4227119" cy="1570303"/>
          </a:xfrm>
          <a:prstGeom prst="rect">
            <a:avLst/>
          </a:prstGeom>
          <a:noFill/>
          <a:ln w="9525">
            <a:noFill/>
            <a:miter lim="800000"/>
            <a:headEnd/>
            <a:tailEnd/>
          </a:ln>
        </p:spPr>
        <p:txBody>
          <a:bodyPr wrap="none" lIns="92075" tIns="46038" rIns="92075" bIns="46038">
            <a:spAutoFit/>
          </a:bodyPr>
          <a:lstStyle/>
          <a:p>
            <a:r>
              <a:rPr lang="en-US" dirty="0"/>
              <a:t>Functionally equivalent to </a:t>
            </a:r>
          </a:p>
          <a:p>
            <a:r>
              <a:rPr lang="en-US" dirty="0"/>
              <a:t>a Basic machine; i.e., a</a:t>
            </a:r>
          </a:p>
          <a:p>
            <a:r>
              <a:rPr lang="en-US" dirty="0"/>
              <a:t>machine that executes</a:t>
            </a:r>
            <a:br>
              <a:rPr lang="en-US" dirty="0"/>
            </a:br>
            <a:r>
              <a:rPr lang="en-US" dirty="0"/>
              <a:t>Basic commands in hardware</a:t>
            </a:r>
          </a:p>
        </p:txBody>
      </p:sp>
      <p:sp>
        <p:nvSpPr>
          <p:cNvPr id="35847" name="Text Box 29"/>
          <p:cNvSpPr txBox="1">
            <a:spLocks noChangeArrowheads="1"/>
          </p:cNvSpPr>
          <p:nvPr/>
        </p:nvSpPr>
        <p:spPr bwMode="auto">
          <a:xfrm>
            <a:off x="2362200" y="4459288"/>
            <a:ext cx="1455738" cy="457200"/>
          </a:xfrm>
          <a:prstGeom prst="rect">
            <a:avLst/>
          </a:prstGeom>
          <a:noFill/>
          <a:ln w="9525">
            <a:noFill/>
            <a:miter lim="800000"/>
            <a:headEnd/>
            <a:tailEnd/>
          </a:ln>
        </p:spPr>
        <p:txBody>
          <a:bodyPr wrap="none" lIns="92075" tIns="46038" rIns="92075" bIns="46038">
            <a:spAutoFit/>
          </a:bodyPr>
          <a:lstStyle/>
          <a:p>
            <a:r>
              <a:rPr lang="en-US" dirty="0"/>
              <a:t>Example:</a:t>
            </a:r>
          </a:p>
        </p:txBody>
      </p:sp>
      <p:grpSp>
        <p:nvGrpSpPr>
          <p:cNvPr id="2" name="Group 1"/>
          <p:cNvGrpSpPr/>
          <p:nvPr/>
        </p:nvGrpSpPr>
        <p:grpSpPr>
          <a:xfrm>
            <a:off x="1371600" y="1917700"/>
            <a:ext cx="914400" cy="1645125"/>
            <a:chOff x="1371600" y="1917700"/>
            <a:chExt cx="914400" cy="1645125"/>
          </a:xfrm>
        </p:grpSpPr>
        <p:sp>
          <p:nvSpPr>
            <p:cNvPr id="35851" name="Rectangle 70"/>
            <p:cNvSpPr>
              <a:spLocks noChangeArrowheads="1"/>
            </p:cNvSpPr>
            <p:nvPr/>
          </p:nvSpPr>
          <p:spPr bwMode="auto">
            <a:xfrm>
              <a:off x="1371600" y="1917700"/>
              <a:ext cx="914400" cy="914400"/>
            </a:xfrm>
            <a:prstGeom prst="rect">
              <a:avLst/>
            </a:prstGeom>
            <a:noFill/>
            <a:ln w="9525">
              <a:solidFill>
                <a:schemeClr val="tx1"/>
              </a:solidFill>
              <a:miter lim="800000"/>
              <a:headEnd/>
              <a:tailEnd/>
            </a:ln>
          </p:spPr>
          <p:txBody>
            <a:bodyPr wrap="none" lIns="92075" tIns="46038" rIns="92075" bIns="46038" anchor="ctr"/>
            <a:lstStyle/>
            <a:p>
              <a:r>
                <a:rPr lang="en-US" sz="1500"/>
                <a:t>Basic</a:t>
              </a:r>
            </a:p>
            <a:p>
              <a:endParaRPr lang="en-US" sz="1500"/>
            </a:p>
            <a:p>
              <a:r>
                <a:rPr lang="en-US" sz="1500"/>
                <a:t>x86</a:t>
              </a:r>
            </a:p>
          </p:txBody>
        </p:sp>
        <p:sp>
          <p:nvSpPr>
            <p:cNvPr id="46" name="Flowchart: Off-page Connector 45"/>
            <p:cNvSpPr/>
            <p:nvPr/>
          </p:nvSpPr>
          <p:spPr bwMode="auto">
            <a:xfrm>
              <a:off x="1371600" y="2831305"/>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a:t>
              </a:r>
            </a:p>
          </p:txBody>
        </p:sp>
      </p:grpSp>
      <p:sp>
        <p:nvSpPr>
          <p:cNvPr id="47" name="Flowchart: Off-page Connector 46"/>
          <p:cNvSpPr/>
          <p:nvPr/>
        </p:nvSpPr>
        <p:spPr bwMode="auto">
          <a:xfrm>
            <a:off x="6858000" y="2286000"/>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Basic</a:t>
            </a:r>
          </a:p>
        </p:txBody>
      </p:sp>
      <p:grpSp>
        <p:nvGrpSpPr>
          <p:cNvPr id="3" name="Group 2"/>
          <p:cNvGrpSpPr/>
          <p:nvPr/>
        </p:nvGrpSpPr>
        <p:grpSpPr>
          <a:xfrm>
            <a:off x="3930650" y="3687763"/>
            <a:ext cx="1281113" cy="2377757"/>
            <a:chOff x="3930650" y="3687763"/>
            <a:chExt cx="1281113" cy="2377757"/>
          </a:xfrm>
        </p:grpSpPr>
        <p:sp>
          <p:nvSpPr>
            <p:cNvPr id="35845" name="Rectangle 6"/>
            <p:cNvSpPr>
              <a:spLocks noChangeArrowheads="1"/>
            </p:cNvSpPr>
            <p:nvPr/>
          </p:nvSpPr>
          <p:spPr bwMode="auto">
            <a:xfrm>
              <a:off x="4116972" y="4419600"/>
              <a:ext cx="914400" cy="914400"/>
            </a:xfrm>
            <a:prstGeom prst="rect">
              <a:avLst/>
            </a:prstGeom>
            <a:noFill/>
            <a:ln w="9525">
              <a:solidFill>
                <a:schemeClr val="tx1"/>
              </a:solidFill>
              <a:miter lim="800000"/>
              <a:headEnd/>
              <a:tailEnd/>
            </a:ln>
          </p:spPr>
          <p:txBody>
            <a:bodyPr wrap="none" lIns="92075" tIns="46038" rIns="92075" bIns="46038" anchor="ctr"/>
            <a:lstStyle/>
            <a:p>
              <a:r>
                <a:rPr lang="en-US" sz="1500"/>
                <a:t>Basic</a:t>
              </a:r>
            </a:p>
            <a:p>
              <a:endParaRPr lang="en-US" sz="1500"/>
            </a:p>
            <a:p>
              <a:r>
                <a:rPr lang="en-US" sz="1500"/>
                <a:t>x86</a:t>
              </a:r>
            </a:p>
          </p:txBody>
        </p:sp>
        <p:grpSp>
          <p:nvGrpSpPr>
            <p:cNvPr id="35849" name="Group 51"/>
            <p:cNvGrpSpPr>
              <a:grpSpLocks/>
            </p:cNvGrpSpPr>
            <p:nvPr/>
          </p:nvGrpSpPr>
          <p:grpSpPr bwMode="auto">
            <a:xfrm>
              <a:off x="3930650" y="3687763"/>
              <a:ext cx="1281113" cy="731837"/>
              <a:chOff x="1420" y="3235"/>
              <a:chExt cx="807" cy="461"/>
            </a:xfrm>
          </p:grpSpPr>
          <p:grpSp>
            <p:nvGrpSpPr>
              <p:cNvPr id="35869" name="Group 52"/>
              <p:cNvGrpSpPr>
                <a:grpSpLocks/>
              </p:cNvGrpSpPr>
              <p:nvPr/>
            </p:nvGrpSpPr>
            <p:grpSpPr bwMode="auto">
              <a:xfrm>
                <a:off x="1420" y="3235"/>
                <a:ext cx="807" cy="461"/>
                <a:chOff x="1420" y="3235"/>
                <a:chExt cx="807" cy="461"/>
              </a:xfrm>
            </p:grpSpPr>
            <p:sp>
              <p:nvSpPr>
                <p:cNvPr id="35872" name="Line 53"/>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5873" name="Line 54"/>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5874" name="Line 55"/>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5875" name="Line 56"/>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5876" name="Arc 57"/>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35877" name="Arc 58"/>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35870" name="Text Box 59"/>
              <p:cNvSpPr txBox="1">
                <a:spLocks noChangeArrowheads="1"/>
              </p:cNvSpPr>
              <p:nvPr/>
            </p:nvSpPr>
            <p:spPr bwMode="auto">
              <a:xfrm>
                <a:off x="1620" y="3479"/>
                <a:ext cx="410" cy="202"/>
              </a:xfrm>
              <a:prstGeom prst="rect">
                <a:avLst/>
              </a:prstGeom>
              <a:noFill/>
              <a:ln w="9525">
                <a:noFill/>
                <a:miter lim="800000"/>
                <a:headEnd/>
                <a:tailEnd/>
              </a:ln>
            </p:spPr>
            <p:txBody>
              <a:bodyPr wrap="none" lIns="92075" tIns="46038" rIns="92075" bIns="46038">
                <a:spAutoFit/>
              </a:bodyPr>
              <a:lstStyle/>
              <a:p>
                <a:r>
                  <a:rPr lang="en-US" sz="1500"/>
                  <a:t>Basic</a:t>
                </a:r>
              </a:p>
            </p:txBody>
          </p:sp>
          <p:sp>
            <p:nvSpPr>
              <p:cNvPr id="35871" name="Text Box 60"/>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sp>
          <p:nvSpPr>
            <p:cNvPr id="48" name="Flowchart: Off-page Connector 47"/>
            <p:cNvSpPr/>
            <p:nvPr/>
          </p:nvSpPr>
          <p:spPr bwMode="auto">
            <a:xfrm>
              <a:off x="4116972" y="5334000"/>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a:t>
              </a:r>
            </a:p>
          </p:txBody>
        </p:sp>
      </p:gr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Footer Placeholder 3"/>
          <p:cNvSpPr>
            <a:spLocks noGrp="1"/>
          </p:cNvSpPr>
          <p:nvPr>
            <p:ph type="ftr" sz="quarter" idx="10"/>
          </p:nvPr>
        </p:nvSpPr>
        <p:spPr>
          <a:noFill/>
        </p:spPr>
        <p:txBody>
          <a:bodyPr/>
          <a:lstStyle/>
          <a:p>
            <a:r>
              <a:rPr lang="en-US"/>
              <a:t>©SoftMoore Consulting</a:t>
            </a:r>
          </a:p>
        </p:txBody>
      </p:sp>
      <p:sp>
        <p:nvSpPr>
          <p:cNvPr id="36867" name="Slide Number Placeholder 4"/>
          <p:cNvSpPr>
            <a:spLocks noGrp="1"/>
          </p:cNvSpPr>
          <p:nvPr>
            <p:ph type="sldNum" sz="quarter" idx="11"/>
          </p:nvPr>
        </p:nvSpPr>
        <p:spPr>
          <a:noFill/>
        </p:spPr>
        <p:txBody>
          <a:bodyPr/>
          <a:lstStyle/>
          <a:p>
            <a:r>
              <a:rPr lang="en-US"/>
              <a:t>Slide </a:t>
            </a:r>
            <a:fld id="{BA60C916-759F-41D1-AB4C-ACDEAA9E9251}" type="slidenum">
              <a:rPr lang="en-US" smtClean="0"/>
              <a:pPr/>
              <a:t>34</a:t>
            </a:fld>
            <a:endParaRPr lang="en-US"/>
          </a:p>
        </p:txBody>
      </p:sp>
      <p:sp>
        <p:nvSpPr>
          <p:cNvPr id="36868" name="Rectangle 2"/>
          <p:cNvSpPr>
            <a:spLocks noGrp="1" noChangeArrowheads="1"/>
          </p:cNvSpPr>
          <p:nvPr>
            <p:ph type="title"/>
          </p:nvPr>
        </p:nvSpPr>
        <p:spPr/>
        <p:txBody>
          <a:bodyPr/>
          <a:lstStyle/>
          <a:p>
            <a:r>
              <a:rPr lang="en-US" dirty="0"/>
              <a:t>Writing/Executing a Java Program</a:t>
            </a:r>
          </a:p>
        </p:txBody>
      </p:sp>
      <p:sp>
        <p:nvSpPr>
          <p:cNvPr id="36869" name="Text Box 44"/>
          <p:cNvSpPr txBox="1">
            <a:spLocks noChangeArrowheads="1"/>
          </p:cNvSpPr>
          <p:nvPr/>
        </p:nvSpPr>
        <p:spPr bwMode="auto">
          <a:xfrm>
            <a:off x="1447800" y="2348073"/>
            <a:ext cx="1199046" cy="400752"/>
          </a:xfrm>
          <a:prstGeom prst="rect">
            <a:avLst/>
          </a:prstGeom>
          <a:noFill/>
          <a:ln w="9525">
            <a:noFill/>
            <a:miter lim="800000"/>
            <a:headEnd/>
            <a:tailEnd/>
          </a:ln>
        </p:spPr>
        <p:txBody>
          <a:bodyPr wrap="none" lIns="92075" tIns="46038" rIns="92075" bIns="46038">
            <a:spAutoFit/>
          </a:bodyPr>
          <a:lstStyle/>
          <a:p>
            <a:r>
              <a:rPr lang="en-US" sz="2000" dirty="0"/>
              <a:t>Compile:</a:t>
            </a:r>
          </a:p>
        </p:txBody>
      </p:sp>
      <p:sp>
        <p:nvSpPr>
          <p:cNvPr id="36870" name="Text Box 45"/>
          <p:cNvSpPr txBox="1">
            <a:spLocks noChangeArrowheads="1"/>
          </p:cNvSpPr>
          <p:nvPr/>
        </p:nvSpPr>
        <p:spPr bwMode="auto">
          <a:xfrm>
            <a:off x="1465340" y="4557873"/>
            <a:ext cx="1183016" cy="400752"/>
          </a:xfrm>
          <a:prstGeom prst="rect">
            <a:avLst/>
          </a:prstGeom>
          <a:noFill/>
          <a:ln w="9525">
            <a:noFill/>
            <a:miter lim="800000"/>
            <a:headEnd/>
            <a:tailEnd/>
          </a:ln>
        </p:spPr>
        <p:txBody>
          <a:bodyPr wrap="none" lIns="92075" tIns="46038" rIns="92075" bIns="46038">
            <a:spAutoFit/>
          </a:bodyPr>
          <a:lstStyle/>
          <a:p>
            <a:r>
              <a:rPr lang="en-US" sz="2000" dirty="0"/>
              <a:t>Execute:</a:t>
            </a:r>
          </a:p>
        </p:txBody>
      </p:sp>
      <p:grpSp>
        <p:nvGrpSpPr>
          <p:cNvPr id="36893" name="Group 79"/>
          <p:cNvGrpSpPr>
            <a:grpSpLocks/>
          </p:cNvGrpSpPr>
          <p:nvPr/>
        </p:nvGrpSpPr>
        <p:grpSpPr bwMode="auto">
          <a:xfrm>
            <a:off x="2344980" y="1600200"/>
            <a:ext cx="1281113" cy="731838"/>
            <a:chOff x="1420" y="3235"/>
            <a:chExt cx="807" cy="461"/>
          </a:xfrm>
        </p:grpSpPr>
        <p:grpSp>
          <p:nvGrpSpPr>
            <p:cNvPr id="36925" name="Group 80"/>
            <p:cNvGrpSpPr>
              <a:grpSpLocks/>
            </p:cNvGrpSpPr>
            <p:nvPr/>
          </p:nvGrpSpPr>
          <p:grpSpPr bwMode="auto">
            <a:xfrm>
              <a:off x="1420" y="3235"/>
              <a:ext cx="807" cy="461"/>
              <a:chOff x="1420" y="3235"/>
              <a:chExt cx="807" cy="461"/>
            </a:xfrm>
          </p:grpSpPr>
          <p:sp>
            <p:nvSpPr>
              <p:cNvPr id="36928" name="Line 81"/>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929" name="Line 82"/>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930" name="Line 83"/>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931" name="Line 84"/>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932" name="Arc 85"/>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36933" name="Arc 86"/>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36926" name="Text Box 87"/>
            <p:cNvSpPr txBox="1">
              <a:spLocks noChangeArrowheads="1"/>
            </p:cNvSpPr>
            <p:nvPr/>
          </p:nvSpPr>
          <p:spPr bwMode="auto">
            <a:xfrm>
              <a:off x="1640" y="3479"/>
              <a:ext cx="370" cy="202"/>
            </a:xfrm>
            <a:prstGeom prst="rect">
              <a:avLst/>
            </a:prstGeom>
            <a:noFill/>
            <a:ln w="9525">
              <a:noFill/>
              <a:miter lim="800000"/>
              <a:headEnd/>
              <a:tailEnd/>
            </a:ln>
          </p:spPr>
          <p:txBody>
            <a:bodyPr wrap="none" lIns="92075" tIns="46038" rIns="92075" bIns="46038">
              <a:spAutoFit/>
            </a:bodyPr>
            <a:lstStyle/>
            <a:p>
              <a:r>
                <a:rPr lang="en-US" sz="1500"/>
                <a:t>Java</a:t>
              </a:r>
            </a:p>
          </p:txBody>
        </p:sp>
        <p:sp>
          <p:nvSpPr>
            <p:cNvPr id="36927" name="Text Box 88"/>
            <p:cNvSpPr txBox="1">
              <a:spLocks noChangeArrowheads="1"/>
            </p:cNvSpPr>
            <p:nvPr/>
          </p:nvSpPr>
          <p:spPr bwMode="auto">
            <a:xfrm>
              <a:off x="1724" y="3251"/>
              <a:ext cx="196" cy="202"/>
            </a:xfrm>
            <a:prstGeom prst="rect">
              <a:avLst/>
            </a:prstGeom>
            <a:noFill/>
            <a:ln w="9525">
              <a:noFill/>
              <a:miter lim="800000"/>
              <a:headEnd/>
              <a:tailEnd/>
            </a:ln>
          </p:spPr>
          <p:txBody>
            <a:bodyPr wrap="none" lIns="92075" tIns="46038" rIns="92075" bIns="46038">
              <a:spAutoFit/>
            </a:bodyPr>
            <a:lstStyle/>
            <a:p>
              <a:r>
                <a:rPr lang="en-US" sz="1500"/>
                <a:t>P</a:t>
              </a:r>
            </a:p>
          </p:txBody>
        </p:sp>
      </p:grpSp>
      <p:sp>
        <p:nvSpPr>
          <p:cNvPr id="36922" name="AutoShape 94"/>
          <p:cNvSpPr>
            <a:spLocks noChangeArrowheads="1"/>
          </p:cNvSpPr>
          <p:nvPr/>
        </p:nvSpPr>
        <p:spPr bwMode="auto">
          <a:xfrm>
            <a:off x="4129331" y="3398998"/>
            <a:ext cx="92075" cy="92075"/>
          </a:xfrm>
          <a:prstGeom prst="diamond">
            <a:avLst/>
          </a:prstGeom>
          <a:noFill/>
          <a:ln w="9525">
            <a:noFill/>
            <a:miter lim="800000"/>
            <a:headEnd/>
            <a:tailEnd/>
          </a:ln>
        </p:spPr>
        <p:txBody>
          <a:bodyPr wrap="none" lIns="92075" tIns="46038" rIns="92075" bIns="46038" anchor="ctr"/>
          <a:lstStyle/>
          <a:p>
            <a:endParaRPr lang="en-US"/>
          </a:p>
        </p:txBody>
      </p:sp>
      <p:grpSp>
        <p:nvGrpSpPr>
          <p:cNvPr id="36895" name="Group 98"/>
          <p:cNvGrpSpPr>
            <a:grpSpLocks/>
          </p:cNvGrpSpPr>
          <p:nvPr/>
        </p:nvGrpSpPr>
        <p:grpSpPr bwMode="auto">
          <a:xfrm>
            <a:off x="3443530" y="1968500"/>
            <a:ext cx="1462088" cy="730250"/>
            <a:chOff x="624" y="2544"/>
            <a:chExt cx="921" cy="460"/>
          </a:xfrm>
        </p:grpSpPr>
        <p:grpSp>
          <p:nvGrpSpPr>
            <p:cNvPr id="36906" name="Group 99"/>
            <p:cNvGrpSpPr>
              <a:grpSpLocks/>
            </p:cNvGrpSpPr>
            <p:nvPr/>
          </p:nvGrpSpPr>
          <p:grpSpPr bwMode="auto">
            <a:xfrm>
              <a:off x="624" y="2544"/>
              <a:ext cx="921" cy="460"/>
              <a:chOff x="624" y="2544"/>
              <a:chExt cx="921" cy="460"/>
            </a:xfrm>
          </p:grpSpPr>
          <p:sp>
            <p:nvSpPr>
              <p:cNvPr id="36909" name="Line 100"/>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910" name="Line 101"/>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911" name="Line 102"/>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912" name="Line 103"/>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913" name="Line 104"/>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914" name="Line 105"/>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915" name="Line 106"/>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916" name="Line 107"/>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36907" name="Text Box 108"/>
            <p:cNvSpPr txBox="1">
              <a:spLocks noChangeArrowheads="1"/>
            </p:cNvSpPr>
            <p:nvPr/>
          </p:nvSpPr>
          <p:spPr bwMode="auto">
            <a:xfrm>
              <a:off x="840" y="2784"/>
              <a:ext cx="489" cy="204"/>
            </a:xfrm>
            <a:prstGeom prst="rect">
              <a:avLst/>
            </a:prstGeom>
            <a:noFill/>
            <a:ln w="9525">
              <a:noFill/>
              <a:miter lim="800000"/>
              <a:headEnd/>
              <a:tailEnd/>
            </a:ln>
          </p:spPr>
          <p:txBody>
            <a:bodyPr wrap="none" lIns="92075" tIns="46038" rIns="92075" bIns="46038">
              <a:spAutoFit/>
            </a:bodyPr>
            <a:lstStyle/>
            <a:p>
              <a:r>
                <a:rPr lang="en-US" sz="1500" dirty="0"/>
                <a:t>x86-64</a:t>
              </a:r>
            </a:p>
          </p:txBody>
        </p:sp>
        <p:sp>
          <p:nvSpPr>
            <p:cNvPr id="36908" name="Text Box 109"/>
            <p:cNvSpPr txBox="1">
              <a:spLocks noChangeArrowheads="1"/>
            </p:cNvSpPr>
            <p:nvPr/>
          </p:nvSpPr>
          <p:spPr bwMode="auto">
            <a:xfrm>
              <a:off x="686" y="2557"/>
              <a:ext cx="794" cy="202"/>
            </a:xfrm>
            <a:prstGeom prst="rect">
              <a:avLst/>
            </a:prstGeom>
            <a:noFill/>
            <a:ln w="9525">
              <a:noFill/>
              <a:miter lim="800000"/>
              <a:headEnd/>
              <a:tailEnd/>
            </a:ln>
          </p:spPr>
          <p:txBody>
            <a:bodyPr wrap="none" lIns="92075" tIns="46038" rIns="92075" bIns="46038">
              <a:spAutoFit/>
            </a:bodyPr>
            <a:lstStyle/>
            <a:p>
              <a:r>
                <a:rPr lang="en-US" sz="1500"/>
                <a:t>Java </a:t>
              </a:r>
              <a:r>
                <a:rPr lang="en-US" sz="1500">
                  <a:sym typeface="Symbol" pitchFamily="18" charset="2"/>
                </a:rPr>
                <a:t> JVM</a:t>
              </a:r>
            </a:p>
          </p:txBody>
        </p:sp>
      </p:grpSp>
      <p:grpSp>
        <p:nvGrpSpPr>
          <p:cNvPr id="36896" name="Group 110"/>
          <p:cNvGrpSpPr>
            <a:grpSpLocks/>
          </p:cNvGrpSpPr>
          <p:nvPr/>
        </p:nvGrpSpPr>
        <p:grpSpPr bwMode="auto">
          <a:xfrm>
            <a:off x="4721468" y="1601788"/>
            <a:ext cx="1281113" cy="731838"/>
            <a:chOff x="1420" y="3235"/>
            <a:chExt cx="807" cy="461"/>
          </a:xfrm>
        </p:grpSpPr>
        <p:grpSp>
          <p:nvGrpSpPr>
            <p:cNvPr id="36897" name="Group 111"/>
            <p:cNvGrpSpPr>
              <a:grpSpLocks/>
            </p:cNvGrpSpPr>
            <p:nvPr/>
          </p:nvGrpSpPr>
          <p:grpSpPr bwMode="auto">
            <a:xfrm>
              <a:off x="1420" y="3235"/>
              <a:ext cx="807" cy="461"/>
              <a:chOff x="1420" y="3235"/>
              <a:chExt cx="807" cy="461"/>
            </a:xfrm>
          </p:grpSpPr>
          <p:sp>
            <p:nvSpPr>
              <p:cNvPr id="36900" name="Line 112"/>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901" name="Line 113"/>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902" name="Line 114"/>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903" name="Line 115"/>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904" name="Arc 116"/>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36905" name="Arc 117"/>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36898" name="Text Box 118"/>
            <p:cNvSpPr txBox="1">
              <a:spLocks noChangeArrowheads="1"/>
            </p:cNvSpPr>
            <p:nvPr/>
          </p:nvSpPr>
          <p:spPr bwMode="auto">
            <a:xfrm>
              <a:off x="1647" y="3479"/>
              <a:ext cx="356" cy="202"/>
            </a:xfrm>
            <a:prstGeom prst="rect">
              <a:avLst/>
            </a:prstGeom>
            <a:noFill/>
            <a:ln w="9525">
              <a:noFill/>
              <a:miter lim="800000"/>
              <a:headEnd/>
              <a:tailEnd/>
            </a:ln>
          </p:spPr>
          <p:txBody>
            <a:bodyPr wrap="none" lIns="92075" tIns="46038" rIns="92075" bIns="46038">
              <a:spAutoFit/>
            </a:bodyPr>
            <a:lstStyle/>
            <a:p>
              <a:r>
                <a:rPr lang="en-US" sz="1500"/>
                <a:t>JVM</a:t>
              </a:r>
            </a:p>
          </p:txBody>
        </p:sp>
        <p:sp>
          <p:nvSpPr>
            <p:cNvPr id="36899" name="Text Box 119"/>
            <p:cNvSpPr txBox="1">
              <a:spLocks noChangeArrowheads="1"/>
            </p:cNvSpPr>
            <p:nvPr/>
          </p:nvSpPr>
          <p:spPr bwMode="auto">
            <a:xfrm>
              <a:off x="1725" y="3251"/>
              <a:ext cx="196" cy="202"/>
            </a:xfrm>
            <a:prstGeom prst="rect">
              <a:avLst/>
            </a:prstGeom>
            <a:noFill/>
            <a:ln w="9525">
              <a:noFill/>
              <a:miter lim="800000"/>
              <a:headEnd/>
              <a:tailEnd/>
            </a:ln>
          </p:spPr>
          <p:txBody>
            <a:bodyPr wrap="none" lIns="92075" tIns="46038" rIns="92075" bIns="46038">
              <a:spAutoFit/>
            </a:bodyPr>
            <a:lstStyle/>
            <a:p>
              <a:r>
                <a:rPr lang="en-US" sz="1500"/>
                <a:t>P</a:t>
              </a:r>
            </a:p>
          </p:txBody>
        </p:sp>
      </p:grpSp>
      <p:sp>
        <p:nvSpPr>
          <p:cNvPr id="36873" name="Rectangle 121"/>
          <p:cNvSpPr>
            <a:spLocks noChangeArrowheads="1"/>
          </p:cNvSpPr>
          <p:nvPr/>
        </p:nvSpPr>
        <p:spPr bwMode="auto">
          <a:xfrm>
            <a:off x="3716580" y="4418173"/>
            <a:ext cx="914400" cy="914400"/>
          </a:xfrm>
          <a:prstGeom prst="rect">
            <a:avLst/>
          </a:prstGeom>
          <a:noFill/>
          <a:ln w="9525">
            <a:solidFill>
              <a:schemeClr val="tx1"/>
            </a:solidFill>
            <a:miter lim="800000"/>
            <a:headEnd/>
            <a:tailEnd/>
          </a:ln>
        </p:spPr>
        <p:txBody>
          <a:bodyPr wrap="none" lIns="92075" tIns="46038" rIns="92075" bIns="46038" anchor="ctr"/>
          <a:lstStyle/>
          <a:p>
            <a:r>
              <a:rPr lang="en-US" sz="1500" dirty="0"/>
              <a:t>JVM</a:t>
            </a:r>
          </a:p>
          <a:p>
            <a:endParaRPr lang="en-US" sz="1500" dirty="0"/>
          </a:p>
          <a:p>
            <a:r>
              <a:rPr lang="en-US" sz="1500" dirty="0"/>
              <a:t>x86-64</a:t>
            </a:r>
          </a:p>
        </p:txBody>
      </p:sp>
      <p:grpSp>
        <p:nvGrpSpPr>
          <p:cNvPr id="36875" name="Group 131"/>
          <p:cNvGrpSpPr>
            <a:grpSpLocks/>
          </p:cNvGrpSpPr>
          <p:nvPr/>
        </p:nvGrpSpPr>
        <p:grpSpPr bwMode="auto">
          <a:xfrm>
            <a:off x="3532430" y="3686336"/>
            <a:ext cx="1281112" cy="731837"/>
            <a:chOff x="1420" y="3235"/>
            <a:chExt cx="807" cy="461"/>
          </a:xfrm>
        </p:grpSpPr>
        <p:grpSp>
          <p:nvGrpSpPr>
            <p:cNvPr id="36876" name="Group 132"/>
            <p:cNvGrpSpPr>
              <a:grpSpLocks/>
            </p:cNvGrpSpPr>
            <p:nvPr/>
          </p:nvGrpSpPr>
          <p:grpSpPr bwMode="auto">
            <a:xfrm>
              <a:off x="1420" y="3235"/>
              <a:ext cx="807" cy="461"/>
              <a:chOff x="1420" y="3235"/>
              <a:chExt cx="807" cy="461"/>
            </a:xfrm>
          </p:grpSpPr>
          <p:sp>
            <p:nvSpPr>
              <p:cNvPr id="36879" name="Line 133"/>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880" name="Line 134"/>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881" name="Line 135"/>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882" name="Line 136"/>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883" name="Arc 137"/>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36884" name="Arc 138"/>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36877" name="Text Box 139"/>
            <p:cNvSpPr txBox="1">
              <a:spLocks noChangeArrowheads="1"/>
            </p:cNvSpPr>
            <p:nvPr/>
          </p:nvSpPr>
          <p:spPr bwMode="auto">
            <a:xfrm>
              <a:off x="1647" y="3479"/>
              <a:ext cx="356" cy="202"/>
            </a:xfrm>
            <a:prstGeom prst="rect">
              <a:avLst/>
            </a:prstGeom>
            <a:noFill/>
            <a:ln w="9525">
              <a:noFill/>
              <a:miter lim="800000"/>
              <a:headEnd/>
              <a:tailEnd/>
            </a:ln>
          </p:spPr>
          <p:txBody>
            <a:bodyPr wrap="none" lIns="92075" tIns="46038" rIns="92075" bIns="46038">
              <a:spAutoFit/>
            </a:bodyPr>
            <a:lstStyle/>
            <a:p>
              <a:r>
                <a:rPr lang="en-US" sz="1500"/>
                <a:t>JVM</a:t>
              </a:r>
            </a:p>
          </p:txBody>
        </p:sp>
        <p:sp>
          <p:nvSpPr>
            <p:cNvPr id="36878" name="Text Box 140"/>
            <p:cNvSpPr txBox="1">
              <a:spLocks noChangeArrowheads="1"/>
            </p:cNvSpPr>
            <p:nvPr/>
          </p:nvSpPr>
          <p:spPr bwMode="auto">
            <a:xfrm>
              <a:off x="1725" y="3251"/>
              <a:ext cx="196" cy="202"/>
            </a:xfrm>
            <a:prstGeom prst="rect">
              <a:avLst/>
            </a:prstGeom>
            <a:noFill/>
            <a:ln w="9525">
              <a:noFill/>
              <a:miter lim="800000"/>
              <a:headEnd/>
              <a:tailEnd/>
            </a:ln>
          </p:spPr>
          <p:txBody>
            <a:bodyPr wrap="none" lIns="92075" tIns="46038" rIns="92075" bIns="46038">
              <a:spAutoFit/>
            </a:bodyPr>
            <a:lstStyle/>
            <a:p>
              <a:r>
                <a:rPr lang="en-US" sz="1500"/>
                <a:t>P</a:t>
              </a:r>
            </a:p>
          </p:txBody>
        </p:sp>
      </p:grpSp>
      <p:sp>
        <p:nvSpPr>
          <p:cNvPr id="70" name="Text Box 41"/>
          <p:cNvSpPr txBox="1">
            <a:spLocks noChangeArrowheads="1"/>
          </p:cNvSpPr>
          <p:nvPr/>
        </p:nvSpPr>
        <p:spPr bwMode="auto">
          <a:xfrm>
            <a:off x="5409833" y="4521109"/>
            <a:ext cx="2561792" cy="708528"/>
          </a:xfrm>
          <a:prstGeom prst="rect">
            <a:avLst/>
          </a:prstGeom>
          <a:noFill/>
          <a:ln w="9525">
            <a:noFill/>
            <a:miter lim="800000"/>
            <a:headEnd/>
            <a:tailEnd/>
          </a:ln>
        </p:spPr>
        <p:txBody>
          <a:bodyPr wrap="none" lIns="92075" tIns="46038" rIns="92075" bIns="46038">
            <a:spAutoFit/>
          </a:bodyPr>
          <a:lstStyle/>
          <a:p>
            <a:r>
              <a:rPr lang="en-US" sz="2000" dirty="0"/>
              <a:t>Java Virtual Machine</a:t>
            </a:r>
          </a:p>
          <a:p>
            <a:r>
              <a:rPr lang="en-US" sz="2000" dirty="0"/>
              <a:t>(JVM)</a:t>
            </a:r>
          </a:p>
        </p:txBody>
      </p:sp>
      <p:cxnSp>
        <p:nvCxnSpPr>
          <p:cNvPr id="71" name="AutoShape 47"/>
          <p:cNvCxnSpPr>
            <a:cxnSpLocks noChangeShapeType="1"/>
            <a:stCxn id="70" idx="1"/>
            <a:endCxn id="36873" idx="3"/>
          </p:cNvCxnSpPr>
          <p:nvPr/>
        </p:nvCxnSpPr>
        <p:spPr bwMode="auto">
          <a:xfrm flipH="1">
            <a:off x="4630980" y="4875373"/>
            <a:ext cx="778853" cy="0"/>
          </a:xfrm>
          <a:prstGeom prst="straightConnector1">
            <a:avLst/>
          </a:prstGeom>
          <a:noFill/>
          <a:ln w="9525">
            <a:solidFill>
              <a:schemeClr val="tx1"/>
            </a:solidFill>
            <a:miter lim="800000"/>
            <a:headEnd/>
            <a:tailEnd type="triangle" w="med" len="med"/>
          </a:ln>
        </p:spPr>
      </p:cxnSp>
      <p:sp>
        <p:nvSpPr>
          <p:cNvPr id="72" name="Text Box 139"/>
          <p:cNvSpPr txBox="1">
            <a:spLocks noChangeArrowheads="1"/>
          </p:cNvSpPr>
          <p:nvPr/>
        </p:nvSpPr>
        <p:spPr bwMode="auto">
          <a:xfrm>
            <a:off x="6077191" y="2424273"/>
            <a:ext cx="1213474" cy="708528"/>
          </a:xfrm>
          <a:prstGeom prst="rect">
            <a:avLst/>
          </a:prstGeom>
          <a:noFill/>
          <a:ln w="9525">
            <a:noFill/>
            <a:miter lim="800000"/>
            <a:headEnd/>
            <a:tailEnd/>
          </a:ln>
        </p:spPr>
        <p:txBody>
          <a:bodyPr wrap="none" lIns="92075" tIns="46038" rIns="92075" bIns="46038">
            <a:spAutoFit/>
          </a:bodyPr>
          <a:lstStyle/>
          <a:p>
            <a:r>
              <a:rPr lang="en-US" sz="2000" dirty="0"/>
              <a:t>Java</a:t>
            </a:r>
          </a:p>
          <a:p>
            <a:r>
              <a:rPr lang="en-US" sz="2000" dirty="0"/>
              <a:t>Compiler</a:t>
            </a:r>
          </a:p>
        </p:txBody>
      </p:sp>
      <p:sp>
        <p:nvSpPr>
          <p:cNvPr id="2" name="Diamond 1"/>
          <p:cNvSpPr/>
          <p:nvPr/>
        </p:nvSpPr>
        <p:spPr bwMode="auto">
          <a:xfrm>
            <a:off x="4464635" y="2393793"/>
            <a:ext cx="182880" cy="182880"/>
          </a:xfrm>
          <a:prstGeom prst="diamond">
            <a:avLst/>
          </a:prstGeom>
          <a:noFill/>
          <a:ln w="9525">
            <a:noFill/>
            <a:round/>
            <a:headEnd/>
            <a:tailEnd/>
          </a:ln>
        </p:spPr>
        <p:txBody>
          <a:bodyPr wrap="none" lIns="92075" tIns="46038" rIns="92075" bIns="46038" rtlCol="0" anchor="ctr"/>
          <a:lstStyle/>
          <a:p>
            <a:pPr algn="ctr"/>
            <a:endParaRPr lang="en-US"/>
          </a:p>
        </p:txBody>
      </p:sp>
      <p:cxnSp>
        <p:nvCxnSpPr>
          <p:cNvPr id="4" name="Elbow Connector 3"/>
          <p:cNvCxnSpPr>
            <a:stCxn id="72" idx="1"/>
            <a:endCxn id="2" idx="3"/>
          </p:cNvCxnSpPr>
          <p:nvPr/>
        </p:nvCxnSpPr>
        <p:spPr bwMode="auto">
          <a:xfrm rot="10800000">
            <a:off x="4647515" y="2485233"/>
            <a:ext cx="1429676" cy="293304"/>
          </a:xfrm>
          <a:prstGeom prst="bentConnector3">
            <a:avLst>
              <a:gd name="adj1" fmla="val 50000"/>
            </a:avLst>
          </a:prstGeom>
          <a:noFill/>
          <a:ln w="9525" cap="flat" cmpd="sng" algn="ctr">
            <a:solidFill>
              <a:schemeClr val="tx1"/>
            </a:solidFill>
            <a:prstDash val="solid"/>
            <a:round/>
            <a:headEnd type="none" w="med" len="med"/>
            <a:tailEnd type="triangle"/>
          </a:ln>
          <a:effectLst/>
        </p:spPr>
      </p:cxnSp>
      <p:sp>
        <p:nvSpPr>
          <p:cNvPr id="73" name="Flowchart: Off-page Connector 72"/>
          <p:cNvSpPr/>
          <p:nvPr/>
        </p:nvSpPr>
        <p:spPr bwMode="auto">
          <a:xfrm>
            <a:off x="3719220" y="2697779"/>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x86-64</a:t>
            </a:r>
          </a:p>
        </p:txBody>
      </p:sp>
      <p:sp>
        <p:nvSpPr>
          <p:cNvPr id="74" name="Flowchart: Off-page Connector 73"/>
          <p:cNvSpPr/>
          <p:nvPr/>
        </p:nvSpPr>
        <p:spPr bwMode="auto">
          <a:xfrm>
            <a:off x="3717450" y="5335353"/>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x86-64</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Footer Placeholder 3"/>
          <p:cNvSpPr>
            <a:spLocks noGrp="1"/>
          </p:cNvSpPr>
          <p:nvPr>
            <p:ph type="ftr" sz="quarter" idx="10"/>
          </p:nvPr>
        </p:nvSpPr>
        <p:spPr>
          <a:noFill/>
        </p:spPr>
        <p:txBody>
          <a:bodyPr/>
          <a:lstStyle/>
          <a:p>
            <a:r>
              <a:rPr lang="en-US"/>
              <a:t>©SoftMoore Consulting</a:t>
            </a:r>
          </a:p>
        </p:txBody>
      </p:sp>
      <p:sp>
        <p:nvSpPr>
          <p:cNvPr id="37891" name="Slide Number Placeholder 4"/>
          <p:cNvSpPr>
            <a:spLocks noGrp="1"/>
          </p:cNvSpPr>
          <p:nvPr>
            <p:ph type="sldNum" sz="quarter" idx="11"/>
          </p:nvPr>
        </p:nvSpPr>
        <p:spPr>
          <a:noFill/>
        </p:spPr>
        <p:txBody>
          <a:bodyPr/>
          <a:lstStyle/>
          <a:p>
            <a:r>
              <a:rPr lang="en-US"/>
              <a:t>Slide </a:t>
            </a:r>
            <a:fld id="{7E969F8D-5909-4C9F-840E-A6F55F635B13}" type="slidenum">
              <a:rPr lang="en-US" smtClean="0"/>
              <a:pPr/>
              <a:t>35</a:t>
            </a:fld>
            <a:endParaRPr lang="en-US"/>
          </a:p>
        </p:txBody>
      </p:sp>
      <p:sp>
        <p:nvSpPr>
          <p:cNvPr id="37892" name="Rectangle 2"/>
          <p:cNvSpPr>
            <a:spLocks noGrp="1" noChangeArrowheads="1"/>
          </p:cNvSpPr>
          <p:nvPr>
            <p:ph type="title"/>
          </p:nvPr>
        </p:nvSpPr>
        <p:spPr/>
        <p:txBody>
          <a:bodyPr/>
          <a:lstStyle/>
          <a:p>
            <a:r>
              <a:rPr lang="en-US"/>
              <a:t>Compiler Project</a:t>
            </a:r>
          </a:p>
        </p:txBody>
      </p:sp>
      <p:sp>
        <p:nvSpPr>
          <p:cNvPr id="37893" name="Rectangle 43"/>
          <p:cNvSpPr>
            <a:spLocks noGrp="1" noChangeArrowheads="1"/>
          </p:cNvSpPr>
          <p:nvPr>
            <p:ph type="body" idx="1"/>
          </p:nvPr>
        </p:nvSpPr>
        <p:spPr/>
        <p:txBody>
          <a:bodyPr/>
          <a:lstStyle/>
          <a:p>
            <a:r>
              <a:rPr lang="en-US" dirty="0"/>
              <a:t>Source language: CPRL</a:t>
            </a:r>
          </a:p>
          <a:p>
            <a:r>
              <a:rPr lang="en-US" dirty="0"/>
              <a:t>Target language: CVM/A, assembly language for the CPRL Virtual Machine (CVM)</a:t>
            </a:r>
          </a:p>
          <a:p>
            <a:r>
              <a:rPr lang="en-US" dirty="0"/>
              <a:t>You will write a CPRL-to-CVM/A compiler in Kotlin.</a:t>
            </a:r>
          </a:p>
          <a:p>
            <a:r>
              <a:rPr lang="en-US" dirty="0"/>
              <a:t>I will provide a CVM assembler.</a:t>
            </a:r>
          </a:p>
          <a:p>
            <a:r>
              <a:rPr lang="en-US" dirty="0"/>
              <a:t>When you compile your compiler, you will have a</a:t>
            </a:r>
            <a:br>
              <a:rPr lang="en-US" dirty="0"/>
            </a:br>
            <a:r>
              <a:rPr lang="en-US" dirty="0"/>
              <a:t>CPRL-to-CVM/A compiler that runs on a Java virtual machine.</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Footer Placeholder 3"/>
          <p:cNvSpPr>
            <a:spLocks noGrp="1"/>
          </p:cNvSpPr>
          <p:nvPr>
            <p:ph type="ftr" sz="quarter" idx="10"/>
          </p:nvPr>
        </p:nvSpPr>
        <p:spPr>
          <a:noFill/>
        </p:spPr>
        <p:txBody>
          <a:bodyPr/>
          <a:lstStyle/>
          <a:p>
            <a:r>
              <a:rPr lang="en-US"/>
              <a:t>©SoftMoore Consulting</a:t>
            </a:r>
          </a:p>
        </p:txBody>
      </p:sp>
      <p:sp>
        <p:nvSpPr>
          <p:cNvPr id="37891" name="Slide Number Placeholder 4"/>
          <p:cNvSpPr>
            <a:spLocks noGrp="1"/>
          </p:cNvSpPr>
          <p:nvPr>
            <p:ph type="sldNum" sz="quarter" idx="11"/>
          </p:nvPr>
        </p:nvSpPr>
        <p:spPr>
          <a:noFill/>
        </p:spPr>
        <p:txBody>
          <a:bodyPr/>
          <a:lstStyle/>
          <a:p>
            <a:r>
              <a:rPr lang="en-US"/>
              <a:t>Slide </a:t>
            </a:r>
            <a:fld id="{7E969F8D-5909-4C9F-840E-A6F55F635B13}" type="slidenum">
              <a:rPr lang="en-US" smtClean="0"/>
              <a:pPr/>
              <a:t>36</a:t>
            </a:fld>
            <a:endParaRPr lang="en-US"/>
          </a:p>
        </p:txBody>
      </p:sp>
      <p:sp>
        <p:nvSpPr>
          <p:cNvPr id="37892" name="Rectangle 2"/>
          <p:cNvSpPr>
            <a:spLocks noGrp="1" noChangeArrowheads="1"/>
          </p:cNvSpPr>
          <p:nvPr>
            <p:ph type="title"/>
          </p:nvPr>
        </p:nvSpPr>
        <p:spPr/>
        <p:txBody>
          <a:bodyPr/>
          <a:lstStyle/>
          <a:p>
            <a:r>
              <a:rPr lang="en-US" dirty="0"/>
              <a:t>Compiler Project</a:t>
            </a:r>
            <a:br>
              <a:rPr lang="en-US" dirty="0"/>
            </a:br>
            <a:r>
              <a:rPr lang="en-US" sz="2400" dirty="0"/>
              <a:t>(continued)</a:t>
            </a:r>
          </a:p>
        </p:txBody>
      </p:sp>
      <p:grpSp>
        <p:nvGrpSpPr>
          <p:cNvPr id="3" name="Group 2">
            <a:extLst>
              <a:ext uri="{FF2B5EF4-FFF2-40B4-BE49-F238E27FC236}">
                <a16:creationId xmlns:a16="http://schemas.microsoft.com/office/drawing/2014/main" id="{2227A51E-186E-42E9-BAAF-C2627FC8DDE2}"/>
              </a:ext>
            </a:extLst>
          </p:cNvPr>
          <p:cNvGrpSpPr/>
          <p:nvPr/>
        </p:nvGrpSpPr>
        <p:grpSpPr>
          <a:xfrm>
            <a:off x="987655" y="1965324"/>
            <a:ext cx="7168690" cy="3063876"/>
            <a:chOff x="987655" y="1965324"/>
            <a:chExt cx="7168690" cy="3063876"/>
          </a:xfrm>
        </p:grpSpPr>
        <p:sp>
          <p:nvSpPr>
            <p:cNvPr id="37925" name="Line 113"/>
            <p:cNvSpPr>
              <a:spLocks noChangeShapeType="1"/>
            </p:cNvSpPr>
            <p:nvPr/>
          </p:nvSpPr>
          <p:spPr bwMode="auto">
            <a:xfrm>
              <a:off x="4798785" y="1965325"/>
              <a:ext cx="1920240"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26" name="Line 114"/>
            <p:cNvSpPr>
              <a:spLocks noChangeShapeType="1"/>
            </p:cNvSpPr>
            <p:nvPr/>
          </p:nvSpPr>
          <p:spPr bwMode="auto">
            <a:xfrm>
              <a:off x="5309152" y="2695575"/>
              <a:ext cx="914400"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27" name="Line 115"/>
            <p:cNvSpPr>
              <a:spLocks noChangeShapeType="1"/>
            </p:cNvSpPr>
            <p:nvPr/>
          </p:nvSpPr>
          <p:spPr bwMode="auto">
            <a:xfrm>
              <a:off x="4805113" y="1965325"/>
              <a:ext cx="0" cy="365125"/>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28" name="Line 116"/>
            <p:cNvSpPr>
              <a:spLocks noChangeShapeType="1"/>
            </p:cNvSpPr>
            <p:nvPr/>
          </p:nvSpPr>
          <p:spPr bwMode="auto">
            <a:xfrm>
              <a:off x="6711971" y="1965325"/>
              <a:ext cx="0" cy="365125"/>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29" name="Line 117"/>
            <p:cNvSpPr>
              <a:spLocks noChangeShapeType="1"/>
            </p:cNvSpPr>
            <p:nvPr/>
          </p:nvSpPr>
          <p:spPr bwMode="auto">
            <a:xfrm>
              <a:off x="5309152" y="2330450"/>
              <a:ext cx="0" cy="365125"/>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30" name="Line 118"/>
            <p:cNvSpPr>
              <a:spLocks noChangeShapeType="1"/>
            </p:cNvSpPr>
            <p:nvPr/>
          </p:nvSpPr>
          <p:spPr bwMode="auto">
            <a:xfrm>
              <a:off x="6223552" y="2330450"/>
              <a:ext cx="0" cy="365125"/>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31" name="Line 119"/>
            <p:cNvSpPr>
              <a:spLocks noChangeShapeType="1"/>
            </p:cNvSpPr>
            <p:nvPr/>
          </p:nvSpPr>
          <p:spPr bwMode="auto">
            <a:xfrm>
              <a:off x="5034514" y="2330450"/>
              <a:ext cx="274638"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32" name="Line 120"/>
            <p:cNvSpPr>
              <a:spLocks noChangeShapeType="1"/>
            </p:cNvSpPr>
            <p:nvPr/>
          </p:nvSpPr>
          <p:spPr bwMode="auto">
            <a:xfrm>
              <a:off x="6220313" y="2330450"/>
              <a:ext cx="4937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23" name="Text Box 121"/>
            <p:cNvSpPr txBox="1">
              <a:spLocks noChangeArrowheads="1"/>
            </p:cNvSpPr>
            <p:nvPr/>
          </p:nvSpPr>
          <p:spPr bwMode="auto">
            <a:xfrm>
              <a:off x="5482189" y="2346325"/>
              <a:ext cx="565150" cy="320675"/>
            </a:xfrm>
            <a:prstGeom prst="rect">
              <a:avLst/>
            </a:prstGeom>
            <a:noFill/>
            <a:ln w="9525">
              <a:noFill/>
              <a:miter lim="800000"/>
              <a:headEnd/>
              <a:tailEnd/>
            </a:ln>
          </p:spPr>
          <p:txBody>
            <a:bodyPr wrap="none" lIns="92075" tIns="46038" rIns="92075" bIns="46038">
              <a:spAutoFit/>
            </a:bodyPr>
            <a:lstStyle/>
            <a:p>
              <a:r>
                <a:rPr lang="en-US" sz="1500"/>
                <a:t>JVM</a:t>
              </a:r>
            </a:p>
          </p:txBody>
        </p:sp>
        <p:sp>
          <p:nvSpPr>
            <p:cNvPr id="37924" name="Text Box 122"/>
            <p:cNvSpPr txBox="1">
              <a:spLocks noChangeArrowheads="1"/>
            </p:cNvSpPr>
            <p:nvPr/>
          </p:nvSpPr>
          <p:spPr bwMode="auto">
            <a:xfrm>
              <a:off x="4962797" y="1985963"/>
              <a:ext cx="1597489" cy="323808"/>
            </a:xfrm>
            <a:prstGeom prst="rect">
              <a:avLst/>
            </a:prstGeom>
            <a:noFill/>
            <a:ln w="9525">
              <a:noFill/>
              <a:miter lim="800000"/>
              <a:headEnd/>
              <a:tailEnd/>
            </a:ln>
          </p:spPr>
          <p:txBody>
            <a:bodyPr wrap="none" lIns="92075" tIns="46038" rIns="92075" bIns="46038">
              <a:spAutoFit/>
            </a:bodyPr>
            <a:lstStyle/>
            <a:p>
              <a:r>
                <a:rPr lang="en-US" sz="1500" dirty="0"/>
                <a:t>CPRL </a:t>
              </a:r>
              <a:r>
                <a:rPr lang="en-US" sz="1500" dirty="0">
                  <a:sym typeface="Symbol" pitchFamily="18" charset="2"/>
                </a:rPr>
                <a:t> CVM/A</a:t>
              </a:r>
            </a:p>
          </p:txBody>
        </p:sp>
        <p:sp>
          <p:nvSpPr>
            <p:cNvPr id="37935" name="Text Box 100"/>
            <p:cNvSpPr txBox="1">
              <a:spLocks noChangeArrowheads="1"/>
            </p:cNvSpPr>
            <p:nvPr/>
          </p:nvSpPr>
          <p:spPr bwMode="auto">
            <a:xfrm>
              <a:off x="2594325" y="1985963"/>
              <a:ext cx="1597489" cy="323808"/>
            </a:xfrm>
            <a:prstGeom prst="rect">
              <a:avLst/>
            </a:prstGeom>
            <a:noFill/>
            <a:ln w="9525">
              <a:noFill/>
              <a:miter lim="800000"/>
              <a:headEnd/>
              <a:tailEnd/>
            </a:ln>
          </p:spPr>
          <p:txBody>
            <a:bodyPr wrap="none" lIns="92075" tIns="46038" rIns="92075" bIns="46038">
              <a:spAutoFit/>
            </a:bodyPr>
            <a:lstStyle/>
            <a:p>
              <a:r>
                <a:rPr lang="en-US" sz="1500" dirty="0"/>
                <a:t>CPRL </a:t>
              </a:r>
              <a:r>
                <a:rPr lang="en-US" sz="1500" dirty="0">
                  <a:sym typeface="Symbol" pitchFamily="18" charset="2"/>
                </a:rPr>
                <a:t> CVM/A</a:t>
              </a:r>
            </a:p>
          </p:txBody>
        </p:sp>
        <p:sp>
          <p:nvSpPr>
            <p:cNvPr id="37936" name="Line 91"/>
            <p:cNvSpPr>
              <a:spLocks noChangeShapeType="1"/>
            </p:cNvSpPr>
            <p:nvPr/>
          </p:nvSpPr>
          <p:spPr bwMode="auto">
            <a:xfrm>
              <a:off x="2437259" y="1965325"/>
              <a:ext cx="1920240"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37" name="Line 92"/>
            <p:cNvSpPr>
              <a:spLocks noChangeShapeType="1"/>
            </p:cNvSpPr>
            <p:nvPr/>
          </p:nvSpPr>
          <p:spPr bwMode="auto">
            <a:xfrm>
              <a:off x="2935840" y="2695575"/>
              <a:ext cx="914400"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38" name="Line 93"/>
            <p:cNvSpPr>
              <a:spLocks noChangeShapeType="1"/>
            </p:cNvSpPr>
            <p:nvPr/>
          </p:nvSpPr>
          <p:spPr bwMode="auto">
            <a:xfrm>
              <a:off x="2441279" y="1965324"/>
              <a:ext cx="0" cy="36576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39" name="Line 94"/>
            <p:cNvSpPr>
              <a:spLocks noChangeShapeType="1"/>
            </p:cNvSpPr>
            <p:nvPr/>
          </p:nvSpPr>
          <p:spPr bwMode="auto">
            <a:xfrm>
              <a:off x="4351889" y="1965325"/>
              <a:ext cx="0" cy="365125"/>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40" name="Line 95"/>
            <p:cNvSpPr>
              <a:spLocks noChangeShapeType="1"/>
            </p:cNvSpPr>
            <p:nvPr/>
          </p:nvSpPr>
          <p:spPr bwMode="auto">
            <a:xfrm>
              <a:off x="2935840" y="2330450"/>
              <a:ext cx="0" cy="365125"/>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41" name="Line 96"/>
            <p:cNvSpPr>
              <a:spLocks noChangeShapeType="1"/>
            </p:cNvSpPr>
            <p:nvPr/>
          </p:nvSpPr>
          <p:spPr bwMode="auto">
            <a:xfrm>
              <a:off x="3850240" y="2330450"/>
              <a:ext cx="0" cy="365125"/>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42" name="Line 97"/>
            <p:cNvSpPr>
              <a:spLocks noChangeShapeType="1"/>
            </p:cNvSpPr>
            <p:nvPr/>
          </p:nvSpPr>
          <p:spPr bwMode="auto">
            <a:xfrm>
              <a:off x="2441279" y="2330450"/>
              <a:ext cx="4937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43" name="Line 98"/>
            <p:cNvSpPr>
              <a:spLocks noChangeShapeType="1"/>
            </p:cNvSpPr>
            <p:nvPr/>
          </p:nvSpPr>
          <p:spPr bwMode="auto">
            <a:xfrm>
              <a:off x="3848652" y="2330450"/>
              <a:ext cx="274638"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34" name="Text Box 99"/>
            <p:cNvSpPr txBox="1">
              <a:spLocks noChangeArrowheads="1"/>
            </p:cNvSpPr>
            <p:nvPr/>
          </p:nvSpPr>
          <p:spPr bwMode="auto">
            <a:xfrm>
              <a:off x="3058813" y="2338705"/>
              <a:ext cx="668453" cy="323808"/>
            </a:xfrm>
            <a:prstGeom prst="rect">
              <a:avLst/>
            </a:prstGeom>
            <a:noFill/>
            <a:ln w="9525">
              <a:noFill/>
              <a:miter lim="800000"/>
              <a:headEnd/>
              <a:tailEnd/>
            </a:ln>
          </p:spPr>
          <p:txBody>
            <a:bodyPr wrap="none" lIns="92075" tIns="46038" rIns="92075" bIns="46038">
              <a:spAutoFit/>
            </a:bodyPr>
            <a:lstStyle/>
            <a:p>
              <a:r>
                <a:rPr lang="en-US" sz="1500" dirty="0"/>
                <a:t>Kotlin</a:t>
              </a:r>
            </a:p>
          </p:txBody>
        </p:sp>
        <p:grpSp>
          <p:nvGrpSpPr>
            <p:cNvPr id="37902" name="Group 123"/>
            <p:cNvGrpSpPr>
              <a:grpSpLocks/>
            </p:cNvGrpSpPr>
            <p:nvPr/>
          </p:nvGrpSpPr>
          <p:grpSpPr bwMode="auto">
            <a:xfrm>
              <a:off x="3848652" y="2330450"/>
              <a:ext cx="1462087" cy="730250"/>
              <a:chOff x="624" y="2544"/>
              <a:chExt cx="921" cy="460"/>
            </a:xfrm>
          </p:grpSpPr>
          <p:grpSp>
            <p:nvGrpSpPr>
              <p:cNvPr id="37903" name="Group 124"/>
              <p:cNvGrpSpPr>
                <a:grpSpLocks/>
              </p:cNvGrpSpPr>
              <p:nvPr/>
            </p:nvGrpSpPr>
            <p:grpSpPr bwMode="auto">
              <a:xfrm>
                <a:off x="624" y="2544"/>
                <a:ext cx="921" cy="460"/>
                <a:chOff x="624" y="2544"/>
                <a:chExt cx="921" cy="460"/>
              </a:xfrm>
            </p:grpSpPr>
            <p:sp>
              <p:nvSpPr>
                <p:cNvPr id="37906" name="Line 125"/>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07" name="Line 126"/>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08" name="Line 127"/>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09" name="Line 128"/>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10" name="Line 129"/>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11" name="Line 130"/>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12" name="Line 131"/>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13" name="Line 132"/>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37904" name="Text Box 133"/>
              <p:cNvSpPr txBox="1">
                <a:spLocks noChangeArrowheads="1"/>
              </p:cNvSpPr>
              <p:nvPr/>
            </p:nvSpPr>
            <p:spPr bwMode="auto">
              <a:xfrm>
                <a:off x="840" y="2784"/>
                <a:ext cx="489" cy="204"/>
              </a:xfrm>
              <a:prstGeom prst="rect">
                <a:avLst/>
              </a:prstGeom>
              <a:noFill/>
              <a:ln w="9525">
                <a:noFill/>
                <a:miter lim="800000"/>
                <a:headEnd/>
                <a:tailEnd/>
              </a:ln>
            </p:spPr>
            <p:txBody>
              <a:bodyPr wrap="none" lIns="92075" tIns="46038" rIns="92075" bIns="46038">
                <a:spAutoFit/>
              </a:bodyPr>
              <a:lstStyle/>
              <a:p>
                <a:r>
                  <a:rPr lang="en-US" sz="1500" dirty="0"/>
                  <a:t>x86-64</a:t>
                </a:r>
              </a:p>
            </p:txBody>
          </p:sp>
          <p:sp>
            <p:nvSpPr>
              <p:cNvPr id="37905" name="Text Box 134"/>
              <p:cNvSpPr txBox="1">
                <a:spLocks noChangeArrowheads="1"/>
              </p:cNvSpPr>
              <p:nvPr/>
            </p:nvSpPr>
            <p:spPr bwMode="auto">
              <a:xfrm>
                <a:off x="655" y="2557"/>
                <a:ext cx="849" cy="204"/>
              </a:xfrm>
              <a:prstGeom prst="rect">
                <a:avLst/>
              </a:prstGeom>
              <a:noFill/>
              <a:ln w="9525">
                <a:noFill/>
                <a:miter lim="800000"/>
                <a:headEnd/>
                <a:tailEnd/>
              </a:ln>
            </p:spPr>
            <p:txBody>
              <a:bodyPr wrap="none" lIns="92075" tIns="46038" rIns="92075" bIns="46038">
                <a:spAutoFit/>
              </a:bodyPr>
              <a:lstStyle/>
              <a:p>
                <a:r>
                  <a:rPr lang="en-US" sz="1500" dirty="0"/>
                  <a:t>Kotlin </a:t>
                </a:r>
                <a:r>
                  <a:rPr lang="en-US" sz="1500" dirty="0">
                    <a:sym typeface="Symbol" pitchFamily="18" charset="2"/>
                  </a:rPr>
                  <a:t> JVM</a:t>
                </a:r>
              </a:p>
            </p:txBody>
          </p:sp>
        </p:grpSp>
        <p:sp>
          <p:nvSpPr>
            <p:cNvPr id="37897" name="Text Box 136"/>
            <p:cNvSpPr txBox="1">
              <a:spLocks noChangeArrowheads="1"/>
            </p:cNvSpPr>
            <p:nvPr/>
          </p:nvSpPr>
          <p:spPr bwMode="auto">
            <a:xfrm>
              <a:off x="987655" y="2787650"/>
              <a:ext cx="1681807" cy="708528"/>
            </a:xfrm>
            <a:prstGeom prst="rect">
              <a:avLst/>
            </a:prstGeom>
            <a:noFill/>
            <a:ln w="9525">
              <a:noFill/>
              <a:miter lim="800000"/>
              <a:headEnd/>
              <a:tailEnd/>
            </a:ln>
          </p:spPr>
          <p:txBody>
            <a:bodyPr wrap="none" lIns="92075" tIns="46038" rIns="92075" bIns="46038">
              <a:spAutoFit/>
            </a:bodyPr>
            <a:lstStyle/>
            <a:p>
              <a:r>
                <a:rPr lang="en-US" sz="2000" dirty="0"/>
                <a:t>You will write</a:t>
              </a:r>
            </a:p>
            <a:p>
              <a:r>
                <a:rPr lang="en-US" sz="2000" dirty="0"/>
                <a:t>this compiler</a:t>
              </a:r>
            </a:p>
          </p:txBody>
        </p:sp>
        <p:cxnSp>
          <p:nvCxnSpPr>
            <p:cNvPr id="37898" name="AutoShape 138"/>
            <p:cNvCxnSpPr>
              <a:cxnSpLocks noChangeShapeType="1"/>
            </p:cNvCxnSpPr>
            <p:nvPr/>
          </p:nvCxnSpPr>
          <p:spPr bwMode="auto">
            <a:xfrm flipV="1">
              <a:off x="2662789" y="2690813"/>
              <a:ext cx="731838" cy="457200"/>
            </a:xfrm>
            <a:prstGeom prst="bentConnector2">
              <a:avLst/>
            </a:prstGeom>
            <a:noFill/>
            <a:ln w="9525">
              <a:solidFill>
                <a:schemeClr val="tx1"/>
              </a:solidFill>
              <a:miter lim="800000"/>
              <a:headEnd/>
              <a:tailEnd type="triangle" w="med" len="med"/>
            </a:ln>
          </p:spPr>
        </p:cxnSp>
        <p:sp>
          <p:nvSpPr>
            <p:cNvPr id="37899" name="Text Box 139"/>
            <p:cNvSpPr txBox="1">
              <a:spLocks noChangeArrowheads="1"/>
            </p:cNvSpPr>
            <p:nvPr/>
          </p:nvSpPr>
          <p:spPr bwMode="auto">
            <a:xfrm>
              <a:off x="6431514" y="2635250"/>
              <a:ext cx="1724831" cy="1016305"/>
            </a:xfrm>
            <a:prstGeom prst="rect">
              <a:avLst/>
            </a:prstGeom>
            <a:noFill/>
            <a:ln w="9525">
              <a:noFill/>
              <a:miter lim="800000"/>
              <a:headEnd/>
              <a:tailEnd/>
            </a:ln>
          </p:spPr>
          <p:txBody>
            <a:bodyPr wrap="none" lIns="92075" tIns="46038" rIns="92075" bIns="46038">
              <a:spAutoFit/>
            </a:bodyPr>
            <a:lstStyle/>
            <a:p>
              <a:pPr algn="l"/>
              <a:r>
                <a:rPr lang="en-US" sz="2000" dirty="0"/>
                <a:t>Compiled</a:t>
              </a:r>
            </a:p>
            <a:p>
              <a:pPr algn="l"/>
              <a:r>
                <a:rPr lang="en-US" sz="2000" dirty="0"/>
                <a:t>version of</a:t>
              </a:r>
            </a:p>
            <a:p>
              <a:pPr algn="l"/>
              <a:r>
                <a:rPr lang="en-US" sz="2000" dirty="0"/>
                <a:t>your compiler</a:t>
              </a:r>
            </a:p>
          </p:txBody>
        </p:sp>
        <p:cxnSp>
          <p:nvCxnSpPr>
            <p:cNvPr id="37900" name="AutoShape 141"/>
            <p:cNvCxnSpPr>
              <a:cxnSpLocks noChangeShapeType="1"/>
            </p:cNvCxnSpPr>
            <p:nvPr/>
          </p:nvCxnSpPr>
          <p:spPr bwMode="auto">
            <a:xfrm rot="10800000">
              <a:off x="5747302" y="2684463"/>
              <a:ext cx="731837" cy="457200"/>
            </a:xfrm>
            <a:prstGeom prst="bentConnector2">
              <a:avLst/>
            </a:prstGeom>
            <a:noFill/>
            <a:ln w="9525">
              <a:solidFill>
                <a:schemeClr val="tx1"/>
              </a:solidFill>
              <a:miter lim="800000"/>
              <a:headEnd/>
              <a:tailEnd type="triangle" w="med" len="med"/>
            </a:ln>
          </p:spPr>
        </p:cxnSp>
        <p:sp>
          <p:nvSpPr>
            <p:cNvPr id="51" name="Text Box 139"/>
            <p:cNvSpPr txBox="1">
              <a:spLocks noChangeArrowheads="1"/>
            </p:cNvSpPr>
            <p:nvPr/>
          </p:nvSpPr>
          <p:spPr bwMode="auto">
            <a:xfrm>
              <a:off x="2142089" y="3705119"/>
              <a:ext cx="1959254" cy="1324081"/>
            </a:xfrm>
            <a:prstGeom prst="rect">
              <a:avLst/>
            </a:prstGeom>
            <a:noFill/>
            <a:ln w="9525">
              <a:noFill/>
              <a:miter lim="800000"/>
              <a:headEnd/>
              <a:tailEnd/>
            </a:ln>
          </p:spPr>
          <p:txBody>
            <a:bodyPr wrap="none" lIns="92075" tIns="46038" rIns="92075" bIns="46038">
              <a:spAutoFit/>
            </a:bodyPr>
            <a:lstStyle/>
            <a:p>
              <a:pPr algn="l"/>
              <a:r>
                <a:rPr lang="en-US" sz="2000" dirty="0"/>
                <a:t>Use the Kotlin</a:t>
              </a:r>
            </a:p>
            <a:p>
              <a:pPr algn="l"/>
              <a:r>
                <a:rPr lang="en-US" sz="2000" dirty="0"/>
                <a:t>compiler to</a:t>
              </a:r>
            </a:p>
            <a:p>
              <a:pPr algn="l"/>
              <a:r>
                <a:rPr lang="en-US" sz="2000" dirty="0"/>
                <a:t>compile your</a:t>
              </a:r>
            </a:p>
            <a:p>
              <a:pPr algn="l"/>
              <a:r>
                <a:rPr lang="en-US" sz="2000" dirty="0"/>
                <a:t>CPRL compiler</a:t>
              </a:r>
            </a:p>
          </p:txBody>
        </p:sp>
        <p:cxnSp>
          <p:nvCxnSpPr>
            <p:cNvPr id="52" name="AutoShape 141"/>
            <p:cNvCxnSpPr>
              <a:cxnSpLocks noChangeShapeType="1"/>
              <a:stCxn id="51" idx="3"/>
              <a:endCxn id="53" idx="2"/>
            </p:cNvCxnSpPr>
            <p:nvPr/>
          </p:nvCxnSpPr>
          <p:spPr bwMode="auto">
            <a:xfrm flipV="1">
              <a:off x="4101343" y="3790850"/>
              <a:ext cx="479146" cy="576310"/>
            </a:xfrm>
            <a:prstGeom prst="bentConnector2">
              <a:avLst/>
            </a:prstGeom>
            <a:noFill/>
            <a:ln w="9525">
              <a:solidFill>
                <a:schemeClr val="tx1"/>
              </a:solidFill>
              <a:miter lim="800000"/>
              <a:headEnd/>
              <a:tailEnd type="triangle" w="med" len="med"/>
            </a:ln>
          </p:spPr>
        </p:cxnSp>
        <p:sp>
          <p:nvSpPr>
            <p:cNvPr id="53" name="Flowchart: Off-page Connector 52"/>
            <p:cNvSpPr/>
            <p:nvPr/>
          </p:nvSpPr>
          <p:spPr bwMode="auto">
            <a:xfrm>
              <a:off x="4123289" y="3059330"/>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x86-64</a:t>
              </a:r>
            </a:p>
          </p:txBody>
        </p:sp>
      </p:grpSp>
    </p:spTree>
    <p:extLst>
      <p:ext uri="{BB962C8B-B14F-4D97-AF65-F5344CB8AC3E}">
        <p14:creationId xmlns:p14="http://schemas.microsoft.com/office/powerpoint/2010/main" val="190635097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Footer Placeholder 3"/>
          <p:cNvSpPr>
            <a:spLocks noGrp="1"/>
          </p:cNvSpPr>
          <p:nvPr>
            <p:ph type="ftr" sz="quarter" idx="10"/>
          </p:nvPr>
        </p:nvSpPr>
        <p:spPr>
          <a:noFill/>
        </p:spPr>
        <p:txBody>
          <a:bodyPr/>
          <a:lstStyle/>
          <a:p>
            <a:r>
              <a:rPr lang="en-US"/>
              <a:t>©SoftMoore Consulting</a:t>
            </a:r>
          </a:p>
        </p:txBody>
      </p:sp>
      <p:sp>
        <p:nvSpPr>
          <p:cNvPr id="38915" name="Slide Number Placeholder 4"/>
          <p:cNvSpPr>
            <a:spLocks noGrp="1"/>
          </p:cNvSpPr>
          <p:nvPr>
            <p:ph type="sldNum" sz="quarter" idx="11"/>
          </p:nvPr>
        </p:nvSpPr>
        <p:spPr>
          <a:noFill/>
        </p:spPr>
        <p:txBody>
          <a:bodyPr/>
          <a:lstStyle/>
          <a:p>
            <a:r>
              <a:rPr lang="en-US"/>
              <a:t>Slide </a:t>
            </a:r>
            <a:fld id="{D9553B3F-2640-4B19-8022-F68A61F7EE86}" type="slidenum">
              <a:rPr lang="en-US" smtClean="0"/>
              <a:pPr/>
              <a:t>37</a:t>
            </a:fld>
            <a:endParaRPr lang="en-US"/>
          </a:p>
        </p:txBody>
      </p:sp>
      <p:sp>
        <p:nvSpPr>
          <p:cNvPr id="38916" name="Rectangle 2"/>
          <p:cNvSpPr>
            <a:spLocks noGrp="1" noChangeArrowheads="1"/>
          </p:cNvSpPr>
          <p:nvPr>
            <p:ph type="title"/>
          </p:nvPr>
        </p:nvSpPr>
        <p:spPr/>
        <p:txBody>
          <a:bodyPr/>
          <a:lstStyle/>
          <a:p>
            <a:r>
              <a:rPr lang="en-US" dirty="0"/>
              <a:t>Compiler Project</a:t>
            </a:r>
            <a:br>
              <a:rPr lang="en-US" dirty="0"/>
            </a:br>
            <a:r>
              <a:rPr lang="en-US" sz="2400" dirty="0"/>
              <a:t>(continued)</a:t>
            </a:r>
            <a:endParaRPr lang="en-US" sz="2600" dirty="0"/>
          </a:p>
        </p:txBody>
      </p:sp>
      <p:sp>
        <p:nvSpPr>
          <p:cNvPr id="38917" name="Rectangle 3"/>
          <p:cNvSpPr>
            <a:spLocks noGrp="1" noChangeArrowheads="1"/>
          </p:cNvSpPr>
          <p:nvPr>
            <p:ph type="body" idx="1"/>
          </p:nvPr>
        </p:nvSpPr>
        <p:spPr/>
        <p:txBody>
          <a:bodyPr/>
          <a:lstStyle/>
          <a:p>
            <a:r>
              <a:rPr lang="en-US" dirty="0"/>
              <a:t>Once your compiler is working, you can write test programs in CPRL and compile/assemble them.</a:t>
            </a:r>
          </a:p>
        </p:txBody>
      </p:sp>
      <p:grpSp>
        <p:nvGrpSpPr>
          <p:cNvPr id="4" name="Group 3"/>
          <p:cNvGrpSpPr/>
          <p:nvPr/>
        </p:nvGrpSpPr>
        <p:grpSpPr>
          <a:xfrm>
            <a:off x="685800" y="2466840"/>
            <a:ext cx="7887168" cy="3476760"/>
            <a:chOff x="836892" y="2416040"/>
            <a:chExt cx="7887168" cy="3476760"/>
          </a:xfrm>
        </p:grpSpPr>
        <p:sp>
          <p:nvSpPr>
            <p:cNvPr id="38918" name="Rectangle 16"/>
            <p:cNvSpPr>
              <a:spLocks noChangeArrowheads="1"/>
            </p:cNvSpPr>
            <p:nvPr/>
          </p:nvSpPr>
          <p:spPr bwMode="auto">
            <a:xfrm>
              <a:off x="2515254" y="4244094"/>
              <a:ext cx="914400" cy="914400"/>
            </a:xfrm>
            <a:prstGeom prst="rect">
              <a:avLst/>
            </a:prstGeom>
            <a:noFill/>
            <a:ln w="9525">
              <a:solidFill>
                <a:schemeClr val="tx1"/>
              </a:solidFill>
              <a:miter lim="800000"/>
              <a:headEnd/>
              <a:tailEnd/>
            </a:ln>
          </p:spPr>
          <p:txBody>
            <a:bodyPr wrap="none" lIns="92075" tIns="46038" rIns="92075" bIns="46038" anchor="ctr"/>
            <a:lstStyle/>
            <a:p>
              <a:r>
                <a:rPr lang="en-US" sz="1500" dirty="0"/>
                <a:t>JVM</a:t>
              </a:r>
            </a:p>
            <a:p>
              <a:endParaRPr lang="en-US" sz="1500" dirty="0"/>
            </a:p>
            <a:p>
              <a:r>
                <a:rPr lang="en-US" sz="1500" dirty="0"/>
                <a:t>x86-64</a:t>
              </a:r>
            </a:p>
          </p:txBody>
        </p:sp>
        <p:grpSp>
          <p:nvGrpSpPr>
            <p:cNvPr id="38943" name="Group 31"/>
            <p:cNvGrpSpPr>
              <a:grpSpLocks/>
            </p:cNvGrpSpPr>
            <p:nvPr/>
          </p:nvGrpSpPr>
          <p:grpSpPr bwMode="auto">
            <a:xfrm>
              <a:off x="838200" y="3147131"/>
              <a:ext cx="1281113" cy="731838"/>
              <a:chOff x="1420" y="3235"/>
              <a:chExt cx="807" cy="461"/>
            </a:xfrm>
          </p:grpSpPr>
          <p:sp>
            <p:nvSpPr>
              <p:cNvPr id="38946" name="Line 32"/>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8947" name="Line 33"/>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8948" name="Line 34"/>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8949" name="Line 35"/>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8950" name="Arc 36"/>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38951" name="Arc 37"/>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38944" name="Text Box 38"/>
            <p:cNvSpPr txBox="1">
              <a:spLocks noChangeArrowheads="1"/>
            </p:cNvSpPr>
            <p:nvPr/>
          </p:nvSpPr>
          <p:spPr bwMode="auto">
            <a:xfrm>
              <a:off x="1126913" y="3534481"/>
              <a:ext cx="700513" cy="323808"/>
            </a:xfrm>
            <a:prstGeom prst="rect">
              <a:avLst/>
            </a:prstGeom>
            <a:noFill/>
            <a:ln w="9525">
              <a:noFill/>
              <a:miter lim="800000"/>
              <a:headEnd/>
              <a:tailEnd/>
            </a:ln>
          </p:spPr>
          <p:txBody>
            <a:bodyPr wrap="none" lIns="92075" tIns="46038" rIns="92075" bIns="46038">
              <a:spAutoFit/>
            </a:bodyPr>
            <a:lstStyle/>
            <a:p>
              <a:r>
                <a:rPr lang="en-US" sz="1500" dirty="0"/>
                <a:t>CPRL</a:t>
              </a:r>
            </a:p>
          </p:txBody>
        </p:sp>
        <p:sp>
          <p:nvSpPr>
            <p:cNvPr id="38945" name="Text Box 39"/>
            <p:cNvSpPr txBox="1">
              <a:spLocks noChangeArrowheads="1"/>
            </p:cNvSpPr>
            <p:nvPr/>
          </p:nvSpPr>
          <p:spPr bwMode="auto">
            <a:xfrm>
              <a:off x="1169988" y="3172531"/>
              <a:ext cx="620713" cy="320675"/>
            </a:xfrm>
            <a:prstGeom prst="rect">
              <a:avLst/>
            </a:prstGeom>
            <a:noFill/>
            <a:ln w="9525">
              <a:noFill/>
              <a:miter lim="800000"/>
              <a:headEnd/>
              <a:tailEnd/>
            </a:ln>
          </p:spPr>
          <p:txBody>
            <a:bodyPr wrap="none" lIns="92075" tIns="46038" rIns="92075" bIns="46038">
              <a:spAutoFit/>
            </a:bodyPr>
            <a:lstStyle/>
            <a:p>
              <a:r>
                <a:rPr lang="en-US" sz="1500" dirty="0"/>
                <a:t>Hello</a:t>
              </a:r>
            </a:p>
          </p:txBody>
        </p:sp>
        <p:sp>
          <p:nvSpPr>
            <p:cNvPr id="38934" name="Text Box 51"/>
            <p:cNvSpPr txBox="1">
              <a:spLocks noChangeArrowheads="1"/>
            </p:cNvSpPr>
            <p:nvPr/>
          </p:nvSpPr>
          <p:spPr bwMode="auto">
            <a:xfrm>
              <a:off x="2174610" y="3534482"/>
              <a:ext cx="1597489" cy="323808"/>
            </a:xfrm>
            <a:prstGeom prst="rect">
              <a:avLst/>
            </a:prstGeom>
            <a:noFill/>
            <a:ln w="9525">
              <a:noFill/>
              <a:miter lim="800000"/>
              <a:headEnd/>
              <a:tailEnd/>
            </a:ln>
          </p:spPr>
          <p:txBody>
            <a:bodyPr wrap="none" lIns="92075" tIns="46038" rIns="92075" bIns="46038">
              <a:spAutoFit/>
            </a:bodyPr>
            <a:lstStyle/>
            <a:p>
              <a:r>
                <a:rPr lang="en-US" sz="1500" dirty="0"/>
                <a:t>CPRL </a:t>
              </a:r>
              <a:r>
                <a:rPr lang="en-US" sz="1500" dirty="0">
                  <a:sym typeface="Symbol" pitchFamily="18" charset="2"/>
                </a:rPr>
                <a:t> CVM/A</a:t>
              </a:r>
            </a:p>
          </p:txBody>
        </p:sp>
        <p:sp>
          <p:nvSpPr>
            <p:cNvPr id="38935" name="Line 42"/>
            <p:cNvSpPr>
              <a:spLocks noChangeShapeType="1"/>
            </p:cNvSpPr>
            <p:nvPr/>
          </p:nvSpPr>
          <p:spPr bwMode="auto">
            <a:xfrm>
              <a:off x="1949244" y="3517702"/>
              <a:ext cx="2057400"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8936" name="Line 43"/>
            <p:cNvSpPr>
              <a:spLocks noChangeShapeType="1"/>
            </p:cNvSpPr>
            <p:nvPr/>
          </p:nvSpPr>
          <p:spPr bwMode="auto">
            <a:xfrm>
              <a:off x="2514601" y="4244094"/>
              <a:ext cx="914400"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8939" name="Line 46"/>
            <p:cNvSpPr>
              <a:spLocks noChangeShapeType="1"/>
            </p:cNvSpPr>
            <p:nvPr/>
          </p:nvSpPr>
          <p:spPr bwMode="auto">
            <a:xfrm>
              <a:off x="2514601" y="3878969"/>
              <a:ext cx="0" cy="365125"/>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8940" name="Line 47"/>
            <p:cNvSpPr>
              <a:spLocks noChangeShapeType="1"/>
            </p:cNvSpPr>
            <p:nvPr/>
          </p:nvSpPr>
          <p:spPr bwMode="auto">
            <a:xfrm>
              <a:off x="3429001" y="3878969"/>
              <a:ext cx="0" cy="365125"/>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8941" name="Line 48"/>
            <p:cNvSpPr>
              <a:spLocks noChangeShapeType="1"/>
            </p:cNvSpPr>
            <p:nvPr/>
          </p:nvSpPr>
          <p:spPr bwMode="auto">
            <a:xfrm>
              <a:off x="1935600" y="3878969"/>
              <a:ext cx="576072"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8942" name="Line 49"/>
            <p:cNvSpPr>
              <a:spLocks noChangeShapeType="1"/>
            </p:cNvSpPr>
            <p:nvPr/>
          </p:nvSpPr>
          <p:spPr bwMode="auto">
            <a:xfrm>
              <a:off x="3431271" y="3878969"/>
              <a:ext cx="576072"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8933" name="Text Box 50"/>
            <p:cNvSpPr txBox="1">
              <a:spLocks noChangeArrowheads="1"/>
            </p:cNvSpPr>
            <p:nvPr/>
          </p:nvSpPr>
          <p:spPr bwMode="auto">
            <a:xfrm>
              <a:off x="2687638" y="3894844"/>
              <a:ext cx="565150" cy="320675"/>
            </a:xfrm>
            <a:prstGeom prst="rect">
              <a:avLst/>
            </a:prstGeom>
            <a:noFill/>
            <a:ln w="9525">
              <a:noFill/>
              <a:miter lim="800000"/>
              <a:headEnd/>
              <a:tailEnd/>
            </a:ln>
          </p:spPr>
          <p:txBody>
            <a:bodyPr wrap="none" lIns="92075" tIns="46038" rIns="92075" bIns="46038">
              <a:spAutoFit/>
            </a:bodyPr>
            <a:lstStyle/>
            <a:p>
              <a:r>
                <a:rPr lang="en-US" sz="1500"/>
                <a:t>JVM</a:t>
              </a:r>
            </a:p>
          </p:txBody>
        </p:sp>
        <p:sp>
          <p:nvSpPr>
            <p:cNvPr id="38926" name="Line 54"/>
            <p:cNvSpPr>
              <a:spLocks noChangeShapeType="1"/>
            </p:cNvSpPr>
            <p:nvPr/>
          </p:nvSpPr>
          <p:spPr bwMode="auto">
            <a:xfrm>
              <a:off x="4008437" y="3880556"/>
              <a:ext cx="1005840"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8927" name="Line 55"/>
            <p:cNvSpPr>
              <a:spLocks noChangeShapeType="1"/>
            </p:cNvSpPr>
            <p:nvPr/>
          </p:nvSpPr>
          <p:spPr bwMode="auto">
            <a:xfrm>
              <a:off x="4008437" y="3515431"/>
              <a:ext cx="0" cy="365125"/>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8928" name="Line 56"/>
            <p:cNvSpPr>
              <a:spLocks noChangeShapeType="1"/>
            </p:cNvSpPr>
            <p:nvPr/>
          </p:nvSpPr>
          <p:spPr bwMode="auto">
            <a:xfrm>
              <a:off x="5015552" y="3515431"/>
              <a:ext cx="0" cy="365125"/>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8929" name="Line 57"/>
            <p:cNvSpPr>
              <a:spLocks noChangeShapeType="1"/>
            </p:cNvSpPr>
            <p:nvPr/>
          </p:nvSpPr>
          <p:spPr bwMode="auto">
            <a:xfrm>
              <a:off x="3980328" y="3148719"/>
              <a:ext cx="1033272"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8930" name="Arc 58"/>
            <p:cNvSpPr>
              <a:spLocks/>
            </p:cNvSpPr>
            <p:nvPr/>
          </p:nvSpPr>
          <p:spPr bwMode="auto">
            <a:xfrm>
              <a:off x="5011837" y="3148719"/>
              <a:ext cx="182563" cy="365125"/>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38931" name="Arc 59"/>
            <p:cNvSpPr>
              <a:spLocks/>
            </p:cNvSpPr>
            <p:nvPr/>
          </p:nvSpPr>
          <p:spPr bwMode="auto">
            <a:xfrm flipH="1">
              <a:off x="3824287" y="3148719"/>
              <a:ext cx="182563" cy="365125"/>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38924" name="Text Box 60"/>
            <p:cNvSpPr txBox="1">
              <a:spLocks noChangeArrowheads="1"/>
            </p:cNvSpPr>
            <p:nvPr/>
          </p:nvSpPr>
          <p:spPr bwMode="auto">
            <a:xfrm>
              <a:off x="4119765" y="3536069"/>
              <a:ext cx="795089" cy="323808"/>
            </a:xfrm>
            <a:prstGeom prst="rect">
              <a:avLst/>
            </a:prstGeom>
            <a:noFill/>
            <a:ln w="9525">
              <a:noFill/>
              <a:miter lim="800000"/>
              <a:headEnd/>
              <a:tailEnd/>
            </a:ln>
          </p:spPr>
          <p:txBody>
            <a:bodyPr wrap="none" lIns="92075" tIns="46038" rIns="92075" bIns="46038">
              <a:spAutoFit/>
            </a:bodyPr>
            <a:lstStyle/>
            <a:p>
              <a:r>
                <a:rPr lang="en-US" sz="1500" dirty="0"/>
                <a:t>CVM/A</a:t>
              </a:r>
            </a:p>
          </p:txBody>
        </p:sp>
        <p:sp>
          <p:nvSpPr>
            <p:cNvPr id="38925" name="Text Box 61"/>
            <p:cNvSpPr txBox="1">
              <a:spLocks noChangeArrowheads="1"/>
            </p:cNvSpPr>
            <p:nvPr/>
          </p:nvSpPr>
          <p:spPr bwMode="auto">
            <a:xfrm>
              <a:off x="4179887" y="3174119"/>
              <a:ext cx="620713" cy="320675"/>
            </a:xfrm>
            <a:prstGeom prst="rect">
              <a:avLst/>
            </a:prstGeom>
            <a:noFill/>
            <a:ln w="9525">
              <a:noFill/>
              <a:miter lim="800000"/>
              <a:headEnd/>
              <a:tailEnd/>
            </a:ln>
          </p:spPr>
          <p:txBody>
            <a:bodyPr wrap="none" lIns="92075" tIns="46038" rIns="92075" bIns="46038">
              <a:spAutoFit/>
            </a:bodyPr>
            <a:lstStyle/>
            <a:p>
              <a:r>
                <a:rPr lang="en-US" sz="1500" dirty="0"/>
                <a:t>Hello</a:t>
              </a:r>
            </a:p>
          </p:txBody>
        </p:sp>
        <p:sp>
          <p:nvSpPr>
            <p:cNvPr id="44" name="Rectangle 16"/>
            <p:cNvSpPr>
              <a:spLocks noChangeArrowheads="1"/>
            </p:cNvSpPr>
            <p:nvPr/>
          </p:nvSpPr>
          <p:spPr bwMode="auto">
            <a:xfrm>
              <a:off x="5609957" y="4249420"/>
              <a:ext cx="914400" cy="914400"/>
            </a:xfrm>
            <a:prstGeom prst="rect">
              <a:avLst/>
            </a:prstGeom>
            <a:noFill/>
            <a:ln w="9525">
              <a:solidFill>
                <a:schemeClr val="tx1"/>
              </a:solidFill>
              <a:miter lim="800000"/>
              <a:headEnd/>
              <a:tailEnd/>
            </a:ln>
          </p:spPr>
          <p:txBody>
            <a:bodyPr wrap="none" lIns="92075" tIns="46038" rIns="92075" bIns="46038" anchor="ctr"/>
            <a:lstStyle/>
            <a:p>
              <a:r>
                <a:rPr lang="en-US" sz="1500" dirty="0"/>
                <a:t>JVM</a:t>
              </a:r>
            </a:p>
            <a:p>
              <a:endParaRPr lang="en-US" sz="1500" dirty="0"/>
            </a:p>
            <a:p>
              <a:r>
                <a:rPr lang="en-US" sz="1500" dirty="0"/>
                <a:t>x86-64</a:t>
              </a:r>
            </a:p>
          </p:txBody>
        </p:sp>
        <p:sp>
          <p:nvSpPr>
            <p:cNvPr id="55" name="Text Box 51"/>
            <p:cNvSpPr txBox="1">
              <a:spLocks noChangeArrowheads="1"/>
            </p:cNvSpPr>
            <p:nvPr/>
          </p:nvSpPr>
          <p:spPr bwMode="auto">
            <a:xfrm>
              <a:off x="5338221" y="3539808"/>
              <a:ext cx="1507400" cy="323808"/>
            </a:xfrm>
            <a:prstGeom prst="rect">
              <a:avLst/>
            </a:prstGeom>
            <a:noFill/>
            <a:ln w="9525">
              <a:noFill/>
              <a:miter lim="800000"/>
              <a:headEnd/>
              <a:tailEnd/>
            </a:ln>
          </p:spPr>
          <p:txBody>
            <a:bodyPr wrap="none" lIns="92075" tIns="46038" rIns="92075" bIns="46038">
              <a:spAutoFit/>
            </a:bodyPr>
            <a:lstStyle/>
            <a:p>
              <a:r>
                <a:rPr lang="en-US" sz="1500" dirty="0"/>
                <a:t>CVM/A </a:t>
              </a:r>
              <a:r>
                <a:rPr lang="en-US" sz="1500" dirty="0">
                  <a:sym typeface="Symbol" pitchFamily="18" charset="2"/>
                </a:rPr>
                <a:t> CVM</a:t>
              </a:r>
            </a:p>
          </p:txBody>
        </p:sp>
        <p:sp>
          <p:nvSpPr>
            <p:cNvPr id="56" name="Line 42"/>
            <p:cNvSpPr>
              <a:spLocks noChangeShapeType="1"/>
            </p:cNvSpPr>
            <p:nvPr/>
          </p:nvSpPr>
          <p:spPr bwMode="auto">
            <a:xfrm>
              <a:off x="5024832" y="3522843"/>
              <a:ext cx="2130552"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57" name="Line 43"/>
            <p:cNvSpPr>
              <a:spLocks noChangeShapeType="1"/>
            </p:cNvSpPr>
            <p:nvPr/>
          </p:nvSpPr>
          <p:spPr bwMode="auto">
            <a:xfrm>
              <a:off x="5609304" y="4249420"/>
              <a:ext cx="914400"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58" name="Line 46"/>
            <p:cNvSpPr>
              <a:spLocks noChangeShapeType="1"/>
            </p:cNvSpPr>
            <p:nvPr/>
          </p:nvSpPr>
          <p:spPr bwMode="auto">
            <a:xfrm>
              <a:off x="5609304" y="3884295"/>
              <a:ext cx="0" cy="365125"/>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59" name="Line 47"/>
            <p:cNvSpPr>
              <a:spLocks noChangeShapeType="1"/>
            </p:cNvSpPr>
            <p:nvPr/>
          </p:nvSpPr>
          <p:spPr bwMode="auto">
            <a:xfrm>
              <a:off x="6523704" y="3884295"/>
              <a:ext cx="0" cy="365125"/>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60" name="Line 48"/>
            <p:cNvSpPr>
              <a:spLocks noChangeShapeType="1"/>
            </p:cNvSpPr>
            <p:nvPr/>
          </p:nvSpPr>
          <p:spPr bwMode="auto">
            <a:xfrm>
              <a:off x="4960374" y="3884295"/>
              <a:ext cx="640080"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61" name="Line 49"/>
            <p:cNvSpPr>
              <a:spLocks noChangeShapeType="1"/>
            </p:cNvSpPr>
            <p:nvPr/>
          </p:nvSpPr>
          <p:spPr bwMode="auto">
            <a:xfrm>
              <a:off x="6522720" y="3884295"/>
              <a:ext cx="1655064"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62" name="Text Box 50"/>
            <p:cNvSpPr txBox="1">
              <a:spLocks noChangeArrowheads="1"/>
            </p:cNvSpPr>
            <p:nvPr/>
          </p:nvSpPr>
          <p:spPr bwMode="auto">
            <a:xfrm>
              <a:off x="5782341" y="3900170"/>
              <a:ext cx="565150" cy="320675"/>
            </a:xfrm>
            <a:prstGeom prst="rect">
              <a:avLst/>
            </a:prstGeom>
            <a:noFill/>
            <a:ln w="9525">
              <a:noFill/>
              <a:miter lim="800000"/>
              <a:headEnd/>
              <a:tailEnd/>
            </a:ln>
          </p:spPr>
          <p:txBody>
            <a:bodyPr wrap="none" lIns="92075" tIns="46038" rIns="92075" bIns="46038">
              <a:spAutoFit/>
            </a:bodyPr>
            <a:lstStyle/>
            <a:p>
              <a:r>
                <a:rPr lang="en-US" sz="1500"/>
                <a:t>JVM</a:t>
              </a:r>
            </a:p>
          </p:txBody>
        </p:sp>
        <p:sp>
          <p:nvSpPr>
            <p:cNvPr id="63" name="Line 55"/>
            <p:cNvSpPr>
              <a:spLocks noChangeShapeType="1"/>
            </p:cNvSpPr>
            <p:nvPr/>
          </p:nvSpPr>
          <p:spPr bwMode="auto">
            <a:xfrm>
              <a:off x="7168588" y="3520935"/>
              <a:ext cx="0" cy="365125"/>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66" name="Line 56"/>
            <p:cNvSpPr>
              <a:spLocks noChangeShapeType="1"/>
            </p:cNvSpPr>
            <p:nvPr/>
          </p:nvSpPr>
          <p:spPr bwMode="auto">
            <a:xfrm>
              <a:off x="8181407" y="3519631"/>
              <a:ext cx="0" cy="365125"/>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67" name="Line 57"/>
            <p:cNvSpPr>
              <a:spLocks noChangeShapeType="1"/>
            </p:cNvSpPr>
            <p:nvPr/>
          </p:nvSpPr>
          <p:spPr bwMode="auto">
            <a:xfrm>
              <a:off x="7146183" y="3152919"/>
              <a:ext cx="1033272"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68" name="Arc 58"/>
            <p:cNvSpPr>
              <a:spLocks/>
            </p:cNvSpPr>
            <p:nvPr/>
          </p:nvSpPr>
          <p:spPr bwMode="auto">
            <a:xfrm>
              <a:off x="8172082" y="3152919"/>
              <a:ext cx="182563" cy="365125"/>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69" name="Arc 59"/>
            <p:cNvSpPr>
              <a:spLocks/>
            </p:cNvSpPr>
            <p:nvPr/>
          </p:nvSpPr>
          <p:spPr bwMode="auto">
            <a:xfrm flipH="1">
              <a:off x="6990142" y="3152919"/>
              <a:ext cx="182563" cy="365125"/>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70" name="Text Box 60"/>
            <p:cNvSpPr txBox="1">
              <a:spLocks noChangeArrowheads="1"/>
            </p:cNvSpPr>
            <p:nvPr/>
          </p:nvSpPr>
          <p:spPr bwMode="auto">
            <a:xfrm>
              <a:off x="7363831" y="3540269"/>
              <a:ext cx="613951" cy="323808"/>
            </a:xfrm>
            <a:prstGeom prst="rect">
              <a:avLst/>
            </a:prstGeom>
            <a:noFill/>
            <a:ln w="9525">
              <a:noFill/>
              <a:miter lim="800000"/>
              <a:headEnd/>
              <a:tailEnd/>
            </a:ln>
          </p:spPr>
          <p:txBody>
            <a:bodyPr wrap="none" lIns="92075" tIns="46038" rIns="92075" bIns="46038">
              <a:spAutoFit/>
            </a:bodyPr>
            <a:lstStyle/>
            <a:p>
              <a:r>
                <a:rPr lang="en-US" sz="1500" dirty="0"/>
                <a:t>CVM</a:t>
              </a:r>
            </a:p>
          </p:txBody>
        </p:sp>
        <p:sp>
          <p:nvSpPr>
            <p:cNvPr id="71" name="Text Box 61"/>
            <p:cNvSpPr txBox="1">
              <a:spLocks noChangeArrowheads="1"/>
            </p:cNvSpPr>
            <p:nvPr/>
          </p:nvSpPr>
          <p:spPr bwMode="auto">
            <a:xfrm>
              <a:off x="7345742" y="3178319"/>
              <a:ext cx="620713" cy="320675"/>
            </a:xfrm>
            <a:prstGeom prst="rect">
              <a:avLst/>
            </a:prstGeom>
            <a:noFill/>
            <a:ln w="9525">
              <a:noFill/>
              <a:miter lim="800000"/>
              <a:headEnd/>
              <a:tailEnd/>
            </a:ln>
          </p:spPr>
          <p:txBody>
            <a:bodyPr wrap="none" lIns="92075" tIns="46038" rIns="92075" bIns="46038">
              <a:spAutoFit/>
            </a:bodyPr>
            <a:lstStyle/>
            <a:p>
              <a:r>
                <a:rPr lang="en-US" sz="1500" dirty="0"/>
                <a:t>Hello</a:t>
              </a:r>
            </a:p>
          </p:txBody>
        </p:sp>
        <p:sp>
          <p:nvSpPr>
            <p:cNvPr id="2" name="TextBox 1"/>
            <p:cNvSpPr txBox="1"/>
            <p:nvPr/>
          </p:nvSpPr>
          <p:spPr>
            <a:xfrm>
              <a:off x="836892" y="2416040"/>
              <a:ext cx="1309012" cy="646331"/>
            </a:xfrm>
            <a:prstGeom prst="rect">
              <a:avLst/>
            </a:prstGeom>
            <a:noFill/>
          </p:spPr>
          <p:txBody>
            <a:bodyPr wrap="none" rtlCol="0">
              <a:spAutoFit/>
            </a:bodyPr>
            <a:lstStyle/>
            <a:p>
              <a:r>
                <a:rPr lang="en-US" sz="1800" dirty="0"/>
                <a:t>HelloWorld</a:t>
              </a:r>
            </a:p>
            <a:p>
              <a:r>
                <a:rPr lang="en-US" sz="1800" dirty="0"/>
                <a:t>in CPRL</a:t>
              </a:r>
            </a:p>
          </p:txBody>
        </p:sp>
        <p:sp>
          <p:nvSpPr>
            <p:cNvPr id="80" name="TextBox 79"/>
            <p:cNvSpPr txBox="1"/>
            <p:nvPr/>
          </p:nvSpPr>
          <p:spPr>
            <a:xfrm>
              <a:off x="3395186" y="2416040"/>
              <a:ext cx="2232342" cy="646331"/>
            </a:xfrm>
            <a:prstGeom prst="rect">
              <a:avLst/>
            </a:prstGeom>
            <a:noFill/>
          </p:spPr>
          <p:txBody>
            <a:bodyPr wrap="none" rtlCol="0">
              <a:spAutoFit/>
            </a:bodyPr>
            <a:lstStyle/>
            <a:p>
              <a:r>
                <a:rPr lang="en-US" sz="1800" dirty="0"/>
                <a:t>HelloWorld in CPRL</a:t>
              </a:r>
            </a:p>
            <a:p>
              <a:r>
                <a:rPr lang="en-US" sz="1800" dirty="0"/>
                <a:t>assembly language</a:t>
              </a:r>
            </a:p>
          </p:txBody>
        </p:sp>
        <p:sp>
          <p:nvSpPr>
            <p:cNvPr id="81" name="TextBox 80"/>
            <p:cNvSpPr txBox="1"/>
            <p:nvPr/>
          </p:nvSpPr>
          <p:spPr>
            <a:xfrm>
              <a:off x="6594310" y="2416040"/>
              <a:ext cx="2129750" cy="646331"/>
            </a:xfrm>
            <a:prstGeom prst="rect">
              <a:avLst/>
            </a:prstGeom>
            <a:noFill/>
          </p:spPr>
          <p:txBody>
            <a:bodyPr wrap="none" rtlCol="0">
              <a:spAutoFit/>
            </a:bodyPr>
            <a:lstStyle/>
            <a:p>
              <a:r>
                <a:rPr lang="en-US" sz="1800" dirty="0"/>
                <a:t>HelloWorld in CVM</a:t>
              </a:r>
            </a:p>
            <a:p>
              <a:r>
                <a:rPr lang="en-US" sz="1800" dirty="0"/>
                <a:t>machine language</a:t>
              </a:r>
            </a:p>
          </p:txBody>
        </p:sp>
        <p:sp>
          <p:nvSpPr>
            <p:cNvPr id="82" name="TextBox 81"/>
            <p:cNvSpPr txBox="1"/>
            <p:nvPr/>
          </p:nvSpPr>
          <p:spPr>
            <a:xfrm>
              <a:off x="975244" y="4347966"/>
              <a:ext cx="1159292" cy="1200329"/>
            </a:xfrm>
            <a:prstGeom prst="rect">
              <a:avLst/>
            </a:prstGeom>
            <a:noFill/>
          </p:spPr>
          <p:txBody>
            <a:bodyPr wrap="none" rtlCol="0">
              <a:spAutoFit/>
            </a:bodyPr>
            <a:lstStyle/>
            <a:p>
              <a:r>
                <a:rPr lang="en-US" sz="1800" dirty="0"/>
                <a:t>Compiled</a:t>
              </a:r>
            </a:p>
            <a:p>
              <a:r>
                <a:rPr lang="en-US" sz="1800" dirty="0"/>
                <a:t>version</a:t>
              </a:r>
            </a:p>
            <a:p>
              <a:r>
                <a:rPr lang="en-US" sz="1800" dirty="0"/>
                <a:t>of your</a:t>
              </a:r>
            </a:p>
            <a:p>
              <a:r>
                <a:rPr lang="en-US" sz="1800" dirty="0"/>
                <a:t>compiler</a:t>
              </a:r>
            </a:p>
          </p:txBody>
        </p:sp>
        <p:sp>
          <p:nvSpPr>
            <p:cNvPr id="83" name="TextBox 82"/>
            <p:cNvSpPr txBox="1"/>
            <p:nvPr/>
          </p:nvSpPr>
          <p:spPr>
            <a:xfrm>
              <a:off x="3912592" y="4347966"/>
              <a:ext cx="1249060" cy="923330"/>
            </a:xfrm>
            <a:prstGeom prst="rect">
              <a:avLst/>
            </a:prstGeom>
            <a:noFill/>
          </p:spPr>
          <p:txBody>
            <a:bodyPr wrap="none" rtlCol="0">
              <a:spAutoFit/>
            </a:bodyPr>
            <a:lstStyle/>
            <a:p>
              <a:r>
                <a:rPr lang="en-US" sz="1800" dirty="0"/>
                <a:t>Provided</a:t>
              </a:r>
            </a:p>
            <a:p>
              <a:r>
                <a:rPr lang="en-US" sz="1800" dirty="0"/>
                <a:t>CVM</a:t>
              </a:r>
            </a:p>
            <a:p>
              <a:r>
                <a:rPr lang="en-US" sz="1800" dirty="0"/>
                <a:t>assembler</a:t>
              </a:r>
            </a:p>
          </p:txBody>
        </p:sp>
        <p:sp>
          <p:nvSpPr>
            <p:cNvPr id="3" name="Diamond 2"/>
            <p:cNvSpPr/>
            <p:nvPr/>
          </p:nvSpPr>
          <p:spPr bwMode="auto">
            <a:xfrm>
              <a:off x="5614086" y="3909131"/>
              <a:ext cx="190228" cy="190228"/>
            </a:xfrm>
            <a:prstGeom prst="diamond">
              <a:avLst/>
            </a:prstGeom>
            <a:noFill/>
            <a:ln w="9525">
              <a:noFill/>
              <a:round/>
              <a:headEnd/>
              <a:tailEnd/>
            </a:ln>
          </p:spPr>
          <p:txBody>
            <a:bodyPr wrap="none" lIns="92075" tIns="46038" rIns="92075" bIns="46038" rtlCol="0" anchor="ctr"/>
            <a:lstStyle/>
            <a:p>
              <a:pPr algn="ctr"/>
              <a:endParaRPr lang="en-US"/>
            </a:p>
          </p:txBody>
        </p:sp>
        <p:sp>
          <p:nvSpPr>
            <p:cNvPr id="85" name="Diamond 84"/>
            <p:cNvSpPr/>
            <p:nvPr/>
          </p:nvSpPr>
          <p:spPr bwMode="auto">
            <a:xfrm>
              <a:off x="2528258" y="3896017"/>
              <a:ext cx="190228" cy="190228"/>
            </a:xfrm>
            <a:prstGeom prst="diamond">
              <a:avLst/>
            </a:prstGeom>
            <a:noFill/>
            <a:ln w="9525">
              <a:noFill/>
              <a:round/>
              <a:headEnd/>
              <a:tailEnd/>
            </a:ln>
          </p:spPr>
          <p:txBody>
            <a:bodyPr wrap="none" lIns="92075" tIns="46038" rIns="92075" bIns="46038" rtlCol="0" anchor="ctr"/>
            <a:lstStyle/>
            <a:p>
              <a:pPr algn="ctr"/>
              <a:endParaRPr lang="en-US"/>
            </a:p>
          </p:txBody>
        </p:sp>
        <p:cxnSp>
          <p:nvCxnSpPr>
            <p:cNvPr id="7" name="Elbow Connector 6"/>
            <p:cNvCxnSpPr>
              <a:stCxn id="82" idx="3"/>
              <a:endCxn id="85" idx="1"/>
            </p:cNvCxnSpPr>
            <p:nvPr/>
          </p:nvCxnSpPr>
          <p:spPr bwMode="auto">
            <a:xfrm flipV="1">
              <a:off x="2134536" y="3991131"/>
              <a:ext cx="393722" cy="957000"/>
            </a:xfrm>
            <a:prstGeom prst="bentConnector3">
              <a:avLst/>
            </a:prstGeom>
            <a:noFill/>
            <a:ln w="9525" cap="flat" cmpd="sng" algn="ctr">
              <a:solidFill>
                <a:schemeClr val="tx1"/>
              </a:solidFill>
              <a:prstDash val="solid"/>
              <a:round/>
              <a:headEnd type="none" w="med" len="med"/>
              <a:tailEnd type="triangle"/>
            </a:ln>
            <a:effectLst/>
          </p:spPr>
        </p:cxnSp>
        <p:cxnSp>
          <p:nvCxnSpPr>
            <p:cNvPr id="90" name="Elbow Connector 89"/>
            <p:cNvCxnSpPr>
              <a:stCxn id="83" idx="3"/>
              <a:endCxn id="3" idx="1"/>
            </p:cNvCxnSpPr>
            <p:nvPr/>
          </p:nvCxnSpPr>
          <p:spPr bwMode="auto">
            <a:xfrm flipV="1">
              <a:off x="5161652" y="4004245"/>
              <a:ext cx="452434" cy="805386"/>
            </a:xfrm>
            <a:prstGeom prst="bentConnector3">
              <a:avLst>
                <a:gd name="adj1" fmla="val 50000"/>
              </a:avLst>
            </a:prstGeom>
            <a:noFill/>
            <a:ln w="9525" cap="flat" cmpd="sng" algn="ctr">
              <a:solidFill>
                <a:schemeClr val="tx1"/>
              </a:solidFill>
              <a:prstDash val="solid"/>
              <a:round/>
              <a:headEnd type="none" w="med" len="med"/>
              <a:tailEnd type="triangle"/>
            </a:ln>
            <a:effectLst/>
          </p:spPr>
        </p:cxnSp>
        <p:sp>
          <p:nvSpPr>
            <p:cNvPr id="75" name="Flowchart: Off-page Connector 74"/>
            <p:cNvSpPr/>
            <p:nvPr/>
          </p:nvSpPr>
          <p:spPr bwMode="auto">
            <a:xfrm>
              <a:off x="2514936" y="5158740"/>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x86-64</a:t>
              </a:r>
            </a:p>
          </p:txBody>
        </p:sp>
        <p:sp>
          <p:nvSpPr>
            <p:cNvPr id="76" name="Flowchart: Off-page Connector 75"/>
            <p:cNvSpPr/>
            <p:nvPr/>
          </p:nvSpPr>
          <p:spPr bwMode="auto">
            <a:xfrm>
              <a:off x="5610107" y="5161280"/>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x86-64</a:t>
              </a:r>
            </a:p>
          </p:txBody>
        </p:sp>
      </p:gr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Footer Placeholder 3"/>
          <p:cNvSpPr>
            <a:spLocks noGrp="1"/>
          </p:cNvSpPr>
          <p:nvPr>
            <p:ph type="ftr" sz="quarter" idx="10"/>
          </p:nvPr>
        </p:nvSpPr>
        <p:spPr>
          <a:noFill/>
        </p:spPr>
        <p:txBody>
          <a:bodyPr/>
          <a:lstStyle/>
          <a:p>
            <a:r>
              <a:rPr lang="en-US"/>
              <a:t>©SoftMoore Consulting</a:t>
            </a:r>
          </a:p>
        </p:txBody>
      </p:sp>
      <p:sp>
        <p:nvSpPr>
          <p:cNvPr id="39939" name="Slide Number Placeholder 4"/>
          <p:cNvSpPr>
            <a:spLocks noGrp="1"/>
          </p:cNvSpPr>
          <p:nvPr>
            <p:ph type="sldNum" sz="quarter" idx="11"/>
          </p:nvPr>
        </p:nvSpPr>
        <p:spPr>
          <a:noFill/>
        </p:spPr>
        <p:txBody>
          <a:bodyPr/>
          <a:lstStyle/>
          <a:p>
            <a:r>
              <a:rPr lang="en-US"/>
              <a:t>Slide </a:t>
            </a:r>
            <a:fld id="{886EEF83-9573-4C6A-A1DA-4BBA5A4368E3}" type="slidenum">
              <a:rPr lang="en-US" smtClean="0"/>
              <a:pPr/>
              <a:t>38</a:t>
            </a:fld>
            <a:endParaRPr lang="en-US"/>
          </a:p>
        </p:txBody>
      </p:sp>
      <p:sp>
        <p:nvSpPr>
          <p:cNvPr id="39940" name="Rectangle 2"/>
          <p:cNvSpPr>
            <a:spLocks noGrp="1" noChangeArrowheads="1"/>
          </p:cNvSpPr>
          <p:nvPr>
            <p:ph type="title"/>
          </p:nvPr>
        </p:nvSpPr>
        <p:spPr/>
        <p:txBody>
          <a:bodyPr/>
          <a:lstStyle/>
          <a:p>
            <a:r>
              <a:rPr lang="en-US" dirty="0"/>
              <a:t>Compiler Project</a:t>
            </a:r>
            <a:br>
              <a:rPr lang="en-US" dirty="0"/>
            </a:br>
            <a:r>
              <a:rPr lang="en-US" sz="2400" dirty="0"/>
              <a:t>(continued)</a:t>
            </a:r>
            <a:endParaRPr lang="en-US" sz="2600" dirty="0"/>
          </a:p>
        </p:txBody>
      </p:sp>
      <p:sp>
        <p:nvSpPr>
          <p:cNvPr id="39941" name="Rectangle 3"/>
          <p:cNvSpPr>
            <a:spLocks noGrp="1" noChangeArrowheads="1"/>
          </p:cNvSpPr>
          <p:nvPr>
            <p:ph type="body" idx="1"/>
          </p:nvPr>
        </p:nvSpPr>
        <p:spPr/>
        <p:txBody>
          <a:bodyPr/>
          <a:lstStyle/>
          <a:p>
            <a:r>
              <a:rPr lang="en-US" dirty="0"/>
              <a:t>I will provide a CVM interpreter (emulator) that runs on the JVM.  You can use the CVM interpreter to execute programs compiled using your compiler and assembled using the CVM assembler.</a:t>
            </a:r>
          </a:p>
        </p:txBody>
      </p:sp>
      <p:grpSp>
        <p:nvGrpSpPr>
          <p:cNvPr id="2" name="Group 1"/>
          <p:cNvGrpSpPr/>
          <p:nvPr/>
        </p:nvGrpSpPr>
        <p:grpSpPr>
          <a:xfrm>
            <a:off x="3886200" y="2971800"/>
            <a:ext cx="3004776" cy="3292792"/>
            <a:chOff x="3932238" y="3022767"/>
            <a:chExt cx="3004776" cy="3292792"/>
          </a:xfrm>
        </p:grpSpPr>
        <p:sp>
          <p:nvSpPr>
            <p:cNvPr id="39942" name="Rectangle 4"/>
            <p:cNvSpPr>
              <a:spLocks noChangeArrowheads="1"/>
            </p:cNvSpPr>
            <p:nvPr/>
          </p:nvSpPr>
          <p:spPr bwMode="auto">
            <a:xfrm>
              <a:off x="4116805" y="3754604"/>
              <a:ext cx="914400" cy="914400"/>
            </a:xfrm>
            <a:prstGeom prst="rect">
              <a:avLst/>
            </a:prstGeom>
            <a:noFill/>
            <a:ln w="9525">
              <a:solidFill>
                <a:schemeClr val="tx1"/>
              </a:solidFill>
              <a:miter lim="800000"/>
              <a:headEnd/>
              <a:tailEnd/>
            </a:ln>
          </p:spPr>
          <p:txBody>
            <a:bodyPr wrap="none" lIns="92075" tIns="46038" rIns="92075" bIns="46038" anchor="ctr"/>
            <a:lstStyle/>
            <a:p>
              <a:r>
                <a:rPr lang="en-US" sz="1500" dirty="0"/>
                <a:t>CVM</a:t>
              </a:r>
            </a:p>
            <a:p>
              <a:endParaRPr lang="en-US" sz="1500" dirty="0"/>
            </a:p>
            <a:p>
              <a:r>
                <a:rPr lang="en-US" sz="1500" dirty="0"/>
                <a:t>JVM</a:t>
              </a:r>
            </a:p>
          </p:txBody>
        </p:sp>
        <p:sp>
          <p:nvSpPr>
            <p:cNvPr id="39943" name="Rectangle 17"/>
            <p:cNvSpPr>
              <a:spLocks noChangeArrowheads="1"/>
            </p:cNvSpPr>
            <p:nvPr/>
          </p:nvSpPr>
          <p:spPr bwMode="auto">
            <a:xfrm>
              <a:off x="4116805" y="4669004"/>
              <a:ext cx="914400" cy="914400"/>
            </a:xfrm>
            <a:prstGeom prst="rect">
              <a:avLst/>
            </a:prstGeom>
            <a:noFill/>
            <a:ln w="9525">
              <a:solidFill>
                <a:schemeClr val="tx1"/>
              </a:solidFill>
              <a:miter lim="800000"/>
              <a:headEnd/>
              <a:tailEnd/>
            </a:ln>
          </p:spPr>
          <p:txBody>
            <a:bodyPr wrap="none" lIns="92075" tIns="46038" rIns="92075" bIns="46038" anchor="ctr"/>
            <a:lstStyle/>
            <a:p>
              <a:r>
                <a:rPr lang="en-US" sz="1500" dirty="0"/>
                <a:t>JVM</a:t>
              </a:r>
            </a:p>
            <a:p>
              <a:endParaRPr lang="en-US" sz="1500" dirty="0"/>
            </a:p>
            <a:p>
              <a:r>
                <a:rPr lang="en-US" sz="1500" dirty="0"/>
                <a:t>x86-64</a:t>
              </a:r>
            </a:p>
          </p:txBody>
        </p:sp>
        <p:sp>
          <p:nvSpPr>
            <p:cNvPr id="39944" name="Text Box 18"/>
            <p:cNvSpPr txBox="1">
              <a:spLocks noChangeArrowheads="1"/>
            </p:cNvSpPr>
            <p:nvPr/>
          </p:nvSpPr>
          <p:spPr bwMode="auto">
            <a:xfrm>
              <a:off x="5656854" y="3705074"/>
              <a:ext cx="1280160" cy="1016305"/>
            </a:xfrm>
            <a:prstGeom prst="rect">
              <a:avLst/>
            </a:prstGeom>
            <a:noFill/>
            <a:ln w="9525">
              <a:noFill/>
              <a:miter lim="800000"/>
              <a:headEnd/>
              <a:tailEnd/>
            </a:ln>
          </p:spPr>
          <p:txBody>
            <a:bodyPr wrap="square" lIns="92075" tIns="46038" rIns="92075" bIns="46038">
              <a:spAutoFit/>
            </a:bodyPr>
            <a:lstStyle/>
            <a:p>
              <a:pPr algn="l"/>
              <a:r>
                <a:rPr lang="en-US" sz="2000" dirty="0"/>
                <a:t>Provided</a:t>
              </a:r>
            </a:p>
            <a:p>
              <a:pPr algn="l"/>
              <a:r>
                <a:rPr lang="en-US" sz="2000" dirty="0"/>
                <a:t>CVM</a:t>
              </a:r>
            </a:p>
            <a:p>
              <a:pPr algn="l"/>
              <a:r>
                <a:rPr lang="en-US" sz="2000" dirty="0"/>
                <a:t>emulator</a:t>
              </a:r>
            </a:p>
          </p:txBody>
        </p:sp>
        <p:cxnSp>
          <p:nvCxnSpPr>
            <p:cNvPr id="39945" name="AutoShape 19"/>
            <p:cNvCxnSpPr>
              <a:cxnSpLocks noChangeShapeType="1"/>
              <a:stCxn id="39944" idx="1"/>
              <a:endCxn id="39942" idx="3"/>
            </p:cNvCxnSpPr>
            <p:nvPr/>
          </p:nvCxnSpPr>
          <p:spPr bwMode="auto">
            <a:xfrm flipH="1" flipV="1">
              <a:off x="5031205" y="4211804"/>
              <a:ext cx="625649" cy="1423"/>
            </a:xfrm>
            <a:prstGeom prst="straightConnector1">
              <a:avLst/>
            </a:prstGeom>
            <a:noFill/>
            <a:ln w="9525">
              <a:solidFill>
                <a:schemeClr val="tx1"/>
              </a:solidFill>
              <a:round/>
              <a:headEnd/>
              <a:tailEnd type="triangle" w="med" len="med"/>
            </a:ln>
          </p:spPr>
        </p:cxnSp>
        <p:grpSp>
          <p:nvGrpSpPr>
            <p:cNvPr id="31" name="Group 30"/>
            <p:cNvGrpSpPr/>
            <p:nvPr/>
          </p:nvGrpSpPr>
          <p:grpSpPr>
            <a:xfrm>
              <a:off x="3932238" y="3022767"/>
              <a:ext cx="1281112" cy="731837"/>
              <a:chOff x="3932238" y="2938463"/>
              <a:chExt cx="1281112" cy="731837"/>
            </a:xfrm>
          </p:grpSpPr>
          <p:grpSp>
            <p:nvGrpSpPr>
              <p:cNvPr id="39948" name="Group 30"/>
              <p:cNvGrpSpPr>
                <a:grpSpLocks/>
              </p:cNvGrpSpPr>
              <p:nvPr/>
            </p:nvGrpSpPr>
            <p:grpSpPr bwMode="auto">
              <a:xfrm>
                <a:off x="3932238" y="2938463"/>
                <a:ext cx="1281112" cy="731837"/>
                <a:chOff x="1420" y="3235"/>
                <a:chExt cx="807" cy="461"/>
              </a:xfrm>
            </p:grpSpPr>
            <p:sp>
              <p:nvSpPr>
                <p:cNvPr id="39951" name="Line 31"/>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9952" name="Line 32"/>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9953" name="Line 33"/>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9954" name="Line 34"/>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9955" name="Arc 35"/>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39956" name="Arc 36"/>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39949" name="Text Box 37"/>
              <p:cNvSpPr txBox="1">
                <a:spLocks noChangeArrowheads="1"/>
              </p:cNvSpPr>
              <p:nvPr/>
            </p:nvSpPr>
            <p:spPr bwMode="auto">
              <a:xfrm>
                <a:off x="4243695" y="3325813"/>
                <a:ext cx="613951" cy="323808"/>
              </a:xfrm>
              <a:prstGeom prst="rect">
                <a:avLst/>
              </a:prstGeom>
              <a:noFill/>
              <a:ln w="9525">
                <a:noFill/>
                <a:miter lim="800000"/>
                <a:headEnd/>
                <a:tailEnd/>
              </a:ln>
            </p:spPr>
            <p:txBody>
              <a:bodyPr wrap="none" lIns="92075" tIns="46038" rIns="92075" bIns="46038">
                <a:spAutoFit/>
              </a:bodyPr>
              <a:lstStyle/>
              <a:p>
                <a:r>
                  <a:rPr lang="en-US" sz="1500" dirty="0"/>
                  <a:t>CVM</a:t>
                </a:r>
              </a:p>
            </p:txBody>
          </p:sp>
          <p:sp>
            <p:nvSpPr>
              <p:cNvPr id="39950" name="Text Box 38"/>
              <p:cNvSpPr txBox="1">
                <a:spLocks noChangeArrowheads="1"/>
              </p:cNvSpPr>
              <p:nvPr/>
            </p:nvSpPr>
            <p:spPr bwMode="auto">
              <a:xfrm>
                <a:off x="4264025" y="2963863"/>
                <a:ext cx="620712" cy="320675"/>
              </a:xfrm>
              <a:prstGeom prst="rect">
                <a:avLst/>
              </a:prstGeom>
              <a:noFill/>
              <a:ln w="9525">
                <a:noFill/>
                <a:miter lim="800000"/>
                <a:headEnd/>
                <a:tailEnd/>
              </a:ln>
            </p:spPr>
            <p:txBody>
              <a:bodyPr wrap="none" lIns="92075" tIns="46038" rIns="92075" bIns="46038">
                <a:spAutoFit/>
              </a:bodyPr>
              <a:lstStyle/>
              <a:p>
                <a:r>
                  <a:rPr lang="en-US" sz="1500" dirty="0"/>
                  <a:t>Hello</a:t>
                </a:r>
              </a:p>
            </p:txBody>
          </p:sp>
        </p:grpSp>
        <p:sp>
          <p:nvSpPr>
            <p:cNvPr id="29" name="Flowchart: Off-page Connector 28"/>
            <p:cNvSpPr/>
            <p:nvPr/>
          </p:nvSpPr>
          <p:spPr bwMode="auto">
            <a:xfrm>
              <a:off x="4116805" y="5584039"/>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x86-64</a:t>
              </a: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Footer Placeholder 3"/>
          <p:cNvSpPr>
            <a:spLocks noGrp="1"/>
          </p:cNvSpPr>
          <p:nvPr>
            <p:ph type="ftr" sz="quarter" idx="10"/>
          </p:nvPr>
        </p:nvSpPr>
        <p:spPr>
          <a:noFill/>
        </p:spPr>
        <p:txBody>
          <a:bodyPr/>
          <a:lstStyle/>
          <a:p>
            <a:r>
              <a:rPr lang="en-US"/>
              <a:t>©SoftMoore Consulting</a:t>
            </a:r>
          </a:p>
        </p:txBody>
      </p:sp>
      <p:sp>
        <p:nvSpPr>
          <p:cNvPr id="7171" name="Slide Number Placeholder 4"/>
          <p:cNvSpPr>
            <a:spLocks noGrp="1"/>
          </p:cNvSpPr>
          <p:nvPr>
            <p:ph type="sldNum" sz="quarter" idx="11"/>
          </p:nvPr>
        </p:nvSpPr>
        <p:spPr>
          <a:noFill/>
        </p:spPr>
        <p:txBody>
          <a:bodyPr/>
          <a:lstStyle/>
          <a:p>
            <a:r>
              <a:rPr lang="en-US"/>
              <a:t>Slide </a:t>
            </a:r>
            <a:fld id="{E2706EBA-7CAB-4D43-8750-446EEF0E4C9B}" type="slidenum">
              <a:rPr lang="en-US" smtClean="0"/>
              <a:pPr/>
              <a:t>4</a:t>
            </a:fld>
            <a:endParaRPr lang="en-US"/>
          </a:p>
        </p:txBody>
      </p:sp>
      <p:sp>
        <p:nvSpPr>
          <p:cNvPr id="7172" name="Rectangle 2"/>
          <p:cNvSpPr>
            <a:spLocks noGrp="1" noChangeArrowheads="1"/>
          </p:cNvSpPr>
          <p:nvPr>
            <p:ph type="title"/>
          </p:nvPr>
        </p:nvSpPr>
        <p:spPr/>
        <p:txBody>
          <a:bodyPr/>
          <a:lstStyle/>
          <a:p>
            <a:r>
              <a:rPr lang="en-US"/>
              <a:t>Translators and Compilers</a:t>
            </a:r>
          </a:p>
        </p:txBody>
      </p:sp>
      <p:sp>
        <p:nvSpPr>
          <p:cNvPr id="7173" name="Rectangle 3"/>
          <p:cNvSpPr>
            <a:spLocks noGrp="1" noChangeArrowheads="1"/>
          </p:cNvSpPr>
          <p:nvPr>
            <p:ph type="body" idx="1"/>
          </p:nvPr>
        </p:nvSpPr>
        <p:spPr/>
        <p:txBody>
          <a:bodyPr/>
          <a:lstStyle/>
          <a:p>
            <a:r>
              <a:rPr lang="en-US" dirty="0"/>
              <a:t>In the context of programming languages, a </a:t>
            </a:r>
            <a:r>
              <a:rPr lang="en-US" b="1" dirty="0"/>
              <a:t>translator</a:t>
            </a:r>
            <a:r>
              <a:rPr lang="en-US" dirty="0"/>
              <a:t> is a program that accepts as input text written in one language (called the source language) and converts it into a semantically equivalent representation in a second language (called the target or object language).</a:t>
            </a:r>
          </a:p>
          <a:p>
            <a:r>
              <a:rPr lang="en-US" dirty="0"/>
              <a:t>If the source language is a high-level language (HLL) and the target language is a low-level language (LLL), then the translator is called a </a:t>
            </a:r>
            <a:r>
              <a:rPr lang="en-US" b="1" dirty="0"/>
              <a:t>compiler</a:t>
            </a:r>
            <a:r>
              <a:rPr lang="en-US" dirty="0"/>
              <a: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Footer Placeholder 2"/>
          <p:cNvSpPr>
            <a:spLocks noGrp="1"/>
          </p:cNvSpPr>
          <p:nvPr>
            <p:ph type="ftr" sz="quarter" idx="10"/>
          </p:nvPr>
        </p:nvSpPr>
        <p:spPr>
          <a:noFill/>
        </p:spPr>
        <p:txBody>
          <a:bodyPr/>
          <a:lstStyle/>
          <a:p>
            <a:r>
              <a:rPr lang="en-US"/>
              <a:t>©SoftMoore Consulting</a:t>
            </a:r>
          </a:p>
        </p:txBody>
      </p:sp>
      <p:sp>
        <p:nvSpPr>
          <p:cNvPr id="8195" name="Slide Number Placeholder 3"/>
          <p:cNvSpPr>
            <a:spLocks noGrp="1"/>
          </p:cNvSpPr>
          <p:nvPr>
            <p:ph type="sldNum" sz="quarter" idx="11"/>
          </p:nvPr>
        </p:nvSpPr>
        <p:spPr>
          <a:noFill/>
        </p:spPr>
        <p:txBody>
          <a:bodyPr/>
          <a:lstStyle/>
          <a:p>
            <a:r>
              <a:rPr lang="en-US"/>
              <a:t>Slide </a:t>
            </a:r>
            <a:fld id="{40613E0E-B9E0-4318-9AE9-767E1A6AD563}" type="slidenum">
              <a:rPr lang="en-US" smtClean="0"/>
              <a:pPr/>
              <a:t>5</a:t>
            </a:fld>
            <a:endParaRPr lang="en-US"/>
          </a:p>
        </p:txBody>
      </p:sp>
      <p:sp>
        <p:nvSpPr>
          <p:cNvPr id="8196" name="Rectangle 2"/>
          <p:cNvSpPr>
            <a:spLocks noGrp="1" noChangeArrowheads="1"/>
          </p:cNvSpPr>
          <p:nvPr>
            <p:ph type="title"/>
          </p:nvPr>
        </p:nvSpPr>
        <p:spPr/>
        <p:txBody>
          <a:bodyPr/>
          <a:lstStyle/>
          <a:p>
            <a:r>
              <a:rPr lang="en-US"/>
              <a:t>Simplified View of </a:t>
            </a:r>
            <a:br>
              <a:rPr lang="en-US"/>
            </a:br>
            <a:r>
              <a:rPr lang="en-US"/>
              <a:t>Compile/Execute Cycle</a:t>
            </a:r>
          </a:p>
        </p:txBody>
      </p:sp>
      <p:grpSp>
        <p:nvGrpSpPr>
          <p:cNvPr id="2" name="Group 1"/>
          <p:cNvGrpSpPr/>
          <p:nvPr/>
        </p:nvGrpSpPr>
        <p:grpSpPr>
          <a:xfrm>
            <a:off x="1244900" y="2134486"/>
            <a:ext cx="6654201" cy="3885314"/>
            <a:chOff x="1246090" y="1849438"/>
            <a:chExt cx="6654201" cy="3885314"/>
          </a:xfrm>
        </p:grpSpPr>
        <p:sp>
          <p:nvSpPr>
            <p:cNvPr id="8197" name="Rectangle 4"/>
            <p:cNvSpPr>
              <a:spLocks noChangeArrowheads="1"/>
            </p:cNvSpPr>
            <p:nvPr/>
          </p:nvSpPr>
          <p:spPr bwMode="auto">
            <a:xfrm>
              <a:off x="3567113" y="1849438"/>
              <a:ext cx="2011362" cy="1096962"/>
            </a:xfrm>
            <a:prstGeom prst="rect">
              <a:avLst/>
            </a:prstGeom>
            <a:noFill/>
            <a:ln w="12700">
              <a:solidFill>
                <a:schemeClr val="tx1"/>
              </a:solidFill>
              <a:miter lim="800000"/>
              <a:headEnd/>
              <a:tailEnd/>
            </a:ln>
          </p:spPr>
          <p:txBody>
            <a:bodyPr wrap="none" lIns="92075" tIns="46038" rIns="92075" bIns="46038" anchor="ctr"/>
            <a:lstStyle/>
            <a:p>
              <a:r>
                <a:rPr lang="en-US" sz="2000" dirty="0"/>
                <a:t>Compiler</a:t>
              </a:r>
            </a:p>
          </p:txBody>
        </p:sp>
        <p:sp>
          <p:nvSpPr>
            <p:cNvPr id="8198" name="Oval 6"/>
            <p:cNvSpPr>
              <a:spLocks noChangeArrowheads="1"/>
            </p:cNvSpPr>
            <p:nvPr/>
          </p:nvSpPr>
          <p:spPr bwMode="auto">
            <a:xfrm>
              <a:off x="1246884" y="1898962"/>
              <a:ext cx="1643257" cy="996325"/>
            </a:xfrm>
            <a:prstGeom prst="ellipse">
              <a:avLst/>
            </a:prstGeom>
            <a:noFill/>
            <a:ln w="12700">
              <a:solidFill>
                <a:schemeClr val="tx1"/>
              </a:solidFill>
              <a:round/>
              <a:headEnd/>
              <a:tailEnd/>
            </a:ln>
          </p:spPr>
          <p:txBody>
            <a:bodyPr wrap="none" lIns="92075" tIns="46038" rIns="92075" bIns="46038" anchor="ctr">
              <a:spAutoFit/>
            </a:bodyPr>
            <a:lstStyle/>
            <a:p>
              <a:r>
                <a:rPr lang="en-US" sz="2000" dirty="0"/>
                <a:t>Source</a:t>
              </a:r>
            </a:p>
            <a:p>
              <a:r>
                <a:rPr lang="en-US" sz="2000" dirty="0"/>
                <a:t>Program</a:t>
              </a:r>
            </a:p>
          </p:txBody>
        </p:sp>
        <p:sp>
          <p:nvSpPr>
            <p:cNvPr id="8199" name="Oval 7"/>
            <p:cNvSpPr>
              <a:spLocks noChangeArrowheads="1"/>
            </p:cNvSpPr>
            <p:nvPr/>
          </p:nvSpPr>
          <p:spPr bwMode="auto">
            <a:xfrm>
              <a:off x="6257034" y="1898962"/>
              <a:ext cx="1643257" cy="996325"/>
            </a:xfrm>
            <a:prstGeom prst="ellipse">
              <a:avLst/>
            </a:prstGeom>
            <a:noFill/>
            <a:ln w="12700">
              <a:solidFill>
                <a:schemeClr val="tx1"/>
              </a:solidFill>
              <a:round/>
              <a:headEnd/>
              <a:tailEnd/>
            </a:ln>
          </p:spPr>
          <p:txBody>
            <a:bodyPr wrap="none" lIns="92075" tIns="46038" rIns="92075" bIns="46038" anchor="ctr">
              <a:spAutoFit/>
            </a:bodyPr>
            <a:lstStyle/>
            <a:p>
              <a:r>
                <a:rPr lang="en-US" sz="2000" dirty="0"/>
                <a:t>Object</a:t>
              </a:r>
            </a:p>
            <a:p>
              <a:r>
                <a:rPr lang="en-US" sz="2000" dirty="0"/>
                <a:t>Program</a:t>
              </a:r>
            </a:p>
          </p:txBody>
        </p:sp>
        <p:sp>
          <p:nvSpPr>
            <p:cNvPr id="8200" name="Oval 9"/>
            <p:cNvSpPr>
              <a:spLocks noChangeArrowheads="1"/>
            </p:cNvSpPr>
            <p:nvPr/>
          </p:nvSpPr>
          <p:spPr bwMode="auto">
            <a:xfrm>
              <a:off x="1246090" y="4132575"/>
              <a:ext cx="1643257" cy="996325"/>
            </a:xfrm>
            <a:prstGeom prst="ellipse">
              <a:avLst/>
            </a:prstGeom>
            <a:noFill/>
            <a:ln w="12700">
              <a:solidFill>
                <a:schemeClr val="tx1"/>
              </a:solidFill>
              <a:round/>
              <a:headEnd/>
              <a:tailEnd/>
            </a:ln>
          </p:spPr>
          <p:txBody>
            <a:bodyPr wrap="none" lIns="92075" tIns="46038" rIns="92075" bIns="46038" anchor="ctr">
              <a:spAutoFit/>
            </a:bodyPr>
            <a:lstStyle/>
            <a:p>
              <a:r>
                <a:rPr lang="en-US" sz="2000" dirty="0"/>
                <a:t>Program</a:t>
              </a:r>
              <a:br>
                <a:rPr lang="en-US" sz="2000" dirty="0"/>
              </a:br>
              <a:r>
                <a:rPr lang="en-US" sz="2000" dirty="0"/>
                <a:t>Input</a:t>
              </a:r>
            </a:p>
          </p:txBody>
        </p:sp>
        <p:sp>
          <p:nvSpPr>
            <p:cNvPr id="8201" name="Oval 10"/>
            <p:cNvSpPr>
              <a:spLocks noChangeArrowheads="1"/>
            </p:cNvSpPr>
            <p:nvPr/>
          </p:nvSpPr>
          <p:spPr bwMode="auto">
            <a:xfrm>
              <a:off x="6256240" y="4132575"/>
              <a:ext cx="1643257" cy="996325"/>
            </a:xfrm>
            <a:prstGeom prst="ellipse">
              <a:avLst/>
            </a:prstGeom>
            <a:noFill/>
            <a:ln w="12700">
              <a:solidFill>
                <a:schemeClr val="tx1"/>
              </a:solidFill>
              <a:round/>
              <a:headEnd/>
              <a:tailEnd/>
            </a:ln>
          </p:spPr>
          <p:txBody>
            <a:bodyPr wrap="none" lIns="92075" tIns="46038" rIns="92075" bIns="46038" anchor="ctr">
              <a:spAutoFit/>
            </a:bodyPr>
            <a:lstStyle/>
            <a:p>
              <a:r>
                <a:rPr lang="en-US" sz="2000"/>
                <a:t>Program</a:t>
              </a:r>
              <a:br>
                <a:rPr lang="en-US" sz="2000"/>
              </a:br>
              <a:r>
                <a:rPr lang="en-US" sz="2000"/>
                <a:t>Results</a:t>
              </a:r>
            </a:p>
          </p:txBody>
        </p:sp>
        <p:grpSp>
          <p:nvGrpSpPr>
            <p:cNvPr id="8202" name="Group 13"/>
            <p:cNvGrpSpPr>
              <a:grpSpLocks/>
            </p:cNvGrpSpPr>
            <p:nvPr/>
          </p:nvGrpSpPr>
          <p:grpSpPr bwMode="auto">
            <a:xfrm>
              <a:off x="3567113" y="3990975"/>
              <a:ext cx="2011362" cy="1279525"/>
              <a:chOff x="2381" y="2640"/>
              <a:chExt cx="1267" cy="806"/>
            </a:xfrm>
          </p:grpSpPr>
          <p:sp>
            <p:nvSpPr>
              <p:cNvPr id="8209" name="Oval 8"/>
              <p:cNvSpPr>
                <a:spLocks noChangeArrowheads="1"/>
              </p:cNvSpPr>
              <p:nvPr/>
            </p:nvSpPr>
            <p:spPr bwMode="auto">
              <a:xfrm>
                <a:off x="2496" y="2729"/>
                <a:ext cx="1035" cy="628"/>
              </a:xfrm>
              <a:prstGeom prst="ellipse">
                <a:avLst/>
              </a:prstGeom>
              <a:noFill/>
              <a:ln w="12700">
                <a:solidFill>
                  <a:schemeClr val="tx1"/>
                </a:solidFill>
                <a:round/>
                <a:headEnd/>
                <a:tailEnd/>
              </a:ln>
            </p:spPr>
            <p:txBody>
              <a:bodyPr wrap="none" lIns="92075" tIns="46038" rIns="92075" bIns="46038" anchor="ctr">
                <a:spAutoFit/>
              </a:bodyPr>
              <a:lstStyle/>
              <a:p>
                <a:r>
                  <a:rPr lang="en-US" sz="2000" dirty="0"/>
                  <a:t>Object</a:t>
                </a:r>
              </a:p>
              <a:p>
                <a:r>
                  <a:rPr lang="en-US" sz="2000" dirty="0"/>
                  <a:t>Program</a:t>
                </a:r>
              </a:p>
            </p:txBody>
          </p:sp>
          <p:sp>
            <p:nvSpPr>
              <p:cNvPr id="8210" name="Rectangle 12"/>
              <p:cNvSpPr>
                <a:spLocks noChangeArrowheads="1"/>
              </p:cNvSpPr>
              <p:nvPr/>
            </p:nvSpPr>
            <p:spPr bwMode="auto">
              <a:xfrm>
                <a:off x="2381" y="2640"/>
                <a:ext cx="1267" cy="806"/>
              </a:xfrm>
              <a:prstGeom prst="rect">
                <a:avLst/>
              </a:prstGeom>
              <a:noFill/>
              <a:ln w="12700">
                <a:solidFill>
                  <a:schemeClr val="tx1"/>
                </a:solidFill>
                <a:miter lim="800000"/>
                <a:headEnd/>
                <a:tailEnd/>
              </a:ln>
            </p:spPr>
            <p:txBody>
              <a:bodyPr wrap="none" lIns="92075" tIns="46038" rIns="92075" bIns="46038" anchor="ctr"/>
              <a:lstStyle/>
              <a:p>
                <a:endParaRPr lang="en-US"/>
              </a:p>
            </p:txBody>
          </p:sp>
        </p:grpSp>
        <p:cxnSp>
          <p:nvCxnSpPr>
            <p:cNvPr id="8203" name="AutoShape 14"/>
            <p:cNvCxnSpPr>
              <a:cxnSpLocks noChangeShapeType="1"/>
              <a:stCxn id="8198" idx="6"/>
              <a:endCxn id="8197" idx="1"/>
            </p:cNvCxnSpPr>
            <p:nvPr/>
          </p:nvCxnSpPr>
          <p:spPr bwMode="auto">
            <a:xfrm>
              <a:off x="2890141" y="2397125"/>
              <a:ext cx="676972" cy="794"/>
            </a:xfrm>
            <a:prstGeom prst="straightConnector1">
              <a:avLst/>
            </a:prstGeom>
            <a:noFill/>
            <a:ln w="12700">
              <a:solidFill>
                <a:schemeClr val="tx1"/>
              </a:solidFill>
              <a:round/>
              <a:headEnd/>
              <a:tailEnd type="stealth" w="lg" len="lg"/>
            </a:ln>
          </p:spPr>
        </p:cxnSp>
        <p:cxnSp>
          <p:nvCxnSpPr>
            <p:cNvPr id="8204" name="AutoShape 15"/>
            <p:cNvCxnSpPr>
              <a:cxnSpLocks noChangeShapeType="1"/>
              <a:stCxn id="8197" idx="3"/>
              <a:endCxn id="8199" idx="2"/>
            </p:cNvCxnSpPr>
            <p:nvPr/>
          </p:nvCxnSpPr>
          <p:spPr bwMode="auto">
            <a:xfrm flipV="1">
              <a:off x="5578475" y="2397125"/>
              <a:ext cx="678559" cy="794"/>
            </a:xfrm>
            <a:prstGeom prst="straightConnector1">
              <a:avLst/>
            </a:prstGeom>
            <a:noFill/>
            <a:ln w="12700">
              <a:solidFill>
                <a:schemeClr val="tx1"/>
              </a:solidFill>
              <a:round/>
              <a:headEnd/>
              <a:tailEnd type="stealth" w="lg" len="lg"/>
            </a:ln>
          </p:spPr>
        </p:cxnSp>
        <p:cxnSp>
          <p:nvCxnSpPr>
            <p:cNvPr id="8205" name="AutoShape 17"/>
            <p:cNvCxnSpPr>
              <a:cxnSpLocks noChangeShapeType="1"/>
              <a:stCxn id="8210" idx="3"/>
              <a:endCxn id="8201" idx="2"/>
            </p:cNvCxnSpPr>
            <p:nvPr/>
          </p:nvCxnSpPr>
          <p:spPr bwMode="auto">
            <a:xfrm>
              <a:off x="5578475" y="4630738"/>
              <a:ext cx="677765" cy="0"/>
            </a:xfrm>
            <a:prstGeom prst="straightConnector1">
              <a:avLst/>
            </a:prstGeom>
            <a:noFill/>
            <a:ln w="9525">
              <a:solidFill>
                <a:schemeClr val="tx1"/>
              </a:solidFill>
              <a:round/>
              <a:headEnd/>
              <a:tailEnd type="stealth" w="lg" len="lg"/>
            </a:ln>
          </p:spPr>
        </p:cxnSp>
        <p:sp>
          <p:nvSpPr>
            <p:cNvPr id="8206" name="Text Box 18"/>
            <p:cNvSpPr txBox="1">
              <a:spLocks noChangeArrowheads="1"/>
            </p:cNvSpPr>
            <p:nvPr/>
          </p:nvSpPr>
          <p:spPr bwMode="auto">
            <a:xfrm>
              <a:off x="4007743" y="3016250"/>
              <a:ext cx="1128514" cy="400752"/>
            </a:xfrm>
            <a:prstGeom prst="rect">
              <a:avLst/>
            </a:prstGeom>
            <a:noFill/>
            <a:ln w="9525">
              <a:noFill/>
              <a:miter lim="800000"/>
              <a:headEnd/>
              <a:tailEnd/>
            </a:ln>
          </p:spPr>
          <p:txBody>
            <a:bodyPr wrap="none" lIns="92075" tIns="46038" rIns="92075" bIns="46038">
              <a:spAutoFit/>
            </a:bodyPr>
            <a:lstStyle/>
            <a:p>
              <a:r>
                <a:rPr lang="en-US" sz="2000"/>
                <a:t>Compile</a:t>
              </a:r>
            </a:p>
          </p:txBody>
        </p:sp>
        <p:sp>
          <p:nvSpPr>
            <p:cNvPr id="8207" name="Text Box 19"/>
            <p:cNvSpPr txBox="1">
              <a:spLocks noChangeArrowheads="1"/>
            </p:cNvSpPr>
            <p:nvPr/>
          </p:nvSpPr>
          <p:spPr bwMode="auto">
            <a:xfrm>
              <a:off x="4017345" y="5334000"/>
              <a:ext cx="1112484" cy="400752"/>
            </a:xfrm>
            <a:prstGeom prst="rect">
              <a:avLst/>
            </a:prstGeom>
            <a:noFill/>
            <a:ln w="9525">
              <a:noFill/>
              <a:miter lim="800000"/>
              <a:headEnd/>
              <a:tailEnd/>
            </a:ln>
          </p:spPr>
          <p:txBody>
            <a:bodyPr wrap="none" lIns="92075" tIns="46038" rIns="92075" bIns="46038">
              <a:spAutoFit/>
            </a:bodyPr>
            <a:lstStyle/>
            <a:p>
              <a:r>
                <a:rPr lang="en-US" sz="2000"/>
                <a:t>Execute</a:t>
              </a:r>
            </a:p>
          </p:txBody>
        </p:sp>
        <p:cxnSp>
          <p:nvCxnSpPr>
            <p:cNvPr id="8208" name="AutoShape 20"/>
            <p:cNvCxnSpPr>
              <a:cxnSpLocks noChangeShapeType="1"/>
              <a:stCxn id="8200" idx="6"/>
              <a:endCxn id="8210" idx="1"/>
            </p:cNvCxnSpPr>
            <p:nvPr/>
          </p:nvCxnSpPr>
          <p:spPr bwMode="auto">
            <a:xfrm>
              <a:off x="2889347" y="4630738"/>
              <a:ext cx="677766" cy="0"/>
            </a:xfrm>
            <a:prstGeom prst="straightConnector1">
              <a:avLst/>
            </a:prstGeom>
            <a:noFill/>
            <a:ln w="12700">
              <a:solidFill>
                <a:schemeClr val="tx1"/>
              </a:solidFill>
              <a:round/>
              <a:headEnd/>
              <a:tailEnd type="stealth" w="lg" len="lg"/>
            </a:ln>
          </p:spPr>
        </p:cxnSp>
      </p:grpSp>
      <p:sp>
        <p:nvSpPr>
          <p:cNvPr id="3" name="TextBox 2">
            <a:extLst>
              <a:ext uri="{FF2B5EF4-FFF2-40B4-BE49-F238E27FC236}">
                <a16:creationId xmlns:a16="http://schemas.microsoft.com/office/drawing/2014/main" id="{44375839-4334-3DA6-9739-3E743A99ED0D}"/>
              </a:ext>
            </a:extLst>
          </p:cNvPr>
          <p:cNvSpPr txBox="1"/>
          <p:nvPr/>
        </p:nvSpPr>
        <p:spPr>
          <a:xfrm>
            <a:off x="3179311" y="1447800"/>
            <a:ext cx="2785378" cy="461665"/>
          </a:xfrm>
          <a:prstGeom prst="rect">
            <a:avLst/>
          </a:prstGeom>
          <a:noFill/>
        </p:spPr>
        <p:txBody>
          <a:bodyPr wrap="none" rtlCol="0">
            <a:spAutoFit/>
          </a:bodyPr>
          <a:lstStyle/>
          <a:p>
            <a:r>
              <a:rPr lang="en-US" dirty="0"/>
              <a:t>A two-step process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Footer Placeholder 4"/>
          <p:cNvSpPr>
            <a:spLocks noGrp="1"/>
          </p:cNvSpPr>
          <p:nvPr>
            <p:ph type="ftr" sz="quarter" idx="10"/>
          </p:nvPr>
        </p:nvSpPr>
        <p:spPr>
          <a:noFill/>
        </p:spPr>
        <p:txBody>
          <a:bodyPr/>
          <a:lstStyle/>
          <a:p>
            <a:r>
              <a:rPr lang="en-US"/>
              <a:t>©SoftMoore Consulting</a:t>
            </a:r>
          </a:p>
        </p:txBody>
      </p:sp>
      <p:sp>
        <p:nvSpPr>
          <p:cNvPr id="9219" name="Slide Number Placeholder 5"/>
          <p:cNvSpPr>
            <a:spLocks noGrp="1"/>
          </p:cNvSpPr>
          <p:nvPr>
            <p:ph type="sldNum" sz="quarter" idx="11"/>
          </p:nvPr>
        </p:nvSpPr>
        <p:spPr>
          <a:noFill/>
        </p:spPr>
        <p:txBody>
          <a:bodyPr/>
          <a:lstStyle/>
          <a:p>
            <a:r>
              <a:rPr lang="en-US"/>
              <a:t>Slide </a:t>
            </a:r>
            <a:fld id="{582D005A-583F-44FB-94A8-62FF9ED25918}" type="slidenum">
              <a:rPr lang="en-US" smtClean="0"/>
              <a:pPr/>
              <a:t>6</a:t>
            </a:fld>
            <a:endParaRPr lang="en-US"/>
          </a:p>
        </p:txBody>
      </p:sp>
      <p:sp>
        <p:nvSpPr>
          <p:cNvPr id="9220" name="Rectangle 2"/>
          <p:cNvSpPr>
            <a:spLocks noGrp="1" noChangeArrowheads="1"/>
          </p:cNvSpPr>
          <p:nvPr>
            <p:ph type="title"/>
          </p:nvPr>
        </p:nvSpPr>
        <p:spPr/>
        <p:txBody>
          <a:bodyPr/>
          <a:lstStyle/>
          <a:p>
            <a:r>
              <a:rPr lang="en-US" dirty="0"/>
              <a:t>Language Versus Implementation</a:t>
            </a:r>
          </a:p>
        </p:txBody>
      </p:sp>
      <p:sp>
        <p:nvSpPr>
          <p:cNvPr id="9221" name="Rectangle 3"/>
          <p:cNvSpPr>
            <a:spLocks noGrp="1" noChangeArrowheads="1"/>
          </p:cNvSpPr>
          <p:nvPr>
            <p:ph type="body" sz="half" idx="1"/>
          </p:nvPr>
        </p:nvSpPr>
        <p:spPr>
          <a:xfrm>
            <a:off x="458788" y="1363663"/>
            <a:ext cx="4032250" cy="4935537"/>
          </a:xfrm>
        </p:spPr>
        <p:txBody>
          <a:bodyPr/>
          <a:lstStyle/>
          <a:p>
            <a:pPr marL="347472" indent="-347472">
              <a:buFontTx/>
              <a:buNone/>
            </a:pPr>
            <a:r>
              <a:rPr lang="en-US" sz="2200" b="1" dirty="0"/>
              <a:t>Language</a:t>
            </a:r>
          </a:p>
          <a:p>
            <a:pPr marL="347472" indent="-347472"/>
            <a:r>
              <a:rPr lang="en-US" sz="2200" dirty="0"/>
              <a:t>Identifier may have an arbitrary number of characters</a:t>
            </a:r>
          </a:p>
          <a:p>
            <a:pPr marL="347472" indent="-347472"/>
            <a:r>
              <a:rPr lang="en-US" sz="2200" dirty="0"/>
              <a:t>Integer types with arbitrary number of digits</a:t>
            </a:r>
          </a:p>
          <a:p>
            <a:pPr marL="347472" indent="-347472"/>
            <a:r>
              <a:rPr lang="en-US" sz="2200" dirty="0"/>
              <a:t>Precision of floating-point types is not specified</a:t>
            </a:r>
          </a:p>
        </p:txBody>
      </p:sp>
      <p:sp>
        <p:nvSpPr>
          <p:cNvPr id="9222" name="Rectangle 4"/>
          <p:cNvSpPr>
            <a:spLocks noGrp="1" noChangeArrowheads="1"/>
          </p:cNvSpPr>
          <p:nvPr>
            <p:ph type="body" sz="half" idx="2"/>
          </p:nvPr>
        </p:nvSpPr>
        <p:spPr>
          <a:xfrm>
            <a:off x="4652963" y="1363663"/>
            <a:ext cx="4032250" cy="4935537"/>
          </a:xfrm>
        </p:spPr>
        <p:txBody>
          <a:bodyPr/>
          <a:lstStyle/>
          <a:p>
            <a:pPr marL="347472" indent="-347472">
              <a:buFontTx/>
              <a:buNone/>
            </a:pPr>
            <a:r>
              <a:rPr lang="en-US" sz="2200" b="1" dirty="0"/>
              <a:t>Implementation</a:t>
            </a:r>
          </a:p>
          <a:p>
            <a:pPr marL="347472" indent="-347472"/>
            <a:r>
              <a:rPr lang="en-US" sz="2200" dirty="0"/>
              <a:t>May restrict the number of significant characters</a:t>
            </a:r>
            <a:br>
              <a:rPr lang="en-US" sz="2200" dirty="0"/>
            </a:br>
            <a:endParaRPr lang="en-US" sz="2200" dirty="0"/>
          </a:p>
          <a:p>
            <a:pPr marL="347472" indent="-347472"/>
            <a:r>
              <a:rPr lang="en-US" sz="2200" dirty="0"/>
              <a:t>Can restrict valid range of integer types</a:t>
            </a:r>
          </a:p>
          <a:p>
            <a:pPr marL="347472" indent="-347472"/>
            <a:r>
              <a:rPr lang="en-US" sz="2200" dirty="0"/>
              <a:t>Precision of floating-point types is (usually) determined by the machine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Footer Placeholder 3"/>
          <p:cNvSpPr>
            <a:spLocks noGrp="1"/>
          </p:cNvSpPr>
          <p:nvPr>
            <p:ph type="ftr" sz="quarter" idx="10"/>
          </p:nvPr>
        </p:nvSpPr>
        <p:spPr>
          <a:noFill/>
        </p:spPr>
        <p:txBody>
          <a:bodyPr/>
          <a:lstStyle/>
          <a:p>
            <a:r>
              <a:rPr lang="en-US"/>
              <a:t>©SoftMoore Consulting</a:t>
            </a:r>
          </a:p>
        </p:txBody>
      </p:sp>
      <p:sp>
        <p:nvSpPr>
          <p:cNvPr id="10243" name="Slide Number Placeholder 4"/>
          <p:cNvSpPr>
            <a:spLocks noGrp="1"/>
          </p:cNvSpPr>
          <p:nvPr>
            <p:ph type="sldNum" sz="quarter" idx="11"/>
          </p:nvPr>
        </p:nvSpPr>
        <p:spPr>
          <a:noFill/>
        </p:spPr>
        <p:txBody>
          <a:bodyPr/>
          <a:lstStyle/>
          <a:p>
            <a:r>
              <a:rPr lang="en-US"/>
              <a:t>Slide </a:t>
            </a:r>
            <a:fld id="{9773AE81-8315-434D-A757-2BB8D5A88FB5}" type="slidenum">
              <a:rPr lang="en-US" smtClean="0"/>
              <a:pPr/>
              <a:t>7</a:t>
            </a:fld>
            <a:endParaRPr lang="en-US"/>
          </a:p>
        </p:txBody>
      </p:sp>
      <p:sp>
        <p:nvSpPr>
          <p:cNvPr id="10244" name="Rectangle 2"/>
          <p:cNvSpPr>
            <a:spLocks noGrp="1" noChangeArrowheads="1"/>
          </p:cNvSpPr>
          <p:nvPr>
            <p:ph type="title"/>
          </p:nvPr>
        </p:nvSpPr>
        <p:spPr/>
        <p:txBody>
          <a:bodyPr/>
          <a:lstStyle/>
          <a:p>
            <a:r>
              <a:rPr lang="en-US"/>
              <a:t>Role of a Compiler</a:t>
            </a:r>
          </a:p>
        </p:txBody>
      </p:sp>
      <p:sp>
        <p:nvSpPr>
          <p:cNvPr id="10245" name="Rectangle 3"/>
          <p:cNvSpPr>
            <a:spLocks noGrp="1" noChangeArrowheads="1"/>
          </p:cNvSpPr>
          <p:nvPr>
            <p:ph type="body" idx="1"/>
          </p:nvPr>
        </p:nvSpPr>
        <p:spPr/>
        <p:txBody>
          <a:bodyPr/>
          <a:lstStyle/>
          <a:p>
            <a:r>
              <a:rPr lang="en-US" dirty="0"/>
              <a:t>A compiler must first verify that the source program is valid with respect to the source language definition.</a:t>
            </a:r>
          </a:p>
          <a:p>
            <a:r>
              <a:rPr lang="en-US" dirty="0"/>
              <a:t>If the source program is valid, the compiler must produce a </a:t>
            </a:r>
            <a:r>
              <a:rPr lang="en-US" b="1" dirty="0"/>
              <a:t>semantically equivalent and reasonably efficient</a:t>
            </a:r>
            <a:r>
              <a:rPr lang="en-US" dirty="0"/>
              <a:t> machine language program for the target computer.</a:t>
            </a:r>
          </a:p>
          <a:p>
            <a:r>
              <a:rPr lang="en-US" dirty="0"/>
              <a:t>If the source program is not valid, the compiler must provide reasonable feedback to the programmer as to the nature and location of any errors.  Feedback on possible multiple errors is usually desirable.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Rectangle 2"/>
          <p:cNvSpPr>
            <a:spLocks noGrp="1" noChangeArrowheads="1"/>
          </p:cNvSpPr>
          <p:nvPr>
            <p:ph type="title"/>
          </p:nvPr>
        </p:nvSpPr>
        <p:spPr/>
        <p:txBody>
          <a:bodyPr/>
          <a:lstStyle/>
          <a:p>
            <a:r>
              <a:rPr lang="en-US"/>
              <a:t>Other Language Processors</a:t>
            </a:r>
          </a:p>
        </p:txBody>
      </p:sp>
      <p:sp>
        <p:nvSpPr>
          <p:cNvPr id="11269" name="Rectangle 3"/>
          <p:cNvSpPr>
            <a:spLocks noGrp="1" noChangeArrowheads="1"/>
          </p:cNvSpPr>
          <p:nvPr>
            <p:ph type="body" idx="1"/>
          </p:nvPr>
        </p:nvSpPr>
        <p:spPr/>
        <p:txBody>
          <a:bodyPr/>
          <a:lstStyle/>
          <a:p>
            <a:r>
              <a:rPr lang="en-US" dirty="0"/>
              <a:t>Assembler</a:t>
            </a:r>
          </a:p>
          <a:p>
            <a:pPr lvl="1"/>
            <a:r>
              <a:rPr lang="en-US" dirty="0"/>
              <a:t>translates symbolic assembly language to machine code</a:t>
            </a:r>
          </a:p>
          <a:p>
            <a:r>
              <a:rPr lang="en-US" dirty="0"/>
              <a:t>High-level language translator (a.k.a., transpiler)</a:t>
            </a:r>
          </a:p>
          <a:p>
            <a:pPr lvl="1"/>
            <a:r>
              <a:rPr lang="en-US" dirty="0"/>
              <a:t>e.g., C++ to C or TypeScript to JavaScript</a:t>
            </a:r>
          </a:p>
          <a:p>
            <a:r>
              <a:rPr lang="en-US" dirty="0"/>
              <a:t>Interpreter (more on this topic in subsequent slides)</a:t>
            </a:r>
          </a:p>
          <a:p>
            <a:r>
              <a:rPr lang="en-US" dirty="0"/>
              <a:t>Testing/Re-engineering tools</a:t>
            </a:r>
          </a:p>
          <a:p>
            <a:r>
              <a:rPr lang="en-US" dirty="0"/>
              <a:t>Macro preprocessors</a:t>
            </a:r>
          </a:p>
          <a:p>
            <a:r>
              <a:rPr lang="en-US" dirty="0"/>
              <a:t>Disassemblers</a:t>
            </a:r>
          </a:p>
          <a:p>
            <a:r>
              <a:rPr lang="en-US" dirty="0" err="1"/>
              <a:t>Decompilers</a:t>
            </a:r>
            <a:endParaRPr lang="en-US" dirty="0"/>
          </a:p>
        </p:txBody>
      </p:sp>
      <p:sp>
        <p:nvSpPr>
          <p:cNvPr id="11266" name="Footer Placeholder 3"/>
          <p:cNvSpPr>
            <a:spLocks noGrp="1"/>
          </p:cNvSpPr>
          <p:nvPr>
            <p:ph type="ftr" sz="quarter" idx="10"/>
          </p:nvPr>
        </p:nvSpPr>
        <p:spPr/>
        <p:txBody>
          <a:bodyPr/>
          <a:lstStyle/>
          <a:p>
            <a:r>
              <a:rPr lang="en-US"/>
              <a:t>©SoftMoore Consulting</a:t>
            </a:r>
          </a:p>
        </p:txBody>
      </p:sp>
      <p:sp>
        <p:nvSpPr>
          <p:cNvPr id="11267" name="Slide Number Placeholder 4"/>
          <p:cNvSpPr>
            <a:spLocks noGrp="1"/>
          </p:cNvSpPr>
          <p:nvPr>
            <p:ph type="sldNum" sz="quarter" idx="11"/>
          </p:nvPr>
        </p:nvSpPr>
        <p:spPr/>
        <p:txBody>
          <a:bodyPr/>
          <a:lstStyle/>
          <a:p>
            <a:r>
              <a:rPr lang="en-US"/>
              <a:t>Slide </a:t>
            </a:r>
            <a:fld id="{7109F165-252E-40CA-B102-7EB147AE6585}" type="slidenum">
              <a:rPr lang="en-US" smtClean="0"/>
              <a:pPr/>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2"/>
          <p:cNvSpPr>
            <a:spLocks noGrp="1" noChangeArrowheads="1"/>
          </p:cNvSpPr>
          <p:nvPr>
            <p:ph type="title"/>
          </p:nvPr>
        </p:nvSpPr>
        <p:spPr/>
        <p:txBody>
          <a:bodyPr/>
          <a:lstStyle/>
          <a:p>
            <a:r>
              <a:rPr lang="en-US" dirty="0"/>
              <a:t>Integrated Development Environment (IDE) </a:t>
            </a:r>
          </a:p>
        </p:txBody>
      </p:sp>
      <p:sp>
        <p:nvSpPr>
          <p:cNvPr id="12293" name="Rectangle 3"/>
          <p:cNvSpPr>
            <a:spLocks noGrp="1" noChangeArrowheads="1"/>
          </p:cNvSpPr>
          <p:nvPr>
            <p:ph type="body" idx="1"/>
          </p:nvPr>
        </p:nvSpPr>
        <p:spPr/>
        <p:txBody>
          <a:bodyPr/>
          <a:lstStyle/>
          <a:p>
            <a:r>
              <a:rPr lang="en-US" dirty="0"/>
              <a:t>Syntax-directed editor</a:t>
            </a:r>
          </a:p>
          <a:p>
            <a:r>
              <a:rPr lang="en-US" dirty="0"/>
              <a:t>Source code formatter</a:t>
            </a:r>
          </a:p>
          <a:p>
            <a:r>
              <a:rPr lang="en-US" dirty="0"/>
              <a:t>Error reporting</a:t>
            </a:r>
          </a:p>
          <a:p>
            <a:r>
              <a:rPr lang="en-US" dirty="0"/>
              <a:t>Refactoring</a:t>
            </a:r>
          </a:p>
          <a:p>
            <a:r>
              <a:rPr lang="en-US" dirty="0"/>
              <a:t>Source level debugger</a:t>
            </a:r>
          </a:p>
          <a:p>
            <a:r>
              <a:rPr lang="en-US" dirty="0"/>
              <a:t>Run time profiler</a:t>
            </a:r>
          </a:p>
          <a:p>
            <a:endParaRPr lang="en-US" dirty="0"/>
          </a:p>
        </p:txBody>
      </p:sp>
      <p:sp>
        <p:nvSpPr>
          <p:cNvPr id="12290" name="Footer Placeholder 3"/>
          <p:cNvSpPr>
            <a:spLocks noGrp="1"/>
          </p:cNvSpPr>
          <p:nvPr>
            <p:ph type="ftr" sz="quarter" idx="10"/>
          </p:nvPr>
        </p:nvSpPr>
        <p:spPr/>
        <p:txBody>
          <a:bodyPr/>
          <a:lstStyle/>
          <a:p>
            <a:r>
              <a:rPr lang="en-US"/>
              <a:t>©SoftMoore Consulting</a:t>
            </a:r>
          </a:p>
        </p:txBody>
      </p:sp>
      <p:sp>
        <p:nvSpPr>
          <p:cNvPr id="12291" name="Slide Number Placeholder 4"/>
          <p:cNvSpPr>
            <a:spLocks noGrp="1"/>
          </p:cNvSpPr>
          <p:nvPr>
            <p:ph type="sldNum" sz="quarter" idx="11"/>
          </p:nvPr>
        </p:nvSpPr>
        <p:spPr/>
        <p:txBody>
          <a:bodyPr/>
          <a:lstStyle/>
          <a:p>
            <a:r>
              <a:rPr lang="en-US"/>
              <a:t>Slide </a:t>
            </a:r>
            <a:fld id="{12AD52E1-D5AA-46F0-8084-63A2D1158803}" type="slidenum">
              <a:rPr lang="en-US" smtClean="0"/>
              <a:pPr/>
              <a:t>9</a:t>
            </a:fld>
            <a:endParaRPr lang="en-US"/>
          </a:p>
        </p:txBody>
      </p:sp>
      <p:sp>
        <p:nvSpPr>
          <p:cNvPr id="6" name="TextBox 5">
            <a:extLst>
              <a:ext uri="{FF2B5EF4-FFF2-40B4-BE49-F238E27FC236}">
                <a16:creationId xmlns:a16="http://schemas.microsoft.com/office/drawing/2014/main" id="{EBB14296-C33B-58CC-7F67-107997A9C166}"/>
              </a:ext>
            </a:extLst>
          </p:cNvPr>
          <p:cNvSpPr txBox="1"/>
          <p:nvPr/>
        </p:nvSpPr>
        <p:spPr>
          <a:xfrm>
            <a:off x="1230444" y="4876800"/>
            <a:ext cx="6683112" cy="830997"/>
          </a:xfrm>
          <a:prstGeom prst="rect">
            <a:avLst/>
          </a:prstGeom>
          <a:noFill/>
          <a:ln>
            <a:solidFill>
              <a:schemeClr val="tx1"/>
            </a:solidFill>
          </a:ln>
        </p:spPr>
        <p:txBody>
          <a:bodyPr wrap="none" rtlCol="0">
            <a:spAutoFit/>
          </a:bodyPr>
          <a:lstStyle/>
          <a:p>
            <a:pPr algn="l"/>
            <a:r>
              <a:rPr lang="en-US" dirty="0"/>
              <a:t>Examples include Eclipse IDE, IntelliJ IDEA,</a:t>
            </a:r>
          </a:p>
          <a:p>
            <a:pPr algn="l"/>
            <a:r>
              <a:rPr lang="en-US" dirty="0"/>
              <a:t>Apache NetBeans, and Microsoft Visual Studio.</a:t>
            </a:r>
          </a:p>
        </p:txBody>
      </p:sp>
    </p:spTree>
  </p:cSld>
  <p:clrMapOvr>
    <a:masterClrMapping/>
  </p:clrMapOvr>
</p:sld>
</file>

<file path=ppt/theme/theme1.xml><?xml version="1.0" encoding="utf-8"?>
<a:theme xmlns:a="http://schemas.openxmlformats.org/drawingml/2006/main" name="SoftMoore2">
  <a:themeElements>
    <a:clrScheme name="">
      <a:dk1>
        <a:srgbClr val="000099"/>
      </a:dk1>
      <a:lt1>
        <a:srgbClr val="FFFFFF"/>
      </a:lt1>
      <a:dk2>
        <a:srgbClr val="CBCBCB"/>
      </a:dk2>
      <a:lt2>
        <a:srgbClr val="000000"/>
      </a:lt2>
      <a:accent1>
        <a:srgbClr val="009999"/>
      </a:accent1>
      <a:accent2>
        <a:srgbClr val="FF9933"/>
      </a:accent2>
      <a:accent3>
        <a:srgbClr val="FFFFFF"/>
      </a:accent3>
      <a:accent4>
        <a:srgbClr val="000082"/>
      </a:accent4>
      <a:accent5>
        <a:srgbClr val="AACACA"/>
      </a:accent5>
      <a:accent6>
        <a:srgbClr val="E78A2D"/>
      </a:accent6>
      <a:hlink>
        <a:srgbClr val="330099"/>
      </a:hlink>
      <a:folHlink>
        <a:srgbClr val="CBCBCB"/>
      </a:folHlink>
    </a:clrScheme>
    <a:fontScheme name="SoftMoore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9525">
          <a:solidFill>
            <a:schemeClr val="tx1"/>
          </a:solidFill>
          <a:round/>
          <a:headEnd/>
          <a:tailEnd/>
        </a:ln>
      </a:spPr>
      <a:bodyPr wrap="none" lIns="92075" tIns="46038" rIns="92075" bIns="46038" anchor="ctr"/>
      <a:lstStyle>
        <a:defPPr>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SoftMoore2 1">
        <a:dk1>
          <a:srgbClr val="000000"/>
        </a:dk1>
        <a:lt1>
          <a:srgbClr val="FFFFFF"/>
        </a:lt1>
        <a:dk2>
          <a:srgbClr val="0066CC"/>
        </a:dk2>
        <a:lt2>
          <a:srgbClr val="CBCBCB"/>
        </a:lt2>
        <a:accent1>
          <a:srgbClr val="009999"/>
        </a:accent1>
        <a:accent2>
          <a:srgbClr val="FF9933"/>
        </a:accent2>
        <a:accent3>
          <a:srgbClr val="AAB8E2"/>
        </a:accent3>
        <a:accent4>
          <a:srgbClr val="DADADA"/>
        </a:accent4>
        <a:accent5>
          <a:srgbClr val="AACACA"/>
        </a:accent5>
        <a:accent6>
          <a:srgbClr val="E78A2D"/>
        </a:accent6>
        <a:hlink>
          <a:srgbClr val="330099"/>
        </a:hlink>
        <a:folHlink>
          <a:srgbClr val="CBCBCB"/>
        </a:folHlink>
      </a:clrScheme>
      <a:clrMap bg1="dk2" tx1="lt1" bg2="dk1" tx2="lt2" accent1="accent1" accent2="accent2" accent3="accent3" accent4="accent4" accent5="accent5" accent6="accent6" hlink="hlink" folHlink="folHlink"/>
    </a:extraClrScheme>
    <a:extraClrScheme>
      <a:clrScheme name="SoftMoore2 2">
        <a:dk1>
          <a:srgbClr val="000000"/>
        </a:dk1>
        <a:lt1>
          <a:srgbClr val="FFFFFF"/>
        </a:lt1>
        <a:dk2>
          <a:srgbClr val="000000"/>
        </a:dk2>
        <a:lt2>
          <a:srgbClr val="868686"/>
        </a:lt2>
        <a:accent1>
          <a:srgbClr val="3366FF"/>
        </a:accent1>
        <a:accent2>
          <a:srgbClr val="009900"/>
        </a:accent2>
        <a:accent3>
          <a:srgbClr val="FFFFFF"/>
        </a:accent3>
        <a:accent4>
          <a:srgbClr val="000000"/>
        </a:accent4>
        <a:accent5>
          <a:srgbClr val="ADB8FF"/>
        </a:accent5>
        <a:accent6>
          <a:srgbClr val="008A00"/>
        </a:accent6>
        <a:hlink>
          <a:srgbClr val="FF0033"/>
        </a:hlink>
        <a:folHlink>
          <a:srgbClr val="CCCCCC"/>
        </a:folHlink>
      </a:clrScheme>
      <a:clrMap bg1="lt1" tx1="dk1" bg2="lt2" tx2="dk2" accent1="accent1" accent2="accent2" accent3="accent3" accent4="accent4" accent5="accent5" accent6="accent6" hlink="hlink" folHlink="folHlink"/>
    </a:extraClrScheme>
    <a:extraClrScheme>
      <a:clrScheme name="SoftMoore2 3">
        <a:dk1>
          <a:srgbClr val="000000"/>
        </a:dk1>
        <a:lt1>
          <a:srgbClr val="FFFFFF"/>
        </a:lt1>
        <a:dk2>
          <a:srgbClr val="000000"/>
        </a:dk2>
        <a:lt2>
          <a:srgbClr val="868686"/>
        </a:lt2>
        <a:accent1>
          <a:srgbClr val="EAEAEA"/>
        </a:accent1>
        <a:accent2>
          <a:srgbClr val="5F5F5F"/>
        </a:accent2>
        <a:accent3>
          <a:srgbClr val="FFFFFF"/>
        </a:accent3>
        <a:accent4>
          <a:srgbClr val="000000"/>
        </a:accent4>
        <a:accent5>
          <a:srgbClr val="F3F3F3"/>
        </a:accent5>
        <a:accent6>
          <a:srgbClr val="555555"/>
        </a:accent6>
        <a:hlink>
          <a:srgbClr val="969696"/>
        </a:hlink>
        <a:folHlink>
          <a:srgbClr val="CBCBCB"/>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C:\JMoore\Training\SoftMoore2.pot</Template>
  <TotalTime>3671</TotalTime>
  <Words>2378</Words>
  <Application>Microsoft Office PowerPoint</Application>
  <PresentationFormat>On-screen Show (4:3)</PresentationFormat>
  <Paragraphs>583</Paragraphs>
  <Slides>38</Slides>
  <Notes>37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38</vt:i4>
      </vt:variant>
    </vt:vector>
  </HeadingPairs>
  <TitlesOfParts>
    <vt:vector size="42" baseType="lpstr">
      <vt:lpstr>Arial</vt:lpstr>
      <vt:lpstr>Calibri</vt:lpstr>
      <vt:lpstr>Consolas</vt:lpstr>
      <vt:lpstr>SoftMoore2</vt:lpstr>
      <vt:lpstr>Overview of Compilers and Language Translation</vt:lpstr>
      <vt:lpstr>Programming Languages</vt:lpstr>
      <vt:lpstr>Role of Programming Languages</vt:lpstr>
      <vt:lpstr>Translators and Compilers</vt:lpstr>
      <vt:lpstr>Simplified View of  Compile/Execute Cycle</vt:lpstr>
      <vt:lpstr>Language Versus Implementation</vt:lpstr>
      <vt:lpstr>Role of a Compiler</vt:lpstr>
      <vt:lpstr>Other Language Processors</vt:lpstr>
      <vt:lpstr>Integrated Development Environment (IDE) </vt:lpstr>
      <vt:lpstr>Interpreter</vt:lpstr>
      <vt:lpstr>Simplified View of an Interpreter</vt:lpstr>
      <vt:lpstr>Examples of Interpreters</vt:lpstr>
      <vt:lpstr>Compilers Versus Interpreters</vt:lpstr>
      <vt:lpstr>Emulators</vt:lpstr>
      <vt:lpstr>Emulators (continued)</vt:lpstr>
      <vt:lpstr>Interpretive Compilers</vt:lpstr>
      <vt:lpstr>Just-In-Time Compiler</vt:lpstr>
      <vt:lpstr>Writing a Compiler</vt:lpstr>
      <vt:lpstr>Tombstone Diagrams</vt:lpstr>
      <vt:lpstr>Examples: Tombstone Diagrams</vt:lpstr>
      <vt:lpstr>Running Program P on Machine M</vt:lpstr>
      <vt:lpstr>Compiling a Program</vt:lpstr>
      <vt:lpstr>Example: Compiling and Executing a Program</vt:lpstr>
      <vt:lpstr>Cross-Compiler</vt:lpstr>
      <vt:lpstr>Two-stage Compiler</vt:lpstr>
      <vt:lpstr>Using the Source Language as the Implementation Language</vt:lpstr>
      <vt:lpstr>Bootstrapping a Compiler</vt:lpstr>
      <vt:lpstr>Bootstrapping a Compiler: Step 1</vt:lpstr>
      <vt:lpstr>Bootstrapping a Compiler: Step 2</vt:lpstr>
      <vt:lpstr>Efficiency</vt:lpstr>
      <vt:lpstr>Improving Efficiency of a Compiler</vt:lpstr>
      <vt:lpstr>Tombstone Diagram for an Interpreter</vt:lpstr>
      <vt:lpstr>Running an Interpreter</vt:lpstr>
      <vt:lpstr>Writing/Executing a Java Program</vt:lpstr>
      <vt:lpstr>Compiler Project</vt:lpstr>
      <vt:lpstr>Compiler Project (continued)</vt:lpstr>
      <vt:lpstr>Compiler Project (continued)</vt:lpstr>
      <vt:lpstr>Compiler Project (continued)</vt:lpstr>
    </vt:vector>
  </TitlesOfParts>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Overview of Compilers and Language Translation</dc:title>
  <dc:creator>John I. Moore, Jr.</dc:creator>
  <cp:lastModifiedBy>John Moore</cp:lastModifiedBy>
  <cp:revision>189</cp:revision>
  <cp:lastPrinted>2022-07-10T19:01:54Z</cp:lastPrinted>
  <dcterms:created xsi:type="dcterms:W3CDTF">2005-01-12T21:47:45Z</dcterms:created>
  <dcterms:modified xsi:type="dcterms:W3CDTF">2023-06-16T18:01:07Z</dcterms:modified>
</cp:coreProperties>
</file>