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8"/>
  </p:notesMasterIdLst>
  <p:handoutMasterIdLst>
    <p:handoutMasterId r:id="rId29"/>
  </p:handoutMasterIdLst>
  <p:sldIdLst>
    <p:sldId id="256" r:id="rId2"/>
    <p:sldId id="259" r:id="rId3"/>
    <p:sldId id="257" r:id="rId4"/>
    <p:sldId id="265" r:id="rId5"/>
    <p:sldId id="296" r:id="rId6"/>
    <p:sldId id="297" r:id="rId7"/>
    <p:sldId id="298" r:id="rId8"/>
    <p:sldId id="299" r:id="rId9"/>
    <p:sldId id="305" r:id="rId10"/>
    <p:sldId id="262" r:id="rId11"/>
    <p:sldId id="264" r:id="rId12"/>
    <p:sldId id="300" r:id="rId13"/>
    <p:sldId id="295" r:id="rId14"/>
    <p:sldId id="276" r:id="rId15"/>
    <p:sldId id="268" r:id="rId16"/>
    <p:sldId id="301" r:id="rId17"/>
    <p:sldId id="283" r:id="rId18"/>
    <p:sldId id="284" r:id="rId19"/>
    <p:sldId id="280" r:id="rId20"/>
    <p:sldId id="285" r:id="rId21"/>
    <p:sldId id="286" r:id="rId22"/>
    <p:sldId id="302" r:id="rId23"/>
    <p:sldId id="361" r:id="rId24"/>
    <p:sldId id="362" r:id="rId25"/>
    <p:sldId id="303" r:id="rId26"/>
    <p:sldId id="304" r:id="rId27"/>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5" autoAdjust="0"/>
    <p:restoredTop sz="94663" autoAdjust="0"/>
  </p:normalViewPr>
  <p:slideViewPr>
    <p:cSldViewPr>
      <p:cViewPr varScale="1">
        <p:scale>
          <a:sx n="87" d="100"/>
          <a:sy n="87" d="100"/>
        </p:scale>
        <p:origin x="1051"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11</a:t>
            </a:fld>
            <a:endParaRPr lang="en-US" dirty="0"/>
          </a:p>
        </p:txBody>
      </p:sp>
    </p:spTree>
    <p:extLst>
      <p:ext uri="{BB962C8B-B14F-4D97-AF65-F5344CB8AC3E}">
        <p14:creationId xmlns:p14="http://schemas.microsoft.com/office/powerpoint/2010/main" val="223353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12</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14</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1064445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17</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18</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20</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dirty="0"/>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21</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8</a:t>
            </a:fld>
            <a:endParaRPr lang="en-US" dirty="0"/>
          </a:p>
        </p:txBody>
      </p:sp>
    </p:spTree>
    <p:extLst>
      <p:ext uri="{BB962C8B-B14F-4D97-AF65-F5344CB8AC3E}">
        <p14:creationId xmlns:p14="http://schemas.microsoft.com/office/powerpoint/2010/main" val="428142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10</a:t>
            </a:fld>
            <a:endParaRPr lang="en-US" dirty="0"/>
          </a:p>
        </p:txBody>
      </p:sp>
    </p:spTree>
    <p:extLst>
      <p:ext uri="{BB962C8B-B14F-4D97-AF65-F5344CB8AC3E}">
        <p14:creationId xmlns:p14="http://schemas.microsoft.com/office/powerpoint/2010/main" val="84812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a:t>For an assignment statement, the type of the expression on the right side of the assignment symbol must be assignment compatible with the type of the variable on the left side.</a:t>
            </a:r>
            <a:endParaRPr lang="en-US" dirty="0"/>
          </a:p>
          <a:p>
            <a:pPr lvl="1"/>
            <a:r>
              <a:rPr lang="en-US" dirty="0"/>
              <a:t>Strict type equality is relaxed slightly for string types.</a:t>
            </a:r>
          </a:p>
          <a:p>
            <a:pPr lvl="1"/>
            <a:r>
              <a:rPr lang="en-US" dirty="0"/>
              <a:t>Some languages have weaker type rules for assignment.  For example, in C it is perfectly acceptable to assign a character to an integer variable.</a:t>
            </a:r>
          </a:p>
          <a:p>
            <a:r>
              <a:rPr lang="en-US" dirty="0"/>
              <a:t>For a negation expression, the operand must have type Integer, and the result of a negation expression has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a:t>
            </a:r>
            <a:r>
              <a:rPr lang="en-US" dirty="0">
                <a:latin typeface="Consolas" pitchFamily="49" charset="0"/>
                <a:cs typeface="Consolas" pitchFamily="49" charset="0"/>
              </a:rPr>
              <a:t>checkConstraints()</a:t>
            </a:r>
            <a:r>
              <a:rPr lang="en-US" dirty="0"/>
              <a:t> methods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structural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 fun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try</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255581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err="1">
                <a:latin typeface="Consolas" pitchFamily="49" charset="0"/>
              </a:rPr>
              <a:t>CompoundStmt</a:t>
            </a:r>
            <a:endParaRPr lang="en-US" dirty="0">
              <a:latin typeface="Consolas" pitchFamily="49" charset="0"/>
              <a:cs typeface="Consolas" pitchFamily="49" charset="0"/>
            </a:endParaRPr>
          </a:p>
        </p:txBody>
      </p:sp>
      <p:sp>
        <p:nvSpPr>
          <p:cNvPr id="2150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override fun checkConstraints()</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in statements)</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AddingExpr</a:t>
            </a:r>
            <a:r>
              <a:rPr lang="en-US" dirty="0"/>
              <a:t> and </a:t>
            </a:r>
            <a:r>
              <a:rPr lang="en-US" dirty="0" err="1">
                <a:latin typeface="Consolas" panose="020B0609020204030204" pitchFamily="49" charset="0"/>
              </a:rPr>
              <a:t>MultiplyingExpr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a:p>
            <a:r>
              <a:rPr lang="en-US" dirty="0">
                <a:latin typeface="Consolas" panose="020B0609020204030204" pitchFamily="49" charset="0"/>
              </a:rPr>
              <a:t>AssignmentStmt</a:t>
            </a:r>
          </a:p>
          <a:p>
            <a:pPr lvl="1"/>
            <a:r>
              <a:rPr lang="en-US" dirty="0"/>
              <a:t>Type Rule: The type of the expression on the right side of the assignment symbol must be assignment compatible with the type of the variable on the left side.</a:t>
            </a:r>
          </a:p>
          <a:p>
            <a:pPr lvl="2"/>
            <a:r>
              <a:rPr lang="en-US" dirty="0"/>
              <a:t> Use AST method </a:t>
            </a:r>
            <a:r>
              <a:rPr lang="en-US" dirty="0" err="1">
                <a:latin typeface="Consolas" panose="020B0609020204030204" pitchFamily="49" charset="0"/>
              </a:rPr>
              <a:t>matchTypes</a:t>
            </a:r>
            <a:r>
              <a:rPr lang="en-US" dirty="0">
                <a:latin typeface="Consolas" panose="020B0609020204030204" pitchFamily="49" charset="0"/>
              </a:rPr>
              <a:t>()</a:t>
            </a:r>
            <a:r>
              <a:rPr lang="en-US" dirty="0"/>
              <a:t> to check assignment compatibility.</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ConstDecl</a:t>
            </a:r>
            <a:r>
              <a:rPr lang="en-US" dirty="0"/>
              <a:t> and </a:t>
            </a:r>
            <a:r>
              <a:rPr lang="en-US" dirty="0">
                <a:latin typeface="Consolas" panose="020B0609020204030204" pitchFamily="49" charset="0"/>
              </a:rPr>
              <a:t>ConstValue</a:t>
            </a:r>
          </a:p>
          <a:p>
            <a:pPr lvl="1"/>
            <a:r>
              <a:rPr lang="en-US" dirty="0"/>
              <a:t>Miscellaneous Rule: If the literal value has type </a:t>
            </a:r>
            <a:r>
              <a:rPr lang="en-US" dirty="0">
                <a:latin typeface="Consolas" panose="020B0609020204030204" pitchFamily="49" charset="0"/>
              </a:rPr>
              <a:t>Integer</a:t>
            </a:r>
            <a:r>
              <a:rPr lang="en-US" dirty="0"/>
              <a:t>, then it must be able to be converted to an integer value on the CPRL virtual machine.</a:t>
            </a:r>
          </a:p>
          <a:p>
            <a:pPr lvl="2"/>
            <a:r>
              <a:rPr lang="en-US" dirty="0"/>
              <a:t>Check that </a:t>
            </a:r>
            <a:r>
              <a:rPr lang="en-US" dirty="0" err="1">
                <a:latin typeface="Consolas" panose="020B0609020204030204" pitchFamily="49" charset="0"/>
              </a:rPr>
              <a:t>Integer.parseInt</a:t>
            </a:r>
            <a:r>
              <a:rPr lang="en-US" dirty="0">
                <a:latin typeface="Consolas" panose="020B0609020204030204" pitchFamily="49" charset="0"/>
              </a:rPr>
              <a:t>()</a:t>
            </a:r>
            <a:r>
              <a:rPr lang="en-US" dirty="0"/>
              <a:t> will not fail.</a:t>
            </a:r>
          </a:p>
          <a:p>
            <a:pPr lvl="2"/>
            <a:r>
              <a:rPr lang="en-US" dirty="0"/>
              <a:t>If the check fails, set the literal’s value to a valid value for type </a:t>
            </a:r>
            <a:r>
              <a:rPr lang="en-US" dirty="0">
                <a:latin typeface="Consolas" panose="020B0609020204030204" pitchFamily="49" charset="0"/>
              </a:rPr>
              <a:t>Integer</a:t>
            </a:r>
            <a:r>
              <a:rPr lang="en-US" dirty="0"/>
              <a:t> in order to prevent additional error messages.</a:t>
            </a:r>
          </a:p>
          <a:p>
            <a:r>
              <a:rPr lang="en-US" dirty="0" err="1">
                <a:latin typeface="Consolas" panose="020B0609020204030204" pitchFamily="49" charset="0"/>
              </a:rPr>
              <a:t>ExitStmt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when</a:t>
            </a:r>
            <a:r>
              <a:rPr lang="en-US" dirty="0"/>
              <a:t>” expression is present, it must have type </a:t>
            </a:r>
            <a:r>
              <a:rPr lang="en-US" dirty="0">
                <a:latin typeface="Consolas" panose="020B0609020204030204" pitchFamily="49" charset="0"/>
              </a:rPr>
              <a:t>Boolean</a:t>
            </a:r>
            <a:r>
              <a:rPr lang="en-US" dirty="0"/>
              <a:t>.</a:t>
            </a:r>
          </a:p>
          <a:p>
            <a:pPr lvl="1"/>
            <a:r>
              <a:rPr lang="en-US" dirty="0"/>
              <a:t>Miscellaneous Rule: The exit statement must be nested within a loop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
        <p:nvSpPr>
          <p:cNvPr id="6" name="Rectangle 5"/>
          <p:cNvSpPr/>
          <p:nvPr/>
        </p:nvSpPr>
        <p:spPr bwMode="auto">
          <a:xfrm>
            <a:off x="1874146" y="5715000"/>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8424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IfStmt</a:t>
            </a:r>
            <a:endParaRPr lang="en-US" dirty="0">
              <a:latin typeface="Consolas" panose="020B0609020204030204" pitchFamily="49" charset="0"/>
            </a:endParaRPr>
          </a:p>
          <a:p>
            <a:pPr lvl="1"/>
            <a:r>
              <a:rPr lang="en-US" dirty="0"/>
              <a:t>Type Rule: The expression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LogicalExpr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LoopStmt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while</a:t>
            </a:r>
            <a:r>
              <a:rPr lang="en-US" dirty="0"/>
              <a:t>” expression is present, it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NegationExpr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NotExpr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a:latin typeface="Consolas" panose="020B0609020204030204" pitchFamily="49" charset="0"/>
              </a:rPr>
              <a:t>OutputStmt</a:t>
            </a:r>
          </a:p>
          <a:p>
            <a:pPr lvl="1"/>
            <a:r>
              <a:rPr lang="en-US" dirty="0"/>
              <a:t>Type Rule: Each expression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a:t>
            </a:r>
            <a:r>
              <a:rPr lang="en-US" dirty="0">
                <a:latin typeface="Consolas" panose="020B0609020204030204" pitchFamily="49" charset="0"/>
              </a:rPr>
              <a:t>Boolean</a:t>
            </a:r>
            <a:r>
              <a:rPr lang="en-US" dirty="0"/>
              <a:t>, or a string type.  Output is supported only for integers, characters, </a:t>
            </a:r>
            <a:r>
              <a:rPr lang="en-US" dirty="0" err="1"/>
              <a:t>booleans</a:t>
            </a:r>
            <a:r>
              <a:rPr lang="en-US" dirty="0"/>
              <a:t>, and strings.</a:t>
            </a:r>
          </a:p>
          <a:p>
            <a:r>
              <a:rPr lang="en-US" dirty="0" err="1">
                <a:latin typeface="Consolas" panose="020B0609020204030204" pitchFamily="49" charset="0"/>
              </a:rPr>
              <a:t>ReadStmt</a:t>
            </a:r>
            <a:endParaRPr lang="en-US" dirty="0">
              <a:latin typeface="Consolas" panose="020B0609020204030204" pitchFamily="49" charset="0"/>
            </a:endParaRPr>
          </a:p>
          <a:p>
            <a:pPr lvl="1"/>
            <a:r>
              <a:rPr lang="en-US" dirty="0"/>
              <a:t>Type Rule: The variable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 string type.  </a:t>
            </a:r>
            <a:r>
              <a:rPr lang="en-US"/>
              <a:t>Input </a:t>
            </a:r>
            <a:r>
              <a:rPr lang="en-US" dirty="0"/>
              <a:t>is supported only for integers, characters, and </a:t>
            </a:r>
            <a:r>
              <a:rPr lang="en-US"/>
              <a:t>strings.</a:t>
            </a:r>
            <a:endParaRPr lang="en-US" dirty="0"/>
          </a:p>
          <a:p>
            <a:endParaRPr lang="en-US" dirty="0"/>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dirty="0" err="1">
                <a:latin typeface="Consolas" panose="020B0609020204030204" pitchFamily="49" charset="0"/>
              </a:rPr>
              <a:t>RelationalExpr</a:t>
            </a:r>
            <a:endParaRPr lang="en-US" dirty="0">
              <a:latin typeface="Consolas" panose="020B0609020204030204" pitchFamily="49" charset="0"/>
            </a:endParaRPr>
          </a:p>
          <a:p>
            <a:pPr lvl="1"/>
            <a:r>
              <a:rPr lang="en-US" dirty="0"/>
              <a:t>Type Rule: Both operands must have the same type, and the result has type </a:t>
            </a:r>
            <a:r>
              <a:rPr lang="en-US" dirty="0">
                <a:latin typeface="Consolas" panose="020B0609020204030204" pitchFamily="49" charset="0"/>
              </a:rPr>
              <a:t>Boolean</a:t>
            </a:r>
            <a:r>
              <a:rPr lang="en-US" dirty="0"/>
              <a:t>.</a:t>
            </a:r>
          </a:p>
          <a:p>
            <a:pPr lvl="1"/>
            <a:r>
              <a:rPr lang="en-US" dirty="0"/>
              <a:t>Type Rule: Only scalar types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t>
            </a:r>
            <a:r>
              <a:rPr lang="en-US" dirty="0">
                <a:latin typeface="Consolas" panose="020B0609020204030204" pitchFamily="49" charset="0"/>
              </a:rPr>
              <a:t>Boolean</a:t>
            </a:r>
            <a:r>
              <a:rPr lang="en-US" dirty="0"/>
              <a:t>) are allowed for operands.  (For example, in CPRL, you can’t have a relational expression where both operands are arrays or string literals.)</a:t>
            </a:r>
          </a:p>
          <a:p>
            <a:r>
              <a:rPr lang="en-US" dirty="0" err="1">
                <a:latin typeface="Consolas" panose="020B0609020204030204" pitchFamily="49" charset="0"/>
              </a:rPr>
              <a:t>SingleVarDecl</a:t>
            </a:r>
            <a:endParaRPr lang="en-US" dirty="0">
              <a:latin typeface="Consolas" panose="020B0609020204030204" pitchFamily="49" charset="0"/>
            </a:endParaRPr>
          </a:p>
          <a:p>
            <a:pPr lvl="1"/>
            <a:r>
              <a:rPr lang="en-US" dirty="0"/>
              <a:t>Type Rule: If the declaration has an initialization value, the type of the value on the right side of the assignment symbol must be assignment compatible with the type of the variable being declared.</a:t>
            </a:r>
          </a:p>
          <a:p>
            <a:pPr lvl="2"/>
            <a:r>
              <a:rPr lang="en-US" dirty="0"/>
              <a:t>Similar to </a:t>
            </a:r>
            <a:r>
              <a:rPr lang="en-US" dirty="0">
                <a:latin typeface="Consolas" panose="020B0609020204030204" pitchFamily="49" charset="0"/>
              </a:rPr>
              <a:t>AssignmentStmt</a:t>
            </a:r>
            <a:r>
              <a:rPr lang="en-US" dirty="0"/>
              <a:t>, 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cannot be specified (or cannot be specified easily) in a context-free grammar</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20</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26930"/>
            <a:ext cx="8226425" cy="4935537"/>
          </a:xfrm>
        </p:spPr>
        <p:txBody>
          <a:bodyPr tIns="45720"/>
          <a:lstStyle/>
          <a:p>
            <a:pPr marL="182880" indent="0">
              <a:spcBef>
                <a:spcPts val="0"/>
              </a:spcBef>
              <a:buFontTx/>
              <a:buNone/>
            </a:pPr>
            <a:r>
              <a:rPr lang="en-US" sz="1800" dirty="0">
                <a:latin typeface="Consolas" pitchFamily="49" charset="0"/>
              </a:rPr>
              <a:t>override fun </a:t>
            </a:r>
            <a:r>
              <a:rPr lang="en-US" sz="1800" dirty="0" err="1">
                <a:latin typeface="Consolas" pitchFamily="49" charset="0"/>
              </a:rPr>
              <a:t>checkConstraints</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try</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0"/>
              </a:spcBef>
              <a:buFontTx/>
              <a:buNone/>
            </a:pPr>
            <a:r>
              <a:rPr lang="en-US" sz="1800" dirty="0">
                <a:latin typeface="Consolas" pitchFamily="49" charset="0"/>
              </a:rPr>
              <a:t>        </a:t>
            </a:r>
            <a:r>
              <a:rPr lang="en-US" sz="1800" dirty="0" err="1">
                <a:latin typeface="Consolas" pitchFamily="49" charset="0"/>
              </a:rPr>
              <a:t>var.checkConstraints</a:t>
            </a:r>
            <a:r>
              <a:rPr lang="en-US" sz="1800" dirty="0">
                <a:latin typeface="Consolas" pitchFamily="49" charset="0"/>
              </a:rPr>
              <a:t>()</a:t>
            </a:r>
          </a:p>
          <a:p>
            <a:pPr marL="182880" indent="0">
              <a:spcBef>
                <a:spcPts val="0"/>
              </a:spcBef>
              <a:buFontTx/>
              <a:buNone/>
            </a:pPr>
            <a:endParaRPr lang="en-US" sz="1800" dirty="0">
              <a:latin typeface="Consolas" pitchFamily="49" charset="0"/>
            </a:endParaRPr>
          </a:p>
          <a:p>
            <a:pPr marL="182880" indent="0">
              <a:spcBef>
                <a:spcPts val="0"/>
              </a:spcBef>
              <a:buFontTx/>
              <a:buNone/>
            </a:pPr>
            <a:r>
              <a:rPr lang="en-US" sz="1800" dirty="0">
                <a:latin typeface="Consolas" pitchFamily="49" charset="0"/>
              </a:rPr>
              <a:t>        if (!</a:t>
            </a:r>
            <a:r>
              <a:rPr lang="en-US" sz="1800" dirty="0" err="1">
                <a:latin typeface="Consolas" pitchFamily="49" charset="0"/>
              </a:rPr>
              <a:t>matchTypes</a:t>
            </a:r>
            <a:r>
              <a:rPr lang="en-US" sz="1800" dirty="0">
                <a:latin typeface="Consolas" pitchFamily="49" charset="0"/>
              </a:rPr>
              <a:t>(</a:t>
            </a:r>
            <a:r>
              <a:rPr lang="en-US" sz="1800" dirty="0" err="1">
                <a:latin typeface="Consolas" pitchFamily="49" charset="0"/>
              </a:rPr>
              <a:t>variable.type</a:t>
            </a:r>
            <a:r>
              <a:rPr lang="en-US" sz="1800" dirty="0">
                <a:latin typeface="Consolas" pitchFamily="49" charset="0"/>
              </a:rPr>
              <a:t>, expr)</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 = "Type mismatch ..."</a:t>
            </a:r>
          </a:p>
          <a:p>
            <a:pPr marL="182880" indent="0">
              <a:spcBef>
                <a:spcPts val="0"/>
              </a:spcBef>
              <a:buFontTx/>
              <a:buNone/>
            </a:pPr>
            <a:r>
              <a:rPr lang="en-US" sz="1800" dirty="0">
                <a:latin typeface="Consolas" pitchFamily="49" charset="0"/>
              </a:rPr>
              <a:t>            throw error(</a:t>
            </a:r>
            <a:r>
              <a:rPr lang="en-US" sz="1800" dirty="0" err="1">
                <a:latin typeface="Consolas" pitchFamily="49" charset="0"/>
              </a:rPr>
              <a:t>assignPosition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catch (e : </a:t>
            </a:r>
            <a:r>
              <a:rPr lang="en-US" sz="1800" dirty="0" err="1">
                <a:latin typeface="Consolas" pitchFamily="49" charset="0"/>
              </a:rPr>
              <a:t>ConstraintException</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381000" y="1330569"/>
            <a:ext cx="8595360" cy="4935537"/>
          </a:xfrm>
        </p:spPr>
        <p:txBody>
          <a:bodyPr tIns="45720"/>
          <a:lstStyle/>
          <a:p>
            <a:pPr marL="182880" indent="0">
              <a:spcBef>
                <a:spcPct val="0"/>
              </a:spcBef>
              <a:buFontTx/>
              <a:buNone/>
              <a:defRPr/>
            </a:pPr>
            <a:r>
              <a:rPr lang="en-US" sz="1800" dirty="0">
                <a:latin typeface="Consolas" pitchFamily="49" charset="0"/>
              </a:rPr>
              <a:t>override fun </a:t>
            </a:r>
            <a:r>
              <a:rPr lang="en-US" sz="1800" dirty="0" err="1">
                <a:latin typeface="Consolas" pitchFamily="49" charset="0"/>
              </a:rPr>
              <a:t>checkConstraints</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try</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operand.checkConstraints</a:t>
            </a:r>
            <a:r>
              <a:rPr lang="en-US" sz="1800" dirty="0">
                <a:latin typeface="Consolas" pitchFamily="49" charset="0"/>
              </a:rPr>
              <a:t>()</a:t>
            </a:r>
          </a:p>
          <a:p>
            <a:pPr marL="182880" indent="0">
              <a:spcBef>
                <a:spcPct val="0"/>
              </a:spcBef>
              <a:buFontTx/>
              <a:buNone/>
              <a:defRPr/>
            </a:pPr>
            <a:endParaRPr lang="en-US" sz="1800" dirty="0">
              <a:latin typeface="Consolas" pitchFamily="49" charset="0"/>
            </a:endParaRPr>
          </a:p>
          <a:p>
            <a:pPr marL="182880" indent="0">
              <a:spcBef>
                <a:spcPct val="0"/>
              </a:spcBef>
              <a:buFontTx/>
              <a:buNone/>
              <a:defRPr/>
            </a:pPr>
            <a:r>
              <a:rPr lang="en-US" sz="1800" dirty="0">
                <a:latin typeface="Consolas" pitchFamily="49" charset="0"/>
              </a:rPr>
              <a:t>        </a:t>
            </a:r>
            <a:r>
              <a:rPr lang="en-US" sz="1800">
                <a:latin typeface="Consolas" pitchFamily="49" charset="0"/>
              </a:rPr>
              <a:t>// negation </a:t>
            </a:r>
            <a:r>
              <a:rPr lang="en-US" sz="1800" dirty="0">
                <a:latin typeface="Consolas" pitchFamily="49" charset="0"/>
              </a:rPr>
              <a:t>can only be applied to an integer expression</a:t>
            </a:r>
          </a:p>
          <a:p>
            <a:pPr marL="182880" indent="0">
              <a:spcBef>
                <a:spcPct val="0"/>
              </a:spcBef>
              <a:buFontTx/>
              <a:buNone/>
              <a:defRPr/>
            </a:pPr>
            <a:r>
              <a:rPr lang="en-US" sz="1800" dirty="0">
                <a:latin typeface="Consolas" pitchFamily="49" charset="0"/>
              </a:rPr>
              <a:t>        if (</a:t>
            </a:r>
            <a:r>
              <a:rPr lang="en-US" sz="1800" dirty="0" err="1">
                <a:latin typeface="Consolas" pitchFamily="49" charset="0"/>
              </a:rPr>
              <a:t>operand.type</a:t>
            </a:r>
            <a:r>
              <a:rPr lang="en-US" sz="1800" dirty="0">
                <a:latin typeface="Consolas" pitchFamily="49" charset="0"/>
              </a:rPr>
              <a:t> != </a:t>
            </a:r>
            <a:r>
              <a:rPr lang="en-US" sz="1800" dirty="0" err="1">
                <a:latin typeface="Consolas" pitchFamily="49" charset="0"/>
              </a:rPr>
              <a:t>Type.Integer</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String </a:t>
            </a:r>
            <a:r>
              <a:rPr lang="en-US" sz="1800" dirty="0" err="1">
                <a:latin typeface="Consolas" pitchFamily="49" charset="0"/>
              </a:rPr>
              <a:t>errorMsg</a:t>
            </a:r>
            <a:r>
              <a:rPr lang="en-US" sz="1800" dirty="0">
                <a:latin typeface="Consolas" pitchFamily="49" charset="0"/>
              </a:rPr>
              <a:t> = "Expression following ..."</a:t>
            </a:r>
          </a:p>
          <a:p>
            <a:pPr marL="182880" indent="0">
              <a:spcBef>
                <a:spcPct val="0"/>
              </a:spcBef>
              <a:buFontTx/>
              <a:buNone/>
              <a:defRPr/>
            </a:pPr>
            <a:r>
              <a:rPr lang="en-US" sz="1800" dirty="0">
                <a:latin typeface="Consolas" pitchFamily="49" charset="0"/>
              </a:rPr>
              <a:t>            throw error(</a:t>
            </a:r>
            <a:r>
              <a:rPr lang="en-US" sz="1800" dirty="0" err="1">
                <a:latin typeface="Consolas" pitchFamily="49" charset="0"/>
              </a:rPr>
              <a:t>operand.position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catch (e : </a:t>
            </a:r>
            <a:r>
              <a:rPr lang="en-US" sz="1800" dirty="0" err="1">
                <a:latin typeface="Consolas" pitchFamily="49" charset="0"/>
              </a:rPr>
              <a:t>ConstraintException</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Constraint Checking 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r>
              <a:rPr lang="en-US" dirty="0"/>
              <a:t>For class </a:t>
            </a:r>
            <a:r>
              <a:rPr lang="en-US" dirty="0">
                <a:latin typeface="Consolas" panose="020B0609020204030204" pitchFamily="49" charset="0"/>
              </a:rPr>
              <a:t>Variable</a:t>
            </a:r>
            <a:r>
              <a:rPr lang="en-US" dirty="0"/>
              <a:t>, both </a:t>
            </a:r>
            <a:r>
              <a:rPr lang="en-US" dirty="0">
                <a:latin typeface="Consolas" panose="020B0609020204030204" pitchFamily="49" charset="0"/>
              </a:rPr>
              <a:t>checkConstraints()</a:t>
            </a:r>
            <a:r>
              <a:rPr lang="en-US" dirty="0"/>
              <a:t> and emit() are complicated by the fact that a variable can be followed by one or more selector expressions.</a:t>
            </a:r>
          </a:p>
          <a:p>
            <a:r>
              <a:rPr lang="en-US" dirty="0"/>
              <a:t>Variables of composite types can be followed by one or more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  A selector expression effectively changes the type of the variable.</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pPr>
              <a:defRPr/>
            </a:pPr>
            <a:r>
              <a:rPr lang="en-US"/>
              <a:t>Slide </a:t>
            </a:r>
            <a:fld id="{FC016E02-02BB-476A-9DE0-C405DAA1F827}" type="slidenum">
              <a:rPr lang="en-US" smtClean="0"/>
              <a:pPr>
                <a:defRPr/>
              </a:pPr>
              <a:t>22</a:t>
            </a:fld>
            <a:endParaRPr lang="en-US"/>
          </a:p>
        </p:txBody>
      </p:sp>
    </p:spTree>
    <p:extLst>
      <p:ext uri="{BB962C8B-B14F-4D97-AF65-F5344CB8AC3E}">
        <p14:creationId xmlns:p14="http://schemas.microsoft.com/office/powerpoint/2010/main" val="974829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endParaRPr lang="en-US" sz="2400" dirty="0"/>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23</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24</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a:xfrm>
            <a:off x="458788" y="1363663"/>
            <a:ext cx="8226425" cy="4935537"/>
          </a:xfrm>
        </p:spPr>
        <p:txBody>
          <a:bodyPr/>
          <a:lstStyle/>
          <a:p>
            <a:pPr marL="0" indent="0">
              <a:spcBef>
                <a:spcPts val="0"/>
              </a:spcBef>
              <a:buNone/>
            </a:pPr>
            <a:r>
              <a:rPr lang="en-US" sz="1800" dirty="0">
                <a:latin typeface="Consolas" panose="020B0609020204030204" pitchFamily="49" charset="0"/>
              </a:rPr>
              <a:t>for (expr in </a:t>
            </a:r>
            <a:r>
              <a:rPr lang="en-US" sz="1800" dirty="0" err="1">
                <a:latin typeface="Consolas" panose="020B0609020204030204" pitchFamily="49" charset="0"/>
              </a:rPr>
              <a:t>selectorExprs</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 Each selector expression must correspond to</a:t>
            </a:r>
          </a:p>
          <a:p>
            <a:pPr marL="0" indent="0">
              <a:spcBef>
                <a:spcPts val="0"/>
              </a:spcBef>
              <a:buNone/>
            </a:pPr>
            <a:r>
              <a:rPr lang="en-US" sz="1800" dirty="0">
                <a:latin typeface="Consolas" panose="020B0609020204030204" pitchFamily="49" charset="0"/>
              </a:rPr>
              <a:t>    // an array type, a record type, or a string type.</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(type is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element type of the array.</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 type as </a:t>
            </a:r>
            <a:r>
              <a:rPr lang="en-US" sz="1800" dirty="0" err="1">
                <a:latin typeface="Consolas" panose="020B0609020204030204" pitchFamily="49" charset="0"/>
              </a:rPr>
              <a:t>ArrayType</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type = </a:t>
            </a:r>
            <a:r>
              <a:rPr lang="en-US" sz="1800" dirty="0" err="1">
                <a:latin typeface="Consolas" panose="020B0609020204030204" pitchFamily="49" charset="0"/>
              </a:rPr>
              <a:t>arrayType.elementType</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25</a:t>
            </a:fld>
            <a:endParaRPr lang="en-US"/>
          </a:p>
        </p:txBody>
      </p:sp>
      <p:sp>
        <p:nvSpPr>
          <p:cNvPr id="10" name="TextBox 9">
            <a:extLst>
              <a:ext uri="{FF2B5EF4-FFF2-40B4-BE49-F238E27FC236}">
                <a16:creationId xmlns:a16="http://schemas.microsoft.com/office/drawing/2014/main" id="{740C14A8-F4B6-221F-4BD5-74B2C0927C3E}"/>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371509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pPr marL="0" indent="0">
              <a:spcBef>
                <a:spcPts val="0"/>
              </a:spcBef>
              <a:buNone/>
            </a:pPr>
            <a:r>
              <a:rPr lang="en-US" sz="1800" dirty="0">
                <a:latin typeface="Consolas" panose="020B0609020204030204" pitchFamily="49" charset="0"/>
              </a:rPr>
              <a:t>    else if (type is </a:t>
            </a:r>
            <a:r>
              <a:rPr lang="en-US" sz="1800" dirty="0" err="1">
                <a:latin typeface="Consolas" panose="020B0609020204030204" pitchFamily="49" charset="0"/>
              </a:rPr>
              <a:t>RecordType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type of the field.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(type is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Selector can be field expression .length (Integer)</a:t>
            </a:r>
          </a:p>
          <a:p>
            <a:pPr marL="0" indent="0">
              <a:spcBef>
                <a:spcPts val="0"/>
              </a:spcBef>
              <a:buNone/>
            </a:pPr>
            <a:r>
              <a:rPr lang="en-US" sz="1800" dirty="0">
                <a:latin typeface="Consolas" panose="020B0609020204030204" pitchFamily="49" charset="0"/>
              </a:rPr>
              <a:t>        // or an index expression for the characters (Char).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 </a:t>
            </a:r>
          </a:p>
          <a:p>
            <a:pPr marL="0" indent="0">
              <a:spcBef>
                <a:spcPts val="0"/>
              </a:spcBef>
              <a:buNone/>
            </a:pPr>
            <a:r>
              <a:rPr lang="en-US" sz="1800" dirty="0">
                <a:latin typeface="Consolas" panose="020B0609020204030204" pitchFamily="49" charset="0"/>
              </a:rPr>
              <a:t>  }</a:t>
            </a:r>
          </a:p>
          <a:p>
            <a:pPr marL="0" indent="0">
              <a:spcBef>
                <a:spcPts val="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26</a:t>
            </a:fld>
            <a:endParaRPr lang="en-US"/>
          </a:p>
        </p:txBody>
      </p:sp>
    </p:spTree>
    <p:extLst>
      <p:ext uri="{BB962C8B-B14F-4D97-AF65-F5344CB8AC3E}">
        <p14:creationId xmlns:p14="http://schemas.microsoft.com/office/powerpoint/2010/main" val="217356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sz="2350" dirty="0"/>
              <a:t>Syntax analysis verifies that a program conforms to</a:t>
            </a:r>
            <a:br>
              <a:rPr lang="en-US" sz="2350" dirty="0"/>
            </a:br>
            <a:r>
              <a:rPr lang="en-US" sz="2350" dirty="0"/>
              <a:t>the formal syntax of the language as defined by a</a:t>
            </a:r>
            <a:br>
              <a:rPr lang="en-US" sz="2350" dirty="0"/>
            </a:br>
            <a:r>
              <a:rPr lang="en-US" sz="2350" dirty="0"/>
              <a:t>context-free grammar.</a:t>
            </a:r>
          </a:p>
          <a:p>
            <a:r>
              <a:rPr lang="en-US" sz="2350" dirty="0"/>
              <a:t>Syntax analysis is performed by the parser.</a:t>
            </a:r>
          </a:p>
          <a:p>
            <a:r>
              <a:rPr lang="en-US" sz="2350" dirty="0"/>
              <a:t>Constraint analysis verifies that a program conforms to the additional language rules and requirements.</a:t>
            </a:r>
          </a:p>
          <a:p>
            <a:pPr lvl="1">
              <a:buFontTx/>
              <a:buNone/>
            </a:pPr>
            <a:r>
              <a:rPr lang="en-US" dirty="0"/>
              <a:t>(usually expressed informally)</a:t>
            </a:r>
          </a:p>
          <a:p>
            <a:r>
              <a:rPr lang="en-US" sz="2350" dirty="0"/>
              <a:t>Constraint analysis is performed partly by the parser using helper classes </a:t>
            </a:r>
            <a:r>
              <a:rPr lang="en-US" sz="2350" dirty="0" err="1">
                <a:latin typeface="Consolas" pitchFamily="49" charset="0"/>
                <a:cs typeface="Consolas" pitchFamily="49" charset="0"/>
              </a:rPr>
              <a:t>IdTable</a:t>
            </a:r>
            <a:r>
              <a:rPr lang="en-US" sz="2350" dirty="0">
                <a:cs typeface="Consolas" pitchFamily="49" charset="0"/>
              </a:rPr>
              <a:t>, </a:t>
            </a:r>
            <a:r>
              <a:rPr lang="en-US" sz="2350" dirty="0" err="1">
                <a:latin typeface="Consolas" pitchFamily="49" charset="0"/>
                <a:cs typeface="Consolas" pitchFamily="49" charset="0"/>
              </a:rPr>
              <a:t>LoopContext</a:t>
            </a:r>
            <a:r>
              <a:rPr lang="en-US" sz="2350" dirty="0"/>
              <a:t>, and </a:t>
            </a:r>
            <a:r>
              <a:rPr lang="en-US" sz="2350" dirty="0" err="1">
                <a:latin typeface="Consolas" panose="020B0609020204030204" pitchFamily="49" charset="0"/>
              </a:rPr>
              <a:t>SubprogramContext</a:t>
            </a:r>
            <a:r>
              <a:rPr lang="en-US" sz="2350" dirty="0"/>
              <a:t>, and partly by the abstract syntax trees in constructors and in methods named </a:t>
            </a:r>
            <a:r>
              <a:rPr lang="en-US" sz="2350" dirty="0">
                <a:latin typeface="Consolas" panose="020B0609020204030204" pitchFamily="49" charset="0"/>
              </a:rPr>
              <a:t>checkConstraints()</a:t>
            </a:r>
            <a:r>
              <a:rPr lang="en-US" sz="2350"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 miscellaneous CPRL rules represent internal errors within the compiler.)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a:xfrm>
            <a:off x="458788" y="1367959"/>
            <a:ext cx="8226425" cy="4935537"/>
          </a:xfrm>
        </p:spPr>
        <p:txBody>
          <a:bodyPr/>
          <a:lstStyle/>
          <a:p>
            <a:pPr>
              <a:buFontTx/>
              <a:buNone/>
            </a:pPr>
            <a:r>
              <a:rPr lang="en-US" sz="2350" dirty="0"/>
              <a:t>The scope rules for CPRL are fairly simple.</a:t>
            </a:r>
          </a:p>
          <a:p>
            <a:r>
              <a:rPr lang="en-US" sz="2350" dirty="0"/>
              <a:t>Every programmer-defined identifier (constant, variable, type name, subprogram name, etc.) must be declared.  When we encounter an applied occurrence of an identifier, we must be able to discover its declaration and associate the declaration with the identifier.</a:t>
            </a:r>
          </a:p>
          <a:p>
            <a:r>
              <a:rPr lang="en-US" sz="2350"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756693" y="5495092"/>
            <a:ext cx="7630615" cy="677108"/>
          </a:xfrm>
          <a:prstGeom prst="rect">
            <a:avLst/>
          </a:prstGeom>
          <a:noFill/>
          <a:ln w="9525">
            <a:solidFill>
              <a:srgbClr val="330099"/>
            </a:solidFill>
            <a:miter lim="800000"/>
            <a:headEnd/>
            <a:tailEnd/>
          </a:ln>
        </p:spPr>
        <p:txBody>
          <a:bodyPr wrap="none">
            <a:spAutoFit/>
          </a:bodyPr>
          <a:lstStyle/>
          <a:p>
            <a:pPr algn="l"/>
            <a:r>
              <a:rPr lang="en-US" sz="1900" dirty="0"/>
              <a:t>CPRL has a what is known as a </a:t>
            </a:r>
            <a:r>
              <a:rPr lang="en-US" sz="1900" b="1" i="1" dirty="0"/>
              <a:t>flat block structure</a:t>
            </a:r>
            <a:r>
              <a:rPr lang="en-US" sz="1900" dirty="0"/>
              <a:t>.  Declarations</a:t>
            </a:r>
          </a:p>
          <a:p>
            <a:pPr algn="l"/>
            <a:r>
              <a:rPr lang="en-US" sz="1900" dirty="0"/>
              <a:t>are either global in scope, local to a subprogram, or local to a record.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initial declarations, scope analysis is implemented within the parser using class </a:t>
            </a:r>
            <a:r>
              <a:rPr lang="en-US" dirty="0" err="1">
                <a:latin typeface="Consolas" panose="020B0609020204030204" pitchFamily="49" charset="0"/>
              </a:rPr>
              <a:t>IdTable</a:t>
            </a:r>
            <a:r>
              <a:rPr lang="en-US" dirty="0"/>
              <a:t>.</a:t>
            </a:r>
          </a:p>
          <a:p>
            <a:r>
              <a:rPr lang="en-US" dirty="0"/>
              <a:t>For subprograms, part of scope analysis is implemented within the parser using class </a:t>
            </a:r>
            <a:r>
              <a:rPr lang="en-US" dirty="0" err="1">
                <a:latin typeface="Consolas" panose="020B0609020204030204" pitchFamily="49" charset="0"/>
              </a:rPr>
              <a:t>IdTable</a:t>
            </a:r>
            <a:r>
              <a:rPr lang="en-US" dirty="0"/>
              <a:t>, and part of it is implemented within the </a:t>
            </a:r>
            <a:r>
              <a:rPr lang="en-US" dirty="0">
                <a:latin typeface="Consolas" panose="020B0609020204030204" pitchFamily="49" charset="0"/>
              </a:rPr>
              <a:t>checkConstraints()</a:t>
            </a:r>
            <a:r>
              <a:rPr lang="en-US" dirty="0"/>
              <a:t> methods of the AST classes.</a:t>
            </a:r>
          </a:p>
          <a:p>
            <a:r>
              <a:rPr lang="en-US" dirty="0"/>
              <a:t>Class </a:t>
            </a:r>
            <a:r>
              <a:rPr lang="en-US" dirty="0" err="1">
                <a:latin typeface="Consolas" panose="020B0609020204030204" pitchFamily="49" charset="0"/>
              </a:rPr>
              <a:t>IdTable</a:t>
            </a:r>
            <a:r>
              <a:rPr lang="en-US" dirty="0"/>
              <a:t> is capable of handling nested scopes of three levels as required by CPRL, but it could easily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Scope Analysis Using Class </a:t>
            </a:r>
            <a:r>
              <a:rPr lang="en-US" dirty="0">
                <a:latin typeface="Consolas" panose="020B0609020204030204" pitchFamily="49" charset="0"/>
              </a:rPr>
              <a:t>IdTable</a:t>
            </a:r>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or in an expression), the compiler will</a:t>
            </a:r>
          </a:p>
          <a:p>
            <a:pPr lvl="1"/>
            <a:r>
              <a:rPr lang="en-US" dirty="0"/>
              <a:t>check that the identifier has been declared</a:t>
            </a:r>
          </a:p>
          <a:p>
            <a:pPr lvl="1"/>
            <a:r>
              <a:rPr lang="en-US" dirty="0"/>
              <a:t>store a reference to the identifier’s declaration as part of the AST where the identifier is used</a:t>
            </a:r>
          </a:p>
          <a:p>
            <a:endParaRPr lang="en-US" dirty="0"/>
          </a:p>
        </p:txBody>
      </p:sp>
      <p:sp>
        <p:nvSpPr>
          <p:cNvPr id="9218" name="Footer Placeholder 3"/>
          <p:cNvSpPr>
            <a:spLocks noGrp="1"/>
          </p:cNvSpPr>
          <p:nvPr>
            <p:ph type="ftr" sz="quarter" idx="10"/>
          </p:nvPr>
        </p:nvSpPr>
        <p:spPr/>
        <p:txBody>
          <a:bodyPr/>
          <a:lstStyle/>
          <a:p>
            <a:r>
              <a:rPr lang="en-US"/>
              <a:t>©SoftMoore Consulting</a:t>
            </a:r>
          </a:p>
        </p:txBody>
      </p:sp>
      <p:sp>
        <p:nvSpPr>
          <p:cNvPr id="9219" name="Slide Number Placeholder 4"/>
          <p:cNvSpPr>
            <a:spLocks noGrp="1"/>
          </p:cNvSpPr>
          <p:nvPr>
            <p:ph type="sldNum" sz="quarter" idx="11"/>
          </p:nvPr>
        </p:nvSpPr>
        <p:spPr/>
        <p:txBody>
          <a:bodyPr/>
          <a:lstStyle/>
          <a:p>
            <a:r>
              <a:rPr lang="en-US"/>
              <a:t>Slide </a:t>
            </a:r>
            <a:fld id="{DDB3AE9F-04CC-407B-95E2-EBABC9716C0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8</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cs typeface="Consolas" pitchFamily="49" charset="0"/>
              </a:rPr>
              <a:t>(continued)</a:t>
            </a:r>
            <a:endParaRPr lang="en-US" sz="2400" dirty="0"/>
          </a:p>
        </p:txBody>
      </p:sp>
      <p:sp>
        <p:nvSpPr>
          <p:cNvPr id="9221" name="Rectangle 3"/>
          <p:cNvSpPr>
            <a:spLocks noGrp="1" noChangeArrowheads="1"/>
          </p:cNvSpPr>
          <p:nvPr>
            <p:ph type="body" idx="1"/>
          </p:nvPr>
        </p:nvSpPr>
        <p:spPr/>
        <p:txBody>
          <a:bodyPr/>
          <a:lstStyle/>
          <a:p>
            <a:r>
              <a:rPr lang="en-US" sz="2350" dirty="0"/>
              <a:t>For an applied occurrence, the check to see if the identifier has been declared </a:t>
            </a:r>
            <a:r>
              <a:rPr lang="en-US" dirty="0"/>
              <a:t>is performed</a:t>
            </a:r>
          </a:p>
          <a:p>
            <a:pPr lvl="1"/>
            <a:r>
              <a:rPr lang="en-US" dirty="0"/>
              <a:t>by the parser for identifiers corresponding to initial declarations</a:t>
            </a:r>
          </a:p>
          <a:p>
            <a:pPr lvl="1"/>
            <a:r>
              <a:rPr lang="en-US" dirty="0"/>
              <a:t>in </a:t>
            </a:r>
            <a:r>
              <a:rPr lang="en-US" dirty="0">
                <a:latin typeface="Consolas" panose="020B0609020204030204" pitchFamily="49" charset="0"/>
              </a:rPr>
              <a:t>checkConstraints()</a:t>
            </a:r>
            <a:r>
              <a:rPr lang="en-US" dirty="0"/>
              <a:t> methods for identifiers corresponding to subprograms</a:t>
            </a:r>
          </a:p>
          <a:p>
            <a:pPr>
              <a:buFontTx/>
              <a:buNone/>
            </a:pPr>
            <a:endParaRPr lang="en-US" dirty="0"/>
          </a:p>
        </p:txBody>
      </p:sp>
    </p:spTree>
    <p:extLst>
      <p:ext uri="{BB962C8B-B14F-4D97-AF65-F5344CB8AC3E}">
        <p14:creationId xmlns:p14="http://schemas.microsoft.com/office/powerpoint/2010/main" val="242500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7800-CEF0-4750-BB6E-B52AF187C824}"/>
              </a:ext>
            </a:extLst>
          </p:cNvPr>
          <p:cNvSpPr>
            <a:spLocks noGrp="1"/>
          </p:cNvSpPr>
          <p:nvPr>
            <p:ph type="title"/>
          </p:nvPr>
        </p:nvSpPr>
        <p:spPr/>
        <p:txBody>
          <a:bodyPr/>
          <a:lstStyle/>
          <a:p>
            <a:r>
              <a:rPr lang="en-US" dirty="0"/>
              <a:t>The CPRL/</a:t>
            </a:r>
            <a:r>
              <a:rPr lang="en-US" dirty="0">
                <a:latin typeface="Consolas" panose="020B0609020204030204" pitchFamily="49" charset="0"/>
              </a:rPr>
              <a:t>0</a:t>
            </a:r>
            <a:r>
              <a:rPr lang="en-US" dirty="0"/>
              <a:t> Subset of CPRL</a:t>
            </a:r>
          </a:p>
        </p:txBody>
      </p:sp>
      <p:sp>
        <p:nvSpPr>
          <p:cNvPr id="3" name="Content Placeholder 2">
            <a:extLst>
              <a:ext uri="{FF2B5EF4-FFF2-40B4-BE49-F238E27FC236}">
                <a16:creationId xmlns:a16="http://schemas.microsoft.com/office/drawing/2014/main" id="{B04C3A60-ADE2-4587-8C44-11D9299A9D87}"/>
              </a:ext>
            </a:extLst>
          </p:cNvPr>
          <p:cNvSpPr>
            <a:spLocks noGrp="1"/>
          </p:cNvSpPr>
          <p:nvPr>
            <p:ph idx="1"/>
          </p:nvPr>
        </p:nvSpPr>
        <p:spPr/>
        <p:txBody>
          <a:bodyPr/>
          <a:lstStyle/>
          <a:p>
            <a:r>
              <a:rPr lang="en-US" dirty="0"/>
              <a:t>Focus on global declarations and statements</a:t>
            </a:r>
          </a:p>
          <a:p>
            <a:r>
              <a:rPr lang="en-US" dirty="0"/>
              <a:t>Includes</a:t>
            </a:r>
          </a:p>
          <a:p>
            <a:pPr lvl="1"/>
            <a:r>
              <a:rPr lang="en-US" dirty="0"/>
              <a:t>programs with procedure </a:t>
            </a:r>
            <a:r>
              <a:rPr lang="en-US" dirty="0">
                <a:latin typeface="Consolas" panose="020B0609020204030204" pitchFamily="49" charset="0"/>
              </a:rPr>
              <a:t>main()</a:t>
            </a:r>
            <a:r>
              <a:rPr lang="en-US" dirty="0"/>
              <a:t> but no other subprograms</a:t>
            </a:r>
          </a:p>
          <a:p>
            <a:pPr lvl="1"/>
            <a:r>
              <a:rPr lang="en-US" dirty="0"/>
              <a:t>predefined scalar types and string literals</a:t>
            </a:r>
          </a:p>
          <a:p>
            <a:pPr lvl="1"/>
            <a:r>
              <a:rPr lang="en-US" dirty="0"/>
              <a:t>global constant and variable declarations</a:t>
            </a:r>
          </a:p>
          <a:p>
            <a:pPr lvl="1"/>
            <a:r>
              <a:rPr lang="en-US" dirty="0"/>
              <a:t>most statements</a:t>
            </a:r>
          </a:p>
          <a:p>
            <a:r>
              <a:rPr lang="en-US" dirty="0"/>
              <a:t>Excludes</a:t>
            </a:r>
          </a:p>
          <a:p>
            <a:pPr lvl="1"/>
            <a:r>
              <a:rPr lang="en-US" dirty="0"/>
              <a:t>array, string, and record type declarations</a:t>
            </a:r>
          </a:p>
          <a:p>
            <a:pPr lvl="1"/>
            <a:r>
              <a:rPr lang="en-US" dirty="0"/>
              <a:t>subprogram declarations other than </a:t>
            </a:r>
            <a:r>
              <a:rPr lang="en-US" dirty="0">
                <a:latin typeface="Consolas" panose="020B0609020204030204" pitchFamily="49" charset="0"/>
              </a:rPr>
              <a:t>main()</a:t>
            </a:r>
          </a:p>
          <a:p>
            <a:pPr lvl="1"/>
            <a:r>
              <a:rPr lang="en-US" dirty="0"/>
              <a:t>function call expressions</a:t>
            </a:r>
          </a:p>
          <a:p>
            <a:pPr lvl="1"/>
            <a:r>
              <a:rPr lang="en-US" dirty="0"/>
              <a:t>procedure call statements</a:t>
            </a:r>
          </a:p>
          <a:p>
            <a:pPr lvl="1"/>
            <a:r>
              <a:rPr lang="en-US" dirty="0"/>
              <a:t>return statements</a:t>
            </a:r>
          </a:p>
        </p:txBody>
      </p:sp>
      <p:sp>
        <p:nvSpPr>
          <p:cNvPr id="4" name="Footer Placeholder 3">
            <a:extLst>
              <a:ext uri="{FF2B5EF4-FFF2-40B4-BE49-F238E27FC236}">
                <a16:creationId xmlns:a16="http://schemas.microsoft.com/office/drawing/2014/main" id="{BC68D305-497C-4BDA-88C4-C6B2514934FE}"/>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1DED21D8-C989-42DF-B407-0193F891C8C3}"/>
              </a:ext>
            </a:extLst>
          </p:cNvPr>
          <p:cNvSpPr>
            <a:spLocks noGrp="1"/>
          </p:cNvSpPr>
          <p:nvPr>
            <p:ph type="sldNum" sz="quarter" idx="11"/>
          </p:nvPr>
        </p:nvSpPr>
        <p:spPr/>
        <p:txBody>
          <a:bodyPr/>
          <a:lstStyle/>
          <a:p>
            <a:r>
              <a:rPr lang="en-US"/>
              <a:t>Slide </a:t>
            </a:r>
            <a:fld id="{A389BBEE-9217-4607-B20A-4E4F28539A38}" type="slidenum">
              <a:rPr lang="en-US" smtClean="0"/>
              <a:pPr/>
              <a:t>9</a:t>
            </a:fld>
            <a:endParaRPr lang="en-US"/>
          </a:p>
        </p:txBody>
      </p:sp>
    </p:spTree>
    <p:extLst>
      <p:ext uri="{BB962C8B-B14F-4D97-AF65-F5344CB8AC3E}">
        <p14:creationId xmlns:p14="http://schemas.microsoft.com/office/powerpoint/2010/main" val="1095534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5391</TotalTime>
  <Words>2268</Words>
  <Application>Microsoft Office PowerPoint</Application>
  <PresentationFormat>On-screen Show (4:3)</PresentationFormat>
  <Paragraphs>320</Paragraphs>
  <Slides>26</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Scope Analysis Using Class IdTable (continued)</vt:lpstr>
      <vt:lpstr>The CPRL/0 Subset of CPRL</vt:lpstr>
      <vt:lpstr>Static Typing</vt:lpstr>
      <vt:lpstr>Examples of Types Rule in CPRL</vt:lpstr>
      <vt:lpstr>Constraint Analysis</vt:lpstr>
      <vt:lpstr>Example: Constraint Checking for Class Program</vt:lpstr>
      <vt:lpstr>Example: Constraint Checking for Class CompoundStmt</vt:lpstr>
      <vt:lpstr>Constraint Rules for CPRL/0</vt:lpstr>
      <vt:lpstr>Constraint Rules for CPRL/0</vt:lpstr>
      <vt:lpstr>Constraint Rules for CPRL/0 (continued)</vt:lpstr>
      <vt:lpstr>Constraint Rules for CPRL/0 (continued)</vt:lpstr>
      <vt:lpstr>Constraint Rules for CPRL/0 (continued)</vt:lpstr>
      <vt:lpstr>Example: Constraint Checking for Class AssignmentStmt</vt:lpstr>
      <vt:lpstr>Example: Constraint Checking for Class NegationExpr</vt:lpstr>
      <vt:lpstr>Constraint Checking for Class Variable</vt:lpstr>
      <vt:lpstr>Example: Selector Expressions</vt:lpstr>
      <vt:lpstr>Example: Selector Expressions (continued)</vt:lpstr>
      <vt:lpstr>Example: Constraint Checking for Class Variable</vt:lpstr>
      <vt:lpstr>Example: Constraint Checking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314</cp:revision>
  <cp:lastPrinted>2018-10-27T16:16:38Z</cp:lastPrinted>
  <dcterms:created xsi:type="dcterms:W3CDTF">2005-01-12T21:47:45Z</dcterms:created>
  <dcterms:modified xsi:type="dcterms:W3CDTF">2024-06-24T10:18:54Z</dcterms:modified>
</cp:coreProperties>
</file>