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8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290" r:id="rId20"/>
    <p:sldId id="265" r:id="rId21"/>
    <p:sldId id="263" r:id="rId22"/>
    <p:sldId id="292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358" r:id="rId33"/>
    <p:sldId id="359" r:id="rId34"/>
    <p:sldId id="287" r:id="rId35"/>
    <p:sldId id="361" r:id="rId36"/>
    <p:sldId id="282" r:id="rId37"/>
    <p:sldId id="284" r:id="rId38"/>
    <p:sldId id="283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05" autoAdjust="0"/>
    <p:restoredTop sz="90929"/>
  </p:normalViewPr>
  <p:slideViewPr>
    <p:cSldViewPr>
      <p:cViewPr varScale="1">
        <p:scale>
          <a:sx n="90" d="100"/>
          <a:sy n="90" d="100"/>
        </p:scale>
        <p:origin x="22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28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0850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A264655-7302-4800-9014-637360DD2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Properties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symbol   :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val position : Position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sv-SE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sv-SE" sz="1800" dirty="0">
                <a:latin typeface="Consolas" pitchFamily="49" charset="0"/>
              </a:rPr>
              <a:t>var text     : String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</a:t>
            </a:r>
            <a:br>
              <a:rPr lang="en-US" dirty="0"/>
            </a:br>
            <a:r>
              <a:rPr lang="en-US" dirty="0"/>
              <a:t>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abstract class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 : </a:t>
            </a:r>
            <a:r>
              <a:rPr lang="en-US" sz="1750" dirty="0" err="1">
                <a:latin typeface="Consolas" panose="020B0609020204030204" pitchFamily="49" charset="0"/>
              </a:rPr>
              <a:t>Enum</a:t>
            </a:r>
            <a:r>
              <a:rPr lang="en-US" sz="1750" dirty="0">
                <a:latin typeface="Consolas" panose="020B0609020204030204" pitchFamily="49" charset="0"/>
              </a:rPr>
              <a:t>&lt;Symbol&gt;&gt;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(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symbol : Symbol, </a:t>
            </a:r>
            <a:r>
              <a:rPr lang="en-US" sz="1750" dirty="0" err="1">
                <a:latin typeface="Consolas" panose="020B0609020204030204" pitchFamily="49" charset="0"/>
              </a:rPr>
              <a:t>val</a:t>
            </a:r>
            <a:r>
              <a:rPr lang="en-US" sz="1750" dirty="0">
                <a:latin typeface="Consolas" panose="020B0609020204030204" pitchFamily="49" charset="0"/>
              </a:rPr>
              <a:t> position : Position,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 text : String)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</a:t>
            </a:r>
            <a:r>
              <a:rPr lang="en-US" dirty="0" err="1"/>
              <a:t>enum</a:t>
            </a:r>
            <a:r>
              <a:rPr lang="en-US" dirty="0"/>
              <a:t> class for CPRL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class Token(symbol : Symbol, position : Position, text : String) </a:t>
            </a:r>
          </a:p>
          <a:p>
            <a:pPr marL="457200" lvl="1" indent="0">
              <a:buNone/>
            </a:pPr>
            <a:r>
              <a:rPr lang="en-US" sz="1750" dirty="0">
                <a:latin typeface="Consolas" panose="020B0609020204030204" pitchFamily="49" charset="0"/>
              </a:rPr>
              <a:t>    : </a:t>
            </a:r>
            <a:r>
              <a:rPr lang="en-US" sz="1750" dirty="0" err="1">
                <a:latin typeface="Consolas" panose="020B0609020204030204" pitchFamily="49" charset="0"/>
              </a:rPr>
              <a:t>AbstractToken</a:t>
            </a:r>
            <a:r>
              <a:rPr lang="en-US" sz="1750" dirty="0">
                <a:latin typeface="Consolas" panose="020B0609020204030204" pitchFamily="49" charset="0"/>
              </a:rPr>
              <a:t>&lt;Symbol&gt;(symbol, position, text)</a:t>
            </a:r>
          </a:p>
          <a:p>
            <a:endParaRPr lang="en-US" sz="22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5365587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ErrorHandler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 error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 : Boolean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(e : CompilerException)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0F05040F-3DD5-4422-8E21-6095A5B413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7" y="1363663"/>
            <a:ext cx="8321040" cy="4935537"/>
          </a:xfrm>
        </p:spPr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...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@constructor Construct buffer with the specified capacity.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capacity : Int)</a:t>
            </a:r>
          </a:p>
          <a:p>
            <a:pPr marL="457200" lvl="1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operator fun get(i : Int) : Token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add(token :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788" y="1363663"/>
            <a:ext cx="8229600" cy="4935537"/>
          </a:xfrm>
        </p:spPr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38087"/>
            <a:ext cx="791" cy="4545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607447" y="3898891"/>
            <a:ext cx="7928452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9C54D-6AAC-FC4A-74FE-5A4DFEA2FA68}"/>
              </a:ext>
            </a:extLst>
          </p:cNvPr>
          <p:cNvGrpSpPr/>
          <p:nvPr/>
        </p:nvGrpSpPr>
        <p:grpSpPr>
          <a:xfrm>
            <a:off x="342900" y="5722407"/>
            <a:ext cx="8458200" cy="339725"/>
            <a:chOff x="304800" y="5334000"/>
            <a:chExt cx="8458200" cy="339725"/>
          </a:xfrm>
        </p:grpSpPr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EFFB722-7A4F-81DE-9B81-06CD8CB29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4" name="Text Box 10">
              <a:extLst>
                <a:ext uri="{FF2B5EF4-FFF2-40B4-BE49-F238E27FC236}">
                  <a16:creationId xmlns:a16="http://schemas.microsoft.com/office/drawing/2014/main" id="{43097EC0-9CA3-F1D8-FF0C-EB9E372D17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D793D5E5-1412-B0E9-7435-340961CF47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07C45523-D8C8-52A6-42C7-7D430D340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8" name="Text Box 13">
              <a:extLst>
                <a:ext uri="{FF2B5EF4-FFF2-40B4-BE49-F238E27FC236}">
                  <a16:creationId xmlns:a16="http://schemas.microsoft.com/office/drawing/2014/main" id="{E9B887E9-770D-7BD5-B133-39D12491F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...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@constructor Construct scanner with its associated source,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             number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class Scanner(private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: Source, k : Int,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private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: ErrorHandler)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token : Token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lookahead(1).symbol.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: Symbol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lookahead(1).text.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text : String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 lookahead(1).position.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position : Position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lookahead(i : Int) : Token</a:t>
            </a:r>
          </a:p>
        </p:txBody>
      </p:sp>
    </p:spTree>
    <p:extLst>
      <p:ext uri="{BB962C8B-B14F-4D97-AF65-F5344CB8AC3E}">
        <p14:creationId xmlns:p14="http://schemas.microsoft.com/office/powerpoint/2010/main" val="1707348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Constructor, Properties,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: Token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979306-7BE0-DD29-111A-ED77D0B3EC9F}"/>
              </a:ext>
            </a:extLst>
          </p:cNvPr>
          <p:cNvSpPr txBox="1"/>
          <p:nvPr/>
        </p:nvSpPr>
        <p:spPr>
          <a:xfrm>
            <a:off x="85156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359406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Properties</a:t>
            </a:r>
            <a:br>
              <a:rPr lang="en-US" dirty="0"/>
            </a:br>
            <a:r>
              <a:rPr lang="en-US" dirty="0"/>
              <a:t>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Properties </a:t>
            </a:r>
            <a:r>
              <a:rPr lang="en-US" sz="2300" dirty="0">
                <a:latin typeface="Consolas" panose="020B0609020204030204" pitchFamily="49" charset="0"/>
              </a:rPr>
              <a:t>token</a:t>
            </a:r>
            <a:r>
              <a:rPr lang="en-US" sz="2300" dirty="0"/>
              <a:t>, s</a:t>
            </a:r>
            <a:r>
              <a:rPr lang="en-US" sz="2300" dirty="0">
                <a:latin typeface="Consolas" panose="020B0609020204030204" pitchFamily="49" charset="0"/>
              </a:rPr>
              <a:t>ymbol</a:t>
            </a:r>
            <a:r>
              <a:rPr lang="en-US" sz="2300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text</a:t>
            </a:r>
            <a:r>
              <a:rPr lang="en-US" sz="2300" dirty="0"/>
              <a:t>, and p</a:t>
            </a:r>
            <a:r>
              <a:rPr lang="en-US" sz="2300" dirty="0">
                <a:latin typeface="Consolas" panose="020B0609020204030204" pitchFamily="49" charset="0"/>
              </a:rPr>
              <a:t>osition</a:t>
            </a:r>
            <a:r>
              <a:rPr lang="en-US" sz="2300" dirty="0"/>
              <a:t> are simply convenience properties.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property </a:t>
            </a:r>
            <a:r>
              <a:rPr lang="en-US" sz="2300" dirty="0">
                <a:latin typeface="Consolas" panose="020B0609020204030204" pitchFamily="49" charset="0"/>
              </a:rPr>
              <a:t>symbol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fun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: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: Symbol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Position()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= ""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source.charPosition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source.currentChar</a:t>
            </a:r>
            <a:r>
              <a:rPr lang="en-US" sz="1750" dirty="0">
                <a:latin typeface="Consolas" pitchFamily="49" charset="0"/>
              </a:rPr>
              <a:t>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(Character.isLetter(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</a:t>
            </a:r>
            <a:r>
              <a:rPr lang="en-US" sz="1750" dirty="0" err="1">
                <a:latin typeface="Consolas" pitchFamily="49" charset="0"/>
              </a:rPr>
              <a:t>val</a:t>
            </a:r>
            <a:r>
              <a:rPr lang="en-US" sz="1750" dirty="0">
                <a:latin typeface="Consolas" pitchFamily="49" charset="0"/>
              </a:rPr>
              <a:t> idString = scanIdentifier()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text = idString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else if (Character.isDigit(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symbol = Symbol.intLiteral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text   = scanIntegerLiteral()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when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'+'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Symbol.plus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'-'  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symbol = Symbol.minus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182880" tIns="45720" rIns="92075" bIns="46038" numCol="1" anchor="t" anchorCtr="0" compatLnSpc="1">
            <a:prstTxWarp prst="textNoShape">
              <a:avLst/>
            </a:prstTxWarp>
          </a:bodyPr>
          <a:lstStyle/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'&gt;'  -&gt;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if (</a:t>
            </a:r>
            <a:r>
              <a:rPr lang="en-US" sz="1750" dirty="0" err="1">
                <a:latin typeface="Consolas" pitchFamily="49" charset="0"/>
              </a:rPr>
              <a:t>source.currentChar.toChar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Symbol.greaterOrEqual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      symbol = Symbol.greaterThan</a:t>
            </a:r>
          </a:p>
          <a:p>
            <a:pPr marL="91440" indent="0">
              <a:spcBef>
                <a:spcPts val="0"/>
              </a:spcBef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75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(e : 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Token(symbol, position, text)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dirty="0"/>
              <a:t>The position is characterized by an ordered pair of integers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dirty="0"/>
              <a:t>Note: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dirty="0"/>
              <a:t> objects are immutable – once created they can’t be modified.</a:t>
            </a:r>
          </a:p>
          <a:p>
            <a:r>
              <a:rPr lang="en-US" dirty="0"/>
              <a:t>Primary constructor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class Position(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lineNumber</a:t>
            </a:r>
            <a:r>
              <a:rPr lang="en-US" sz="1800" dirty="0">
                <a:latin typeface="Consolas" pitchFamily="49" charset="0"/>
              </a:rPr>
              <a:t> : Int = 0,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 : Int = 0)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scanIntegerLiteral() : String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scanBuffer.clear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fun scanIdentifier() : String</a:t>
            </a: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274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error(message : String)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error(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, message)</a:t>
            </a:r>
          </a:p>
          <a:p>
            <a:pPr marL="91440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fun error(position : Position, message : String)</a:t>
            </a:r>
          </a:p>
          <a:p>
            <a:pPr marL="9144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=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message)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(e :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if (</a:t>
            </a:r>
            <a:r>
              <a:rPr lang="en-US" sz="1800" dirty="0" err="1">
                <a:latin typeface="Consolas" panose="020B0609020204030204" pitchFamily="49" charset="0"/>
              </a:rPr>
              <a:t>source.currentChar</a:t>
            </a:r>
            <a:r>
              <a:rPr lang="en-US" sz="1800" dirty="0"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) Symbol.EOF</a:t>
            </a: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else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endParaRPr lang="en-US" sz="1800" dirty="0">
              <a:latin typeface="Consolas" panose="020B0609020204030204" pitchFamily="49" charset="0"/>
            </a:endParaRPr>
          </a:p>
          <a:p>
            <a:pPr marL="27432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Kotlin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assert(Character.isDigit(</a:t>
            </a:r>
            <a:r>
              <a:rPr lang="en-US" sz="1800" dirty="0" err="1">
                <a:latin typeface="Consolas" panose="020B0609020204030204" pitchFamily="49" charset="0"/>
              </a:rPr>
              <a:t>source.currentChar.toChar</a:t>
            </a:r>
            <a:r>
              <a:rPr lang="en-US" sz="1800" dirty="0">
                <a:latin typeface="Consolas" panose="020B0609020204030204" pitchFamily="49" charset="0"/>
              </a:rPr>
              <a:t>()))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"Check integer literal start for digit at position " +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${</a:t>
            </a:r>
            <a:r>
              <a:rPr lang="en-US" sz="1800" dirty="0" err="1">
                <a:latin typeface="Consolas" panose="020B0609020204030204" pitchFamily="49" charset="0"/>
              </a:rPr>
              <a:t>source.charPosition</a:t>
            </a:r>
            <a:r>
              <a:rPr lang="en-US" sz="1800" dirty="0">
                <a:latin typeface="Consolas" panose="020B0609020204030204" pitchFamily="49" charset="0"/>
              </a:rPr>
              <a:t>}." }</a:t>
            </a:r>
          </a:p>
          <a:p>
            <a:r>
              <a:rPr lang="en-US" dirty="0"/>
              <a:t>By default, Kotlin assertions are disabled at runtime on the JVM.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59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ErrorHandler()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= Source(reader)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scanner =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token : Token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scanner.token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printToken(token)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scanner.advance()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token.symbol</a:t>
            </a:r>
            <a:r>
              <a:rPr lang="en-US" sz="1800" dirty="0">
                <a:latin typeface="Consolas" pitchFamily="49" charset="0"/>
              </a:rPr>
              <a:t> != Symbol.EOF)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E8ABD-FCE1-4661-ABCB-0276AB33E48F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printToken(token :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token.position.lineNumber</a:t>
            </a:r>
            <a:r>
              <a:rPr lang="en-US" sz="1800" dirty="0">
                <a:latin typeface="Consolas" pitchFamily="49" charset="0"/>
              </a:rPr>
              <a:t>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token.position.charNumber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symbol = </a:t>
            </a:r>
            <a:r>
              <a:rPr lang="en-US" sz="1800" dirty="0" err="1">
                <a:latin typeface="Consolas" pitchFamily="49" charset="0"/>
              </a:rPr>
              <a:t>token.symbol</a:t>
            </a: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token.symbol.toString</a:t>
            </a:r>
            <a:r>
              <a:rPr lang="en-US" sz="1800" dirty="0">
                <a:latin typeface="Consolas" pitchFamily="49" charset="0"/>
              </a:rPr>
              <a:t>() + " -&gt; ")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token.text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13392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class Source(private </a:t>
            </a:r>
            <a:r>
              <a:rPr lang="en-US" sz="1800" dirty="0" err="1">
                <a:latin typeface="Consolas" panose="020B0609020204030204" pitchFamily="49" charset="0"/>
              </a:rPr>
              <a:t>val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 : Reader)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Properties and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An integer representing the current character in the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This property has the value EOF (-1) if the end of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 has been reached.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currentChar</a:t>
            </a:r>
            <a:r>
              <a:rPr lang="en-US" sz="1800" dirty="0">
                <a:latin typeface="Consolas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private set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position (line number, char number) of the current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charPosition</a:t>
            </a:r>
            <a:r>
              <a:rPr lang="en-US" sz="1800" dirty="0">
                <a:latin typeface="Consolas" pitchFamily="49" charset="0"/>
              </a:rPr>
              <a:t> : Position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fun advance()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45720" rIns="91440"/>
          <a:lstStyle/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reader   =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source   = Source(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out      =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 Charsets.UTF_8)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source.currentChar</a:t>
            </a:r>
            <a:r>
              <a:rPr lang="en-US" sz="1800" dirty="0">
                <a:latin typeface="Consolas" pitchFamily="49" charset="0"/>
              </a:rPr>
              <a:t>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c = </a:t>
            </a:r>
            <a:r>
              <a:rPr lang="en-US" sz="1800" dirty="0" err="1">
                <a:latin typeface="Consolas" pitchFamily="49" charset="0"/>
              </a:rPr>
              <a:t>source.currentChar.toChar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("$c\t ${</a:t>
            </a:r>
            <a:r>
              <a:rPr lang="en-US" sz="1800" dirty="0" err="1">
                <a:latin typeface="Consolas" pitchFamily="49" charset="0"/>
              </a:rPr>
              <a:t>source.charPosition</a:t>
            </a:r>
            <a:r>
              <a:rPr lang="en-US" sz="1800" dirty="0">
                <a:latin typeface="Consolas" pitchFamily="49" charset="0"/>
              </a:rPr>
              <a:t>}")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B2280-FC68-E0F0-6BD8-959BBDDF5413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enum</a:t>
            </a:r>
            <a:r>
              <a:rPr lang="en-US" sz="1800" dirty="0">
                <a:latin typeface="Consolas" pitchFamily="49" charset="0"/>
              </a:rPr>
              <a:t> class Symbol(</a:t>
            </a:r>
            <a:r>
              <a:rPr lang="en-US" sz="1800" dirty="0" err="1">
                <a:latin typeface="Consolas" pitchFamily="49" charset="0"/>
              </a:rPr>
              <a:t>val</a:t>
            </a:r>
            <a:r>
              <a:rPr lang="en-US" sz="1800" dirty="0">
                <a:latin typeface="Consolas" pitchFamily="49" charset="0"/>
              </a:rPr>
              <a:t> label : String)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082811" y="5898448"/>
            <a:ext cx="2978379" cy="40075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0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4537</TotalTime>
  <Words>3341</Words>
  <Application>Microsoft Office PowerPoint</Application>
  <PresentationFormat>On-screen Show (4:3)</PresentationFormat>
  <Paragraphs>587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Properties and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Properties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Constructor, Properties, and Methods for Class Scanner</vt:lpstr>
      <vt:lpstr>Key Constructor, Properties, and Methods for Class Scanner (continued)</vt:lpstr>
      <vt:lpstr>Key Constructor, Properties, and Methods for Class Scanner (continued)</vt:lpstr>
      <vt:lpstr>Description of Scanner Properties and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155</cp:revision>
  <cp:lastPrinted>2020-04-05T13:10:11Z</cp:lastPrinted>
  <dcterms:created xsi:type="dcterms:W3CDTF">2005-01-15T15:50:49Z</dcterms:created>
  <dcterms:modified xsi:type="dcterms:W3CDTF">2024-07-27T17:24:38Z</dcterms:modified>
</cp:coreProperties>
</file>