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6"/>
  </p:notesMasterIdLst>
  <p:handoutMasterIdLst>
    <p:handoutMasterId r:id="rId67"/>
  </p:handoutMasterIdLst>
  <p:sldIdLst>
    <p:sldId id="256" r:id="rId2"/>
    <p:sldId id="278" r:id="rId3"/>
    <p:sldId id="306" r:id="rId4"/>
    <p:sldId id="310" r:id="rId5"/>
    <p:sldId id="307" r:id="rId6"/>
    <p:sldId id="297" r:id="rId7"/>
    <p:sldId id="303" r:id="rId8"/>
    <p:sldId id="296" r:id="rId9"/>
    <p:sldId id="308" r:id="rId10"/>
    <p:sldId id="304" r:id="rId11"/>
    <p:sldId id="280" r:id="rId12"/>
    <p:sldId id="281" r:id="rId13"/>
    <p:sldId id="282" r:id="rId14"/>
    <p:sldId id="284" r:id="rId15"/>
    <p:sldId id="279" r:id="rId16"/>
    <p:sldId id="329" r:id="rId17"/>
    <p:sldId id="349" r:id="rId18"/>
    <p:sldId id="331" r:id="rId19"/>
    <p:sldId id="283" r:id="rId20"/>
    <p:sldId id="364" r:id="rId21"/>
    <p:sldId id="293" r:id="rId22"/>
    <p:sldId id="346" r:id="rId23"/>
    <p:sldId id="347" r:id="rId24"/>
    <p:sldId id="314" r:id="rId25"/>
    <p:sldId id="315" r:id="rId26"/>
    <p:sldId id="316" r:id="rId27"/>
    <p:sldId id="332" r:id="rId28"/>
    <p:sldId id="343" r:id="rId29"/>
    <p:sldId id="369" r:id="rId30"/>
    <p:sldId id="333" r:id="rId31"/>
    <p:sldId id="311" r:id="rId32"/>
    <p:sldId id="368" r:id="rId33"/>
    <p:sldId id="312" r:id="rId34"/>
    <p:sldId id="313" r:id="rId35"/>
    <p:sldId id="365" r:id="rId36"/>
    <p:sldId id="326" r:id="rId37"/>
    <p:sldId id="351" r:id="rId38"/>
    <p:sldId id="327" r:id="rId39"/>
    <p:sldId id="350" r:id="rId40"/>
    <p:sldId id="285" r:id="rId41"/>
    <p:sldId id="334" r:id="rId42"/>
    <p:sldId id="345" r:id="rId43"/>
    <p:sldId id="320" r:id="rId44"/>
    <p:sldId id="352" r:id="rId45"/>
    <p:sldId id="348" r:id="rId46"/>
    <p:sldId id="366" r:id="rId47"/>
    <p:sldId id="367" r:id="rId48"/>
    <p:sldId id="359" r:id="rId49"/>
    <p:sldId id="360" r:id="rId50"/>
    <p:sldId id="336" r:id="rId51"/>
    <p:sldId id="337" r:id="rId52"/>
    <p:sldId id="338" r:id="rId53"/>
    <p:sldId id="340" r:id="rId54"/>
    <p:sldId id="339" r:id="rId55"/>
    <p:sldId id="341" r:id="rId56"/>
    <p:sldId id="361" r:id="rId57"/>
    <p:sldId id="362" r:id="rId58"/>
    <p:sldId id="342" r:id="rId59"/>
    <p:sldId id="363" r:id="rId60"/>
    <p:sldId id="289" r:id="rId61"/>
    <p:sldId id="290" r:id="rId62"/>
    <p:sldId id="305" r:id="rId63"/>
    <p:sldId id="291" r:id="rId64"/>
    <p:sldId id="295"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7055" autoAdjust="0"/>
  </p:normalViewPr>
  <p:slideViewPr>
    <p:cSldViewPr>
      <p:cViewPr varScale="1">
        <p:scale>
          <a:sx n="71" d="100"/>
          <a:sy n="71" d="100"/>
        </p:scale>
        <p:origin x="3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19</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20</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dirty="0"/>
          </a:p>
        </p:txBody>
      </p:sp>
    </p:spTree>
    <p:extLst>
      <p:ext uri="{BB962C8B-B14F-4D97-AF65-F5344CB8AC3E}">
        <p14:creationId xmlns:p14="http://schemas.microsoft.com/office/powerpoint/2010/main" val="5415590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31</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32</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33</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34</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40</a:t>
            </a:fld>
            <a:endParaRPr lang="en-US" dirty="0"/>
          </a:p>
        </p:txBody>
      </p:sp>
    </p:spTree>
    <p:extLst>
      <p:ext uri="{BB962C8B-B14F-4D97-AF65-F5344CB8AC3E}">
        <p14:creationId xmlns:p14="http://schemas.microsoft.com/office/powerpoint/2010/main" val="35271915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41</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60</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61</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62</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63</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64</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1823267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abstract class </a:t>
            </a:r>
            <a:r>
              <a:rPr lang="en-US" sz="1800" dirty="0" err="1">
                <a:latin typeface="Consolas" pitchFamily="49" charset="0"/>
                <a:cs typeface="Consolas" pitchFamily="49" charset="0"/>
              </a:rPr>
              <a:t>BinaryExpr</a:t>
            </a:r>
            <a:r>
              <a:rPr lang="en-US" sz="1800" dirty="0">
                <a:latin typeface="Consolas" pitchFamily="49" charset="0"/>
                <a:cs typeface="Consolas" pitchFamily="49" charset="0"/>
              </a:rPr>
              <a:t>(val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val operator     : Token,</a:t>
            </a:r>
          </a:p>
          <a:p>
            <a:pPr marL="0" indent="0">
              <a:spcBef>
                <a:spcPts val="200"/>
              </a:spcBef>
              <a:buNone/>
            </a:pPr>
            <a:r>
              <a:rPr lang="en-US" sz="1800" dirty="0">
                <a:latin typeface="Consolas" pitchFamily="49" charset="0"/>
                <a:cs typeface="Consolas" pitchFamily="49" charset="0"/>
              </a:rPr>
              <a:t>                          val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 : Expression)</a:t>
            </a:r>
          </a:p>
          <a:p>
            <a:pPr marL="0" indent="0">
              <a:spcBef>
                <a:spcPts val="200"/>
              </a:spcBef>
              <a:buNone/>
            </a:pPr>
            <a:r>
              <a:rPr lang="en-US" sz="1800" dirty="0">
                <a:latin typeface="Consolas" pitchFamily="49" charset="0"/>
                <a:cs typeface="Consolas" pitchFamily="49" charset="0"/>
              </a:rPr>
              <a:t>    : Expression(</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11</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package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12</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a:xfrm>
            <a:off x="458788" y="1363663"/>
            <a:ext cx="8226425" cy="4935537"/>
          </a:xfrm>
        </p:spPr>
        <p:txBody>
          <a:bodyPr lIns="182880" tIns="91440"/>
          <a:lstStyle/>
          <a:p>
            <a:pPr marL="91440" indent="0">
              <a:spcBef>
                <a:spcPts val="0"/>
              </a:spcBef>
              <a:buFontTx/>
              <a:buNone/>
            </a:pPr>
            <a:r>
              <a:rPr lang="en-US" sz="1800" dirty="0">
                <a:latin typeface="Consolas" pitchFamily="49" charset="0"/>
              </a:rPr>
              <a:t>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a:t>
            </a:r>
            <a:r>
              <a:rPr lang="en-US" sz="1800" dirty="0" err="1">
                <a:latin typeface="Consolas" pitchFamily="49" charset="0"/>
              </a:rPr>
              <a:t>checkConstraints</a:t>
            </a:r>
            <a:r>
              <a:rPr lang="en-US" sz="1800" dirty="0">
                <a:latin typeface="Consolas" pitchFamily="49" charset="0"/>
              </a:rPr>
              <a:t>()</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abstract fun emit()</a:t>
            </a:r>
          </a:p>
          <a:p>
            <a:pPr marL="91440" indent="0">
              <a:spcBef>
                <a:spcPts val="0"/>
              </a:spcBef>
              <a:buFontTx/>
              <a:buNone/>
            </a:pPr>
            <a:r>
              <a:rPr lang="en-US" sz="1800" dirty="0">
                <a:latin typeface="Consolas" pitchFamily="49" charset="0"/>
              </a:rPr>
              <a:t>  }</a:t>
            </a:r>
          </a:p>
        </p:txBody>
      </p:sp>
      <p:sp>
        <p:nvSpPr>
          <p:cNvPr id="3" name="TextBox 2">
            <a:extLst>
              <a:ext uri="{FF2B5EF4-FFF2-40B4-BE49-F238E27FC236}">
                <a16:creationId xmlns:a16="http://schemas.microsoft.com/office/drawing/2014/main" id="{D05EEC83-C05D-AE5F-08AD-A677381897F7}"/>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fun parseInitialDecls()    : List&lt;</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parseSubprogramDecls</a:t>
            </a:r>
            <a:r>
              <a:rPr lang="en-US" sz="1800" dirty="0">
                <a:latin typeface="Consolas" pitchFamily="49" charset="0"/>
                <a:cs typeface="Consolas" pitchFamily="49" charset="0"/>
              </a:rPr>
              <a:t>() : List&lt;SubprogramDecl&gt;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     : List&lt;Token&gt;</a:t>
            </a:r>
          </a:p>
          <a:p>
            <a:pPr lvl="1">
              <a:spcBef>
                <a:spcPts val="900"/>
              </a:spcBef>
              <a:buNone/>
            </a:pPr>
            <a:r>
              <a:rPr lang="en-US" sz="1800" dirty="0">
                <a:latin typeface="Consolas" pitchFamily="49" charset="0"/>
                <a:cs typeface="Consolas" pitchFamily="49" charset="0"/>
              </a:rPr>
              <a:t>private fun parseStatements()      : List&lt;Statement&gt;</a:t>
            </a:r>
          </a:p>
          <a:p>
            <a:pPr lvl="1">
              <a:spcBef>
                <a:spcPts val="900"/>
              </a:spcBef>
              <a:buNone/>
            </a:pPr>
            <a:r>
              <a:rPr lang="en-US" sz="1800" dirty="0">
                <a:latin typeface="Consolas" pitchFamily="49" charset="0"/>
                <a:cs typeface="Consolas" pitchFamily="49" charset="0"/>
              </a:rPr>
              <a:t>private fun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     : List&lt;Expression&gt;</a:t>
            </a: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15</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abstract class Statement : AST() ...</a:t>
            </a:r>
          </a:p>
          <a:p>
            <a:pPr marL="457200" lvl="1" indent="0">
              <a:spcBef>
                <a:spcPts val="200"/>
              </a:spcBef>
              <a:buNone/>
            </a:pPr>
            <a:r>
              <a:rPr lang="en-US" dirty="0">
                <a:latin typeface="Consolas" panose="020B0609020204030204" pitchFamily="49" charset="0"/>
              </a:rPr>
              <a:t>class </a:t>
            </a:r>
            <a:r>
              <a:rPr lang="en-US" dirty="0" err="1">
                <a:latin typeface="Consolas" panose="020B0609020204030204" pitchFamily="49" charset="0"/>
              </a:rPr>
              <a:t>LoopStmt</a:t>
            </a:r>
            <a:r>
              <a:rPr lang="en-US" dirty="0">
                <a:latin typeface="Consolas" panose="020B0609020204030204" pitchFamily="49" charset="0"/>
              </a:rPr>
              <a:t> :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implicitly returning </a:t>
            </a:r>
            <a:r>
              <a:rPr lang="en-US" dirty="0">
                <a:latin typeface="Consolas" panose="020B0609020204030204" pitchFamily="49" charset="0"/>
              </a:rPr>
              <a:t>Unit</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16</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a:t>
            </a:r>
          </a:p>
          <a:p>
            <a:r>
              <a:rPr lang="en-US" dirty="0"/>
              <a:t>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17</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booleanLiteral .</a:t>
            </a:r>
          </a:p>
          <a:p>
            <a:pPr marL="0" indent="0">
              <a:spcBef>
                <a:spcPts val="100"/>
              </a:spcBef>
              <a:buNone/>
            </a:pPr>
            <a:r>
              <a:rPr lang="en-US" sz="1800" dirty="0">
                <a:latin typeface="Consolas" panose="020B0609020204030204" pitchFamily="49" charset="0"/>
              </a:rPr>
              <a:t>    booleanLiteral = "true" | "false" .</a:t>
            </a:r>
            <a:endParaRPr lang="en-US" dirty="0"/>
          </a:p>
          <a:p>
            <a:r>
              <a:rPr lang="en-US" dirty="0"/>
              <a:t>Method</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parseLiteral</a:t>
            </a:r>
            <a:r>
              <a:rPr lang="en-US" sz="1800" dirty="0">
                <a:latin typeface="Consolas" panose="020B0609020204030204" pitchFamily="49" charset="0"/>
              </a:rPr>
              <a:t>() : Token</a:t>
            </a:r>
          </a:p>
          <a:p>
            <a:pPr marL="457200" lvl="1" indent="0">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  // returns a default (empty) token if parsing fails</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18</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19</a:t>
            </a:fld>
            <a:endParaRPr lang="en-US" dirty="0"/>
          </a:p>
        </p:txBody>
      </p:sp>
      <p:sp>
        <p:nvSpPr>
          <p:cNvPr id="11268" name="Rectangle 2"/>
          <p:cNvSpPr>
            <a:spLocks noGrp="1" noChangeArrowheads="1"/>
          </p:cNvSpPr>
          <p:nvPr>
            <p:ph type="title"/>
          </p:nvPr>
        </p:nvSpPr>
        <p:spPr/>
        <p:txBody>
          <a:bodyPr/>
          <a:lstStyle/>
          <a:p>
            <a:r>
              <a:rPr lang="en-US" dirty="0"/>
              <a:t>Partial AST Inheritance Diagram</a:t>
            </a:r>
            <a:br>
              <a:rPr lang="en-US" dirty="0"/>
            </a:br>
            <a:r>
              <a:rPr lang="en-US" dirty="0"/>
              <a:t>for the Language CPRL</a:t>
            </a:r>
          </a:p>
        </p:txBody>
      </p:sp>
      <p:grpSp>
        <p:nvGrpSpPr>
          <p:cNvPr id="3" name="Group 2"/>
          <p:cNvGrpSpPr/>
          <p:nvPr/>
        </p:nvGrpSpPr>
        <p:grpSpPr>
          <a:xfrm>
            <a:off x="91440" y="1790785"/>
            <a:ext cx="8961120" cy="3467015"/>
            <a:chOff x="134366" y="1752600"/>
            <a:chExt cx="8978210" cy="3467015"/>
          </a:xfrm>
        </p:grpSpPr>
        <p:sp>
          <p:nvSpPr>
            <p:cNvPr id="11269" name="Text Box 4"/>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11270" name="Text Box 5"/>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11271" name="Rectangle 6"/>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3" name="Text Box 9"/>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11274" name="Text Box 10"/>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11275" name="Text Box 11"/>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11276" name="Text Box 12"/>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11277" name="Rectangle 13"/>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11278" name="Text Box 15"/>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11279" name="Text Box 16"/>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11280" name="AutoShape 17"/>
            <p:cNvCxnSpPr>
              <a:cxnSpLocks noChangeShapeType="1"/>
              <a:stCxn id="11270" idx="0"/>
              <a:endCxn id="2"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11281" name="AutoShape 18"/>
            <p:cNvCxnSpPr>
              <a:cxnSpLocks noChangeShapeType="1"/>
              <a:stCxn id="11271" idx="0"/>
              <a:endCxn id="2"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11284" name="AutoShape 22"/>
            <p:cNvCxnSpPr>
              <a:cxnSpLocks noChangeShapeType="1"/>
              <a:stCxn id="39" idx="0"/>
              <a:endCxn id="46"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11286" name="Text Box 24"/>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11287" name="AutoShape 25"/>
            <p:cNvCxnSpPr>
              <a:cxnSpLocks noChangeShapeType="1"/>
              <a:stCxn id="11275" idx="0"/>
              <a:endCxn id="47"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11288" name="AutoShape 26"/>
            <p:cNvCxnSpPr>
              <a:cxnSpLocks noChangeShapeType="1"/>
              <a:stCxn id="11276" idx="0"/>
              <a:endCxn id="47"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11289" name="AutoShape 27"/>
            <p:cNvCxnSpPr>
              <a:cxnSpLocks noChangeShapeType="1"/>
              <a:stCxn id="11293" idx="0"/>
              <a:endCxn id="48"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11290" name="AutoShape 28"/>
            <p:cNvCxnSpPr>
              <a:cxnSpLocks noChangeShapeType="1"/>
              <a:stCxn id="11286" idx="0"/>
              <a:endCxn id="48"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11291" name="AutoShape 29"/>
            <p:cNvCxnSpPr>
              <a:cxnSpLocks noChangeShapeType="1"/>
              <a:stCxn id="11278" idx="0"/>
              <a:endCxn id="49"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11292" name="AutoShape 30"/>
            <p:cNvCxnSpPr>
              <a:cxnSpLocks noChangeShapeType="1"/>
              <a:stCxn id="11279" idx="0"/>
              <a:endCxn id="49"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11293" name="Rectangle 14"/>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30" name="Text Box 9"/>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32" name="Elbow Connector 31"/>
            <p:cNvCxnSpPr>
              <a:cxnSpLocks/>
              <a:stCxn id="30" idx="0"/>
              <a:endCxn id="46"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33" name="Text Box 9"/>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34" name="Text Box 9"/>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36" name="Elbow Connector 35"/>
            <p:cNvCxnSpPr>
              <a:cxnSpLocks/>
              <a:stCxn id="33" idx="0"/>
              <a:endCxn id="50"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38" name="Elbow Connector 37"/>
            <p:cNvCxnSpPr>
              <a:cxnSpLocks/>
              <a:stCxn id="34" idx="0"/>
              <a:endCxn id="50"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39" name="Text Box 9"/>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43" name="Elbow Connector 42"/>
            <p:cNvCxnSpPr>
              <a:cxnSpLocks/>
              <a:stCxn id="11273" idx="0"/>
              <a:endCxn id="51"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45" name="Elbow Connector 44"/>
            <p:cNvCxnSpPr>
              <a:cxnSpLocks/>
              <a:stCxn id="11274" idx="0"/>
              <a:endCxn id="51"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2" name="Isosceles Triangle 1"/>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6" name="Isosceles Triangle 45"/>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7" name="Isosceles Triangle 46"/>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8" name="Isosceles Triangle 47"/>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49" name="Isosceles Triangle 48"/>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0" name="Isosceles Triangle 49"/>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51" name="Isosceles Triangle 50"/>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20</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829889" y="4769934"/>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21</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22</a:t>
            </a:fld>
            <a:endParaRPr lang="en-US" dirty="0"/>
          </a:p>
        </p:txBody>
      </p:sp>
      <p:sp>
        <p:nvSpPr>
          <p:cNvPr id="6" name="TextBox 5">
            <a:extLst>
              <a:ext uri="{FF2B5EF4-FFF2-40B4-BE49-F238E27FC236}">
                <a16:creationId xmlns:a16="http://schemas.microsoft.com/office/drawing/2014/main" id="{19A15F1F-CDCB-4083-A28B-5FE03A1E311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Property/Selected Methods in</a:t>
            </a:r>
            <a:br>
              <a:rPr lang="en-US" sz="2900" dirty="0"/>
            </a:br>
            <a:r>
              <a:rPr lang="en-US" sz="2900" dirty="0"/>
              <a:t>Class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24</a:t>
            </a:fld>
            <a:endParaRPr lang="en-US" dirty="0"/>
          </a:p>
        </p:txBody>
      </p:sp>
    </p:spTree>
    <p:extLst>
      <p:ext uri="{BB962C8B-B14F-4D97-AF65-F5344CB8AC3E}">
        <p14:creationId xmlns:p14="http://schemas.microsoft.com/office/powerpoint/2010/main" val="527266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SingleVarDecl</a:t>
            </a:r>
            <a:r>
              <a:rPr lang="en-US" sz="1800" dirty="0">
                <a:latin typeface="Consolas" panose="020B0609020204030204" pitchFamily="49" charset="0"/>
              </a:rPr>
              <a:t>(identifier : Token, </a:t>
            </a:r>
            <a:r>
              <a:rPr lang="en-US" sz="1800" dirty="0" err="1">
                <a:latin typeface="Consolas" panose="020B0609020204030204" pitchFamily="49" charset="0"/>
              </a:rPr>
              <a:t>varType</a:t>
            </a:r>
            <a:r>
              <a:rPr lang="en-US" sz="1800" dirty="0">
                <a:latin typeface="Consolas" panose="020B0609020204030204" pitchFamily="49" charset="0"/>
              </a:rPr>
              <a:t> : Type,</a:t>
            </a:r>
          </a:p>
          <a:p>
            <a:pPr marL="274320" indent="0">
              <a:spcBef>
                <a:spcPts val="0"/>
              </a:spcBef>
              <a:buNone/>
            </a:pPr>
            <a:r>
              <a:rPr lang="en-US" sz="1800" dirty="0">
                <a:latin typeface="Consolas" panose="020B0609020204030204" pitchFamily="49" charset="0"/>
              </a:rPr>
              <a:t>                    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274320" indent="0">
              <a:spcBef>
                <a:spcPts val="0"/>
              </a:spcBef>
              <a:buNone/>
            </a:pPr>
            <a:r>
              <a:rPr lang="en-US" sz="1800" dirty="0">
                <a:latin typeface="Consolas" panose="020B0609020204030204" pitchFamily="49" charset="0"/>
              </a:rPr>
              <a:t>                    override 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27432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(identifier,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25</a:t>
            </a:fld>
            <a:endParaRPr lang="en-US" dirty="0"/>
          </a:p>
        </p:txBody>
      </p:sp>
      <p:sp>
        <p:nvSpPr>
          <p:cNvPr id="6" name="TextBox 5">
            <a:extLst>
              <a:ext uri="{FF2B5EF4-FFF2-40B4-BE49-F238E27FC236}">
                <a16:creationId xmlns:a16="http://schemas.microsoft.com/office/drawing/2014/main" id="{AF3C887C-657B-1FD7-E3CE-D45B43FE82C6}"/>
              </a:ext>
            </a:extLst>
          </p:cNvPr>
          <p:cNvSpPr txBox="1"/>
          <p:nvPr/>
        </p:nvSpPr>
        <p:spPr>
          <a:xfrm>
            <a:off x="5218097" y="28956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8" name="Straight Arrow Connector 7">
            <a:extLst>
              <a:ext uri="{FF2B5EF4-FFF2-40B4-BE49-F238E27FC236}">
                <a16:creationId xmlns:a16="http://schemas.microsoft.com/office/drawing/2014/main" id="{E1315572-EE45-4F98-23A3-4632CC3F524A}"/>
              </a:ext>
            </a:extLst>
          </p:cNvPr>
          <p:cNvCxnSpPr>
            <a:cxnSpLocks/>
            <a:stCxn id="6" idx="0"/>
          </p:cNvCxnSpPr>
          <p:nvPr/>
        </p:nvCxnSpPr>
        <p:spPr bwMode="auto">
          <a:xfrm flipV="1">
            <a:off x="6571449" y="2590800"/>
            <a:ext cx="0" cy="30480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72490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class </a:t>
            </a:r>
            <a:r>
              <a:rPr lang="en-US" sz="1800" dirty="0" err="1">
                <a:latin typeface="Consolas" panose="020B0609020204030204" pitchFamily="49" charset="0"/>
              </a:rPr>
              <a:t>VarDecl</a:t>
            </a:r>
            <a:r>
              <a:rPr lang="en-US" sz="1800" dirty="0">
                <a:latin typeface="Consolas" panose="020B0609020204030204" pitchFamily="49" charset="0"/>
              </a:rPr>
              <a:t>(identifiers : List&lt;Token&gt;, </a:t>
            </a:r>
            <a:r>
              <a:rPr lang="en-US" sz="1800" dirty="0" err="1">
                <a:latin typeface="Consolas" panose="020B0609020204030204" pitchFamily="49" charset="0"/>
              </a:rPr>
              <a:t>varType</a:t>
            </a:r>
            <a:r>
              <a:rPr lang="en-US" sz="1800" dirty="0">
                <a:latin typeface="Consolas" panose="020B0609020204030204" pitchFamily="49" charset="0"/>
              </a:rPr>
              <a:t> : Type,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 ConstValue?,</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0" indent="0">
              <a:spcBef>
                <a:spcPts val="0"/>
              </a:spcBef>
              <a:buNone/>
            </a:pPr>
            <a:r>
              <a:rPr lang="en-US" sz="1800" dirty="0">
                <a:latin typeface="Consolas" panose="020B0609020204030204" pitchFamily="49" charset="0"/>
              </a:rPr>
              <a:t>    : </a:t>
            </a:r>
            <a:r>
              <a:rPr lang="en-US" sz="1800" dirty="0" err="1">
                <a:latin typeface="Consolas" panose="020B0609020204030204" pitchFamily="49" charset="0"/>
              </a:rPr>
              <a:t>InitialDecl</a:t>
            </a:r>
            <a:r>
              <a:rPr lang="en-US" sz="1800" dirty="0">
                <a:latin typeface="Consolas" panose="020B0609020204030204" pitchFamily="49" charset="0"/>
              </a:rPr>
              <a:t>(Token(),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singleVarDecls</a:t>
            </a: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ArrayList</a:t>
            </a:r>
            <a:r>
              <a:rPr lang="en-US" sz="1800" dirty="0">
                <a:latin typeface="Consolas" panose="020B0609020204030204" pitchFamily="49" charset="0"/>
              </a:rPr>
              <a:t>&lt;</a:t>
            </a:r>
            <a:r>
              <a:rPr lang="en-US" sz="1800" dirty="0" err="1">
                <a:latin typeface="Consolas" panose="020B0609020204030204" pitchFamily="49" charset="0"/>
              </a:rPr>
              <a:t>SingleVarDecl</a:t>
            </a:r>
            <a:r>
              <a:rPr lang="en-US" sz="1800" dirty="0">
                <a:latin typeface="Consolas" panose="020B0609020204030204" pitchFamily="49" charset="0"/>
              </a:rPr>
              <a:t>&gt;(</a:t>
            </a:r>
            <a:r>
              <a:rPr lang="en-US" sz="1800" dirty="0" err="1">
                <a:latin typeface="Consolas" panose="020B0609020204030204" pitchFamily="49" charset="0"/>
              </a:rPr>
              <a:t>identifiers.size</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(id in identifiers)</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singleVarDecls.add</a:t>
            </a:r>
            <a:r>
              <a:rPr lang="en-US" sz="1800" dirty="0">
                <a:latin typeface="Consolas" panose="020B0609020204030204" pitchFamily="49" charset="0"/>
              </a:rPr>
              <a:t>(</a:t>
            </a:r>
            <a:r>
              <a:rPr lang="en-US" sz="1800" dirty="0" err="1">
                <a:latin typeface="Consolas" panose="020B0609020204030204" pitchFamily="49" charset="0"/>
              </a:rPr>
              <a:t>SingleVarDecl</a:t>
            </a:r>
            <a:r>
              <a:rPr lang="en-US" sz="1800" dirty="0">
                <a:latin typeface="Consolas" panose="020B0609020204030204" pitchFamily="49" charset="0"/>
              </a:rPr>
              <a:t>(id,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
        <p:nvSpPr>
          <p:cNvPr id="6" name="TextBox 5"/>
          <p:cNvSpPr txBox="1"/>
          <p:nvPr/>
        </p:nvSpPr>
        <p:spPr>
          <a:xfrm>
            <a:off x="1576404" y="5715000"/>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2685786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1609741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Four properties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val type : Type</a:t>
            </a:r>
          </a:p>
          <a:p>
            <a:pPr marL="457200" lvl="1" indent="0">
              <a:spcBef>
                <a:spcPts val="300"/>
              </a:spcBef>
              <a:buNone/>
            </a:pPr>
            <a:r>
              <a:rPr lang="en-US" sz="1800" dirty="0">
                <a:latin typeface="Consolas" panose="020B0609020204030204" pitchFamily="49" charset="0"/>
              </a:rPr>
              <a:t>val size : Int</a:t>
            </a:r>
          </a:p>
          <a:p>
            <a:pPr marL="457200" lvl="1" indent="0">
              <a:spcBef>
                <a:spcPts val="300"/>
              </a:spcBef>
              <a:buNone/>
            </a:pPr>
            <a:r>
              <a:rPr lang="en-US" sz="1800" dirty="0">
                <a:latin typeface="Consolas" panose="020B0609020204030204" pitchFamily="49" charset="0"/>
              </a:rPr>
              <a:t>val </a:t>
            </a:r>
            <a:r>
              <a:rPr lang="en-US" sz="1800" dirty="0" err="1">
                <a:latin typeface="Consolas" panose="020B0609020204030204" pitchFamily="49" charset="0"/>
              </a:rPr>
              <a:t>scopeLevel</a:t>
            </a:r>
            <a:r>
              <a:rPr lang="en-US" sz="1800" dirty="0">
                <a:latin typeface="Consolas" panose="020B0609020204030204" pitchFamily="49" charset="0"/>
              </a:rPr>
              <a:t> : ScopeLevel</a:t>
            </a:r>
          </a:p>
          <a:p>
            <a:pPr marL="457200" lvl="1" indent="0">
              <a:spcBef>
                <a:spcPts val="300"/>
              </a:spcBef>
              <a:buNone/>
            </a:pPr>
            <a:r>
              <a:rPr lang="en-US" sz="1800" dirty="0">
                <a:latin typeface="Consolas" panose="020B0609020204030204" pitchFamily="49" charset="0"/>
              </a:rPr>
              <a:t>var </a:t>
            </a:r>
            <a:r>
              <a:rPr lang="en-US" sz="1800" dirty="0" err="1">
                <a:latin typeface="Consolas" panose="020B0609020204030204" pitchFamily="49" charset="0"/>
              </a:rPr>
              <a:t>relAddr</a:t>
            </a:r>
            <a:r>
              <a:rPr lang="en-US" sz="1800" dirty="0">
                <a:latin typeface="Consolas" panose="020B0609020204030204" pitchFamily="49" charset="0"/>
              </a:rPr>
              <a:t> : Int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28</a:t>
            </a:fld>
            <a:endParaRPr lang="en-US" dirty="0"/>
          </a:p>
        </p:txBody>
      </p:sp>
    </p:spTree>
    <p:extLst>
      <p:ext uri="{BB962C8B-B14F-4D97-AF65-F5344CB8AC3E}">
        <p14:creationId xmlns:p14="http://schemas.microsoft.com/office/powerpoint/2010/main" val="139743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grpSp>
        <p:nvGrpSpPr>
          <p:cNvPr id="20" name="Group 19">
            <a:extLst>
              <a:ext uri="{FF2B5EF4-FFF2-40B4-BE49-F238E27FC236}">
                <a16:creationId xmlns:a16="http://schemas.microsoft.com/office/drawing/2014/main" id="{267B431B-6D7D-017F-BDA3-D809B60D6056}"/>
              </a:ext>
            </a:extLst>
          </p:cNvPr>
          <p:cNvGrpSpPr/>
          <p:nvPr/>
        </p:nvGrpSpPr>
        <p:grpSpPr>
          <a:xfrm>
            <a:off x="1828698" y="2895600"/>
            <a:ext cx="5486604" cy="1745177"/>
            <a:chOff x="2507650" y="1940183"/>
            <a:chExt cx="5486604" cy="1745177"/>
          </a:xfrm>
        </p:grpSpPr>
        <p:sp>
          <p:nvSpPr>
            <p:cNvPr id="21" name="Text Box 10">
              <a:extLst>
                <a:ext uri="{FF2B5EF4-FFF2-40B4-BE49-F238E27FC236}">
                  <a16:creationId xmlns:a16="http://schemas.microsoft.com/office/drawing/2014/main" id="{FB9AA951-6096-63F1-0A20-F75A1091F487}"/>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22" name="Text Box 10">
              <a:extLst>
                <a:ext uri="{FF2B5EF4-FFF2-40B4-BE49-F238E27FC236}">
                  <a16:creationId xmlns:a16="http://schemas.microsoft.com/office/drawing/2014/main" id="{6363F2FC-2D00-25C3-F836-3B72547536E5}"/>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3" name="Text Box 10">
              <a:extLst>
                <a:ext uri="{FF2B5EF4-FFF2-40B4-BE49-F238E27FC236}">
                  <a16:creationId xmlns:a16="http://schemas.microsoft.com/office/drawing/2014/main" id="{D43CBCC0-87B6-7AD2-DB73-CF3F6D547DCA}"/>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4" name="Text Box 10">
              <a:extLst>
                <a:ext uri="{FF2B5EF4-FFF2-40B4-BE49-F238E27FC236}">
                  <a16:creationId xmlns:a16="http://schemas.microsoft.com/office/drawing/2014/main" id="{662BF845-1A5E-5BB0-A7AD-DFD3A7741A5E}"/>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5" name="Isosceles Triangle 24">
              <a:extLst>
                <a:ext uri="{FF2B5EF4-FFF2-40B4-BE49-F238E27FC236}">
                  <a16:creationId xmlns:a16="http://schemas.microsoft.com/office/drawing/2014/main" id="{A2E6EAE9-4CD1-AC01-CD6A-964E115EF55B}"/>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6" name="Connector: Elbow 25">
              <a:extLst>
                <a:ext uri="{FF2B5EF4-FFF2-40B4-BE49-F238E27FC236}">
                  <a16:creationId xmlns:a16="http://schemas.microsoft.com/office/drawing/2014/main" id="{CCFFC72E-B60A-68EA-0E1B-751E207A57FD}"/>
                </a:ext>
              </a:extLst>
            </p:cNvPr>
            <p:cNvCxnSpPr>
              <a:stCxn id="25" idx="3"/>
              <a:endCxn id="22"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A5359405-A547-1050-97DE-4FAC18DE85F6}"/>
                </a:ext>
              </a:extLst>
            </p:cNvPr>
            <p:cNvCxnSpPr>
              <a:stCxn id="25" idx="3"/>
              <a:endCxn id="23"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Diamond 27">
              <a:extLst>
                <a:ext uri="{FF2B5EF4-FFF2-40B4-BE49-F238E27FC236}">
                  <a16:creationId xmlns:a16="http://schemas.microsoft.com/office/drawing/2014/main" id="{2EC5C4F6-86FE-1B1C-4543-78C5B40B9636}"/>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01143616-7167-EEF1-EFAC-ED471F4A9296}"/>
                </a:ext>
              </a:extLst>
            </p:cNvPr>
            <p:cNvCxnSpPr>
              <a:stCxn id="28" idx="3"/>
              <a:endCxn id="22"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3E7241E-F14D-A2C9-8672-A1EA9BB4B43D}"/>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properties to reference its children.  These properties provide the “tree” structure.</a:t>
            </a:r>
          </a:p>
          <a:p>
            <a:r>
              <a:rPr lang="en-US" dirty="0"/>
              <a:t>Occasionally we also include additional properties to support error handling and code generation.</a:t>
            </a:r>
          </a:p>
        </p:txBody>
      </p:sp>
      <p:sp>
        <p:nvSpPr>
          <p:cNvPr id="2" name="TextBox 1"/>
          <p:cNvSpPr txBox="1"/>
          <p:nvPr/>
        </p:nvSpPr>
        <p:spPr>
          <a:xfrm>
            <a:off x="665674" y="5257800"/>
            <a:ext cx="781265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properties)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when (</a:t>
            </a:r>
            <a:r>
              <a:rPr lang="en-US" sz="1800" dirty="0" err="1">
                <a:latin typeface="Consolas" panose="020B0609020204030204" pitchFamily="49" charset="0"/>
              </a:rPr>
              <a:t>scanner.symbol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Symbol.identifier -&gt;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err="1">
                <a:latin typeface="Consolas" panose="020B0609020204030204" pitchFamily="49" charset="0"/>
              </a:rPr>
              <a:t>decl</a:t>
            </a:r>
            <a:r>
              <a:rPr lang="en-US" sz="1800" b="1" dirty="0">
                <a:latin typeface="Consolas" panose="020B0609020204030204" pitchFamily="49" charset="0"/>
              </a:rPr>
              <a:t> is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a:t>
            </a:r>
            <a:r>
              <a:rPr lang="en-US" sz="1800" dirty="0">
                <a:latin typeface="Consolas" panose="020B0609020204030204" pitchFamily="49" charset="0"/>
              </a:rPr>
              <a:t> =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30</a:t>
            </a:fld>
            <a:endParaRPr lang="en-US" dirty="0"/>
          </a:p>
        </p:txBody>
      </p:sp>
    </p:spTree>
    <p:extLst>
      <p:ext uri="{BB962C8B-B14F-4D97-AF65-F5344CB8AC3E}">
        <p14:creationId xmlns:p14="http://schemas.microsoft.com/office/powerpoint/2010/main" val="110008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31</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50392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buNone/>
            </a:pPr>
            <a:r>
              <a:rPr lang="en-US" sz="1800" dirty="0">
                <a:latin typeface="Consolas" panose="020B0609020204030204" pitchFamily="49" charset="0"/>
              </a:rPr>
              <a:t>val </a:t>
            </a:r>
            <a:r>
              <a:rPr lang="en-US" sz="1800" dirty="0" err="1">
                <a:latin typeface="Consolas" panose="020B0609020204030204" pitchFamily="49" charset="0"/>
              </a:rPr>
              <a:t>constId</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a:t>
            </a:r>
            <a:r>
              <a:rPr lang="en-US" sz="1800" dirty="0" err="1">
                <a:latin typeface="Consolas" panose="020B0609020204030204" pitchFamily="49" charset="0"/>
              </a:rPr>
              <a:t>constDecl</a:t>
            </a:r>
            <a:r>
              <a:rPr lang="en-US" sz="1800" dirty="0">
                <a:latin typeface="Consolas" panose="020B0609020204030204" pitchFamily="49" charset="0"/>
              </a:rPr>
              <a:t> = </a:t>
            </a:r>
            <a:r>
              <a:rPr lang="en-US" sz="1800" dirty="0" err="1">
                <a:latin typeface="Consolas" panose="020B0609020204030204" pitchFamily="49" charset="0"/>
              </a:rPr>
              <a:t>ConstDecl</a:t>
            </a:r>
            <a:r>
              <a:rPr lang="en-US" sz="1800" dirty="0">
                <a:latin typeface="Consolas" panose="020B0609020204030204" pitchFamily="49" charset="0"/>
              </a:rPr>
              <a:t>(</a:t>
            </a:r>
            <a:r>
              <a:rPr lang="en-US" sz="1800" dirty="0" err="1">
                <a:latin typeface="Consolas" panose="020B0609020204030204" pitchFamily="49" charset="0"/>
              </a:rPr>
              <a:t>constId</a:t>
            </a:r>
            <a:r>
              <a:rPr lang="en-US" sz="1800" dirty="0">
                <a:latin typeface="Consolas" panose="020B0609020204030204" pitchFamily="49" charset="0"/>
              </a:rPr>
              <a:t>, </a:t>
            </a:r>
            <a:r>
              <a:rPr lang="en-US" sz="1800" dirty="0" err="1">
                <a:latin typeface="Consolas" panose="020B0609020204030204" pitchFamily="49" charset="0"/>
              </a:rPr>
              <a:t>constType</a:t>
            </a:r>
            <a:r>
              <a:rPr lang="en-US" sz="1800" dirty="0">
                <a:latin typeface="Consolas" panose="020B0609020204030204" pitchFamily="49" charset="0"/>
              </a:rPr>
              <a:t>, literal)</a:t>
            </a:r>
          </a:p>
          <a:p>
            <a:pPr marL="457200" lvl="1" indent="0">
              <a:spcBef>
                <a:spcPts val="200"/>
              </a:spcBef>
              <a:buNone/>
            </a:pPr>
            <a:r>
              <a:rPr lang="en-US" sz="1800" b="1" dirty="0">
                <a:latin typeface="Consolas" panose="020B0609020204030204" pitchFamily="49" charset="0"/>
              </a:rPr>
              <a:t>idTable.add(</a:t>
            </a:r>
            <a:r>
              <a:rPr lang="en-US" sz="1800" b="1" dirty="0" err="1">
                <a:latin typeface="Consolas" panose="020B0609020204030204" pitchFamily="49" charset="0"/>
              </a:rPr>
              <a:t>constDecl</a:t>
            </a:r>
            <a:r>
              <a:rPr lang="en-US" sz="1800" b="1" dirty="0">
                <a:latin typeface="Consolas" panose="020B0609020204030204" pitchFamily="49" charset="0"/>
              </a:rPr>
              <a:t>)</a:t>
            </a:r>
          </a:p>
        </p:txBody>
      </p:sp>
      <p:sp>
        <p:nvSpPr>
          <p:cNvPr id="3" name="Diamond 2"/>
          <p:cNvSpPr/>
          <p:nvPr/>
        </p:nvSpPr>
        <p:spPr bwMode="auto">
          <a:xfrm>
            <a:off x="3657600" y="4745182"/>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cxnSpLocks/>
            <a:stCxn id="6" idx="0"/>
            <a:endCxn id="3" idx="3"/>
          </p:cNvCxnSpPr>
          <p:nvPr/>
        </p:nvCxnSpPr>
        <p:spPr bwMode="auto">
          <a:xfrm rot="16200000" flipV="1">
            <a:off x="4852514" y="3778869"/>
            <a:ext cx="335155" cy="2420181"/>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191000" y="51565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20213993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varDecl.getSingleVarDecls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32</a:t>
            </a:fld>
            <a:endParaRPr lang="en-US" dirty="0"/>
          </a:p>
        </p:txBody>
      </p:sp>
    </p:spTree>
    <p:extLst>
      <p:ext uri="{BB962C8B-B14F-4D97-AF65-F5344CB8AC3E}">
        <p14:creationId xmlns:p14="http://schemas.microsoft.com/office/powerpoint/2010/main" val="78312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33</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34</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 </a:t>
            </a:r>
            <a:r>
              <a:rPr lang="en-US" sz="2400" dirty="0"/>
              <a:t>(continued)</a:t>
            </a:r>
            <a:endParaRPr lang="en-US" dirty="0"/>
          </a:p>
        </p:txBody>
      </p:sp>
      <p:sp>
        <p:nvSpPr>
          <p:cNvPr id="14341" name="Rectangle 3"/>
          <p:cNvSpPr>
            <a:spLocks noGrp="1" noChangeArrowheads="1"/>
          </p:cNvSpPr>
          <p:nvPr>
            <p:ph type="body" idx="1"/>
          </p:nvPr>
        </p:nvSpPr>
        <p:spPr>
          <a:xfrm>
            <a:off x="458788" y="1363663"/>
            <a:ext cx="8228012" cy="4935537"/>
          </a:xfrm>
        </p:spPr>
        <p:txBody>
          <a:bodyPr/>
          <a:lstStyle/>
          <a:p>
            <a:r>
              <a:rPr lang="en-US" dirty="0"/>
              <a:t>Example (in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a:t>
            </a:r>
          </a:p>
          <a:p>
            <a:pPr marL="457200" lvl="1" indent="0">
              <a:spcBef>
                <a:spcPts val="480"/>
              </a:spcBef>
              <a:buNone/>
            </a:pPr>
            <a:r>
              <a:rPr lang="en-US" sz="1700" dirty="0">
                <a:latin typeface="Consolas" panose="020B0609020204030204" pitchFamily="49" charset="0"/>
              </a:rPr>
              <a:t>val </a:t>
            </a:r>
            <a:r>
              <a:rPr lang="en-US" sz="1700" dirty="0" err="1">
                <a:latin typeface="Consolas" panose="020B0609020204030204" pitchFamily="49" charset="0"/>
              </a:rPr>
              <a:t>idToken</a:t>
            </a:r>
            <a:r>
              <a:rPr lang="en-US" sz="1700" dirty="0">
                <a:latin typeface="Consolas" panose="020B0609020204030204" pitchFamily="49" charset="0"/>
              </a:rPr>
              <a:t> = </a:t>
            </a:r>
            <a:r>
              <a:rPr lang="en-US" sz="1700" dirty="0" err="1">
                <a:latin typeface="Consolas" panose="020B0609020204030204" pitchFamily="49" charset="0"/>
              </a:rPr>
              <a:t>scanner.token</a:t>
            </a: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match(Symbol.identifier)</a:t>
            </a:r>
          </a:p>
          <a:p>
            <a:pPr marL="457200" lvl="1" indent="0">
              <a:spcBef>
                <a:spcPts val="200"/>
              </a:spcBef>
              <a:buNone/>
            </a:pPr>
            <a:r>
              <a:rPr lang="en-US" sz="1700" dirty="0">
                <a:latin typeface="Consolas" panose="020B0609020204030204" pitchFamily="49" charset="0"/>
              </a:rPr>
              <a:t>val </a:t>
            </a:r>
            <a:r>
              <a:rPr lang="en-US" sz="1700" dirty="0" err="1">
                <a:latin typeface="Consolas" panose="020B0609020204030204" pitchFamily="49" charset="0"/>
              </a:rPr>
              <a:t>decl</a:t>
            </a:r>
            <a:r>
              <a:rPr lang="en-US" sz="1700" dirty="0">
                <a:latin typeface="Consolas" panose="020B0609020204030204" pitchFamily="49" charset="0"/>
              </a:rPr>
              <a:t> = </a:t>
            </a:r>
            <a:r>
              <a:rPr lang="en-US" sz="1700" dirty="0" err="1">
                <a:latin typeface="Consolas" panose="020B0609020204030204" pitchFamily="49" charset="0"/>
              </a:rPr>
              <a:t>idTable</a:t>
            </a:r>
            <a:r>
              <a:rPr lang="en-US" sz="1700" dirty="0">
                <a:latin typeface="Consolas" panose="020B0609020204030204" pitchFamily="49" charset="0"/>
              </a:rPr>
              <a:t>[</a:t>
            </a:r>
            <a:r>
              <a:rPr lang="en-US" sz="1700" dirty="0" err="1">
                <a:latin typeface="Consolas" panose="020B0609020204030204" pitchFamily="49" charset="0"/>
              </a:rPr>
              <a:t>idToken</a:t>
            </a:r>
            <a:r>
              <a:rPr lang="en-US" sz="1700" dirty="0">
                <a:latin typeface="Consolas" panose="020B0609020204030204" pitchFamily="49" charset="0"/>
              </a:rPr>
              <a:t>]</a:t>
            </a:r>
          </a:p>
          <a:p>
            <a:pPr marL="457200" lvl="1" indent="0">
              <a:spcBef>
                <a:spcPts val="200"/>
              </a:spcBef>
              <a:buNone/>
            </a:pPr>
            <a:endParaRPr lang="en-US" sz="1700" dirty="0">
              <a:latin typeface="Consolas" panose="020B0609020204030204" pitchFamily="49" charset="0"/>
            </a:endParaRPr>
          </a:p>
          <a:p>
            <a:pPr marL="457200" lvl="1" indent="0">
              <a:spcBef>
                <a:spcPts val="200"/>
              </a:spcBef>
              <a:buNone/>
            </a:pPr>
            <a:r>
              <a:rPr lang="en-US" sz="1700" dirty="0">
                <a:latin typeface="Consolas" panose="020B0609020204030204" pitchFamily="49" charset="0"/>
              </a:rPr>
              <a:t>if (</a:t>
            </a:r>
            <a:r>
              <a:rPr lang="en-US" sz="1700" dirty="0" err="1">
                <a:latin typeface="Consolas" panose="020B0609020204030204" pitchFamily="49" charset="0"/>
              </a:rPr>
              <a:t>decl</a:t>
            </a:r>
            <a:r>
              <a:rPr lang="en-US" sz="1700" dirty="0">
                <a:latin typeface="Consolas" panose="020B0609020204030204" pitchFamily="49" charset="0"/>
              </a:rPr>
              <a:t> == null)</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has" +</a:t>
            </a:r>
          </a:p>
          <a:p>
            <a:pPr marL="457200" lvl="1" indent="0">
              <a:spcBef>
                <a:spcPts val="200"/>
              </a:spcBef>
              <a:buNone/>
            </a:pPr>
            <a:r>
              <a:rPr lang="en-US" sz="1700" dirty="0">
                <a:latin typeface="Consolas" panose="020B0609020204030204" pitchFamily="49" charset="0"/>
              </a:rPr>
              <a:t>                   " not been declared."</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else if (</a:t>
            </a:r>
            <a:r>
              <a:rPr lang="en-US" sz="1700" b="1" dirty="0" err="1">
                <a:latin typeface="Consolas" panose="020B0609020204030204" pitchFamily="49" charset="0"/>
              </a:rPr>
              <a:t>decl</a:t>
            </a:r>
            <a:r>
              <a:rPr lang="en-US" sz="1700" b="1" dirty="0">
                <a:latin typeface="Consolas" panose="020B0609020204030204" pitchFamily="49" charset="0"/>
              </a:rPr>
              <a:t> !is </a:t>
            </a:r>
            <a:r>
              <a:rPr lang="en-US" sz="1700" b="1" dirty="0" err="1">
                <a:latin typeface="Consolas" panose="020B0609020204030204" pitchFamily="49" charset="0"/>
              </a:rPr>
              <a:t>VariableDecl</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a:p>
            <a:pPr marL="457200" lvl="1" indent="0">
              <a:spcBef>
                <a:spcPts val="200"/>
              </a:spcBef>
              <a:buNone/>
            </a:pPr>
            <a:r>
              <a:rPr lang="en-US" sz="1700" dirty="0">
                <a:latin typeface="Consolas" panose="020B0609020204030204" pitchFamily="49" charset="0"/>
              </a:rPr>
              <a:t>    </a:t>
            </a:r>
            <a:r>
              <a:rPr lang="en-US" sz="1700" dirty="0" err="1">
                <a:latin typeface="Consolas" panose="020B0609020204030204" pitchFamily="49" charset="0"/>
              </a:rPr>
              <a:t>val</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 = "Identifier \"$</a:t>
            </a:r>
            <a:r>
              <a:rPr lang="en-US" sz="1700" dirty="0" err="1">
                <a:latin typeface="Consolas" panose="020B0609020204030204" pitchFamily="49" charset="0"/>
              </a:rPr>
              <a:t>idToken</a:t>
            </a:r>
            <a:r>
              <a:rPr lang="en-US" sz="1700" dirty="0">
                <a:latin typeface="Consolas" panose="020B0609020204030204" pitchFamily="49" charset="0"/>
              </a:rPr>
              <a:t>\" is not a variable."</a:t>
            </a:r>
          </a:p>
          <a:p>
            <a:pPr marL="457200" lvl="1" indent="0">
              <a:spcBef>
                <a:spcPts val="200"/>
              </a:spcBef>
              <a:buNone/>
            </a:pPr>
            <a:r>
              <a:rPr lang="en-US" sz="1700" dirty="0">
                <a:latin typeface="Consolas" panose="020B0609020204030204" pitchFamily="49" charset="0"/>
              </a:rPr>
              <a:t>    throw error(</a:t>
            </a:r>
            <a:r>
              <a:rPr lang="en-US" sz="1700" dirty="0" err="1">
                <a:latin typeface="Consolas" panose="020B0609020204030204" pitchFamily="49" charset="0"/>
              </a:rPr>
              <a:t>idToken.position</a:t>
            </a:r>
            <a:r>
              <a:rPr lang="en-US" sz="1700" dirty="0">
                <a:latin typeface="Consolas" panose="020B0609020204030204" pitchFamily="49" charset="0"/>
              </a:rPr>
              <a:t>, </a:t>
            </a:r>
            <a:r>
              <a:rPr lang="en-US" sz="1700" dirty="0" err="1">
                <a:latin typeface="Consolas" panose="020B0609020204030204" pitchFamily="49" charset="0"/>
              </a:rPr>
              <a:t>errorMsg</a:t>
            </a:r>
            <a:r>
              <a:rPr lang="en-US" sz="1700" dirty="0">
                <a:latin typeface="Consolas" panose="020B0609020204030204" pitchFamily="49" charset="0"/>
              </a:rPr>
              <a:t>)</a:t>
            </a:r>
          </a:p>
          <a:p>
            <a:pPr marL="457200" lvl="1" indent="0">
              <a:spcBef>
                <a:spcPts val="200"/>
              </a:spcBef>
              <a:buNone/>
            </a:pPr>
            <a:r>
              <a:rPr lang="en-US" sz="1700" dirty="0">
                <a:latin typeface="Consolas" panose="020B0609020204030204" pitchFamily="49" charset="0"/>
              </a:rPr>
              <a:t>  }</a:t>
            </a:r>
          </a:p>
        </p:txBody>
      </p:sp>
    </p:spTree>
    <p:extLst>
      <p:ext uri="{BB962C8B-B14F-4D97-AF65-F5344CB8AC3E}">
        <p14:creationId xmlns:p14="http://schemas.microsoft.com/office/powerpoint/2010/main" val="671566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35</a:t>
            </a:fld>
            <a:endParaRPr lang="en-US" dirty="0"/>
          </a:p>
        </p:txBody>
      </p:sp>
    </p:spTree>
    <p:extLst>
      <p:ext uri="{BB962C8B-B14F-4D97-AF65-F5344CB8AC3E}">
        <p14:creationId xmlns:p14="http://schemas.microsoft.com/office/powerpoint/2010/main" val="2838162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in the companion object.</a:t>
            </a:r>
          </a:p>
          <a:p>
            <a:pPr marL="457200" lvl="1" indent="0">
              <a:buNone/>
            </a:pPr>
            <a:r>
              <a:rPr lang="en-US" sz="1800" dirty="0">
                <a:latin typeface="Consolas" panose="020B0609020204030204" pitchFamily="49" charset="0"/>
              </a:rPr>
              <a:t>val Boolean = Type("Boolean", </a:t>
            </a:r>
            <a:r>
              <a:rPr lang="en-US" sz="1800" dirty="0" err="1">
                <a:latin typeface="Consolas" panose="020B0609020204030204" pitchFamily="49" charset="0"/>
              </a:rPr>
              <a:t>Constants.BYTES_PER_BOOLEAN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Integer = Type("Integer", </a:t>
            </a:r>
            <a:r>
              <a:rPr lang="en-US" sz="1800" dirty="0" err="1">
                <a:latin typeface="Consolas" panose="020B0609020204030204" pitchFamily="49" charset="0"/>
              </a:rPr>
              <a:t>Constants.BYTES_PER_INTEGER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Char    = Type("Char",    </a:t>
            </a:r>
            <a:r>
              <a:rPr lang="en-US" sz="1800" dirty="0" err="1">
                <a:latin typeface="Consolas" panose="020B0609020204030204" pitchFamily="49" charset="0"/>
              </a:rPr>
              <a:t>Constants.BYTES_PER_CHAR</a:t>
            </a:r>
            <a:r>
              <a:rPr lang="en-US" sz="1800" dirty="0">
                <a:latin typeface="Consolas" panose="020B0609020204030204" pitchFamily="49" charset="0"/>
              </a:rPr>
              <a:t>)</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Address = Type("Address", </a:t>
            </a:r>
            <a:r>
              <a:rPr lang="en-US" sz="1800" dirty="0" err="1">
                <a:latin typeface="Consolas" panose="020B0609020204030204" pitchFamily="49" charset="0"/>
              </a:rPr>
              <a:t>Constants.BYTES_PER_ADDRESS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val UNKNOWN = Type("UNKNOWN")</a:t>
            </a:r>
          </a:p>
          <a:p>
            <a:pPr marL="457200" lvl="1"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none    =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36</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The companion object for </a:t>
            </a:r>
            <a:r>
              <a:rPr lang="en-US" dirty="0">
                <a:latin typeface="Consolas" panose="020B0609020204030204" pitchFamily="49" charset="0"/>
              </a:rPr>
              <a:t>Type</a:t>
            </a:r>
            <a:r>
              <a:rPr lang="en-US" dirty="0"/>
              <a:t> also contains a couple of helper methods.</a:t>
            </a:r>
          </a:p>
          <a:p>
            <a:pPr marL="457200" lvl="1" indent="0">
              <a:buNone/>
            </a:pPr>
            <a:r>
              <a:rPr lang="en-US" sz="1800" dirty="0">
                <a:latin typeface="Consolas" panose="020B0609020204030204" pitchFamily="49" charset="0"/>
              </a:rPr>
              <a:t>fun </a:t>
            </a:r>
            <a:r>
              <a:rPr lang="en-US" sz="1800" dirty="0" err="1">
                <a:latin typeface="Consolas" panose="020B0609020204030204" pitchFamily="49" charset="0"/>
              </a:rPr>
              <a:t>typeOf</a:t>
            </a:r>
            <a:r>
              <a:rPr lang="en-US" sz="1800" dirty="0">
                <a:latin typeface="Consolas" panose="020B0609020204030204" pitchFamily="49" charset="0"/>
              </a:rPr>
              <a:t>(literal : Symbol): Type</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buNone/>
            </a:pPr>
            <a:r>
              <a:rPr lang="en-US" sz="1800" dirty="0">
                <a:latin typeface="Consolas" panose="020B0609020204030204" pitchFamily="49" charset="0"/>
              </a:rPr>
              <a:t>private fun </a:t>
            </a:r>
            <a:r>
              <a:rPr lang="en-US" sz="1800" dirty="0" err="1">
                <a:latin typeface="Consolas" panose="020B0609020204030204" pitchFamily="49" charset="0"/>
              </a:rPr>
              <a:t>capacityOf</a:t>
            </a:r>
            <a:r>
              <a:rPr lang="en-US" sz="1800" dirty="0">
                <a:latin typeface="Consolas" panose="020B0609020204030204" pitchFamily="49" charset="0"/>
              </a:rPr>
              <a:t>(</a:t>
            </a:r>
            <a:r>
              <a:rPr lang="en-US" sz="1800" dirty="0" err="1">
                <a:latin typeface="Consolas" panose="020B0609020204030204" pitchFamily="49" charset="0"/>
              </a:rPr>
              <a:t>literalText</a:t>
            </a:r>
            <a:r>
              <a:rPr lang="en-US" sz="1800" dirty="0">
                <a:latin typeface="Consolas" panose="020B0609020204030204" pitchFamily="49" charset="0"/>
              </a:rPr>
              <a:t> : String) : Int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37</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class </a:t>
            </a:r>
            <a:r>
              <a:rPr lang="en-US" sz="1750" dirty="0" err="1">
                <a:latin typeface="Consolas" panose="020B0609020204030204" pitchFamily="49" charset="0"/>
              </a:rPr>
              <a:t>ArrayType</a:t>
            </a:r>
            <a:r>
              <a:rPr lang="en-US" sz="1750" dirty="0">
                <a:latin typeface="Consolas" panose="020B0609020204030204" pitchFamily="49" charset="0"/>
              </a:rPr>
              <a:t>(</a:t>
            </a:r>
            <a:r>
              <a:rPr lang="en-US" sz="1750" dirty="0" err="1">
                <a:latin typeface="Consolas" panose="020B0609020204030204" pitchFamily="49" charset="0"/>
              </a:rPr>
              <a:t>typeName</a:t>
            </a:r>
            <a:r>
              <a:rPr lang="en-US" sz="1750" dirty="0">
                <a:latin typeface="Consolas" panose="020B0609020204030204" pitchFamily="49" charset="0"/>
              </a:rPr>
              <a:t> : String, val </a:t>
            </a:r>
            <a:r>
              <a:rPr lang="en-US" sz="1750" dirty="0" err="1">
                <a:latin typeface="Consolas" panose="020B0609020204030204" pitchFamily="49" charset="0"/>
              </a:rPr>
              <a:t>numElements</a:t>
            </a:r>
            <a:r>
              <a:rPr lang="en-US" sz="1750" dirty="0">
                <a:latin typeface="Consolas" panose="020B0609020204030204" pitchFamily="49" charset="0"/>
              </a:rPr>
              <a:t> : Int,</a:t>
            </a:r>
          </a:p>
          <a:p>
            <a:pPr marL="457200" lvl="1" indent="0">
              <a:buNone/>
            </a:pPr>
            <a:r>
              <a:rPr lang="en-US" sz="1750" dirty="0">
                <a:latin typeface="Consolas" panose="020B0609020204030204" pitchFamily="49" charset="0"/>
              </a:rPr>
              <a:t>                val </a:t>
            </a:r>
            <a:r>
              <a:rPr lang="en-US" sz="1750" dirty="0" err="1">
                <a:latin typeface="Consolas" panose="020B0609020204030204" pitchFamily="49" charset="0"/>
              </a:rPr>
              <a:t>elementType</a:t>
            </a:r>
            <a:r>
              <a:rPr lang="en-US" sz="1750" dirty="0">
                <a:latin typeface="Consolas" panose="020B0609020204030204" pitchFamily="49" charset="0"/>
              </a:rPr>
              <a:t> :  Type)</a:t>
            </a:r>
          </a:p>
          <a:p>
            <a:pPr marL="457200" lvl="1" indent="0">
              <a:buNone/>
            </a:pPr>
            <a:r>
              <a:rPr lang="en-US" sz="1750" dirty="0">
                <a:latin typeface="Consolas" panose="020B0609020204030204" pitchFamily="49" charset="0"/>
              </a:rPr>
              <a:t>    : Type(</a:t>
            </a:r>
            <a:r>
              <a:rPr lang="en-US" sz="1750" dirty="0" err="1">
                <a:latin typeface="Consolas" panose="020B0609020204030204" pitchFamily="49" charset="0"/>
              </a:rPr>
              <a:t>typeName</a:t>
            </a:r>
            <a:r>
              <a:rPr lang="en-US" sz="1750" dirty="0">
                <a:latin typeface="Consolas" panose="020B0609020204030204" pitchFamily="49" charset="0"/>
              </a:rPr>
              <a:t>, </a:t>
            </a:r>
            <a:r>
              <a:rPr lang="en-US" sz="1750" dirty="0" err="1">
                <a:latin typeface="Consolas" panose="020B0609020204030204" pitchFamily="49" charset="0"/>
              </a:rPr>
              <a:t>numElements</a:t>
            </a:r>
            <a:r>
              <a:rPr lang="en-US" sz="1750" dirty="0">
                <a:latin typeface="Consolas" panose="020B0609020204030204" pitchFamily="49" charset="0"/>
              </a:rPr>
              <a:t>*</a:t>
            </a:r>
            <a:r>
              <a:rPr lang="en-US" sz="1750" dirty="0" err="1">
                <a:latin typeface="Consolas" panose="020B0609020204030204" pitchFamily="49" charset="0"/>
              </a:rPr>
              <a:t>elementType.size</a:t>
            </a:r>
            <a:r>
              <a:rPr lang="en-US" sz="1750" dirty="0">
                <a:latin typeface="Consolas" panose="020B0609020204030204" pitchFamily="49" charset="0"/>
              </a:rPr>
              <a:t>)</a:t>
            </a:r>
            <a:endParaRPr lang="en-US" sz="1800" dirty="0">
              <a:latin typeface="Consolas" panose="020B0609020204030204" pitchFamily="49" charset="0"/>
            </a:endParaRP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38</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39</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err="1">
                <a:latin typeface="Consolas" panose="020B0609020204030204" pitchFamily="49" charset="0"/>
              </a:rPr>
              <a:t>assignmentStmt</a:t>
            </a:r>
            <a:r>
              <a:rPr lang="en-US" dirty="0">
                <a:latin typeface="Consolas" panose="020B0609020204030204" pitchFamily="49" charset="0"/>
              </a:rPr>
              <a: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55CF3137-6525-4B98-98FB-61A3ACFD09A4}"/>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94E74F86-23E4-4620-A685-5DFBB603B728}"/>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75E53910-050F-47F3-9D30-46378B5BC675}"/>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7406B2C7-614B-4FD5-8925-D656D557497E}"/>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C6070F21-F0AB-47DC-8CE7-2F21F248C156}"/>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BC8125AC-446D-4AF5-A286-13D9CF86B592}"/>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B804C378-1442-4845-917E-4C0858DA0310}"/>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46190A00-5DA7-4252-BCB8-EC745315D48D}"/>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33A7C7A9-7432-4A9A-ABBC-2685F85872C4}"/>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40</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a:t>
            </a:r>
          </a:p>
          <a:p>
            <a:pPr marL="182880" indent="0">
              <a:spcBef>
                <a:spcPts val="200"/>
              </a:spcBef>
              <a:buFontTx/>
              <a:buNone/>
            </a:pP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"const" </a:t>
            </a:r>
            <a:r>
              <a:rPr lang="en-US" sz="1800" dirty="0" err="1">
                <a:latin typeface="Consolas" pitchFamily="49" charset="0"/>
              </a:rPr>
              <a:t>constId</a:t>
            </a:r>
            <a:r>
              <a:rPr lang="en-US" sz="1800" dirty="0">
                <a:latin typeface="Consolas" pitchFamily="49" charset="0"/>
              </a:rPr>
              <a:t> ":=" literal ";" .`</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fun parseConstDecl() : </a:t>
            </a:r>
            <a:r>
              <a:rPr lang="en-US" sz="1800" dirty="0" err="1">
                <a:latin typeface="Consolas" pitchFamily="49" charset="0"/>
              </a:rPr>
              <a:t>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val </a:t>
            </a:r>
            <a:r>
              <a:rPr lang="en-US" sz="1800" dirty="0" err="1">
                <a:latin typeface="Consolas" pitchFamily="49" charset="0"/>
              </a:rPr>
              <a:t>constId</a:t>
            </a:r>
            <a:r>
              <a:rPr lang="en-US" sz="1800" dirty="0">
                <a:latin typeface="Consolas" pitchFamily="49" charset="0"/>
              </a:rPr>
              <a:t> = </a:t>
            </a:r>
            <a:r>
              <a:rPr lang="en-US" sz="1800" dirty="0" err="1">
                <a:latin typeface="Consolas" pitchFamily="49" charset="0"/>
              </a:rPr>
              <a:t>scanner.token</a:t>
            </a:r>
            <a:endParaRPr lang="en-US" sz="1800" dirty="0">
              <a:latin typeface="Consolas" pitchFamily="49" charset="0"/>
            </a:endParaRPr>
          </a:p>
          <a:p>
            <a:pPr marL="182880" indent="0">
              <a:spcBef>
                <a:spcPts val="200"/>
              </a:spcBef>
              <a:buFontTx/>
              <a:buNone/>
            </a:pPr>
            <a:r>
              <a:rPr lang="en-US" sz="1800" dirty="0">
                <a:latin typeface="Consolas" pitchFamily="49" charset="0"/>
              </a:rPr>
              <a:t>        match(Symbol.identifier)</a:t>
            </a:r>
          </a:p>
          <a:p>
            <a:pPr marL="182880" indent="0">
              <a:spcBef>
                <a:spcPts val="200"/>
              </a:spcBef>
              <a:buFontTx/>
              <a:buNone/>
            </a:pPr>
            <a:r>
              <a:rPr lang="en-US" sz="1800" dirty="0">
                <a:latin typeface="Consolas" pitchFamily="49" charset="0"/>
              </a:rPr>
              <a:t>        match(Symbol.assign)</a:t>
            </a:r>
          </a:p>
        </p:txBody>
      </p:sp>
      <p:sp>
        <p:nvSpPr>
          <p:cNvPr id="17414" name="TextBox 5"/>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41</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literal = </a:t>
            </a:r>
            <a:r>
              <a:rPr lang="en-US" sz="1800" dirty="0" err="1">
                <a:latin typeface="Consolas" pitchFamily="49" charset="0"/>
              </a:rPr>
              <a:t>parseLiteral</a:t>
            </a:r>
            <a:r>
              <a:rPr lang="en-US" sz="1800" dirty="0">
                <a:latin typeface="Consolas" pitchFamily="49" charset="0"/>
              </a:rPr>
              <a:t>()</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a:t>
            </a:r>
            <a:r>
              <a:rPr lang="en-US" sz="1800" dirty="0" err="1">
                <a:latin typeface="Consolas" pitchFamily="49" charset="0"/>
              </a:rPr>
              <a:t>constDecl</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constDecl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a:t>
            </a:r>
            <a:endParaRPr lang="en-US" sz="1800" dirty="0">
              <a:latin typeface="Consolas" pitchFamily="49" charset="0"/>
            </a:endParaRP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41248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computed property named </a:t>
            </a:r>
            <a:r>
              <a:rPr lang="en-US" sz="2350" dirty="0" err="1">
                <a:latin typeface="Consolas" panose="020B0609020204030204" pitchFamily="49" charset="0"/>
              </a:rPr>
              <a:t>scopeLevel</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a:t>
            </a:r>
          </a:p>
          <a:p>
            <a:pPr marL="457200" lvl="1" indent="0">
              <a:buNone/>
            </a:pP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42</a:t>
            </a:fld>
            <a:endParaRPr lang="en-US"/>
          </a:p>
        </p:txBody>
      </p:sp>
    </p:spTree>
    <p:extLst>
      <p:ext uri="{BB962C8B-B14F-4D97-AF65-F5344CB8AC3E}">
        <p14:creationId xmlns:p14="http://schemas.microsoft.com/office/powerpoint/2010/main" val="720601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43</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986261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44</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45</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46</a:t>
            </a:fld>
            <a:endParaRPr lang="en-US" dirty="0"/>
          </a:p>
        </p:txBody>
      </p:sp>
    </p:spTree>
    <p:extLst>
      <p:ext uri="{BB962C8B-B14F-4D97-AF65-F5344CB8AC3E}">
        <p14:creationId xmlns:p14="http://schemas.microsoft.com/office/powerpoint/2010/main" val="2183939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47</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65760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3443418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54832" y="3298335"/>
            <a:ext cx="311914" cy="1168616"/>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371600" cy="584775"/>
            <a:chOff x="6672101" y="3200400"/>
            <a:chExt cx="1371600"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371600" cy="584775"/>
            </a:xfrm>
            <a:prstGeom prst="rect">
              <a:avLst/>
            </a:prstGeom>
            <a:noFill/>
            <a:ln>
              <a:solidFill>
                <a:schemeClr val="tx1"/>
              </a:solidFill>
            </a:ln>
          </p:spPr>
          <p:txBody>
            <a:bodyPr wrap="none" rtlCol="0">
              <a:spAutoFit/>
            </a:bodyPr>
            <a:lstStyle>
              <a:defPPr>
                <a:defRPr lang="en-US"/>
              </a:defPPr>
            </a:lstStyle>
            <a:p>
              <a:pPr algn="l"/>
              <a:r>
                <a:rPr lang="en-US" sz="1600" dirty="0"/>
                <a:t>  WritelnStmt</a:t>
              </a:r>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class AssignmentStmt(private val variable : Variable,</a:t>
            </a:r>
          </a:p>
          <a:p>
            <a:pPr marL="0" indent="0">
              <a:spcBef>
                <a:spcPts val="0"/>
              </a:spcBef>
              <a:buFontTx/>
              <a:buNone/>
            </a:pPr>
            <a:r>
              <a:rPr lang="en-US" sz="1800" dirty="0">
                <a:latin typeface="Consolas" pitchFamily="49" charset="0"/>
              </a:rPr>
              <a:t>                     private val expr : Expression,</a:t>
            </a:r>
          </a:p>
          <a:p>
            <a:pPr marL="0" indent="0">
              <a:spcBef>
                <a:spcPts val="0"/>
              </a:spcBef>
              <a:buFontTx/>
              <a:buNone/>
            </a:pPr>
            <a:r>
              <a:rPr lang="en-US" sz="1800" dirty="0">
                <a:latin typeface="Consolas" pitchFamily="49" charset="0"/>
              </a:rPr>
              <a:t>                     private val assignPosition : Position)</a:t>
            </a:r>
          </a:p>
          <a:p>
            <a:pPr marL="0" indent="0">
              <a:spcBef>
                <a:spcPts val="0"/>
              </a:spcBef>
              <a:buFontTx/>
              <a:buNone/>
            </a:pPr>
            <a:r>
              <a:rPr lang="en-US" sz="1800" dirty="0">
                <a:latin typeface="Consolas" pitchFamily="49" charset="0"/>
              </a:rPr>
              <a:t>    :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A50EFDE5-4E8F-4981-852A-414EE9DC4A7E}"/>
              </a:ext>
            </a:extLst>
          </p:cNvPr>
          <p:cNvSpPr txBox="1"/>
          <p:nvPr/>
        </p:nvSpPr>
        <p:spPr>
          <a:xfrm>
            <a:off x="2864371" y="3429000"/>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(for error reporting)</a:t>
            </a:r>
          </a:p>
        </p:txBody>
      </p:sp>
      <p:sp>
        <p:nvSpPr>
          <p:cNvPr id="3" name="Diamond 2">
            <a:extLst>
              <a:ext uri="{FF2B5EF4-FFF2-40B4-BE49-F238E27FC236}">
                <a16:creationId xmlns:a16="http://schemas.microsoft.com/office/drawing/2014/main" id="{D5F34849-7DAF-4FA7-BB85-5B5C7D13219D}"/>
              </a:ext>
            </a:extLst>
          </p:cNvPr>
          <p:cNvSpPr/>
          <p:nvPr/>
        </p:nvSpPr>
        <p:spPr bwMode="auto">
          <a:xfrm>
            <a:off x="5435512" y="21336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D2F91EBE-2735-4227-ADA8-5F5F79E6E2FE}"/>
              </a:ext>
            </a:extLst>
          </p:cNvPr>
          <p:cNvCxnSpPr>
            <a:stCxn id="2" idx="0"/>
            <a:endCxn id="3" idx="2"/>
          </p:cNvCxnSpPr>
          <p:nvPr/>
        </p:nvCxnSpPr>
        <p:spPr bwMode="auto">
          <a:xfrm rot="5400000" flipH="1" flipV="1">
            <a:off x="4543976" y="2446025"/>
            <a:ext cx="1112520" cy="853431"/>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property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or an initializer block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50</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Initializer block in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Type.Boolean</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51</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52</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Initializer block for </a:t>
            </a:r>
            <a:r>
              <a:rPr lang="en-US" dirty="0" err="1">
                <a:latin typeface="Consolas" panose="020B0609020204030204" pitchFamily="49" charset="0"/>
              </a:rPr>
              <a:t>AddingExpr</a:t>
            </a:r>
            <a:endParaRPr lang="en-US" dirty="0">
              <a:latin typeface="Consolas" panose="020B0609020204030204" pitchFamily="49" charset="0"/>
            </a:endParaRPr>
          </a:p>
          <a:p>
            <a:pPr marL="457200" lvl="1" indent="0">
              <a:spcBef>
                <a:spcPts val="400"/>
              </a:spcBef>
              <a:buNone/>
            </a:pPr>
            <a:r>
              <a:rPr lang="en-US" sz="1800" dirty="0" err="1">
                <a:latin typeface="Consolas" panose="020B0609020204030204" pitchFamily="49" charset="0"/>
              </a:rPr>
              <a:t>init</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b="1" dirty="0">
                <a:latin typeface="Consolas" panose="020B0609020204030204" pitchFamily="49" charset="0"/>
              </a:rPr>
              <a:t>type = </a:t>
            </a:r>
            <a:r>
              <a:rPr lang="en-US" sz="1800" b="1" dirty="0" err="1">
                <a:latin typeface="Consolas" panose="020B0609020204030204" pitchFamily="49" charset="0"/>
              </a:rPr>
              <a:t>Type.Integer</a:t>
            </a:r>
            <a:endParaRPr lang="en-US" sz="1800" b="1"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53</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open class Variable(val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VariableDecl</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position : Position,</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selectorExprs</a:t>
            </a:r>
            <a:r>
              <a:rPr lang="en-US" sz="1800" dirty="0">
                <a:latin typeface="Consolas" panose="020B0609020204030204" pitchFamily="49" charset="0"/>
              </a:rPr>
              <a:t> : List&lt;Expression&gt;)</a:t>
            </a:r>
          </a:p>
          <a:p>
            <a:pPr marL="457200" lvl="1" indent="0">
              <a:spcBef>
                <a:spcPts val="200"/>
              </a:spcBef>
              <a:buNone/>
            </a:pPr>
            <a:r>
              <a:rPr lang="en-US" sz="1800" dirty="0">
                <a:latin typeface="Consolas" panose="020B0609020204030204" pitchFamily="49" charset="0"/>
              </a:rPr>
              <a:t>    : Expression(</a:t>
            </a:r>
            <a:r>
              <a:rPr lang="en-US" sz="1800" b="1" dirty="0" err="1">
                <a:latin typeface="Consolas" panose="020B0609020204030204" pitchFamily="49" charset="0"/>
              </a:rPr>
              <a:t>decl.type</a:t>
            </a:r>
            <a:r>
              <a:rPr lang="en-US" sz="1800" dirty="0">
                <a:latin typeface="Consolas" panose="020B0609020204030204" pitchFamily="49" charset="0"/>
              </a:rPr>
              <a:t>, position)</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
        <p:nvSpPr>
          <p:cNvPr id="5" name="TextBox 4">
            <a:extLst>
              <a:ext uri="{FF2B5EF4-FFF2-40B4-BE49-F238E27FC236}">
                <a16:creationId xmlns:a16="http://schemas.microsoft.com/office/drawing/2014/main" id="{B19B3317-120E-5F58-AF95-980C5A3B7B36}"/>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a:t>
            </a:r>
            <a:r>
              <a:rPr lang="en-US"/>
              <a:t>following declarations.</a:t>
            </a:r>
            <a:endParaRPr lang="en-US" dirty="0"/>
          </a:p>
          <a:p>
            <a:pPr marL="457200" lvl="1" indent="0">
              <a:buNone/>
            </a:pPr>
            <a:r>
              <a:rPr lang="en-US" dirty="0">
                <a:latin typeface="Consolas" panose="020B0609020204030204" pitchFamily="49" charset="0"/>
              </a:rPr>
              <a:t>type </a:t>
            </a:r>
            <a:r>
              <a:rPr lang="en-US" dirty="0" err="1">
                <a:latin typeface="Consolas" panose="020B0609020204030204" pitchFamily="49" charset="0"/>
              </a:rPr>
              <a:t>MonthName</a:t>
            </a:r>
            <a:r>
              <a:rPr lang="en-US" dirty="0">
                <a:latin typeface="Consolas" panose="020B0609020204030204" pitchFamily="49" charset="0"/>
              </a:rPr>
              <a:t> = string[9];</a:t>
            </a:r>
          </a:p>
          <a:p>
            <a:pPr marL="457200" lvl="1" indent="0">
              <a:buNone/>
            </a:pPr>
            <a:r>
              <a:rPr lang="en-US" dirty="0">
                <a:latin typeface="Consolas" panose="020B0609020204030204" pitchFamily="49" charset="0"/>
              </a:rPr>
              <a:t>type Month = record</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    name    : </a:t>
            </a:r>
            <a:r>
              <a:rPr lang="en-US" dirty="0" err="1">
                <a:latin typeface="Consolas" panose="020B0609020204030204" pitchFamily="49" charset="0"/>
              </a:rPr>
              <a:t>MonthName</a:t>
            </a:r>
            <a:r>
              <a:rPr lang="en-US" dirty="0">
                <a:latin typeface="Consolas" panose="020B0609020204030204" pitchFamily="49" charset="0"/>
              </a:rPr>
              <a:t>;</a:t>
            </a:r>
          </a:p>
          <a:p>
            <a:pPr marL="457200" lvl="1" indent="0">
              <a:buNone/>
            </a:pPr>
            <a:r>
              <a:rPr lang="en-US" dirty="0">
                <a:latin typeface="Consolas" panose="020B0609020204030204" pitchFamily="49" charset="0"/>
              </a:rPr>
              <a:t>    </a:t>
            </a:r>
            <a:r>
              <a:rPr lang="en-US" dirty="0" err="1">
                <a:latin typeface="Consolas" panose="020B0609020204030204" pitchFamily="49" charset="0"/>
              </a:rPr>
              <a:t>maxDays</a:t>
            </a:r>
            <a:r>
              <a:rPr lang="en-US" dirty="0">
                <a:latin typeface="Consolas" panose="020B0609020204030204" pitchFamily="49" charset="0"/>
              </a:rPr>
              <a:t> : Integer;</a:t>
            </a:r>
          </a:p>
          <a:p>
            <a:pPr marL="457200" lvl="1" indent="0">
              <a:buNone/>
            </a:pPr>
            <a:r>
              <a:rPr lang="en-US" dirty="0">
                <a:latin typeface="Consolas" panose="020B0609020204030204" pitchFamily="49" charset="0"/>
              </a:rPr>
              <a:t>  };</a:t>
            </a:r>
          </a:p>
          <a:p>
            <a:pPr marL="457200" lvl="1" indent="0">
              <a:buNone/>
            </a:pPr>
            <a:r>
              <a:rPr lang="en-US" dirty="0">
                <a:latin typeface="Consolas" panose="020B0609020204030204" pitchFamily="49" charset="0"/>
              </a:rPr>
              <a:t>type Months = array[13] of Month; // 1 for "January"</a:t>
            </a:r>
          </a:p>
          <a:p>
            <a:pPr marL="457200" lvl="1" indent="0">
              <a:buNone/>
            </a:pPr>
            <a:r>
              <a:rPr lang="en-US"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57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Selector expressions in method </a:t>
            </a:r>
            <a:r>
              <a:rPr lang="en-US" dirty="0">
                <a:latin typeface="Consolas" panose="020B0609020204030204" pitchFamily="49" charset="0"/>
              </a:rPr>
              <a:t>checkConstraints()</a:t>
            </a:r>
            <a:r>
              <a:rPr lang="en-US" dirty="0"/>
              <a:t>.</a:t>
            </a:r>
          </a:p>
          <a:p>
            <a:pPr marL="457200" lvl="1" indent="0">
              <a:buNone/>
            </a:pPr>
            <a:r>
              <a:rPr lang="en-US" sz="1750" dirty="0">
                <a:latin typeface="Consolas" panose="020B0609020204030204" pitchFamily="49" charset="0"/>
              </a:rPr>
              <a:t>for (expr in </a:t>
            </a:r>
            <a:r>
              <a:rPr lang="en-US" sz="1750" dirty="0" err="1">
                <a:latin typeface="Consolas" panose="020B0609020204030204" pitchFamily="49" charset="0"/>
              </a:rPr>
              <a:t>selectorExprs</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expr.checkConstraints</a:t>
            </a:r>
            <a:r>
              <a:rPr lang="en-US" sz="1750" dirty="0">
                <a:latin typeface="Consolas" panose="020B0609020204030204" pitchFamily="49" charset="0"/>
              </a:rPr>
              <a:t>()</a:t>
            </a:r>
          </a:p>
          <a:p>
            <a:pPr marL="457200" lvl="1" indent="0">
              <a:spcBef>
                <a:spcPts val="200"/>
              </a:spcBef>
              <a:buNone/>
            </a:pP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if (type is </a:t>
            </a:r>
            <a:r>
              <a:rPr lang="en-US" sz="1750" dirty="0" err="1">
                <a:latin typeface="Consolas" panose="020B0609020204030204" pitchFamily="49" charset="0"/>
              </a:rPr>
              <a:t>ArrayType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element type of the array</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arrayType</a:t>
            </a:r>
            <a:r>
              <a:rPr lang="en-US" sz="1750" dirty="0">
                <a:latin typeface="Consolas" panose="020B0609020204030204" pitchFamily="49" charset="0"/>
              </a:rPr>
              <a:t> = type as </a:t>
            </a:r>
            <a:r>
              <a:rPr lang="en-US" sz="1750" dirty="0" err="1">
                <a:latin typeface="Consolas" panose="020B0609020204030204" pitchFamily="49" charset="0"/>
              </a:rPr>
              <a:t>ArrayType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type = </a:t>
            </a:r>
            <a:r>
              <a:rPr lang="en-US" sz="1750" dirty="0" err="1">
                <a:latin typeface="Consolas" panose="020B0609020204030204" pitchFamily="49" charset="0"/>
              </a:rPr>
              <a:t>arrayType.elementType</a:t>
            </a:r>
            <a:endParaRPr lang="en-US" sz="1750" dirty="0">
              <a:latin typeface="Consolas" panose="020B0609020204030204" pitchFamily="49" charset="0"/>
            </a:endParaRP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pPr marL="457200" lvl="1" indent="0">
              <a:spcBef>
                <a:spcPts val="200"/>
              </a:spcBef>
              <a:buNone/>
            </a:pPr>
            <a:r>
              <a:rPr lang="en-US" sz="1750" dirty="0">
                <a:latin typeface="Consolas" panose="020B0609020204030204" pitchFamily="49" charset="0"/>
              </a:rPr>
              <a:t>     else if (type is </a:t>
            </a:r>
            <a:r>
              <a:rPr lang="en-US" sz="1750" dirty="0" err="1">
                <a:latin typeface="Consolas" panose="020B0609020204030204" pitchFamily="49" charset="0"/>
              </a:rPr>
              <a:t>RecordType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change type to the type of the field</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buNone/>
            </a:pPr>
            <a:r>
              <a:rPr lang="en-US" sz="1750" dirty="0">
                <a:latin typeface="Consolas" panose="020B0609020204030204" pitchFamily="49" charset="0"/>
              </a:rPr>
              <a:t>    else if (type is </a:t>
            </a:r>
            <a:r>
              <a:rPr lang="en-US" sz="1750" dirty="0" err="1">
                <a:latin typeface="Consolas" panose="020B0609020204030204" pitchFamily="49" charset="0"/>
              </a:rPr>
              <a:t>StringType</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 Selector can be field expression .length (Integer)</a:t>
            </a:r>
          </a:p>
          <a:p>
            <a:pPr marL="457200" lvl="1" indent="0">
              <a:spcBef>
                <a:spcPts val="200"/>
              </a:spcBef>
              <a:buNone/>
            </a:pPr>
            <a:r>
              <a:rPr lang="en-US" sz="1750" dirty="0">
                <a:latin typeface="Consolas" panose="020B0609020204030204" pitchFamily="49" charset="0"/>
              </a:rPr>
              <a:t>        // or an index expression for the characters (Char).</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else</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r>
              <a:rPr lang="en-US" sz="1750" dirty="0">
                <a:latin typeface="Consolas" panose="020B0609020204030204" pitchFamily="49" charset="0"/>
              </a:rPr>
              <a:t>        </a:t>
            </a:r>
            <a:r>
              <a:rPr lang="en-US" sz="1750" dirty="0" err="1">
                <a:latin typeface="Consolas" panose="020B0609020204030204" pitchFamily="49" charset="0"/>
              </a:rPr>
              <a:t>val</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 = "Selector expression not allowed ..."</a:t>
            </a:r>
          </a:p>
          <a:p>
            <a:pPr marL="457200" lvl="1" indent="0">
              <a:spcBef>
                <a:spcPts val="200"/>
              </a:spcBef>
              <a:buNone/>
            </a:pPr>
            <a:r>
              <a:rPr lang="en-US" sz="1750" dirty="0">
                <a:latin typeface="Consolas" panose="020B0609020204030204" pitchFamily="49" charset="0"/>
              </a:rPr>
              <a:t>        throw error(</a:t>
            </a:r>
            <a:r>
              <a:rPr lang="en-US" sz="1750" dirty="0" err="1">
                <a:latin typeface="Consolas" panose="020B0609020204030204" pitchFamily="49" charset="0"/>
              </a:rPr>
              <a:t>expr.position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457200" lvl="1" indent="0">
              <a:spcBef>
                <a:spcPts val="200"/>
              </a:spcBef>
              <a:buNone/>
            </a:pPr>
            <a:r>
              <a:rPr lang="en-US" sz="1750" dirty="0">
                <a:latin typeface="Consolas" panose="020B0609020204030204" pitchFamily="49" charset="0"/>
              </a:rPr>
              <a:t>      }</a:t>
            </a:r>
          </a:p>
          <a:p>
            <a:pPr marL="457200" lvl="1" indent="0">
              <a:spcBef>
                <a:spcPts val="200"/>
              </a:spcBef>
              <a:buNone/>
            </a:pPr>
            <a:endParaRPr lang="en-US" sz="175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loop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B097CCA6-EF12-420D-831C-F20987DB59BD}"/>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A9A6E5F2-5E28-4909-A1D8-A3D945E6115A}"/>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67E9F2C9-1E6C-48FF-9F75-EB567DCC5FE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96205AF5-44F0-40EF-A305-F76B78C1656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8C5860F3-A559-406D-BAFC-2256FAA26368}"/>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45297588-00F2-4153-A7A5-F3B4D509CD57}"/>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59377B81-C53D-4252-95FF-4953B63B1171}"/>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4F10031F-6AA8-47B5-B879-D6036DE86A7C}"/>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E5FCEA9-29CD-4C94-87DC-DCFFF977AEB0}"/>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60</a:t>
            </a:fld>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61</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loop statement currently being parsed; </a:t>
            </a:r>
          </a:p>
          <a:p>
            <a:pPr marL="91440" indent="0">
              <a:spcBef>
                <a:spcPts val="100"/>
              </a:spcBef>
              <a:buFontTx/>
              <a:buNone/>
            </a:pPr>
            <a:r>
              <a:rPr lang="en-US" sz="1800" dirty="0">
                <a:latin typeface="Consolas" pitchFamily="49" charset="0"/>
              </a:rPr>
              <a:t> *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val </a:t>
            </a:r>
            <a:r>
              <a:rPr lang="en-US" sz="1800" dirty="0" err="1">
                <a:latin typeface="Consolas" pitchFamily="49" charset="0"/>
              </a:rPr>
              <a:t>loopStmt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beginLoop</a:t>
            </a:r>
            <a:r>
              <a:rPr lang="en-US" sz="1800" dirty="0">
                <a:latin typeface="Consolas" pitchFamily="49" charset="0"/>
              </a:rPr>
              <a:t>(</a:t>
            </a:r>
            <a:r>
              <a:rPr lang="en-US" sz="1800" dirty="0" err="1">
                <a:latin typeface="Consolas" pitchFamily="49" charset="0"/>
              </a:rPr>
              <a:t>stmt</a:t>
            </a:r>
            <a:r>
              <a:rPr lang="en-US" sz="1800" dirty="0">
                <a:latin typeface="Consolas" pitchFamily="49" charset="0"/>
              </a:rPr>
              <a:t> :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endLoop</a:t>
            </a:r>
            <a:r>
              <a:rPr lang="en-US" sz="1800" dirty="0">
                <a:latin typeface="Consolas"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62</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The subprogram declaration currently being parsed;</a:t>
            </a:r>
          </a:p>
          <a:p>
            <a:pPr marL="91440" indent="0">
              <a:spcBef>
                <a:spcPts val="100"/>
              </a:spcBef>
              <a:buFontTx/>
              <a:buNone/>
            </a:pPr>
            <a:r>
              <a:rPr lang="en-US" sz="1800" dirty="0">
                <a:latin typeface="Consolas" pitchFamily="49" charset="0"/>
              </a:rPr>
              <a:t> * null if not currently parsing a subprogram.</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var subprogramDecl : SubprogramDecl? = null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beginSubprogramDecl</a:t>
            </a:r>
            <a:r>
              <a:rPr lang="en-US" sz="1800" dirty="0">
                <a:latin typeface="Consolas" pitchFamily="49" charset="0"/>
              </a:rPr>
              <a:t>(</a:t>
            </a:r>
            <a:r>
              <a:rPr lang="en-US" sz="1800" dirty="0" err="1">
                <a:latin typeface="Consolas" pitchFamily="49" charset="0"/>
              </a:rPr>
              <a:t>subprogDecl</a:t>
            </a:r>
            <a:r>
              <a:rPr lang="en-US" sz="1800" dirty="0">
                <a:latin typeface="Consolas" pitchFamily="49" charset="0"/>
              </a:rPr>
              <a:t> : SubprogramDecl)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fun </a:t>
            </a:r>
            <a:r>
              <a:rPr lang="en-US" sz="1800" dirty="0" err="1">
                <a:latin typeface="Consolas" pitchFamily="49" charset="0"/>
              </a:rPr>
              <a:t>endSubprogramDecl</a:t>
            </a:r>
            <a:r>
              <a:rPr lang="en-US" sz="1800" dirty="0">
                <a:latin typeface="Consolas" pitchFamily="49" charset="0"/>
              </a:rPr>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spcBef>
                <a:spcPts val="400"/>
              </a:spcBef>
              <a:buNone/>
            </a:pPr>
            <a:r>
              <a:rPr lang="en-US" sz="1800" dirty="0">
                <a:latin typeface="Consolas" pitchFamily="49" charset="0"/>
                <a:cs typeface="Consolas" pitchFamily="49" charset="0"/>
              </a:rPr>
              <a:t>val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err="1">
                <a:latin typeface="Consolas" pitchFamily="49" charset="0"/>
                <a:cs typeface="Consolas" pitchFamily="49" charset="0"/>
              </a:rPr>
              <a:t>loopContext.beginLoop</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stmt</a:t>
            </a:r>
            <a:r>
              <a:rPr lang="en-US" sz="1800" b="1"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stmt.statements</a:t>
            </a:r>
            <a:r>
              <a:rPr lang="en-US" sz="1800" dirty="0">
                <a:latin typeface="Consolas" pitchFamily="49" charset="0"/>
                <a:cs typeface="Consolas" pitchFamily="49" charset="0"/>
              </a:rPr>
              <a:t> = parseStatements()</a:t>
            </a:r>
          </a:p>
          <a:p>
            <a:pPr lvl="1">
              <a:spcBef>
                <a:spcPts val="200"/>
              </a:spcBef>
              <a:buNone/>
            </a:pPr>
            <a:r>
              <a:rPr lang="en-US" sz="1800" b="1" dirty="0" err="1">
                <a:latin typeface="Consolas" pitchFamily="49" charset="0"/>
                <a:cs typeface="Consolas" pitchFamily="49" charset="0"/>
              </a:rPr>
              <a:t>loopContext.endLoop</a:t>
            </a:r>
            <a:r>
              <a:rPr lang="en-US" sz="1800" b="1" dirty="0">
                <a:latin typeface="Consolas" pitchFamily="49" charset="0"/>
                <a:cs typeface="Consolas" pitchFamily="49" charset="0"/>
              </a:rPr>
              <a:t>()</a:t>
            </a:r>
          </a:p>
          <a:p>
            <a:r>
              <a:rPr lang="en-US" dirty="0"/>
              <a:t>When parsing an exit statement:</a:t>
            </a:r>
          </a:p>
          <a:p>
            <a:pPr lvl="1">
              <a:spcBef>
                <a:spcPts val="400"/>
              </a:spcBef>
              <a:buNone/>
            </a:pPr>
            <a:r>
              <a:rPr lang="en-US" sz="1800" dirty="0">
                <a:latin typeface="Consolas" pitchFamily="49" charset="0"/>
                <a:cs typeface="Consolas" pitchFamily="49" charset="0"/>
              </a:rPr>
              <a:t>// save position for error reporting</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dirty="0">
                <a:latin typeface="Consolas" pitchFamily="49" charset="0"/>
                <a:cs typeface="Consolas" pitchFamily="49" charset="0"/>
              </a:rPr>
              <a:t> ?: throw </a:t>
            </a:r>
          </a:p>
          <a:p>
            <a:pPr lvl="1">
              <a:spcBef>
                <a:spcPts val="200"/>
              </a:spcBef>
              <a:buNone/>
            </a:pPr>
            <a:r>
              <a:rPr lang="en-US" sz="1800" dirty="0">
                <a:latin typeface="Consolas" pitchFamily="49" charset="0"/>
                <a:cs typeface="Consolas" pitchFamily="49" charset="0"/>
              </a:rPr>
              <a:t>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a:t>
            </a:r>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63</a:t>
            </a:fld>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64</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a:t>
            </a:r>
            <a:r>
              <a:rPr lang="en-US" dirty="0">
                <a:cs typeface="Consolas" pitchFamily="49" charset="0"/>
              </a:rPr>
              <a:t>ontext</a:t>
            </a:r>
            <a:r>
              <a:rPr lang="en-US" dirty="0"/>
              <a: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other miscellaneous errors will not yet be rejected.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503920" cy="4935537"/>
          </a:xfrm>
        </p:spPr>
        <p:txBody>
          <a:bodyPr lIns="182880" tIns="91440"/>
          <a:lstStyle/>
          <a:p>
            <a:pPr marL="182880" indent="0">
              <a:spcBef>
                <a:spcPts val="200"/>
              </a:spcBef>
              <a:buNone/>
            </a:pPr>
            <a:r>
              <a:rPr lang="en-US" sz="1800" dirty="0">
                <a:latin typeface="Consolas" pitchFamily="49" charset="0"/>
                <a:cs typeface="Consolas" pitchFamily="49" charset="0"/>
              </a:rPr>
              <a:t>class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Statement()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Expression? = null</a:t>
            </a:r>
          </a:p>
          <a:p>
            <a:pPr marL="182880" indent="0">
              <a:spcBef>
                <a:spcPts val="200"/>
              </a:spcBef>
              <a:buNone/>
            </a:pPr>
            <a:r>
              <a:rPr lang="en-US" sz="1800" dirty="0">
                <a:latin typeface="Consolas" pitchFamily="49" charset="0"/>
                <a:cs typeface="Consolas" pitchFamily="49" charset="0"/>
              </a:rPr>
              <a:t>    var statement : Statement   = </a:t>
            </a:r>
            <a:r>
              <a:rPr lang="en-US" sz="1800" dirty="0" err="1">
                <a:latin typeface="Consolas" pitchFamily="49" charset="0"/>
                <a:cs typeface="Consolas" pitchFamily="49" charset="0"/>
              </a:rPr>
              <a:t>EmptyStatement</a:t>
            </a:r>
            <a:endParaRPr lang="en-US" sz="1800" dirty="0">
              <a:latin typeface="Consolas" pitchFamily="49" charset="0"/>
              <a:cs typeface="Consolas" pitchFamily="49" charset="0"/>
            </a:endParaRPr>
          </a:p>
          <a:p>
            <a:pPr marL="182880" indent="0">
              <a:spcBef>
                <a:spcPts val="200"/>
              </a:spcBef>
              <a:buNone/>
            </a:pP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8" name="TextBox 7"/>
          <p:cNvSpPr txBox="1"/>
          <p:nvPr/>
        </p:nvSpPr>
        <p:spPr>
          <a:xfrm>
            <a:off x="643681" y="3928408"/>
            <a:ext cx="7856638" cy="1938992"/>
          </a:xfrm>
          <a:prstGeom prst="rect">
            <a:avLst/>
          </a:prstGeom>
          <a:noFill/>
          <a:ln>
            <a:solidFill>
              <a:schemeClr val="tx1"/>
            </a:solidFill>
          </a:ln>
        </p:spPr>
        <p:txBody>
          <a:bodyPr wrap="none" rtlCol="0">
            <a:spAutoFit/>
          </a:bodyPr>
          <a:lstStyle/>
          <a:p>
            <a:pPr algn="l"/>
            <a:r>
              <a:rPr lang="en-US" dirty="0"/>
              <a:t>Note that </a:t>
            </a:r>
            <a:r>
              <a:rPr lang="en-US" dirty="0" err="1">
                <a:latin typeface="Consolas" panose="020B0609020204030204" pitchFamily="49" charset="0"/>
              </a:rPr>
              <a:t>whileExpr</a:t>
            </a:r>
            <a:r>
              <a:rPr lang="en-US" dirty="0"/>
              <a:t> can be null to indicate that the</a:t>
            </a:r>
          </a:p>
          <a:p>
            <a:pPr algn="l"/>
            <a:r>
              <a:rPr lang="en-US" dirty="0"/>
              <a:t>optional </a:t>
            </a:r>
            <a:r>
              <a:rPr lang="en-US" dirty="0" err="1"/>
              <a:t>boolean</a:t>
            </a:r>
            <a:r>
              <a:rPr lang="en-US" dirty="0"/>
              <a:t> expression is not present.  Also,</a:t>
            </a:r>
          </a:p>
          <a:p>
            <a:pPr algn="l"/>
            <a:r>
              <a:rPr lang="en-US" dirty="0"/>
              <a:t>property </a:t>
            </a:r>
            <a:r>
              <a:rPr lang="en-US" dirty="0">
                <a:latin typeface="Consolas" panose="020B0609020204030204" pitchFamily="49" charset="0"/>
              </a:rPr>
              <a:t>statement</a:t>
            </a:r>
            <a:r>
              <a:rPr lang="en-US" dirty="0"/>
              <a:t> is initialized to an object named</a:t>
            </a:r>
          </a:p>
          <a:p>
            <a:pPr algn="l"/>
            <a:r>
              <a:rPr lang="en-US" dirty="0" err="1">
                <a:latin typeface="Consolas" panose="020B0609020204030204" pitchFamily="49" charset="0"/>
              </a:rPr>
              <a:t>EmptyStatement</a:t>
            </a:r>
            <a:r>
              <a:rPr lang="en-US" dirty="0"/>
              <a:t>, which is subclassed from </a:t>
            </a:r>
            <a:r>
              <a:rPr lang="en-US" dirty="0">
                <a:latin typeface="Consolas" panose="020B0609020204030204" pitchFamily="49" charset="0"/>
              </a:rPr>
              <a:t>Statement</a:t>
            </a:r>
            <a:r>
              <a:rPr lang="en-US" dirty="0"/>
              <a:t>,</a:t>
            </a:r>
          </a:p>
          <a:p>
            <a:pPr algn="l"/>
            <a:r>
              <a:rPr lang="en-US" dirty="0"/>
              <a:t>passes all constraint checks, and generates no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3</a:t>
            </a:r>
            <a:br>
              <a:rPr lang="en-US" dirty="0"/>
            </a:br>
            <a:r>
              <a:rPr lang="en-US" sz="2400" dirty="0"/>
              <a:t>(continued)</a:t>
            </a: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9</a:t>
            </a:fld>
            <a:endParaRPr lang="en-US" dirty="0"/>
          </a:p>
        </p:txBody>
      </p:sp>
      <p:grpSp>
        <p:nvGrpSpPr>
          <p:cNvPr id="15" name="Group 14">
            <a:extLst>
              <a:ext uri="{FF2B5EF4-FFF2-40B4-BE49-F238E27FC236}">
                <a16:creationId xmlns:a16="http://schemas.microsoft.com/office/drawing/2014/main" id="{17039F02-917B-4464-895F-287FE1865665}"/>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1E987FDD-C954-4F21-A586-A107D325F4D0}"/>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63B978CF-B770-4116-97D6-864386B4B7B0}"/>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A662A935-9024-4723-9FC9-B5A605F9E3F9}"/>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16CC1E61-CF4D-4262-BE24-FC5FFECB8464}"/>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952035DB-66D2-4F9E-BEC1-CBB1F83D913D}"/>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7F2C8055-3983-46A6-BC88-FF19B39C439D}"/>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332CC964-574D-42B5-AD00-9F441584CC24}"/>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90E8EF30-7259-4831-B4FD-3AA2AA11F9E7}"/>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41AD70A-50B4-4556-9A83-28BF6D4250B9}"/>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A2C3CF3E-FE2C-4BFC-93A5-F32B56BD9C0D}"/>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5F74A229-8E79-4484-B7A8-762CFA0FB5C8}"/>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7730</TotalTime>
  <Words>5200</Words>
  <Application>Microsoft Office PowerPoint</Application>
  <PresentationFormat>On-screen Show (4:3)</PresentationFormat>
  <Paragraphs>814</Paragraphs>
  <Slides>64</Slides>
  <Notes>32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Abstract Syntax Trees: Example 3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Property/Selected Methods in Class IdTable</vt:lpstr>
      <vt:lpstr>Property/Selected Methods in Class IdTable (continued)</vt:lpstr>
      <vt:lpstr>VarDecl versus SingleVarDecl</vt:lpstr>
      <vt:lpstr>Class SingleVarDecl</vt:lpstr>
      <vt:lpstr>Class VarDecl</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Using IdTable to Check Applied Occurrences of Identifiers (continued)</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397</cp:revision>
  <cp:lastPrinted>2020-06-01T19:22:35Z</cp:lastPrinted>
  <dcterms:created xsi:type="dcterms:W3CDTF">2005-01-12T21:47:45Z</dcterms:created>
  <dcterms:modified xsi:type="dcterms:W3CDTF">2022-08-23T12:25:29Z</dcterms:modified>
</cp:coreProperties>
</file>