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5" r:id="rId3"/>
    <p:sldId id="257" r:id="rId4"/>
    <p:sldId id="261" r:id="rId5"/>
    <p:sldId id="268" r:id="rId6"/>
    <p:sldId id="262" r:id="rId7"/>
    <p:sldId id="266" r:id="rId8"/>
    <p:sldId id="289" r:id="rId9"/>
    <p:sldId id="276" r:id="rId10"/>
    <p:sldId id="281" r:id="rId11"/>
    <p:sldId id="270" r:id="rId12"/>
    <p:sldId id="277" r:id="rId13"/>
    <p:sldId id="278" r:id="rId14"/>
    <p:sldId id="285" r:id="rId15"/>
    <p:sldId id="348" r:id="rId16"/>
    <p:sldId id="350" r:id="rId17"/>
    <p:sldId id="351" r:id="rId18"/>
    <p:sldId id="352" r:id="rId19"/>
    <p:sldId id="290" r:id="rId20"/>
    <p:sldId id="265" r:id="rId21"/>
    <p:sldId id="263" r:id="rId22"/>
    <p:sldId id="292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274" r:id="rId32"/>
    <p:sldId id="358" r:id="rId33"/>
    <p:sldId id="359" r:id="rId34"/>
    <p:sldId id="287" r:id="rId35"/>
    <p:sldId id="361" r:id="rId36"/>
    <p:sldId id="282" r:id="rId37"/>
    <p:sldId id="284" r:id="rId38"/>
    <p:sldId id="283" r:id="rId3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05" autoAdjust="0"/>
    <p:restoredTop sz="90929"/>
  </p:normalViewPr>
  <p:slideViewPr>
    <p:cSldViewPr>
      <p:cViewPr varScale="1">
        <p:scale>
          <a:sx n="71" d="100"/>
          <a:sy n="71" d="100"/>
        </p:scale>
        <p:origin x="12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64655-7302-4800-9014-637360DD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Properties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symbol   :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position : Position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var text     : String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classes.</a:t>
            </a:r>
          </a:p>
          <a:p>
            <a:r>
              <a:rPr lang="en-US" dirty="0"/>
              <a:t>An abstract, generic class that can be instantiated with</a:t>
            </a:r>
            <a:br>
              <a:rPr lang="en-US" dirty="0"/>
            </a:br>
            <a:r>
              <a:rPr lang="en-US" dirty="0"/>
              <a:t>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abstract class </a:t>
            </a:r>
            <a:r>
              <a:rPr lang="en-US" sz="1750" dirty="0" err="1">
                <a:latin typeface="Consolas" panose="020B0609020204030204" pitchFamily="49" charset="0"/>
              </a:rPr>
              <a:t>AbstractToken</a:t>
            </a:r>
            <a:r>
              <a:rPr lang="en-US" sz="1750" dirty="0">
                <a:latin typeface="Consolas" panose="020B0609020204030204" pitchFamily="49" charset="0"/>
              </a:rPr>
              <a:t>&lt;Symbol : </a:t>
            </a:r>
            <a:r>
              <a:rPr lang="en-US" sz="1750" dirty="0" err="1">
                <a:latin typeface="Consolas" panose="020B0609020204030204" pitchFamily="49" charset="0"/>
              </a:rPr>
              <a:t>Enum</a:t>
            </a:r>
            <a:r>
              <a:rPr lang="en-US" sz="1750" dirty="0">
                <a:latin typeface="Consolas" panose="020B0609020204030204" pitchFamily="49" charset="0"/>
              </a:rPr>
              <a:t>&lt;Symbol&gt;&gt;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(</a:t>
            </a: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symbol : Symbol, </a:t>
            </a: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position : Position,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 text : String)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class for CPRL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class Token(symbol : Symbol, position : Position, text : String) 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: </a:t>
            </a:r>
            <a:r>
              <a:rPr lang="en-US" sz="1750" dirty="0" err="1">
                <a:latin typeface="Consolas" panose="020B0609020204030204" pitchFamily="49" charset="0"/>
              </a:rPr>
              <a:t>AbstractToken</a:t>
            </a:r>
            <a:r>
              <a:rPr lang="en-US" sz="1750" dirty="0">
                <a:latin typeface="Consolas" panose="020B0609020204030204" pitchFamily="49" charset="0"/>
              </a:rPr>
              <a:t>&lt;Symbol&gt;(symbol, position, text)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5365587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Constructor and 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...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@constructor Construct buffer with the specified capacity.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TokenBuffer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capacity : Int)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token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token.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get(i : Int) : Token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 token to the buffer.  Overwrites if buffer is full.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add(token : Token)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Reports any errors.</a:t>
            </a:r>
          </a:p>
          <a:p>
            <a:pPr lvl="1"/>
            <a:r>
              <a:rPr lang="en-US" dirty="0"/>
              <a:t>Gets individual characters from class Source as input.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r>
              <a:rPr lang="en-US" dirty="0"/>
              <a:t>At any point during the iteration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9600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(for any compiler project)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Position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ErrorHandler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(specific to CPRL)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...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@constructor Construct scanner with its associated source,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             number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class Scanner(private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: Source, k : Int,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: ErrorHandler)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token : Token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: Symbol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text : String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position : Position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lookahead(i : Int) : Token</a:t>
            </a:r>
          </a:p>
        </p:txBody>
      </p:sp>
    </p:spTree>
    <p:extLst>
      <p:ext uri="{BB962C8B-B14F-4D97-AF65-F5344CB8AC3E}">
        <p14:creationId xmlns:p14="http://schemas.microsoft.com/office/powerpoint/2010/main" val="170734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: Token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79306-7BE0-DD29-111A-ED77D0B3EC9F}"/>
              </a:ext>
            </a:extLst>
          </p:cNvPr>
          <p:cNvSpPr txBox="1"/>
          <p:nvPr/>
        </p:nvSpPr>
        <p:spPr>
          <a:xfrm>
            <a:off x="721896" y="3962036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359406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Properties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Properties </a:t>
            </a:r>
            <a:r>
              <a:rPr lang="en-US" sz="2300" dirty="0">
                <a:latin typeface="Consolas" panose="020B0609020204030204" pitchFamily="49" charset="0"/>
              </a:rPr>
              <a:t>token</a:t>
            </a:r>
            <a:r>
              <a:rPr lang="en-US" sz="2300" dirty="0"/>
              <a:t>, s</a:t>
            </a:r>
            <a:r>
              <a:rPr lang="en-US" sz="2300" dirty="0">
                <a:latin typeface="Consolas" panose="020B0609020204030204" pitchFamily="49" charset="0"/>
              </a:rPr>
              <a:t>ymbol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</a:t>
            </a:r>
            <a:r>
              <a:rPr lang="en-US" sz="2300" dirty="0"/>
              <a:t>, and p</a:t>
            </a:r>
            <a:r>
              <a:rPr lang="en-US" sz="2300" dirty="0">
                <a:latin typeface="Consolas" panose="020B0609020204030204" pitchFamily="49" charset="0"/>
              </a:rPr>
              <a:t>osition</a:t>
            </a:r>
            <a:r>
              <a:rPr lang="en-US" sz="2300" dirty="0"/>
              <a:t> are simply convenience properties.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</a:t>
            </a:r>
            <a:r>
              <a:rPr lang="en-US" sz="2300" dirty="0">
                <a:latin typeface="Consolas" panose="020B0609020204030204" pitchFamily="49" charset="0"/>
              </a:rPr>
              <a:t>symbol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lookahead()</a:t>
            </a:r>
            <a:r>
              <a:rPr lang="en-US" dirty="0"/>
              <a:t> with a parameter value of 2 or more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fun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: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: Symbol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  <a:r>
              <a:rPr lang="en-US" sz="1750" dirty="0" err="1">
                <a:latin typeface="Consolas" pitchFamily="49" charset="0"/>
              </a:rPr>
              <a:t>lateinit</a:t>
            </a:r>
            <a:r>
              <a:rPr lang="en-US" sz="1750" dirty="0">
                <a:latin typeface="Consolas" pitchFamily="49" charset="0"/>
              </a:rPr>
              <a:t> var position : Position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= ""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(Character.isLetter(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</a:t>
            </a:r>
            <a:r>
              <a:rPr lang="en-US" sz="1750" dirty="0" err="1">
                <a:latin typeface="Consolas" pitchFamily="49" charset="0"/>
              </a:rPr>
              <a:t>val</a:t>
            </a:r>
            <a:r>
              <a:rPr lang="en-US" sz="1750" dirty="0">
                <a:latin typeface="Consolas" pitchFamily="49" charset="0"/>
              </a:rPr>
              <a:t> idString = scanIdentifier()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text = idString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(Character.isDigit(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Symbol.intLiteral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text   = scanIntegerLiteral()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when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'+'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Symbol.plus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'-'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Symbol.minus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'&gt;'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if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Symbol.greaterOrEqual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Symbol.greaterThan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(e : 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Token(symbol, position, text)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Primary constructor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class Position(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 : Int = 0,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 : Int 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scanIntegerLiteral() : String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clearScanBuffer()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scanBuffer.append(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(Character.isDigit(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scanBuffer.toString()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scanIdentifier() : String</a:t>
            </a: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error(message : String)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, message)</a:t>
            </a:r>
          </a:p>
          <a:p>
            <a:pPr marL="9144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error(position : Position, message : String)</a:t>
            </a: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message)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(e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if (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Symbol.EOF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else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Kotlin/Java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assert(Character.isDigit(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{ "Check integer literal start for digit at position " 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${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}." }</a:t>
            </a:r>
          </a:p>
          <a:p>
            <a:r>
              <a:rPr lang="en-US" dirty="0"/>
              <a:t>By default, Java assertions are disabled at runtime.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9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ErrorHandler()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= Source(reader)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scanner =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token : Token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printToken(token)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scanner.advance()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 != Symbol.EOF)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E8ABD-FCE1-4661-ABCB-0276AB33E4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printToken(token :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token.position.lineNumber</a:t>
            </a:r>
            <a:r>
              <a:rPr lang="en-US" sz="1800" dirty="0">
                <a:latin typeface="Consolas" pitchFamily="49" charset="0"/>
              </a:rPr>
              <a:t>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token.symbol.toString</a:t>
            </a:r>
            <a:r>
              <a:rPr lang="en-US" sz="1800" dirty="0">
                <a:latin typeface="Consolas" pitchFamily="49" charset="0"/>
              </a:rPr>
              <a:t>() + "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Char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Integer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51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Source(private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 : Reader)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Properties and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An integer representing the current character in the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This property has the value EOF (-1) if the end 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 has been reached.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private set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position (line number, char number) of the current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 : Position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 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   =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out        =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 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         StandardCharsets.UTF_8)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</a:t>
            </a:r>
            <a:r>
              <a:rPr lang="en-US" sz="1800" dirty="0" err="1">
                <a:latin typeface="Consolas" pitchFamily="49" charset="0"/>
              </a:rPr>
              <a:t>n'.code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("\\n")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</a:t>
            </a:r>
            <a:r>
              <a:rPr lang="en-US" sz="1800" dirty="0" err="1">
                <a:latin typeface="Consolas" pitchFamily="49" charset="0"/>
              </a:rPr>
              <a:t>r'.code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c.toChar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println</a:t>
            </a:r>
            <a:r>
              <a:rPr lang="en-US" sz="1800" dirty="0">
                <a:latin typeface="Consolas" pitchFamily="49" charset="0"/>
              </a:rPr>
              <a:t>("\t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B2280-FC68-E0F0-6BD8-959BBDDF5413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class Symbol(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label : String)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4470</TotalTime>
  <Words>3338</Words>
  <Application>Microsoft Office PowerPoint</Application>
  <PresentationFormat>On-screen Show (4:3)</PresentationFormat>
  <Paragraphs>591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Properties and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Properties</vt:lpstr>
      <vt:lpstr>Implementing Class Token</vt:lpstr>
      <vt:lpstr>Class ErrorHandler</vt:lpstr>
      <vt:lpstr>Using ErrorHandler for Parser Version 1</vt:lpstr>
      <vt:lpstr>Class TokenBuffer</vt:lpstr>
      <vt:lpstr>Class TokenBuffer (continued)</vt:lpstr>
      <vt:lpstr>Scanner (Lexical Analyzer)</vt:lpstr>
      <vt:lpstr>Classes Source and Scanner</vt:lpstr>
      <vt:lpstr>Key Constructor, Properties, and Methods for Class Scanner</vt:lpstr>
      <vt:lpstr>Key Constructor, Properties, and Methods for Class Scanner (continued)</vt:lpstr>
      <vt:lpstr>Key Constructor, Properties, and Methods for Class Scanner (continued)</vt:lpstr>
      <vt:lpstr>Description of Scanner Properties and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148</cp:revision>
  <cp:lastPrinted>2020-04-05T13:10:11Z</cp:lastPrinted>
  <dcterms:created xsi:type="dcterms:W3CDTF">2005-01-15T15:50:49Z</dcterms:created>
  <dcterms:modified xsi:type="dcterms:W3CDTF">2022-08-23T09:54:19Z</dcterms:modified>
</cp:coreProperties>
</file>