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5"/>
  </p:notesMasterIdLst>
  <p:handoutMasterIdLst>
    <p:handoutMasterId r:id="rId66"/>
  </p:handoutMasterIdLst>
  <p:sldIdLst>
    <p:sldId id="256" r:id="rId2"/>
    <p:sldId id="290" r:id="rId3"/>
    <p:sldId id="274" r:id="rId4"/>
    <p:sldId id="370" r:id="rId5"/>
    <p:sldId id="371" r:id="rId6"/>
    <p:sldId id="326" r:id="rId7"/>
    <p:sldId id="374" r:id="rId8"/>
    <p:sldId id="327" r:id="rId9"/>
    <p:sldId id="281" r:id="rId10"/>
    <p:sldId id="294" r:id="rId11"/>
    <p:sldId id="301" r:id="rId12"/>
    <p:sldId id="302" r:id="rId13"/>
    <p:sldId id="375" r:id="rId14"/>
    <p:sldId id="369" r:id="rId15"/>
    <p:sldId id="376" r:id="rId16"/>
    <p:sldId id="377"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12" r:id="rId43"/>
    <p:sldId id="313" r:id="rId44"/>
    <p:sldId id="321" r:id="rId45"/>
    <p:sldId id="320" r:id="rId46"/>
    <p:sldId id="267" r:id="rId47"/>
    <p:sldId id="317" r:id="rId48"/>
    <p:sldId id="269" r:id="rId49"/>
    <p:sldId id="316" r:id="rId50"/>
    <p:sldId id="373" r:id="rId51"/>
    <p:sldId id="382" r:id="rId52"/>
    <p:sldId id="383" r:id="rId53"/>
    <p:sldId id="384" r:id="rId54"/>
    <p:sldId id="305" r:id="rId55"/>
    <p:sldId id="307" r:id="rId56"/>
    <p:sldId id="339" r:id="rId57"/>
    <p:sldId id="340" r:id="rId58"/>
    <p:sldId id="308" r:id="rId59"/>
    <p:sldId id="309" r:id="rId60"/>
    <p:sldId id="341" r:id="rId61"/>
    <p:sldId id="342" r:id="rId62"/>
    <p:sldId id="343" r:id="rId63"/>
    <p:sldId id="310" r:id="rId6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8" autoAdjust="0"/>
    <p:restoredTop sz="97055" autoAdjust="0"/>
  </p:normalViewPr>
  <p:slideViewPr>
    <p:cSldViewPr>
      <p:cViewPr varScale="1">
        <p:scale>
          <a:sx n="71" d="100"/>
          <a:sy n="71" d="100"/>
        </p:scale>
        <p:origin x="44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54</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56</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57</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58</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60</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61</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62</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 : Token,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There should be no </a:t>
            </a:r>
            <a:r>
              <a:rPr lang="en-US" dirty="0">
                <a:latin typeface="Consolas" panose="020B0609020204030204" pitchFamily="49" charset="0"/>
              </a:rPr>
              <a:t>var</a:t>
            </a:r>
            <a:r>
              <a:rPr lang="en-US" dirty="0"/>
              <a:t> parameters.</a:t>
            </a:r>
          </a:p>
          <a:p>
            <a:pPr marL="914400" lvl="2" indent="0">
              <a:buNone/>
            </a:pPr>
            <a:r>
              <a:rPr lang="en-US" dirty="0"/>
              <a:t>(arrays are always passed by reference)</a:t>
            </a:r>
          </a:p>
          <a:p>
            <a:pPr lvl="1"/>
            <a:r>
              <a:rPr lang="en-US" dirty="0"/>
              <a:t>Miscellaneous Rule: There should be at least one return statement.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13285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CVM instructions for subprograms</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the effort 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2" name="TextBox 1"/>
          <p:cNvSpPr txBox="1"/>
          <p:nvPr/>
        </p:nvSpPr>
        <p:spPr>
          <a:xfrm>
            <a:off x="1189504" y="4953000"/>
            <a:ext cx="6764993"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 (activation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PC and 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t>
            </a:r>
            <a:r>
              <a:rPr lang="en-US"/>
              <a:t>an expression</a:t>
            </a:r>
            <a:r>
              <a:rPr lang="en-US" dirty="0"/>
              <a:t>.</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immediately before the call instruction is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a:spcBef>
                <a:spcPts val="1200"/>
              </a:spcBef>
            </a:pPr>
            <a:r>
              <a:rPr lang="en-US" sz="1850" dirty="0">
                <a:latin typeface="Consolas" pitchFamily="49" charset="0"/>
                <a:cs typeface="Consolas" pitchFamily="49" charset="0"/>
              </a:rPr>
              <a:t>private fun </a:t>
            </a:r>
            <a:r>
              <a:rPr lang="en-US" sz="1850" dirty="0" err="1">
                <a:latin typeface="Consolas" pitchFamily="49" charset="0"/>
                <a:cs typeface="Consolas" pitchFamily="49" charset="0"/>
              </a:rPr>
              <a:t>parseSubprogramDecls</a:t>
            </a:r>
            <a:r>
              <a:rPr lang="en-US" sz="1850" dirty="0">
                <a:latin typeface="Consolas" pitchFamily="49" charset="0"/>
                <a:cs typeface="Consolas" pitchFamily="49" charset="0"/>
              </a:rPr>
              <a:t>()   : List&lt;SubprogramDecl&gt;</a:t>
            </a:r>
          </a:p>
          <a:p>
            <a:pPr>
              <a:spcBef>
                <a:spcPts val="1200"/>
              </a:spcBef>
            </a:pPr>
            <a:r>
              <a:rPr lang="en-US" sz="1850" dirty="0">
                <a:latin typeface="Consolas" pitchFamily="49" charset="0"/>
                <a:cs typeface="Consolas" pitchFamily="49" charset="0"/>
              </a:rPr>
              <a:t>private fun </a:t>
            </a:r>
            <a:r>
              <a:rPr lang="en-US" sz="1850" dirty="0" err="1">
                <a:latin typeface="Consolas" pitchFamily="49" charset="0"/>
                <a:cs typeface="Consolas" pitchFamily="49" charset="0"/>
              </a:rPr>
              <a:t>parseSubprogramDecl</a:t>
            </a:r>
            <a:r>
              <a:rPr lang="en-US" sz="1850" dirty="0">
                <a:latin typeface="Consolas" pitchFamily="49" charset="0"/>
                <a:cs typeface="Consolas" pitchFamily="49" charset="0"/>
              </a:rPr>
              <a:t>()    : SubprogramDecl</a:t>
            </a:r>
          </a:p>
          <a:p>
            <a:pPr>
              <a:spcBef>
                <a:spcPts val="1200"/>
              </a:spcBef>
            </a:pPr>
            <a:r>
              <a:rPr lang="en-US" sz="1850" dirty="0">
                <a:latin typeface="Consolas" pitchFamily="49" charset="0"/>
                <a:cs typeface="Consolas" pitchFamily="49" charset="0"/>
              </a:rPr>
              <a:t>private fun </a:t>
            </a:r>
            <a:r>
              <a:rPr lang="en-US" sz="1850" dirty="0" err="1">
                <a:latin typeface="Consolas" pitchFamily="49" charset="0"/>
                <a:cs typeface="Consolas" pitchFamily="49" charset="0"/>
              </a:rPr>
              <a:t>parseProcedureDecl</a:t>
            </a:r>
            <a:r>
              <a:rPr lang="en-US" sz="1850" dirty="0">
                <a:latin typeface="Consolas" pitchFamily="49" charset="0"/>
                <a:cs typeface="Consolas" pitchFamily="49" charset="0"/>
              </a:rPr>
              <a:t>()     : SubprogramDecl</a:t>
            </a:r>
          </a:p>
          <a:p>
            <a:pPr>
              <a:spcBef>
                <a:spcPts val="1200"/>
              </a:spcBef>
            </a:pPr>
            <a:r>
              <a:rPr lang="en-US" sz="1850" dirty="0">
                <a:latin typeface="Consolas" pitchFamily="49" charset="0"/>
                <a:cs typeface="Consolas" pitchFamily="49" charset="0"/>
              </a:rPr>
              <a:t>private fun </a:t>
            </a:r>
            <a:r>
              <a:rPr lang="en-US" sz="1850" dirty="0" err="1">
                <a:latin typeface="Consolas" pitchFamily="49" charset="0"/>
                <a:cs typeface="Consolas" pitchFamily="49" charset="0"/>
              </a:rPr>
              <a:t>parseFunctionDecl</a:t>
            </a:r>
            <a:r>
              <a:rPr lang="en-US" sz="1850" dirty="0">
                <a:latin typeface="Consolas" pitchFamily="49" charset="0"/>
                <a:cs typeface="Consolas" pitchFamily="49" charset="0"/>
              </a:rPr>
              <a:t>()      : SubprogramDecl</a:t>
            </a:r>
          </a:p>
          <a:p>
            <a:pPr>
              <a:spcBef>
                <a:spcPts val="1200"/>
              </a:spcBef>
            </a:pPr>
            <a:r>
              <a:rPr lang="en-US" sz="1850" dirty="0">
                <a:latin typeface="Consolas" pitchFamily="49" charset="0"/>
                <a:cs typeface="Consolas" pitchFamily="49" charset="0"/>
              </a:rPr>
              <a:t>private fun </a:t>
            </a:r>
            <a:r>
              <a:rPr lang="en-US" sz="1850" dirty="0" err="1">
                <a:latin typeface="Consolas" pitchFamily="49" charset="0"/>
                <a:cs typeface="Consolas" pitchFamily="49" charset="0"/>
              </a:rPr>
              <a:t>parseFormalParameters</a:t>
            </a:r>
            <a:r>
              <a:rPr lang="en-US" sz="1850" dirty="0">
                <a:latin typeface="Consolas" pitchFamily="49" charset="0"/>
                <a:cs typeface="Consolas" pitchFamily="49" charset="0"/>
              </a:rPr>
              <a:t>()  : List&lt;</a:t>
            </a:r>
            <a:r>
              <a:rPr lang="en-US" sz="1850" dirty="0" err="1">
                <a:latin typeface="Consolas" pitchFamily="49" charset="0"/>
                <a:cs typeface="Consolas" pitchFamily="49" charset="0"/>
              </a:rPr>
              <a:t>ParameterDecl</a:t>
            </a:r>
            <a:r>
              <a:rPr lang="en-US" sz="1850" dirty="0">
                <a:latin typeface="Consolas" pitchFamily="49" charset="0"/>
                <a:cs typeface="Consolas" pitchFamily="49" charset="0"/>
              </a:rPr>
              <a:t>&gt;</a:t>
            </a:r>
          </a:p>
          <a:p>
            <a:pPr>
              <a:spcBef>
                <a:spcPts val="1200"/>
              </a:spcBef>
            </a:pPr>
            <a:r>
              <a:rPr lang="en-US" sz="1850" dirty="0">
                <a:latin typeface="Consolas" pitchFamily="49" charset="0"/>
                <a:cs typeface="Consolas" pitchFamily="49" charset="0"/>
              </a:rPr>
              <a:t>private fun </a:t>
            </a:r>
            <a:r>
              <a:rPr lang="en-US" sz="1850" dirty="0" err="1">
                <a:latin typeface="Consolas" pitchFamily="49" charset="0"/>
                <a:cs typeface="Consolas" pitchFamily="49" charset="0"/>
              </a:rPr>
              <a:t>parseParameterDecl</a:t>
            </a:r>
            <a:r>
              <a:rPr lang="en-US" sz="1850" dirty="0">
                <a:latin typeface="Consolas" pitchFamily="49" charset="0"/>
                <a:cs typeface="Consolas" pitchFamily="49" charset="0"/>
              </a:rPr>
              <a:t>()     : </a:t>
            </a:r>
            <a:r>
              <a:rPr lang="en-US" sz="1850" dirty="0" err="1">
                <a:latin typeface="Consolas" pitchFamily="49" charset="0"/>
                <a:cs typeface="Consolas" pitchFamily="49" charset="0"/>
              </a:rPr>
              <a:t>ParameterDecl</a:t>
            </a:r>
            <a:r>
              <a:rPr lang="en-US" sz="1850" dirty="0">
                <a:latin typeface="Consolas" pitchFamily="49" charset="0"/>
                <a:cs typeface="Consolas" pitchFamily="49" charset="0"/>
              </a:rPr>
              <a:t>?</a:t>
            </a:r>
          </a:p>
          <a:p>
            <a:pPr>
              <a:spcBef>
                <a:spcPts val="1200"/>
              </a:spcBef>
            </a:pPr>
            <a:r>
              <a:rPr lang="en-US" sz="1850" dirty="0">
                <a:latin typeface="Consolas" pitchFamily="49" charset="0"/>
                <a:cs typeface="Consolas" pitchFamily="49" charset="0"/>
              </a:rPr>
              <a:t>private fun </a:t>
            </a:r>
            <a:r>
              <a:rPr lang="en-US" sz="1850" dirty="0" err="1">
                <a:latin typeface="Consolas" pitchFamily="49" charset="0"/>
                <a:cs typeface="Consolas" pitchFamily="49" charset="0"/>
              </a:rPr>
              <a:t>parseProcedureCallStmt</a:t>
            </a:r>
            <a:r>
              <a:rPr lang="en-US" sz="1850" dirty="0">
                <a:latin typeface="Consolas" pitchFamily="49" charset="0"/>
                <a:cs typeface="Consolas" pitchFamily="49" charset="0"/>
              </a:rPr>
              <a:t>() : Statement</a:t>
            </a:r>
          </a:p>
          <a:p>
            <a:pPr>
              <a:spcBef>
                <a:spcPts val="1200"/>
              </a:spcBef>
            </a:pPr>
            <a:r>
              <a:rPr lang="en-US" sz="1850" dirty="0">
                <a:latin typeface="Consolas" pitchFamily="49" charset="0"/>
                <a:cs typeface="Consolas" pitchFamily="49" charset="0"/>
              </a:rPr>
              <a:t>private fun </a:t>
            </a:r>
            <a:r>
              <a:rPr lang="en-US" sz="1850" dirty="0" err="1">
                <a:latin typeface="Consolas" pitchFamily="49" charset="0"/>
                <a:cs typeface="Consolas" pitchFamily="49" charset="0"/>
              </a:rPr>
              <a:t>parseExpressions</a:t>
            </a:r>
            <a:r>
              <a:rPr lang="en-US" sz="1850" dirty="0">
                <a:latin typeface="Consolas" pitchFamily="49" charset="0"/>
                <a:cs typeface="Consolas" pitchFamily="49" charset="0"/>
              </a:rPr>
              <a:t>         : List&lt;Expression&gt;</a:t>
            </a:r>
            <a:br>
              <a:rPr lang="en-US" sz="1850" dirty="0">
                <a:latin typeface="Consolas" pitchFamily="49" charset="0"/>
                <a:cs typeface="Consolas" pitchFamily="49" charset="0"/>
              </a:rPr>
            </a:br>
            <a:r>
              <a:rPr lang="en-US" sz="1850" dirty="0">
                <a:latin typeface="Consolas" pitchFamily="49" charset="0"/>
                <a:cs typeface="Consolas" pitchFamily="49" charset="0"/>
              </a:rPr>
              <a:t>    // for actual params</a:t>
            </a:r>
          </a:p>
          <a:p>
            <a:pPr>
              <a:spcBef>
                <a:spcPts val="1200"/>
              </a:spcBef>
            </a:pPr>
            <a:r>
              <a:rPr lang="en-US" sz="1850" dirty="0">
                <a:latin typeface="Consolas" pitchFamily="49" charset="0"/>
                <a:cs typeface="Consolas" pitchFamily="49" charset="0"/>
              </a:rPr>
              <a:t>private fun </a:t>
            </a:r>
            <a:r>
              <a:rPr lang="en-US" sz="1850" dirty="0" err="1">
                <a:latin typeface="Consolas" pitchFamily="49" charset="0"/>
                <a:cs typeface="Consolas" pitchFamily="49" charset="0"/>
              </a:rPr>
              <a:t>parseReturnStmt</a:t>
            </a:r>
            <a:r>
              <a:rPr lang="en-US" sz="1850" dirty="0">
                <a:latin typeface="Consolas" pitchFamily="49" charset="0"/>
                <a:cs typeface="Consolas" pitchFamily="49" charset="0"/>
              </a:rPr>
              <a:t>()        : Statement</a:t>
            </a:r>
          </a:p>
          <a:p>
            <a:pPr>
              <a:spcBef>
                <a:spcPts val="1200"/>
              </a:spcBef>
            </a:pPr>
            <a:r>
              <a:rPr lang="en-US" sz="1850" dirty="0">
                <a:latin typeface="Consolas" pitchFamily="49" charset="0"/>
                <a:cs typeface="Consolas" pitchFamily="49" charset="0"/>
              </a:rPr>
              <a:t>private fun </a:t>
            </a:r>
            <a:r>
              <a:rPr lang="en-US" sz="1850" dirty="0" err="1">
                <a:latin typeface="Consolas" pitchFamily="49" charset="0"/>
                <a:cs typeface="Consolas" pitchFamily="49" charset="0"/>
              </a:rPr>
              <a:t>parseFunctionCallExpr</a:t>
            </a:r>
            <a:r>
              <a:rPr lang="en-US" sz="185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Expression    = </a:t>
            </a:r>
            <a:r>
              <a:rPr lang="en-US" sz="1800" dirty="0" err="1">
                <a:latin typeface="Consolas" pitchFamily="49" charset="0"/>
                <a:cs typeface="Consolas" pitchFamily="49" charset="0"/>
              </a:rPr>
              <a:t>actualParams</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param :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formalParams</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462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503920" cy="4935537"/>
          </a:xfrm>
        </p:spPr>
        <p:txBody>
          <a:bodyPr tIns="91440"/>
          <a:lstStyle/>
          <a:p>
            <a:pPr marL="182880" indent="0">
              <a:spcBef>
                <a:spcPts val="100"/>
              </a:spcBef>
              <a:buNone/>
            </a:pPr>
            <a:r>
              <a:rPr lang="en-US" sz="1750" dirty="0">
                <a:latin typeface="Consolas" pitchFamily="49" charset="0"/>
                <a:cs typeface="Consolas" pitchFamily="49" charset="0"/>
              </a:rPr>
              <a:t>// check that variable expressions are being passed for var params</a:t>
            </a:r>
          </a:p>
          <a:p>
            <a:pPr marL="18288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182880" indent="0">
              <a:spcBef>
                <a:spcPts val="100"/>
              </a:spcBef>
              <a:buNone/>
            </a:pPr>
            <a:r>
              <a:rPr lang="en-US" sz="1750" dirty="0">
                <a:latin typeface="Consolas" pitchFamily="49" charset="0"/>
                <a:cs typeface="Consolas" pitchFamily="49" charset="0"/>
              </a:rPr>
              <a:t>  {</a:t>
            </a:r>
          </a:p>
          <a:p>
            <a:pPr marL="182880" indent="0">
              <a:spcBef>
                <a:spcPts val="100"/>
              </a:spcBef>
              <a:buNone/>
            </a:pPr>
            <a:r>
              <a:rPr lang="en-US" sz="1750" dirty="0">
                <a:latin typeface="Consolas" pitchFamily="49" charset="0"/>
                <a:cs typeface="Consolas" pitchFamily="49" charset="0"/>
              </a:rPr>
              <a:t>    if (expr is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182880" indent="0">
              <a:spcBef>
                <a:spcPts val="100"/>
              </a:spcBef>
              <a:buNone/>
            </a:pPr>
            <a:r>
              <a:rPr lang="en-US" sz="1750" dirty="0">
                <a:latin typeface="Consolas" pitchFamily="49" charset="0"/>
                <a:cs typeface="Consolas" pitchFamily="49" charset="0"/>
              </a:rPr>
              <a:t>      {</a:t>
            </a:r>
          </a:p>
          <a:p>
            <a:pPr marL="182880" indent="0">
              <a:spcBef>
                <a:spcPts val="100"/>
              </a:spcBef>
              <a:buNone/>
            </a:pPr>
            <a:r>
              <a:rPr lang="en-US" sz="1750" dirty="0">
                <a:latin typeface="Consolas" pitchFamily="49" charset="0"/>
                <a:cs typeface="Consolas" pitchFamily="49" charset="0"/>
              </a:rPr>
              <a:t>        // replace variable expression by a variable</a:t>
            </a:r>
          </a:p>
          <a:p>
            <a:pPr marL="182880" indent="0">
              <a:spcBef>
                <a:spcPts val="100"/>
              </a:spcBef>
              <a:buNone/>
            </a:pPr>
            <a:r>
              <a:rPr lang="en-US" sz="1750" dirty="0">
                <a:latin typeface="Consolas" pitchFamily="49" charset="0"/>
                <a:cs typeface="Consolas" pitchFamily="49" charset="0"/>
              </a:rPr>
              <a:t>        expr = Variable(expr)</a:t>
            </a:r>
          </a:p>
          <a:p>
            <a:pPr marL="18288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a:t>
            </a:r>
            <a:r>
              <a:rPr lang="en-US" sz="1750" dirty="0">
                <a:latin typeface="Consolas" pitchFamily="49" charset="0"/>
                <a:cs typeface="Consolas" pitchFamily="49" charset="0"/>
              </a:rPr>
              <a:t>[i] = expr</a:t>
            </a:r>
          </a:p>
          <a:p>
            <a:pPr marL="182880" indent="0">
              <a:spcBef>
                <a:spcPts val="100"/>
              </a:spcBef>
              <a:buNone/>
            </a:pPr>
            <a:r>
              <a:rPr lang="en-US" sz="1750" dirty="0">
                <a:latin typeface="Consolas" pitchFamily="49" charset="0"/>
                <a:cs typeface="Consolas" pitchFamily="49" charset="0"/>
              </a:rPr>
              <a:t>      }</a:t>
            </a:r>
          </a:p>
          <a:p>
            <a:pPr marL="182880" indent="0">
              <a:spcBef>
                <a:spcPts val="100"/>
              </a:spcBef>
              <a:buNone/>
            </a:pPr>
            <a:r>
              <a:rPr lang="en-US" sz="1750" dirty="0">
                <a:latin typeface="Consolas" pitchFamily="49" charset="0"/>
                <a:cs typeface="Consolas" pitchFamily="49" charset="0"/>
              </a:rPr>
              <a:t>    else</a:t>
            </a:r>
          </a:p>
          <a:p>
            <a:pPr marL="182880" indent="0">
              <a:spcBef>
                <a:spcPts val="100"/>
              </a:spcBef>
              <a:buNone/>
            </a:pPr>
            <a:r>
              <a:rPr lang="en-US" sz="1750" dirty="0">
                <a:latin typeface="Consolas" pitchFamily="49" charset="0"/>
                <a:cs typeface="Consolas" pitchFamily="49" charset="0"/>
              </a:rPr>
              <a:t>      {</a:t>
            </a:r>
          </a:p>
          <a:p>
            <a:pPr marL="18288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val</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 +</a:t>
            </a:r>
          </a:p>
          <a:p>
            <a:pPr marL="182880" indent="0">
              <a:spcBef>
                <a:spcPts val="100"/>
              </a:spcBef>
              <a:buNone/>
            </a:pPr>
            <a:r>
              <a:rPr lang="en-US" sz="1750" dirty="0">
                <a:latin typeface="Consolas" pitchFamily="49" charset="0"/>
                <a:cs typeface="Consolas" pitchFamily="49" charset="0"/>
              </a:rPr>
              <a:t>                       "must be a variable."</a:t>
            </a:r>
          </a:p>
          <a:p>
            <a:pPr marL="18288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errMsg</a:t>
            </a:r>
            <a:r>
              <a:rPr lang="en-US" sz="1750" dirty="0">
                <a:latin typeface="Consolas" pitchFamily="49" charset="0"/>
                <a:cs typeface="Consolas" pitchFamily="49" charset="0"/>
              </a:rPr>
              <a:t>)</a:t>
            </a:r>
          </a:p>
          <a:p>
            <a:pPr marL="182880" indent="0">
              <a:spcBef>
                <a:spcPts val="100"/>
              </a:spcBef>
              <a:buNone/>
            </a:pPr>
            <a:r>
              <a:rPr lang="en-US" sz="1750" dirty="0">
                <a:latin typeface="Consolas" pitchFamily="49" charset="0"/>
                <a:cs typeface="Consolas" pitchFamily="49" charset="0"/>
              </a:rPr>
              <a:t>      }</a:t>
            </a:r>
          </a:p>
          <a:p>
            <a:pPr marL="18288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7"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stack</a:t>
            </a:r>
          </a:p>
          <a:p>
            <a:r>
              <a:rPr lang="en-US" sz="2300" dirty="0"/>
              <a:t>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56</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extLst>
      <p:ext uri="{BB962C8B-B14F-4D97-AF65-F5344CB8AC3E}">
        <p14:creationId xmlns:p14="http://schemas.microsoft.com/office/powerpoint/2010/main" val="2034493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extLst>
      <p:ext uri="{BB962C8B-B14F-4D97-AF65-F5344CB8AC3E}">
        <p14:creationId xmlns:p14="http://schemas.microsoft.com/office/powerpoint/2010/main" val="2273785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 for</a:t>
            </a:r>
            <a:br>
              <a:rPr lang="en-US" dirty="0"/>
            </a:br>
            <a:r>
              <a:rPr lang="en-US" dirty="0"/>
              <a:t>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latin typeface="Consolas" panose="020B0609020204030204" pitchFamily="49" charset="0"/>
            </a:endParaRPr>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58</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84997"/>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a</a:t>
            </a:r>
            <a:r>
              <a:rPr lang="en-US" sz="2100" dirty="0"/>
              <a:t>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69960"/>
            <a:ext cx="3725699"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148264"/>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4026568"/>
            <a:ext cx="396294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60</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1A201E18-DD1F-5BBA-C29F-24017B03262D}"/>
              </a:ext>
            </a:extLst>
          </p:cNvPr>
          <p:cNvSpPr txBox="1"/>
          <p:nvPr/>
        </p:nvSpPr>
        <p:spPr>
          <a:xfrm>
            <a:off x="763110" y="56388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61</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p()</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br>
            <a:r>
              <a:rPr lang="en-US" sz="2300" dirty="0">
                <a:latin typeface="Consolas" panose="020B0609020204030204" pitchFamily="49" charset="0"/>
              </a:rPr>
              <a:t>LOADW</a:t>
            </a:r>
            <a:endParaRPr lang="en-US" sz="2300" dirty="0"/>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62</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4966424" cy="738664"/>
          </a:xfrm>
          <a:prstGeom prst="rect">
            <a:avLst/>
          </a:prstGeom>
          <a:noFill/>
        </p:spPr>
        <p:txBody>
          <a:bodyPr wrap="none" rtlCol="0">
            <a:spAutoFit/>
          </a:bodyPr>
          <a:lstStyle/>
          <a:p>
            <a:pPr algn="l"/>
            <a:r>
              <a:rPr lang="en-US" sz="2100" dirty="0"/>
              <a:t>loads (pushes) the address of the actual</a:t>
            </a:r>
          </a:p>
          <a:p>
            <a:pPr algn="l"/>
            <a:r>
              <a:rPr lang="en-US" sz="21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63156"/>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56805"/>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4038422"/>
            <a:ext cx="388760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ScopeLevel.PROGRAM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412480" cy="4935537"/>
          </a:xfrm>
        </p:spPr>
        <p:txBody>
          <a:bodyPr/>
          <a:lstStyle/>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456613" cy="4935537"/>
          </a:xfrm>
        </p:spPr>
        <p:txBody>
          <a:bodyPr/>
          <a:lstStyle/>
          <a:p>
            <a:pPr marL="91440" indent="0">
              <a:spcBef>
                <a:spcPts val="0"/>
              </a:spcBef>
              <a:buFontTx/>
              <a:buNone/>
            </a:pPr>
            <a:r>
              <a:rPr lang="en-US" sz="1800" dirty="0">
                <a:latin typeface="Consolas" pitchFamily="49" charset="0"/>
                <a:cs typeface="Consolas" pitchFamily="49" charset="0"/>
              </a:rPr>
              <a:t>var x : Integer;       // scope level of declaration is GLOBAL</a:t>
            </a:r>
          </a:p>
          <a:p>
            <a:pPr marL="91440" indent="0">
              <a:spcBef>
                <a:spcPts val="0"/>
              </a:spcBef>
              <a:buFontTx/>
              <a:buNone/>
            </a:pPr>
            <a:r>
              <a:rPr lang="en-US" sz="1800" dirty="0">
                <a:latin typeface="Consolas" pitchFamily="49" charset="0"/>
                <a:cs typeface="Consolas" pitchFamily="49" charset="0"/>
              </a:rPr>
              <a:t>var y : Integer;       // scope level of declaration is GLOBAL</a:t>
            </a:r>
          </a:p>
          <a:p>
            <a:pPr marL="91440" indent="0">
              <a:spcBef>
                <a:spcPts val="0"/>
              </a:spcBef>
              <a:buFontTx/>
              <a:buNone/>
            </a:pPr>
            <a:endParaRPr lang="en-US" sz="1800" dirty="0">
              <a:latin typeface="Consolas" pitchFamily="49" charset="0"/>
              <a:cs typeface="Consolas" pitchFamily="49" charset="0"/>
            </a:endParaRPr>
          </a:p>
          <a:p>
            <a:pPr marL="91440" indent="0">
              <a:spcBef>
                <a:spcPts val="0"/>
              </a:spcBef>
              <a:buFontTx/>
              <a:buNone/>
            </a:pPr>
            <a:r>
              <a:rPr lang="en-US" sz="1800" dirty="0">
                <a:latin typeface="Consolas" pitchFamily="49" charset="0"/>
                <a:cs typeface="Consolas" pitchFamily="49" charset="0"/>
              </a:rPr>
              <a:t>proc p()               // scope level of declaration is GLOBAL</a:t>
            </a:r>
          </a:p>
          <a:p>
            <a:pPr marL="91440" indent="0">
              <a:spcBef>
                <a:spcPts val="0"/>
              </a:spcBef>
              <a:buFontTx/>
              <a:buNone/>
            </a:pPr>
            <a:r>
              <a:rPr lang="en-US" sz="1800" dirty="0">
                <a:latin typeface="Consolas" pitchFamily="49" charset="0"/>
                <a:cs typeface="Consolas" pitchFamily="49" charset="0"/>
              </a:rPr>
              <a:t>  {</a:t>
            </a:r>
          </a:p>
          <a:p>
            <a:pPr marL="91440" indent="0">
              <a:spcBef>
                <a:spcPts val="0"/>
              </a:spcBef>
              <a:buFontTx/>
              <a:buNone/>
            </a:pPr>
            <a:r>
              <a:rPr lang="en-US" sz="1800" dirty="0">
                <a:latin typeface="Consolas" pitchFamily="49" charset="0"/>
                <a:cs typeface="Consolas" pitchFamily="49" charset="0"/>
              </a:rPr>
              <a:t>    var x : Integer;   // scope level of declaration is LOCAL</a:t>
            </a:r>
          </a:p>
          <a:p>
            <a:pPr marL="91440" indent="0">
              <a:spcBef>
                <a:spcPts val="0"/>
              </a:spcBef>
              <a:buFontTx/>
              <a:buNone/>
            </a:pPr>
            <a:r>
              <a:rPr lang="en-US" sz="1800" dirty="0">
                <a:latin typeface="Consolas" pitchFamily="49" charset="0"/>
                <a:cs typeface="Consolas" pitchFamily="49" charset="0"/>
              </a:rPr>
              <a:t>    ... x ...          // x was declared at LOCAL scope</a:t>
            </a:r>
          </a:p>
          <a:p>
            <a:pPr marL="91440" indent="0">
              <a:spcBef>
                <a:spcPts val="0"/>
              </a:spcBef>
              <a:buFontTx/>
              <a:buNone/>
            </a:pPr>
            <a:r>
              <a:rPr lang="en-US" sz="1800" dirty="0">
                <a:latin typeface="Consolas" pitchFamily="49" charset="0"/>
                <a:cs typeface="Consolas" pitchFamily="49" charset="0"/>
              </a:rPr>
              <a:t>    ... y ...          // y was declared at GLOBAL scope</a:t>
            </a:r>
          </a:p>
          <a:p>
            <a:pPr marL="91440" indent="0">
              <a:spcBef>
                <a:spcPts val="0"/>
              </a:spcBef>
              <a:buFontTx/>
              <a:buNone/>
            </a:pPr>
            <a:r>
              <a:rPr lang="en-US" sz="1800" dirty="0">
                <a:latin typeface="Consolas" pitchFamily="49" charset="0"/>
                <a:cs typeface="Consolas" pitchFamily="49" charset="0"/>
              </a:rPr>
              <a:t>  }</a:t>
            </a:r>
          </a:p>
          <a:p>
            <a:pPr marL="91440" indent="0">
              <a:spcBef>
                <a:spcPts val="0"/>
              </a:spcBef>
              <a:buFontTx/>
              <a:buNone/>
            </a:pPr>
            <a:endParaRPr lang="en-US" sz="1800" dirty="0">
              <a:latin typeface="Consolas" pitchFamily="49" charset="0"/>
              <a:cs typeface="Consolas" pitchFamily="49" charset="0"/>
            </a:endParaRPr>
          </a:p>
          <a:p>
            <a:pPr marL="91440" indent="0">
              <a:spcBef>
                <a:spcPts val="0"/>
              </a:spcBef>
              <a:buFontTx/>
              <a:buNone/>
            </a:pPr>
            <a:r>
              <a:rPr lang="en-US" sz="1800" dirty="0">
                <a:latin typeface="Consolas" pitchFamily="49" charset="0"/>
                <a:cs typeface="Consolas" pitchFamily="49" charset="0"/>
              </a:rPr>
              <a:t>proc main()</a:t>
            </a:r>
          </a:p>
          <a:p>
            <a:pPr marL="91440" indent="0">
              <a:spcBef>
                <a:spcPts val="0"/>
              </a:spcBef>
              <a:buFontTx/>
              <a:buNone/>
            </a:pPr>
            <a:r>
              <a:rPr lang="en-US" sz="1800" dirty="0">
                <a:latin typeface="Consolas" pitchFamily="49" charset="0"/>
                <a:cs typeface="Consolas" pitchFamily="49" charset="0"/>
              </a:rPr>
              <a:t>  {</a:t>
            </a:r>
          </a:p>
          <a:p>
            <a:pPr marL="91440" indent="0">
              <a:spcBef>
                <a:spcPts val="0"/>
              </a:spcBef>
              <a:buFontTx/>
              <a:buNone/>
            </a:pPr>
            <a:r>
              <a:rPr lang="en-US" sz="1800" dirty="0">
                <a:latin typeface="Consolas" pitchFamily="49" charset="0"/>
                <a:cs typeface="Consolas" pitchFamily="49" charset="0"/>
              </a:rPr>
              <a:t>    var y : Integer;   // scope level of declaration is LOGAL</a:t>
            </a:r>
          </a:p>
          <a:p>
            <a:pPr marL="91440" indent="0">
              <a:spcBef>
                <a:spcPts val="0"/>
              </a:spcBef>
              <a:buFontTx/>
              <a:buNone/>
            </a:pPr>
            <a:r>
              <a:rPr lang="en-US" sz="1800" dirty="0">
                <a:latin typeface="Consolas" pitchFamily="49" charset="0"/>
                <a:cs typeface="Consolas" pitchFamily="49" charset="0"/>
              </a:rPr>
              <a:t>    ... x  ...         // x was declared at GLOBAL scope</a:t>
            </a:r>
          </a:p>
          <a:p>
            <a:pPr marL="91440" indent="0">
              <a:spcBef>
                <a:spcPts val="0"/>
              </a:spcBef>
              <a:buFontTx/>
              <a:buNone/>
            </a:pPr>
            <a:r>
              <a:rPr lang="en-US" sz="1800" dirty="0">
                <a:latin typeface="Consolas" pitchFamily="49" charset="0"/>
                <a:cs typeface="Consolas" pitchFamily="49" charset="0"/>
              </a:rPr>
              <a:t>    ... y  ...         // y was declared at LOCAL scope</a:t>
            </a:r>
          </a:p>
          <a:p>
            <a:pPr marL="91440" indent="0">
              <a:spcBef>
                <a:spcPts val="0"/>
              </a:spcBef>
              <a:buFontTx/>
              <a:buNone/>
            </a:pPr>
            <a:r>
              <a:rPr lang="en-US" sz="1800" dirty="0">
                <a:latin typeface="Consolas" pitchFamily="49" charset="0"/>
                <a:cs typeface="Consolas" pitchFamily="49" charset="0"/>
              </a:rPr>
              <a:t>    ... p() ...        // p was declared at GLOBAL scope  </a:t>
            </a:r>
          </a:p>
          <a:p>
            <a:pPr marL="91440" indent="0">
              <a:spcBef>
                <a:spcPts val="0"/>
              </a:spcBef>
              <a:buFontTx/>
              <a:buNone/>
            </a:pPr>
            <a:r>
              <a:rPr lang="en-US" sz="1800" dirty="0">
                <a:latin typeface="Consolas" pitchFamily="49" charset="0"/>
                <a:cs typeface="Consolas" pitchFamily="49" charset="0"/>
              </a:rPr>
              <a:t>  }</a:t>
            </a:r>
          </a:p>
          <a:p>
            <a:pPr marL="9144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6339</TotalTime>
  <Words>4781</Words>
  <Application>Microsoft Office PowerPoint</Application>
  <PresentationFormat>On-screen Show (4:3)</PresentationFormat>
  <Paragraphs>862</Paragraphs>
  <Slides>63</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vt:lpstr>
      <vt:lpstr>Referencing Local Variables and Parameters</vt:lpstr>
      <vt:lpstr>Referencing Global Variables</vt:lpstr>
      <vt:lpstr>Example: Activation Record</vt:lpstr>
      <vt:lpstr>Activation Record for Procedure p()</vt:lpstr>
      <vt:lpstr>Referencing Variables and Parameters for Procedure p()</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338</cp:revision>
  <cp:lastPrinted>2020-04-16T13:35:31Z</cp:lastPrinted>
  <dcterms:created xsi:type="dcterms:W3CDTF">2005-01-12T21:47:45Z</dcterms:created>
  <dcterms:modified xsi:type="dcterms:W3CDTF">2022-08-23T13:22:07Z</dcterms:modified>
</cp:coreProperties>
</file>