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77" r:id="rId6"/>
    <p:sldId id="264" r:id="rId7"/>
    <p:sldId id="273" r:id="rId8"/>
    <p:sldId id="258" r:id="rId9"/>
    <p:sldId id="259" r:id="rId10"/>
    <p:sldId id="269" r:id="rId11"/>
    <p:sldId id="260" r:id="rId12"/>
    <p:sldId id="282" r:id="rId13"/>
    <p:sldId id="262" r:id="rId14"/>
    <p:sldId id="263" r:id="rId15"/>
    <p:sldId id="278" r:id="rId16"/>
    <p:sldId id="279" r:id="rId17"/>
    <p:sldId id="280" r:id="rId18"/>
    <p:sldId id="281" r:id="rId19"/>
    <p:sldId id="276"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21" autoAdjust="0"/>
    <p:restoredTop sz="97055" autoAdjust="0"/>
  </p:normalViewPr>
  <p:slideViewPr>
    <p:cSldViewPr>
      <p:cViewPr varScale="1">
        <p:scale>
          <a:sx n="71" d="100"/>
          <a:sy n="71" d="100"/>
        </p:scale>
        <p:origin x="27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15</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690119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10</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6" name="Group 25">
            <a:extLst>
              <a:ext uri="{FF2B5EF4-FFF2-40B4-BE49-F238E27FC236}">
                <a16:creationId xmlns:a16="http://schemas.microsoft.com/office/drawing/2014/main" id="{6BEEFA86-26D8-1F43-4612-80DB6E11AD01}"/>
              </a:ext>
            </a:extLst>
          </p:cNvPr>
          <p:cNvGrpSpPr/>
          <p:nvPr/>
        </p:nvGrpSpPr>
        <p:grpSpPr>
          <a:xfrm>
            <a:off x="1761439" y="1866985"/>
            <a:ext cx="5621123" cy="3467015"/>
            <a:chOff x="1761439" y="1866985"/>
            <a:chExt cx="5621123" cy="3467015"/>
          </a:xfrm>
        </p:grpSpPr>
        <p:sp>
          <p:nvSpPr>
            <p:cNvPr id="27" name="Text Box 4">
              <a:extLst>
                <a:ext uri="{FF2B5EF4-FFF2-40B4-BE49-F238E27FC236}">
                  <a16:creationId xmlns:a16="http://schemas.microsoft.com/office/drawing/2014/main" id="{263F1A96-6028-EA90-6AA7-C98E971E76EC}"/>
                </a:ext>
              </a:extLst>
            </p:cNvPr>
            <p:cNvSpPr txBox="1">
              <a:spLocks noChangeArrowheads="1"/>
            </p:cNvSpPr>
            <p:nvPr/>
          </p:nvSpPr>
          <p:spPr bwMode="auto">
            <a:xfrm>
              <a:off x="3329412" y="1866985"/>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28" name="Rectangle 6">
              <a:extLst>
                <a:ext uri="{FF2B5EF4-FFF2-40B4-BE49-F238E27FC236}">
                  <a16:creationId xmlns:a16="http://schemas.microsoft.com/office/drawing/2014/main" id="{FA76164F-92E8-174E-10D6-4730FF5F23FF}"/>
                </a:ext>
              </a:extLst>
            </p:cNvPr>
            <p:cNvSpPr>
              <a:spLocks noChangeArrowheads="1"/>
            </p:cNvSpPr>
            <p:nvPr/>
          </p:nvSpPr>
          <p:spPr bwMode="auto">
            <a:xfrm>
              <a:off x="1943381" y="2886604"/>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0" name="Rectangle 13">
              <a:extLst>
                <a:ext uri="{FF2B5EF4-FFF2-40B4-BE49-F238E27FC236}">
                  <a16:creationId xmlns:a16="http://schemas.microsoft.com/office/drawing/2014/main" id="{2A893C19-4CBB-2412-C1D5-A16591CEF4E4}"/>
                </a:ext>
              </a:extLst>
            </p:cNvPr>
            <p:cNvSpPr>
              <a:spLocks noChangeArrowheads="1"/>
            </p:cNvSpPr>
            <p:nvPr/>
          </p:nvSpPr>
          <p:spPr bwMode="auto">
            <a:xfrm>
              <a:off x="4059554" y="2886604"/>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cxnSp>
          <p:nvCxnSpPr>
            <p:cNvPr id="32" name="AutoShape 18">
              <a:extLst>
                <a:ext uri="{FF2B5EF4-FFF2-40B4-BE49-F238E27FC236}">
                  <a16:creationId xmlns:a16="http://schemas.microsoft.com/office/drawing/2014/main" id="{998046AB-A90E-BB5F-8EE2-A3C8E97818E5}"/>
                </a:ext>
              </a:extLst>
            </p:cNvPr>
            <p:cNvCxnSpPr>
              <a:cxnSpLocks noChangeShapeType="1"/>
              <a:stCxn id="28" idx="0"/>
              <a:endCxn id="59" idx="3"/>
            </p:cNvCxnSpPr>
            <p:nvPr/>
          </p:nvCxnSpPr>
          <p:spPr bwMode="auto">
            <a:xfrm rot="5400000" flipH="1" flipV="1">
              <a:off x="2831401" y="2096846"/>
              <a:ext cx="512483" cy="1067034"/>
            </a:xfrm>
            <a:prstGeom prst="bentConnector3">
              <a:avLst>
                <a:gd name="adj1" fmla="val 50000"/>
              </a:avLst>
            </a:prstGeom>
            <a:noFill/>
            <a:ln w="9525">
              <a:solidFill>
                <a:schemeClr val="tx1"/>
              </a:solidFill>
              <a:miter lim="800000"/>
              <a:headEnd/>
              <a:tailEnd type="none" w="lg" len="lg"/>
            </a:ln>
          </p:spPr>
        </p:cxnSp>
        <p:cxnSp>
          <p:nvCxnSpPr>
            <p:cNvPr id="33" name="AutoShape 21">
              <a:extLst>
                <a:ext uri="{FF2B5EF4-FFF2-40B4-BE49-F238E27FC236}">
                  <a16:creationId xmlns:a16="http://schemas.microsoft.com/office/drawing/2014/main" id="{C17709A4-9A40-BC70-8E48-627BB9A2BECB}"/>
                </a:ext>
              </a:extLst>
            </p:cNvPr>
            <p:cNvCxnSpPr>
              <a:cxnSpLocks noChangeShapeType="1"/>
              <a:stCxn id="30" idx="0"/>
              <a:endCxn id="59" idx="3"/>
            </p:cNvCxnSpPr>
            <p:nvPr/>
          </p:nvCxnSpPr>
          <p:spPr bwMode="auto">
            <a:xfrm rot="16200000" flipV="1">
              <a:off x="3883877" y="2111404"/>
              <a:ext cx="512483" cy="1037918"/>
            </a:xfrm>
            <a:prstGeom prst="bentConnector3">
              <a:avLst>
                <a:gd name="adj1" fmla="val 50000"/>
              </a:avLst>
            </a:prstGeom>
            <a:noFill/>
            <a:ln w="9525">
              <a:solidFill>
                <a:schemeClr val="tx1"/>
              </a:solidFill>
              <a:miter lim="800000"/>
              <a:headEnd/>
              <a:tailEnd type="none" w="lg" len="lg"/>
            </a:ln>
          </p:spPr>
        </p:cxnSp>
        <p:sp>
          <p:nvSpPr>
            <p:cNvPr id="36" name="Text Box 24">
              <a:extLst>
                <a:ext uri="{FF2B5EF4-FFF2-40B4-BE49-F238E27FC236}">
                  <a16:creationId xmlns:a16="http://schemas.microsoft.com/office/drawing/2014/main" id="{72DB3157-697D-1B28-9E8B-7E173F2EBBDF}"/>
                </a:ext>
              </a:extLst>
            </p:cNvPr>
            <p:cNvSpPr txBox="1">
              <a:spLocks noChangeArrowheads="1"/>
            </p:cNvSpPr>
            <p:nvPr/>
          </p:nvSpPr>
          <p:spPr bwMode="auto">
            <a:xfrm>
              <a:off x="3581400" y="3956879"/>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52" name="Text Box 9">
              <a:extLst>
                <a:ext uri="{FF2B5EF4-FFF2-40B4-BE49-F238E27FC236}">
                  <a16:creationId xmlns:a16="http://schemas.microsoft.com/office/drawing/2014/main" id="{5AE9327D-FA7E-C102-25E1-CE37EAD80817}"/>
                </a:ext>
              </a:extLst>
            </p:cNvPr>
            <p:cNvSpPr txBox="1">
              <a:spLocks noChangeArrowheads="1"/>
            </p:cNvSpPr>
            <p:nvPr/>
          </p:nvSpPr>
          <p:spPr bwMode="auto">
            <a:xfrm>
              <a:off x="2017922" y="3956879"/>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53" name="Elbow Connector 31">
              <a:extLst>
                <a:ext uri="{FF2B5EF4-FFF2-40B4-BE49-F238E27FC236}">
                  <a16:creationId xmlns:a16="http://schemas.microsoft.com/office/drawing/2014/main" id="{5E3CA732-EB63-54B1-CB6A-2D14686590FC}"/>
                </a:ext>
              </a:extLst>
            </p:cNvPr>
            <p:cNvCxnSpPr>
              <a:stCxn id="52" idx="0"/>
              <a:endCxn id="60" idx="3"/>
            </p:cNvCxnSpPr>
            <p:nvPr/>
          </p:nvCxnSpPr>
          <p:spPr bwMode="auto">
            <a:xfrm flipV="1">
              <a:off x="2554126" y="3399920"/>
              <a:ext cx="0" cy="556959"/>
            </a:xfrm>
            <a:prstGeom prst="straightConnector1">
              <a:avLst/>
            </a:prstGeom>
            <a:noFill/>
            <a:ln w="9525">
              <a:solidFill>
                <a:schemeClr val="tx1"/>
              </a:solidFill>
              <a:miter lim="800000"/>
              <a:headEnd/>
              <a:tailEnd type="none" w="lg" len="lg"/>
            </a:ln>
          </p:spPr>
        </p:cxnSp>
        <p:sp>
          <p:nvSpPr>
            <p:cNvPr id="54" name="Text Box 9">
              <a:extLst>
                <a:ext uri="{FF2B5EF4-FFF2-40B4-BE49-F238E27FC236}">
                  <a16:creationId xmlns:a16="http://schemas.microsoft.com/office/drawing/2014/main" id="{3419D863-9D3B-9DF8-A0D8-419C860C576E}"/>
                </a:ext>
              </a:extLst>
            </p:cNvPr>
            <p:cNvSpPr txBox="1">
              <a:spLocks noChangeArrowheads="1"/>
            </p:cNvSpPr>
            <p:nvPr/>
          </p:nvSpPr>
          <p:spPr bwMode="auto">
            <a:xfrm>
              <a:off x="1761439" y="4994804"/>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55" name="Elbow Connector 35">
              <a:extLst>
                <a:ext uri="{FF2B5EF4-FFF2-40B4-BE49-F238E27FC236}">
                  <a16:creationId xmlns:a16="http://schemas.microsoft.com/office/drawing/2014/main" id="{231C8BE7-F8D4-F294-FF19-956DBE135F73}"/>
                </a:ext>
              </a:extLst>
            </p:cNvPr>
            <p:cNvCxnSpPr>
              <a:stCxn id="54" idx="0"/>
              <a:endCxn id="61" idx="3"/>
            </p:cNvCxnSpPr>
            <p:nvPr/>
          </p:nvCxnSpPr>
          <p:spPr bwMode="auto">
            <a:xfrm flipV="1">
              <a:off x="2554124" y="4489966"/>
              <a:ext cx="3" cy="504838"/>
            </a:xfrm>
            <a:prstGeom prst="straightConnector1">
              <a:avLst/>
            </a:prstGeom>
            <a:noFill/>
            <a:ln w="9525">
              <a:solidFill>
                <a:schemeClr val="tx1"/>
              </a:solidFill>
              <a:miter lim="800000"/>
              <a:headEnd/>
              <a:tailEnd type="none" w="lg" len="lg"/>
            </a:ln>
          </p:spPr>
        </p:cxnSp>
        <p:sp>
          <p:nvSpPr>
            <p:cNvPr id="56" name="Rectangle 55">
              <a:extLst>
                <a:ext uri="{FF2B5EF4-FFF2-40B4-BE49-F238E27FC236}">
                  <a16:creationId xmlns:a16="http://schemas.microsoft.com/office/drawing/2014/main" id="{ACFE30CE-0B19-5996-B6FA-7883633FF492}"/>
                </a:ext>
              </a:extLst>
            </p:cNvPr>
            <p:cNvSpPr>
              <a:spLocks noChangeArrowheads="1"/>
            </p:cNvSpPr>
            <p:nvPr/>
          </p:nvSpPr>
          <p:spPr bwMode="auto">
            <a:xfrm>
              <a:off x="6473660" y="1866985"/>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57" name="Text Box 24">
              <a:extLst>
                <a:ext uri="{FF2B5EF4-FFF2-40B4-BE49-F238E27FC236}">
                  <a16:creationId xmlns:a16="http://schemas.microsoft.com/office/drawing/2014/main" id="{67464FC0-30D9-8ADE-0742-9D72C8E9FE21}"/>
                </a:ext>
              </a:extLst>
            </p:cNvPr>
            <p:cNvSpPr txBox="1">
              <a:spLocks noChangeArrowheads="1"/>
            </p:cNvSpPr>
            <p:nvPr/>
          </p:nvSpPr>
          <p:spPr bwMode="auto">
            <a:xfrm>
              <a:off x="6205958" y="2886604"/>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58" name="AutoShape 28">
              <a:extLst>
                <a:ext uri="{FF2B5EF4-FFF2-40B4-BE49-F238E27FC236}">
                  <a16:creationId xmlns:a16="http://schemas.microsoft.com/office/drawing/2014/main" id="{C687D4C3-EABA-4348-A30A-302E643AA747}"/>
                </a:ext>
              </a:extLst>
            </p:cNvPr>
            <p:cNvCxnSpPr>
              <a:cxnSpLocks noChangeShapeType="1"/>
              <a:stCxn id="57" idx="0"/>
              <a:endCxn id="63" idx="3"/>
            </p:cNvCxnSpPr>
            <p:nvPr/>
          </p:nvCxnSpPr>
          <p:spPr bwMode="auto">
            <a:xfrm flipV="1">
              <a:off x="6794260" y="2388056"/>
              <a:ext cx="1" cy="498548"/>
            </a:xfrm>
            <a:prstGeom prst="straightConnector1">
              <a:avLst/>
            </a:prstGeom>
            <a:noFill/>
            <a:ln w="9525">
              <a:solidFill>
                <a:schemeClr val="tx1"/>
              </a:solidFill>
              <a:miter lim="800000"/>
              <a:headEnd/>
              <a:tailEnd type="none" w="lg" len="lg"/>
            </a:ln>
          </p:spPr>
        </p:cxnSp>
        <p:sp>
          <p:nvSpPr>
            <p:cNvPr id="59" name="Isosceles Triangle 58">
              <a:extLst>
                <a:ext uri="{FF2B5EF4-FFF2-40B4-BE49-F238E27FC236}">
                  <a16:creationId xmlns:a16="http://schemas.microsoft.com/office/drawing/2014/main" id="{A81D5445-6BB4-203F-C368-FFA77CE24CB4}"/>
                </a:ext>
              </a:extLst>
            </p:cNvPr>
            <p:cNvSpPr/>
            <p:nvPr/>
          </p:nvSpPr>
          <p:spPr bwMode="auto">
            <a:xfrm>
              <a:off x="3532420" y="2221124"/>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Isosceles Triangle 59">
              <a:extLst>
                <a:ext uri="{FF2B5EF4-FFF2-40B4-BE49-F238E27FC236}">
                  <a16:creationId xmlns:a16="http://schemas.microsoft.com/office/drawing/2014/main" id="{0AD62257-9630-3AFE-17F3-F62FFB31C2E6}"/>
                </a:ext>
              </a:extLst>
            </p:cNvPr>
            <p:cNvSpPr/>
            <p:nvPr/>
          </p:nvSpPr>
          <p:spPr bwMode="auto">
            <a:xfrm>
              <a:off x="2465387" y="324692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Isosceles Triangle 60">
              <a:extLst>
                <a:ext uri="{FF2B5EF4-FFF2-40B4-BE49-F238E27FC236}">
                  <a16:creationId xmlns:a16="http://schemas.microsoft.com/office/drawing/2014/main" id="{5AF53F61-BFC7-C6E8-B576-222A5405E207}"/>
                </a:ext>
              </a:extLst>
            </p:cNvPr>
            <p:cNvSpPr/>
            <p:nvPr/>
          </p:nvSpPr>
          <p:spPr bwMode="auto">
            <a:xfrm>
              <a:off x="2465388" y="433696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Isosceles Triangle 61">
              <a:extLst>
                <a:ext uri="{FF2B5EF4-FFF2-40B4-BE49-F238E27FC236}">
                  <a16:creationId xmlns:a16="http://schemas.microsoft.com/office/drawing/2014/main" id="{638D47DC-6FB8-2620-79EC-800098BBE4AB}"/>
                </a:ext>
              </a:extLst>
            </p:cNvPr>
            <p:cNvSpPr/>
            <p:nvPr/>
          </p:nvSpPr>
          <p:spPr bwMode="auto">
            <a:xfrm>
              <a:off x="4570339" y="324752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Isosceles Triangle 62">
              <a:extLst>
                <a:ext uri="{FF2B5EF4-FFF2-40B4-BE49-F238E27FC236}">
                  <a16:creationId xmlns:a16="http://schemas.microsoft.com/office/drawing/2014/main" id="{6920DB5E-AC9B-8373-534D-DB462EC1FFA9}"/>
                </a:ext>
              </a:extLst>
            </p:cNvPr>
            <p:cNvSpPr/>
            <p:nvPr/>
          </p:nvSpPr>
          <p:spPr bwMode="auto">
            <a:xfrm>
              <a:off x="6705522" y="223505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Text Box 24">
              <a:extLst>
                <a:ext uri="{FF2B5EF4-FFF2-40B4-BE49-F238E27FC236}">
                  <a16:creationId xmlns:a16="http://schemas.microsoft.com/office/drawing/2014/main" id="{C1E0F52F-DDFC-53CB-4D04-DAA7BBCA687D}"/>
                </a:ext>
              </a:extLst>
            </p:cNvPr>
            <p:cNvSpPr txBox="1">
              <a:spLocks noChangeArrowheads="1"/>
            </p:cNvSpPr>
            <p:nvPr/>
          </p:nvSpPr>
          <p:spPr bwMode="auto">
            <a:xfrm>
              <a:off x="4800600" y="3956879"/>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65" name="Connector: Elbow 64">
              <a:extLst>
                <a:ext uri="{FF2B5EF4-FFF2-40B4-BE49-F238E27FC236}">
                  <a16:creationId xmlns:a16="http://schemas.microsoft.com/office/drawing/2014/main" id="{C763FD87-6C45-1D76-F32E-7160057AB8C1}"/>
                </a:ext>
              </a:extLst>
            </p:cNvPr>
            <p:cNvCxnSpPr>
              <a:stCxn id="62" idx="3"/>
              <a:endCxn id="36" idx="0"/>
            </p:cNvCxnSpPr>
            <p:nvPr/>
          </p:nvCxnSpPr>
          <p:spPr bwMode="auto">
            <a:xfrm rot="5400000">
              <a:off x="4076097" y="3373898"/>
              <a:ext cx="556362" cy="609601"/>
            </a:xfrm>
            <a:prstGeom prst="bentConnector3">
              <a:avLst/>
            </a:prstGeom>
            <a:noFill/>
            <a:ln w="9525" cap="flat" cmpd="sng" algn="ctr">
              <a:solidFill>
                <a:schemeClr val="tx1"/>
              </a:solidFill>
              <a:prstDash val="solid"/>
              <a:round/>
              <a:headEnd type="none" w="med" len="med"/>
              <a:tailEnd type="none" w="med" len="med"/>
            </a:ln>
            <a:effectLst/>
          </p:spPr>
        </p:cxnSp>
        <p:cxnSp>
          <p:nvCxnSpPr>
            <p:cNvPr id="66" name="Connector: Elbow 65">
              <a:extLst>
                <a:ext uri="{FF2B5EF4-FFF2-40B4-BE49-F238E27FC236}">
                  <a16:creationId xmlns:a16="http://schemas.microsoft.com/office/drawing/2014/main" id="{F19194B1-65D5-C840-288A-507632D613F4}"/>
                </a:ext>
              </a:extLst>
            </p:cNvPr>
            <p:cNvCxnSpPr>
              <a:cxnSpLocks/>
              <a:stCxn id="62" idx="3"/>
              <a:endCxn id="64" idx="0"/>
            </p:cNvCxnSpPr>
            <p:nvPr/>
          </p:nvCxnSpPr>
          <p:spPr bwMode="auto">
            <a:xfrm rot="16200000" flipH="1">
              <a:off x="4714149" y="3345445"/>
              <a:ext cx="556362" cy="666505"/>
            </a:xfrm>
            <a:prstGeom prst="bentConnector3">
              <a:avLst/>
            </a:prstGeom>
            <a:noFill/>
            <a:ln w="9525" cap="flat" cmpd="sng" algn="ctr">
              <a:solidFill>
                <a:schemeClr val="tx1"/>
              </a:solidFill>
              <a:prstDash val="solid"/>
              <a:round/>
              <a:headEnd type="none" w="med" len="med"/>
              <a:tailEnd type="none" w="med" len="med"/>
            </a:ln>
            <a:effectLst/>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11</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StringType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 </a:t>
            </a:r>
            <a:r>
              <a:rPr lang="en-US" sz="1800" dirty="0" err="1">
                <a:latin typeface="Consolas" panose="020B0609020204030204" pitchFamily="49" charset="0"/>
              </a:rPr>
              <a:t>val</a:t>
            </a:r>
            <a:r>
              <a:rPr lang="en-US" sz="1800" dirty="0">
                <a:latin typeface="Consolas" panose="020B0609020204030204" pitchFamily="49" charset="0"/>
              </a:rPr>
              <a:t> capacity : Int)</a:t>
            </a:r>
          </a:p>
          <a:p>
            <a:pPr marL="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12</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340274" y="2641600"/>
            <a:ext cx="3074880" cy="400110"/>
          </a:xfrm>
          <a:prstGeom prst="rect">
            <a:avLst/>
          </a:prstGeom>
          <a:noFill/>
          <a:ln>
            <a:solidFill>
              <a:schemeClr val="tx1"/>
            </a:solidFill>
          </a:ln>
        </p:spPr>
        <p:txBody>
          <a:bodyPr wrap="none" rtlCol="0">
            <a:spAutoFit/>
          </a:bodyPr>
          <a:lstStyle/>
          <a:p>
            <a:r>
              <a:rPr lang="en-US" sz="2000" dirty="0"/>
              <a:t>Note computation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786274" y="1828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V="1">
            <a:off x="4877714" y="1995055"/>
            <a:ext cx="0"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14</a:t>
            </a:fld>
            <a:endParaRPr lang="en-US"/>
          </a:p>
        </p:txBody>
      </p:sp>
      <p:sp>
        <p:nvSpPr>
          <p:cNvPr id="2" name="TextBox 1"/>
          <p:cNvSpPr txBox="1"/>
          <p:nvPr/>
        </p:nvSpPr>
        <p:spPr>
          <a:xfrm>
            <a:off x="1690442"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15</a:t>
            </a:fld>
            <a:endParaRPr lang="en-US"/>
          </a:p>
        </p:txBody>
      </p:sp>
    </p:spTree>
    <p:extLst>
      <p:ext uri="{BB962C8B-B14F-4D97-AF65-F5344CB8AC3E}">
        <p14:creationId xmlns:p14="http://schemas.microsoft.com/office/powerpoint/2010/main" val="3565561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br>
              <a:rPr lang="en-US" dirty="0"/>
            </a:br>
            <a:r>
              <a:rPr lang="en-US" sz="2400" dirty="0"/>
              <a:t>(continued)</a:t>
            </a:r>
            <a:endParaRPr lang="en-US" dirty="0"/>
          </a:p>
        </p:txBody>
      </p:sp>
      <p:sp>
        <p:nvSpPr>
          <p:cNvPr id="17411" name="Content Placeholder 2"/>
          <p:cNvSpPr>
            <a:spLocks noGrp="1"/>
          </p:cNvSpPr>
          <p:nvPr>
            <p:ph idx="1"/>
          </p:nvPr>
        </p:nvSpPr>
        <p:spPr>
          <a:xfrm>
            <a:off x="458788" y="1363663"/>
            <a:ext cx="8226425" cy="4935537"/>
          </a:xfrm>
        </p:spPr>
        <p:txBody>
          <a:bodyPr/>
          <a:lstStyle/>
          <a:p>
            <a:r>
              <a:rPr lang="en-US" dirty="0"/>
              <a:t>Miscellaneous Rule: String </a:t>
            </a:r>
            <a:r>
              <a:rPr lang="en-US" b="1" dirty="0"/>
              <a:t>literals</a:t>
            </a:r>
            <a:r>
              <a:rPr lang="en-US" dirty="0"/>
              <a:t> may not be passed as actual parameters.  (But string variables can be.)</a:t>
            </a:r>
          </a:p>
          <a:p>
            <a:r>
              <a:rPr lang="en-US" dirty="0"/>
              <a:t>Example</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writeName</a:t>
            </a:r>
            <a:r>
              <a:rPr lang="en-US" sz="1800" dirty="0">
                <a:latin typeface="Consolas" panose="020B0609020204030204" pitchFamily="49" charset="0"/>
              </a:rPr>
              <a:t>(name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writeName</a:t>
            </a:r>
            <a:r>
              <a:rPr lang="en-US" sz="1800" dirty="0">
                <a:latin typeface="Consolas" panose="020B0609020204030204" pitchFamily="49" charset="0"/>
              </a:rPr>
              <a:t>("Chloe");  // ERROR</a:t>
            </a:r>
          </a:p>
          <a:p>
            <a:pPr marL="457200" lvl="1" indent="0">
              <a:spcBef>
                <a:spcPts val="100"/>
              </a:spcBef>
              <a:buNone/>
            </a:pPr>
            <a:r>
              <a:rPr lang="en-US" sz="1800" dirty="0">
                <a:latin typeface="Consolas" panose="020B0609020204030204"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
        <p:nvSpPr>
          <p:cNvPr id="2" name="TextBox 1">
            <a:extLst>
              <a:ext uri="{FF2B5EF4-FFF2-40B4-BE49-F238E27FC236}">
                <a16:creationId xmlns:a16="http://schemas.microsoft.com/office/drawing/2014/main" id="{3F41DE56-3584-28FB-1BAE-B6C5C248A242}"/>
              </a:ext>
            </a:extLst>
          </p:cNvPr>
          <p:cNvSpPr txBox="1"/>
          <p:nvPr/>
        </p:nvSpPr>
        <p:spPr>
          <a:xfrm>
            <a:off x="5461254" y="4979938"/>
            <a:ext cx="3223959" cy="963662"/>
          </a:xfrm>
          <a:prstGeom prst="rect">
            <a:avLst/>
          </a:prstGeom>
          <a:noFill/>
          <a:ln>
            <a:solidFill>
              <a:schemeClr val="tx1"/>
            </a:solidFill>
          </a:ln>
        </p:spPr>
        <p:txBody>
          <a:bodyPr wrap="none" rtlCol="0">
            <a:spAutoFit/>
          </a:bodyPr>
          <a:lstStyle/>
          <a:p>
            <a:pPr algn="l"/>
            <a:r>
              <a:rPr lang="en-US" sz="2000" dirty="0"/>
              <a:t>change to</a:t>
            </a:r>
          </a:p>
          <a:p>
            <a:pPr marR="0" algn="l">
              <a:lnSpc>
                <a:spcPct val="104000"/>
              </a:lnSpc>
              <a:spcBef>
                <a:spcPts val="0"/>
              </a:spcBef>
              <a:spcAft>
                <a:spcPts val="0"/>
              </a:spcAft>
              <a:tabLst>
                <a:tab pos="0" algn="l"/>
              </a:tabLst>
            </a:pPr>
            <a:r>
              <a:rPr lang="en-US" sz="1800" dirty="0">
                <a:effectLst/>
                <a:latin typeface="Consolas" panose="020B0609020204030204" pitchFamily="49" charset="0"/>
                <a:ea typeface="Calibri" panose="020F0502020204030204" pitchFamily="34" charset="0"/>
                <a:cs typeface="Courier New" panose="02070309020205020404" pitchFamily="49" charset="0"/>
              </a:rPr>
              <a:t>var n : Name := "Chloe";</a:t>
            </a:r>
          </a:p>
          <a:p>
            <a:pPr marR="0" algn="l">
              <a:lnSpc>
                <a:spcPct val="104000"/>
              </a:lnSpc>
              <a:spcBef>
                <a:spcPts val="0"/>
              </a:spcBef>
              <a:spcAft>
                <a:spcPts val="0"/>
              </a:spcAft>
              <a:tabLst>
                <a:tab pos="0" algn="l"/>
              </a:tabLst>
            </a:pPr>
            <a:r>
              <a:rPr lang="en-US" sz="1800" dirty="0" err="1">
                <a:effectLst/>
                <a:latin typeface="Consolas" panose="020B0609020204030204" pitchFamily="49" charset="0"/>
                <a:ea typeface="Calibri" panose="020F0502020204030204" pitchFamily="34" charset="0"/>
                <a:cs typeface="Courier New" panose="02070309020205020404" pitchFamily="49" charset="0"/>
              </a:rPr>
              <a:t>writeName</a:t>
            </a:r>
            <a:r>
              <a:rPr lang="en-US" sz="1800" dirty="0">
                <a:effectLst/>
                <a:latin typeface="Consolas" panose="020B0609020204030204" pitchFamily="49" charset="0"/>
                <a:ea typeface="Calibri" panose="020F0502020204030204" pitchFamily="34" charset="0"/>
                <a:cs typeface="Courier New" panose="02070309020205020404" pitchFamily="49" charset="0"/>
              </a:rPr>
              <a:t>(n);</a:t>
            </a:r>
          </a:p>
        </p:txBody>
      </p:sp>
    </p:spTree>
    <p:extLst>
      <p:ext uri="{BB962C8B-B14F-4D97-AF65-F5344CB8AC3E}">
        <p14:creationId xmlns:p14="http://schemas.microsoft.com/office/powerpoint/2010/main" val="42460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is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253767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t>
            </a:r>
            <a:r>
              <a:rPr lang="en-US">
                <a:latin typeface="Consolas" panose="020B0609020204030204" pitchFamily="49" charset="0"/>
              </a:rPr>
              <a:t>ADD")</a:t>
            </a:r>
            <a:endParaRPr lang="en-US"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extLst>
      <p:ext uri="{BB962C8B-B14F-4D97-AF65-F5344CB8AC3E}">
        <p14:creationId xmlns:p14="http://schemas.microsoft.com/office/powerpoint/2010/main" val="301844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dirty="0"/>
              <a:t>CPRL supports sequences of characters called character strings, or simply strings.</a:t>
            </a:r>
          </a:p>
          <a:p>
            <a:pPr lvl="1"/>
            <a:r>
              <a:rPr lang="en-US" dirty="0"/>
              <a:t>string literals are enclosed in (double) quotation marks</a:t>
            </a:r>
          </a:p>
          <a:p>
            <a:pPr marL="914400" lvl="2" indent="0">
              <a:buNone/>
            </a:pPr>
            <a:r>
              <a:rPr lang="en-US" dirty="0"/>
              <a:t>"Hello, world.“</a:t>
            </a:r>
          </a:p>
          <a:p>
            <a:pPr lvl="1"/>
            <a:r>
              <a:rPr lang="en-US" dirty="0"/>
              <a:t>string variable has two integer properties</a:t>
            </a:r>
          </a:p>
          <a:p>
            <a:pPr lvl="2"/>
            <a:r>
              <a:rPr lang="en-US" dirty="0"/>
              <a:t>capacity: static property (maximum length)</a:t>
            </a:r>
          </a:p>
          <a:p>
            <a:pPr lvl="2"/>
            <a:r>
              <a:rPr lang="en-US" dirty="0"/>
              <a:t>length: run-time property</a:t>
            </a:r>
          </a:p>
          <a:p>
            <a:r>
              <a:rPr lang="en-US" dirty="0"/>
              <a:t>A string type declaration specifies</a:t>
            </a:r>
          </a:p>
          <a:p>
            <a:pPr lvl="1"/>
            <a:r>
              <a:rPr lang="en-US" dirty="0"/>
              <a:t>the string type name (an identifier)</a:t>
            </a:r>
          </a:p>
          <a:p>
            <a:pPr lvl="1"/>
            <a:r>
              <a:rPr lang="en-US" dirty="0"/>
              <a:t>the capacity, which must be an integer literal or constant</a:t>
            </a:r>
          </a:p>
          <a:p>
            <a:r>
              <a:rPr lang="en-US" dirty="0"/>
              <a:t>Examples</a:t>
            </a:r>
          </a:p>
          <a:p>
            <a:pPr lvl="1">
              <a:buFontTx/>
              <a:buNone/>
            </a:pPr>
            <a:r>
              <a:rPr lang="en-US" sz="1800" dirty="0">
                <a:latin typeface="Consolas" pitchFamily="49" charset="0"/>
                <a:cs typeface="Consolas" pitchFamily="49" charset="0"/>
              </a:rPr>
              <a:t>type Name  = string[20];</a:t>
            </a:r>
          </a:p>
          <a:p>
            <a:pPr lvl="1">
              <a:buFontTx/>
              <a:buNone/>
            </a:pPr>
            <a:r>
              <a:rPr lang="en-US" sz="1800" dirty="0">
                <a:latin typeface="Consolas" pitchFamily="49" charset="0"/>
                <a:cs typeface="Consolas" pitchFamily="49" charset="0"/>
              </a:rPr>
              <a:t>type Month = string[3];</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objects, you must first declare a string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Month = string[3];</a:t>
            </a:r>
          </a:p>
          <a:p>
            <a:pPr lvl="1">
              <a:buFontTx/>
              <a:buNone/>
            </a:pPr>
            <a:r>
              <a:rPr lang="en-US" sz="1800" dirty="0">
                <a:latin typeface="Consolas" pitchFamily="49" charset="0"/>
                <a:cs typeface="Consolas" pitchFamily="49" charset="0"/>
              </a:rPr>
              <a:t>var month : Month := "Jan";</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month[0]       // the character at index 0 of month</a:t>
            </a:r>
          </a:p>
          <a:p>
            <a:pPr lvl="1">
              <a:spcBef>
                <a:spcPts val="0"/>
              </a:spcBef>
              <a:buFontTx/>
              <a:buNone/>
            </a:pPr>
            <a:r>
              <a:rPr lang="en-US" sz="1800" dirty="0">
                <a:latin typeface="Consolas" pitchFamily="49" charset="0"/>
                <a:cs typeface="Consolas" pitchFamily="49" charset="0"/>
              </a:rPr>
              <a:t>               // (the first character)</a:t>
            </a:r>
          </a:p>
          <a:p>
            <a:pPr lvl="1">
              <a:spcBef>
                <a:spcPts val="200"/>
              </a:spcBef>
              <a:buFontTx/>
              <a:buNone/>
            </a:pPr>
            <a:r>
              <a:rPr lang="en-US" sz="1800" dirty="0" err="1">
                <a:latin typeface="Consolas" pitchFamily="49" charset="0"/>
                <a:cs typeface="Consolas" pitchFamily="49" charset="0"/>
              </a:rPr>
              <a:t>month.length</a:t>
            </a:r>
            <a:r>
              <a:rPr lang="en-US" sz="1800" dirty="0">
                <a:latin typeface="Consolas" pitchFamily="49" charset="0"/>
                <a:cs typeface="Consolas" pitchFamily="49" charset="0"/>
              </a:rPr>
              <a:t>   // the current length of month</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String objects in CPRL are considered to have the same type only if they have the same type name.  Thus, two distinct string type declarations are considered different even though they may be structurally identical.  This is referred to as “name equivalence” of types.</a:t>
            </a:r>
          </a:p>
          <a:p>
            <a:r>
              <a:rPr lang="en-US" sz="2300" dirty="0"/>
              <a:t>Two string objects with the same type are assignment compatible.  Two string objects with different types are not assignment compatible, even if </a:t>
            </a:r>
            <a:r>
              <a:rPr lang="en-US" sz="2300"/>
              <a:t>they are structurally identical.</a:t>
            </a:r>
            <a:endParaRPr lang="en-US" sz="2300" dirty="0"/>
          </a:p>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Name     = string[20];</a:t>
            </a:r>
          </a:p>
          <a:p>
            <a:pPr marL="182880" lvl="1" indent="0">
              <a:spcBef>
                <a:spcPts val="200"/>
              </a:spcBef>
              <a:buNone/>
            </a:pPr>
            <a:r>
              <a:rPr lang="en-US" sz="1800" dirty="0">
                <a:latin typeface="Consolas" pitchFamily="49" charset="0"/>
                <a:cs typeface="Consolas" pitchFamily="49" charset="0"/>
              </a:rPr>
              <a:t>type Greeting = string[20];</a:t>
            </a:r>
          </a:p>
          <a:p>
            <a:pPr marL="182880" lvl="1" indent="0">
              <a:spcBef>
                <a:spcPts val="200"/>
              </a:spcBef>
              <a:buNone/>
            </a:pPr>
            <a:r>
              <a:rPr lang="en-US" sz="1800" dirty="0">
                <a:latin typeface="Consolas" pitchFamily="49" charset="0"/>
                <a:cs typeface="Consolas" pitchFamily="49" charset="0"/>
              </a:rPr>
              <a:t>type Month    = string[3];</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name1, name2 : Name;</a:t>
            </a:r>
          </a:p>
          <a:p>
            <a:pPr marL="182880" lvl="1" indent="0">
              <a:spcBef>
                <a:spcPts val="200"/>
              </a:spcBef>
              <a:buNone/>
            </a:pPr>
            <a:r>
              <a:rPr lang="en-US" sz="1800" dirty="0">
                <a:latin typeface="Consolas" pitchFamily="49" charset="0"/>
                <a:cs typeface="Consolas" pitchFamily="49" charset="0"/>
              </a:rPr>
              <a:t>var greeting : Greeting;</a:t>
            </a:r>
          </a:p>
          <a:p>
            <a:pPr marL="182880" lvl="1" indent="0">
              <a:spcBef>
                <a:spcPts val="200"/>
              </a:spcBef>
              <a:buNone/>
            </a:pPr>
            <a:r>
              <a:rPr lang="en-US" sz="1800" dirty="0">
                <a:latin typeface="Consolas" pitchFamily="49" charset="0"/>
                <a:cs typeface="Consolas" pitchFamily="49" charset="0"/>
              </a:rPr>
              <a:t>var month : Month;</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name2 := "Paul";      // name2 has capacity 20 and length 4</a:t>
            </a:r>
          </a:p>
          <a:p>
            <a:pPr marL="182880" lvl="1" indent="0">
              <a:spcBef>
                <a:spcPts val="200"/>
              </a:spcBef>
              <a:buNone/>
            </a:pPr>
            <a:r>
              <a:rPr lang="en-US" sz="1800" dirty="0">
                <a:latin typeface="Consolas" pitchFamily="49" charset="0"/>
                <a:cs typeface="Consolas" pitchFamily="49" charset="0"/>
              </a:rPr>
              <a:t>name1 := name2;       // legal assignment (same types)</a:t>
            </a:r>
          </a:p>
          <a:p>
            <a:pPr marL="182880" lvl="1" indent="0">
              <a:spcBef>
                <a:spcPts val="200"/>
              </a:spcBef>
              <a:buNone/>
            </a:pPr>
            <a:r>
              <a:rPr lang="en-US" sz="1800" dirty="0">
                <a:latin typeface="Consolas" pitchFamily="49" charset="0"/>
                <a:cs typeface="Consolas" pitchFamily="49" charset="0"/>
              </a:rPr>
              <a:t>greeting := "Hello";  // greeting has capacity 20 and length 5</a:t>
            </a:r>
          </a:p>
          <a:p>
            <a:pPr marL="182880" lvl="1" indent="0">
              <a:spcBef>
                <a:spcPts val="200"/>
              </a:spcBef>
              <a:buNone/>
            </a:pPr>
            <a:r>
              <a:rPr lang="en-US" sz="1800" dirty="0">
                <a:latin typeface="Consolas" pitchFamily="49" charset="0"/>
                <a:cs typeface="Consolas" pitchFamily="49" charset="0"/>
              </a:rPr>
              <a:t>name1 := greeting;    // *** Illegal (different types) ***  </a:t>
            </a:r>
          </a:p>
          <a:p>
            <a:pPr marL="182880" lvl="1" indent="0">
              <a:spcBef>
                <a:spcPts val="200"/>
              </a:spcBef>
              <a:buNone/>
            </a:pPr>
            <a:r>
              <a:rPr lang="en-US" sz="1800" dirty="0">
                <a:latin typeface="Consolas" pitchFamily="49" charset="0"/>
                <a:cs typeface="Consolas" pitchFamily="49" charset="0"/>
              </a:rPr>
              <a:t>month := "Aug";       // legal assignment of string literal</a:t>
            </a:r>
          </a:p>
          <a:p>
            <a:pPr marL="182880" lvl="1" indent="0">
              <a:spcBef>
                <a:spcPts val="200"/>
              </a:spcBef>
              <a:buNone/>
            </a:pPr>
            <a:r>
              <a:rPr lang="en-US" sz="1800" dirty="0">
                <a:latin typeface="Consolas" pitchFamily="49" charset="0"/>
                <a:cs typeface="Consolas" pitchFamily="49" charset="0"/>
              </a:rPr>
              <a:t>month := "Sept";      // *** Illegal (literal too large) ***</a:t>
            </a:r>
          </a:p>
          <a:p>
            <a:pPr marL="182880" lvl="1" indent="0">
              <a:spcBef>
                <a:spcPts val="200"/>
              </a:spcBef>
              <a:buNone/>
            </a:pPr>
            <a:r>
              <a:rPr lang="en-US" sz="1800" dirty="0">
                <a:latin typeface="Consolas" pitchFamily="49" charset="0"/>
                <a:cs typeface="Consolas" pitchFamily="49" charset="0"/>
              </a:rPr>
              <a:t>name1[0] := 'S';      // "Paul" changed to "Saul"</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(Kotlin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5240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Kotlin.</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nb-NO" sz="2000" dirty="0">
                <a:latin typeface="Consolas" pitchFamily="49" charset="0"/>
                <a:cs typeface="Consolas" pitchFamily="49" charset="0"/>
              </a:rPr>
              <a:t>private fun parseStringTypeDecl() : InitialDecl</a:t>
            </a:r>
          </a:p>
          <a:p>
            <a:r>
              <a:rPr lang="nb-NO" sz="2000" dirty="0">
                <a:latin typeface="Consolas" pitchFamily="49" charset="0"/>
                <a:cs typeface="Consolas" pitchFamily="49" charset="0"/>
              </a:rPr>
              <a:t>private fun parseVariable()  : Variable?</a:t>
            </a:r>
          </a:p>
          <a:p>
            <a:r>
              <a:rPr lang="fr-FR" sz="2000" dirty="0" err="1">
                <a:latin typeface="Consolas" pitchFamily="49" charset="0"/>
                <a:cs typeface="Consolas" pitchFamily="49" charset="0"/>
              </a:rPr>
              <a:t>private</a:t>
            </a:r>
            <a:r>
              <a:rPr lang="fr-FR" sz="2000" dirty="0">
                <a:latin typeface="Consolas" pitchFamily="49" charset="0"/>
                <a:cs typeface="Consolas" pitchFamily="49" charset="0"/>
              </a:rPr>
              <a:t> fun </a:t>
            </a:r>
            <a:r>
              <a:rPr lang="fr-FR" sz="2000" dirty="0" err="1">
                <a:latin typeface="Consolas" pitchFamily="49" charset="0"/>
                <a:cs typeface="Consolas" pitchFamily="49" charset="0"/>
              </a:rPr>
              <a:t>parseIndexExpr</a:t>
            </a:r>
            <a:r>
              <a:rPr lang="fr-FR" sz="2000" dirty="0">
                <a:latin typeface="Consolas" pitchFamily="49" charset="0"/>
                <a:cs typeface="Consolas" pitchFamily="49" charset="0"/>
              </a:rPr>
              <a:t>() : Expression</a:t>
            </a:r>
          </a:p>
          <a:p>
            <a:r>
              <a:rPr lang="fr-FR" sz="2000" dirty="0" err="1">
                <a:latin typeface="Consolas" pitchFamily="49" charset="0"/>
                <a:cs typeface="Consolas" pitchFamily="49" charset="0"/>
              </a:rPr>
              <a:t>private</a:t>
            </a:r>
            <a:r>
              <a:rPr lang="fr-FR" sz="2000" dirty="0">
                <a:latin typeface="Consolas" pitchFamily="49" charset="0"/>
                <a:cs typeface="Consolas" pitchFamily="49" charset="0"/>
              </a:rPr>
              <a:t> fun </a:t>
            </a:r>
            <a:r>
              <a:rPr lang="fr-FR" sz="2000" dirty="0" err="1">
                <a:latin typeface="Consolas" pitchFamily="49" charset="0"/>
                <a:cs typeface="Consolas" pitchFamily="49" charset="0"/>
              </a:rPr>
              <a:t>parseFieldExpr</a:t>
            </a:r>
            <a:r>
              <a:rPr lang="fr-FR" sz="2000" dirty="0">
                <a:latin typeface="Consolas" pitchFamily="49" charset="0"/>
                <a:cs typeface="Consolas" pitchFamily="49" charset="0"/>
              </a:rPr>
              <a:t>() : Expression</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3233</TotalTime>
  <Words>1651</Words>
  <Application>Microsoft Office PowerPoint</Application>
  <PresentationFormat>On-screen Show (4:3)</PresentationFormat>
  <Paragraphs>252</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Strings</vt:lpstr>
      <vt:lpstr>Strings in CPRL</vt:lpstr>
      <vt:lpstr>Using CPRL Strings</vt:lpstr>
      <vt:lpstr>Type Equivalence for Strings (Name Equivalence versus Structural Equivalence)</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Address of a String Object</vt:lpstr>
      <vt:lpstr>String Layout Example</vt:lpstr>
      <vt:lpstr>Constraint Rules for Strings</vt:lpstr>
      <vt:lpstr>Constraint Rules for Strings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212</cp:revision>
  <cp:lastPrinted>2020-04-17T14:05:26Z</cp:lastPrinted>
  <dcterms:created xsi:type="dcterms:W3CDTF">2005-01-12T21:47:45Z</dcterms:created>
  <dcterms:modified xsi:type="dcterms:W3CDTF">2022-08-23T13:54:49Z</dcterms:modified>
</cp:coreProperties>
</file>