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4"/>
  </p:notesMasterIdLst>
  <p:handoutMasterIdLst>
    <p:handoutMasterId r:id="rId55"/>
  </p:handoutMasterIdLst>
  <p:sldIdLst>
    <p:sldId id="256" r:id="rId2"/>
    <p:sldId id="270" r:id="rId3"/>
    <p:sldId id="327" r:id="rId4"/>
    <p:sldId id="328" r:id="rId5"/>
    <p:sldId id="335" r:id="rId6"/>
    <p:sldId id="264" r:id="rId7"/>
    <p:sldId id="347" r:id="rId8"/>
    <p:sldId id="259" r:id="rId9"/>
    <p:sldId id="261" r:id="rId10"/>
    <p:sldId id="307"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46" r:id="rId25"/>
    <p:sldId id="269" r:id="rId26"/>
    <p:sldId id="299" r:id="rId27"/>
    <p:sldId id="268" r:id="rId28"/>
    <p:sldId id="271" r:id="rId29"/>
    <p:sldId id="272" r:id="rId30"/>
    <p:sldId id="274" r:id="rId31"/>
    <p:sldId id="300" r:id="rId32"/>
    <p:sldId id="273" r:id="rId33"/>
    <p:sldId id="275" r:id="rId34"/>
    <p:sldId id="326" r:id="rId35"/>
    <p:sldId id="276" r:id="rId36"/>
    <p:sldId id="336" r:id="rId37"/>
    <p:sldId id="281" r:id="rId38"/>
    <p:sldId id="284" r:id="rId39"/>
    <p:sldId id="290" r:id="rId40"/>
    <p:sldId id="285" r:id="rId41"/>
    <p:sldId id="337" r:id="rId42"/>
    <p:sldId id="338" r:id="rId43"/>
    <p:sldId id="339" r:id="rId44"/>
    <p:sldId id="317" r:id="rId45"/>
    <p:sldId id="340" r:id="rId46"/>
    <p:sldId id="341" r:id="rId47"/>
    <p:sldId id="320" r:id="rId48"/>
    <p:sldId id="342" r:id="rId49"/>
    <p:sldId id="303" r:id="rId50"/>
    <p:sldId id="343" r:id="rId51"/>
    <p:sldId id="344" r:id="rId52"/>
    <p:sldId id="345" r:id="rId5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0" autoAdjust="0"/>
    <p:restoredTop sz="97055" autoAdjust="0"/>
  </p:normalViewPr>
  <p:slideViewPr>
    <p:cSldViewPr>
      <p:cViewPr varScale="1">
        <p:scale>
          <a:sx n="62" d="100"/>
          <a:sy n="62" d="100"/>
        </p:scale>
        <p:origin x="67" y="6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sz="2000" dirty="0">
                <a:latin typeface="Consolas" pitchFamily="49" charset="0"/>
                <a:cs typeface="Consolas" pitchFamily="49" charset="0"/>
              </a:rPr>
              <a:t>  BR L</a:t>
            </a:r>
            <a:r>
              <a:rPr lang="en-US" sz="2000" i="1" dirty="0">
                <a:latin typeface="Consolas" pitchFamily="49" charset="0"/>
                <a:cs typeface="Consolas" pitchFamily="49" charset="0"/>
              </a:rPr>
              <a:t>n</a:t>
            </a:r>
            <a:br>
              <a:rPr lang="en-US" sz="2000"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sz="2000" dirty="0">
                <a:latin typeface="Consolas" panose="020B0609020204030204" pitchFamily="49" charset="0"/>
              </a:rPr>
              <a:t>  BR L</a:t>
            </a:r>
            <a:r>
              <a:rPr lang="en-US" sz="2000" i="1" dirty="0">
                <a:latin typeface="Consolas" panose="020B0609020204030204" pitchFamily="49" charset="0"/>
              </a:rPr>
              <a:t>n</a:t>
            </a:r>
            <a:r>
              <a:rPr lang="en-US" sz="2000" dirty="0">
                <a:latin typeface="Consolas" panose="020B0609020204030204" pitchFamily="49" charset="0"/>
              </a:rPr>
              <a:t> </a:t>
            </a:r>
            <a:br>
              <a:rPr lang="en-US" sz="2000"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dirty="0">
                <a:latin typeface="Consolas" pitchFamily="49" charset="0"/>
                <a:cs typeface="Consolas" pitchFamily="49" charset="0"/>
              </a:rPr>
              <a:t>emit("BR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BLE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a:t>
            </a:r>
            <a:r>
              <a:rPr lang="en-US" sz="2000">
                <a:latin typeface="Consolas" panose="020B0609020204030204" pitchFamily="49" charset="0"/>
              </a:rPr>
              <a:t>BG L2</a:t>
            </a:r>
            <a:endParaRPr lang="en-US" sz="20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for an expression, which leaves the value of an expression on the top of the stack, we introduce a couple of helper methods for branching.</a:t>
            </a:r>
          </a:p>
          <a:p>
            <a:r>
              <a:rPr lang="en-US" dirty="0"/>
              <a:t>Class </a:t>
            </a:r>
            <a:r>
              <a:rPr lang="en-US" dirty="0">
                <a:latin typeface="Consolas" panose="020B0609020204030204" pitchFamily="49" charset="0"/>
              </a:rPr>
              <a:t>Expression</a:t>
            </a:r>
            <a:r>
              <a:rPr lang="en-US" dirty="0"/>
              <a:t> defines a method named </a:t>
            </a:r>
            <a:r>
              <a:rPr lang="en-US" dirty="0">
                <a:latin typeface="Consolas" panose="020B0609020204030204" pitchFamily="49" charset="0"/>
              </a:rPr>
              <a:t>emitBranch()</a:t>
            </a:r>
            <a:r>
              <a:rPr lang="en-US" dirty="0"/>
              <a:t> that emits code to push a </a:t>
            </a:r>
            <a:r>
              <a:rPr lang="en-US" dirty="0" err="1"/>
              <a:t>boolean</a:t>
            </a:r>
            <a:r>
              <a:rPr lang="en-US" dirty="0"/>
              <a:t> value on the run-time stack plus code that branches based on that value.</a:t>
            </a:r>
          </a:p>
          <a:p>
            <a:pPr marL="457200" lvl="1" indent="0">
              <a:buNone/>
            </a:pPr>
            <a:r>
              <a:rPr lang="en-US" sz="1800" dirty="0">
                <a:latin typeface="Consolas" panose="020B0609020204030204" pitchFamily="49" charset="0"/>
              </a:rPr>
              <a:t>open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emit(if (condition) "BNZ $label" else "BZ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Method </a:t>
            </a:r>
            <a:r>
              <a:rPr lang="en-US" dirty="0">
                <a:latin typeface="Consolas" panose="020B0609020204030204" pitchFamily="49" charset="0"/>
              </a:rPr>
              <a:t>emitBranch()</a:t>
            </a:r>
            <a:r>
              <a:rPr lang="en-US" dirty="0"/>
              <a:t> for relational expressions.</a:t>
            </a:r>
          </a:p>
          <a:p>
            <a:pPr marL="457200" lvl="1" indent="0">
              <a:buNone/>
            </a:pPr>
            <a:r>
              <a:rPr lang="en-US" sz="1800" dirty="0">
                <a:latin typeface="Consolas" panose="020B0609020204030204" pitchFamily="49" charset="0"/>
              </a:rPr>
              <a:t>override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when (</a:t>
            </a:r>
            <a:r>
              <a:rPr lang="en-US" sz="1800" dirty="0" err="1">
                <a:latin typeface="Consolas" panose="020B0609020204030204" pitchFamily="49" charset="0"/>
              </a:rPr>
              <a:t>operator.symbol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Symbol.equals</a:t>
            </a:r>
            <a:r>
              <a:rPr lang="en-US" sz="1800" dirty="0">
                <a:latin typeface="Consolas" panose="020B0609020204030204" pitchFamily="49" charset="0"/>
              </a:rPr>
              <a:t>   -&gt; emit(if (condition) "BE $label"</a:t>
            </a:r>
          </a:p>
          <a:p>
            <a:pPr marL="457200" lvl="1" indent="0">
              <a:spcBef>
                <a:spcPts val="100"/>
              </a:spcBef>
              <a:buNone/>
            </a:pPr>
            <a:r>
              <a:rPr lang="en-US" sz="1800" dirty="0">
                <a:latin typeface="Consolas" panose="020B0609020204030204" pitchFamily="49" charset="0"/>
              </a:rPr>
              <a:t>                                 else "BNE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Symbol.notEqual</a:t>
            </a:r>
            <a:r>
              <a:rPr lang="en-US" sz="1800" dirty="0">
                <a:latin typeface="Consolas" panose="020B0609020204030204" pitchFamily="49" charset="0"/>
              </a:rPr>
              <a:t> -&gt; emit(if (condition) "BNE $label"</a:t>
            </a:r>
          </a:p>
          <a:p>
            <a:pPr marL="457200" lvl="1" indent="0">
              <a:spcBef>
                <a:spcPts val="100"/>
              </a:spcBef>
              <a:buNone/>
            </a:pPr>
            <a:r>
              <a:rPr lang="en-US" sz="1800" dirty="0">
                <a:latin typeface="Consolas" panose="020B0609020204030204" pitchFamily="49" charset="0"/>
              </a:rPr>
              <a:t>                                 else "BE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Symbol.lessThan</a:t>
            </a:r>
            <a:r>
              <a:rPr lang="en-US" sz="1800" dirty="0">
                <a:latin typeface="Consolas" panose="020B0609020204030204" pitchFamily="49" charset="0"/>
              </a:rPr>
              <a:t> -&gt; emit(if (condition) "BL $label"</a:t>
            </a:r>
          </a:p>
          <a:p>
            <a:pPr marL="457200" lvl="1" indent="0">
              <a:spcBef>
                <a:spcPts val="100"/>
              </a:spcBef>
              <a:buNone/>
            </a:pPr>
            <a:r>
              <a:rPr lang="en-US" sz="1800" dirty="0">
                <a:latin typeface="Consolas" panose="020B0609020204030204" pitchFamily="49" charset="0"/>
              </a:rPr>
              <a:t>                                 else "BGE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 -&gt; throw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emitLoadInst</a:t>
            </a:r>
            <a:r>
              <a:rPr lang="en-US" sz="1800" dirty="0">
                <a:latin typeface="Consolas" panose="020B0609020204030204" pitchFamily="49" charset="0"/>
              </a:rPr>
              <a:t>(t : Type)</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(t : Type)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922505F3-9CD3-1761-B747-351DF334DCD0}"/>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emits the appropriate LOAD instruction based on the size (number of bytes) of a type.</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a:t>
            </a:r>
            <a:r>
              <a:rPr lang="en-US" dirty="0"/>
              <a:t> emits the appropriate </a:t>
            </a:r>
            <a:r>
              <a:rPr lang="en-US" dirty="0">
                <a:latin typeface="Consolas" panose="020B0609020204030204" pitchFamily="49" charset="0"/>
              </a:rPr>
              <a:t>STORE</a:t>
            </a:r>
            <a:r>
              <a:rPr lang="en-US" dirty="0"/>
              <a:t> instruction based on the size of a type.</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0" y="5181600"/>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4    -&gt; emit("LOADW")</a:t>
            </a:r>
          </a:p>
          <a:p>
            <a:pPr marL="182880" indent="0">
              <a:spcBef>
                <a:spcPts val="200"/>
              </a:spcBef>
              <a:buFontTx/>
              <a:buNone/>
            </a:pPr>
            <a:r>
              <a:rPr lang="en-US" sz="1800" dirty="0">
                <a:latin typeface="Consolas" pitchFamily="49" charset="0"/>
                <a:cs typeface="Consolas" pitchFamily="49" charset="0"/>
              </a:rPr>
              <a:t>        2    -&gt; emit("LOAD2B")</a:t>
            </a:r>
          </a:p>
          <a:p>
            <a:pPr marL="182880" indent="0">
              <a:spcBef>
                <a:spcPts val="200"/>
              </a:spcBef>
              <a:buFontTx/>
              <a:buNone/>
            </a:pPr>
            <a:r>
              <a:rPr lang="en-US" sz="1800" dirty="0">
                <a:latin typeface="Consolas" pitchFamily="49" charset="0"/>
                <a:cs typeface="Consolas" pitchFamily="49" charset="0"/>
              </a:rPr>
              <a:t>        1    -&gt; emit("LOADB")</a:t>
            </a:r>
          </a:p>
          <a:p>
            <a:pPr marL="182880" indent="0">
              <a:spcBef>
                <a:spcPts val="200"/>
              </a:spcBef>
              <a:buFontTx/>
              <a:buNone/>
            </a:pPr>
            <a:r>
              <a:rPr lang="en-US" sz="1800" dirty="0">
                <a:latin typeface="Consolas" pitchFamily="49" charset="0"/>
                <a:cs typeface="Consolas" pitchFamily="49" charset="0"/>
              </a:rPr>
              <a:t>        else -&gt; emit("LOAD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fun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var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decl</a:t>
            </a:r>
            <a:r>
              <a:rPr lang="en-US" sz="1750" dirty="0">
                <a:latin typeface="Consolas" panose="020B0609020204030204" pitchFamily="49" charset="0"/>
              </a:rPr>
              <a:t> in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is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in </a:t>
            </a:r>
            <a:r>
              <a:rPr lang="en-US" sz="1750" dirty="0" err="1">
                <a:latin typeface="Consolas" panose="020B0609020204030204" pitchFamily="49" charset="0"/>
              </a:rPr>
              <a:t>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singleVarDecl.relAddr</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singleVarDecl.size</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22C0AFB0-C7C3-69D9-65AD-3F4CDD31E4B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varLength</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25374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override fun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computed property </a:t>
            </a:r>
            <a:r>
              <a:rPr lang="en-US" dirty="0" err="1">
                <a:latin typeface="Consolas" pitchFamily="49" charset="0"/>
              </a:rPr>
              <a:t>i</a:t>
            </a:r>
            <a:r>
              <a:rPr lang="en-US" dirty="0" err="1">
                <a:latin typeface="Consolas" pitchFamily="49" charset="0"/>
                <a:cs typeface="Consolas" pitchFamily="49" charset="0"/>
              </a:rPr>
              <a:t>ntValue</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when (type)</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 -&gt; emit("LDCINT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 -&gt; emit("LDCB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    -&gt; emit("LDCCH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  -&gt; emit("LDCSTR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-&gt;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3501896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 fun emit()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1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override fun emit()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Symbol.minus)</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34</a:t>
            </a:fld>
            <a:endParaRPr lang="en-US"/>
          </a:p>
        </p:txBody>
      </p:sp>
    </p:spTree>
    <p:extLst>
      <p:ext uri="{BB962C8B-B14F-4D97-AF65-F5344CB8AC3E}">
        <p14:creationId xmlns:p14="http://schemas.microsoft.com/office/powerpoint/2010/main" val="3293066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36</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 fun emit()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for (</a:t>
            </a:r>
            <a:r>
              <a:rPr lang="en-US" sz="1800" dirty="0" err="1">
                <a:latin typeface="Consolas" panose="020B0609020204030204" pitchFamily="49" charset="0"/>
              </a:rPr>
              <a:t>stmt</a:t>
            </a:r>
            <a:r>
              <a:rPr lang="en-US" sz="1800" dirty="0">
                <a:latin typeface="Consolas" panose="020B0609020204030204" pitchFamily="49" charset="0"/>
              </a:rPr>
              <a:t> in statements)</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extLst>
      <p:ext uri="{BB962C8B-B14F-4D97-AF65-F5344CB8AC3E}">
        <p14:creationId xmlns:p14="http://schemas.microsoft.com/office/powerpoint/2010/main" val="3757117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 fun emit()</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?.emitBranch(false,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12852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45</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 fun emit()</a:t>
            </a: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47</a:t>
            </a:fld>
            <a:endParaRPr lang="en-US"/>
          </a:p>
        </p:txBody>
      </p:sp>
    </p:spTree>
    <p:extLst>
      <p:ext uri="{BB962C8B-B14F-4D97-AF65-F5344CB8AC3E}">
        <p14:creationId xmlns:p14="http://schemas.microsoft.com/office/powerpoint/2010/main" val="1274943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a:latin typeface="Consolas" pitchFamily="49" charset="0"/>
                <a:cs typeface="Consolas" pitchFamily="49" charset="0"/>
              </a:rPr>
              <a:t>L2</a:t>
            </a:r>
            <a:r>
              <a:rPr lang="en-US" sz="1800" dirty="0">
                <a:latin typeface="Consolas" pitchFamily="49" charset="0"/>
                <a:cs typeface="Consolas" pitchFamily="49" charset="0"/>
              </a:rPr>
              <a:t>:</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a:xfrm>
            <a:off x="458788" y="1363663"/>
            <a:ext cx="8321040" cy="4935537"/>
          </a:xfrm>
        </p:spPr>
        <p:txBody>
          <a:bodyPr/>
          <a:lstStyle/>
          <a:p>
            <a:r>
              <a:rPr lang="en-US" dirty="0"/>
              <a:t>Class </a:t>
            </a:r>
            <a:r>
              <a:rPr lang="en-US" dirty="0">
                <a:latin typeface="Consolas" pitchFamily="49" charset="0"/>
                <a:cs typeface="Consolas" pitchFamily="49" charset="0"/>
              </a:rPr>
              <a:t>AST</a:t>
            </a:r>
            <a:r>
              <a:rPr lang="en-US" dirty="0"/>
              <a:t> defines four methods that write assembly language to the target file.</a:t>
            </a:r>
          </a:p>
          <a:p>
            <a:pPr lvl="1">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(label : String)   // appends ":"</a:t>
            </a:r>
          </a:p>
          <a:p>
            <a:pPr lvl="1">
              <a:spcBef>
                <a:spcPts val="200"/>
              </a:spcBef>
              <a:buFontTx/>
              <a:buNone/>
            </a:pPr>
            <a:r>
              <a:rPr lang="en-US" sz="1800" dirty="0">
                <a:latin typeface="Consolas" pitchFamily="49" charset="0"/>
                <a:cs typeface="Consolas" pitchFamily="49" charset="0"/>
              </a:rPr>
              <a:t>protected fun emit(instruction : String)</a:t>
            </a:r>
          </a:p>
          <a:p>
            <a:r>
              <a:rPr lang="en-US" dirty="0"/>
              <a:t>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100"/>
              </a:spcBef>
              <a:buNone/>
            </a:pPr>
            <a:r>
              <a:rPr lang="en-US" sz="1800" dirty="0">
                <a:latin typeface="Consolas" pitchFamily="49" charset="0"/>
                <a:cs typeface="Consolas" pitchFamily="49" charset="0"/>
              </a:rPr>
              <a:t> * Returns a new value for a label number.  This method should</a:t>
            </a:r>
          </a:p>
          <a:p>
            <a:pPr marL="457200" lvl="1" indent="0">
              <a:spcBef>
                <a:spcPts val="100"/>
              </a:spcBef>
              <a:buNone/>
            </a:pPr>
            <a:r>
              <a:rPr lang="en-US" sz="1800" dirty="0">
                <a:latin typeface="Consolas" pitchFamily="49" charset="0"/>
                <a:cs typeface="Consolas" pitchFamily="49" charset="0"/>
              </a:rPr>
              <a:t> * be called once for each label before code generation.</a:t>
            </a:r>
          </a:p>
          <a:p>
            <a:pPr marL="457200" lvl="1" indent="0">
              <a:spcBef>
                <a:spcPts val="100"/>
              </a:spcBef>
              <a:buNone/>
            </a:pPr>
            <a:r>
              <a:rPr lang="en-US" sz="1800" dirty="0">
                <a:latin typeface="Consolas" pitchFamily="49" charset="0"/>
                <a:cs typeface="Consolas" pitchFamily="49" charset="0"/>
              </a:rPr>
              <a:t> */</a:t>
            </a:r>
          </a:p>
          <a:p>
            <a:pPr marL="457200" lvl="1" indent="0">
              <a:spcBef>
                <a:spcPts val="100"/>
              </a:spcBef>
              <a:buNone/>
            </a:pPr>
            <a:r>
              <a:rPr lang="en-US" sz="1800" dirty="0">
                <a:latin typeface="Consolas" pitchFamily="49" charset="0"/>
                <a:cs typeface="Consolas" pitchFamily="49" charset="0"/>
              </a:rPr>
              <a:t>protected fun getNewLabel() : String</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L1 = getNewLabel()   // label for start of loop</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L2 = getNewLabel()   // label for end of loop</a:t>
            </a:r>
          </a:p>
          <a:p>
            <a:r>
              <a:rPr lang="en-US" dirty="0"/>
              <a:t>The actual value assigned to the label variables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7" name="TextBox 6">
            <a:extLst>
              <a:ext uri="{FF2B5EF4-FFF2-40B4-BE49-F238E27FC236}">
                <a16:creationId xmlns:a16="http://schemas.microsoft.com/office/drawing/2014/main" id="{8D379662-860D-7118-5BEF-4296A7D8A280}"/>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6486</TotalTime>
  <Words>4561</Words>
  <Application>Microsoft Office PowerPoint</Application>
  <PresentationFormat>On-screen Show (4:3)</PresentationFormat>
  <Paragraphs>676</Paragraphs>
  <Slides>52</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300</cp:revision>
  <cp:lastPrinted>2020-08-15T13:47:41Z</cp:lastPrinted>
  <dcterms:created xsi:type="dcterms:W3CDTF">2005-01-12T21:47:45Z</dcterms:created>
  <dcterms:modified xsi:type="dcterms:W3CDTF">2024-09-22T13:32:56Z</dcterms:modified>
</cp:coreProperties>
</file>