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8"/>
  </p:notesMasterIdLst>
  <p:handoutMasterIdLst>
    <p:handoutMasterId r:id="rId79"/>
  </p:handoutMasterIdLst>
  <p:sldIdLst>
    <p:sldId id="256" r:id="rId2"/>
    <p:sldId id="399" r:id="rId3"/>
    <p:sldId id="400" r:id="rId4"/>
    <p:sldId id="401" r:id="rId5"/>
    <p:sldId id="404" r:id="rId6"/>
    <p:sldId id="405" r:id="rId7"/>
    <p:sldId id="406" r:id="rId8"/>
    <p:sldId id="407" r:id="rId9"/>
    <p:sldId id="310" r:id="rId10"/>
    <p:sldId id="409" r:id="rId11"/>
    <p:sldId id="315" r:id="rId12"/>
    <p:sldId id="410" r:id="rId13"/>
    <p:sldId id="311" r:id="rId14"/>
    <p:sldId id="292" r:id="rId15"/>
    <p:sldId id="371" r:id="rId16"/>
    <p:sldId id="293" r:id="rId17"/>
    <p:sldId id="294" r:id="rId18"/>
    <p:sldId id="411" r:id="rId19"/>
    <p:sldId id="296" r:id="rId20"/>
    <p:sldId id="412" r:id="rId21"/>
    <p:sldId id="413" r:id="rId22"/>
    <p:sldId id="345" r:id="rId23"/>
    <p:sldId id="414" r:id="rId24"/>
    <p:sldId id="417" r:id="rId25"/>
    <p:sldId id="418" r:id="rId26"/>
    <p:sldId id="374" r:id="rId27"/>
    <p:sldId id="347" r:id="rId28"/>
    <p:sldId id="385" r:id="rId29"/>
    <p:sldId id="298" r:id="rId30"/>
    <p:sldId id="330" r:id="rId31"/>
    <p:sldId id="332" r:id="rId32"/>
    <p:sldId id="337" r:id="rId33"/>
    <p:sldId id="331" r:id="rId34"/>
    <p:sldId id="299" r:id="rId35"/>
    <p:sldId id="300" r:id="rId36"/>
    <p:sldId id="363" r:id="rId37"/>
    <p:sldId id="415" r:id="rId38"/>
    <p:sldId id="416" r:id="rId39"/>
    <p:sldId id="314" r:id="rId40"/>
    <p:sldId id="380" r:id="rId41"/>
    <p:sldId id="386" r:id="rId42"/>
    <p:sldId id="266" r:id="rId43"/>
    <p:sldId id="367" r:id="rId44"/>
    <p:sldId id="369" r:id="rId45"/>
    <p:sldId id="370" r:id="rId46"/>
    <p:sldId id="258" r:id="rId47"/>
    <p:sldId id="271" r:id="rId48"/>
    <p:sldId id="355" r:id="rId49"/>
    <p:sldId id="356" r:id="rId50"/>
    <p:sldId id="316" r:id="rId51"/>
    <p:sldId id="378" r:id="rId52"/>
    <p:sldId id="387" r:id="rId53"/>
    <p:sldId id="388" r:id="rId54"/>
    <p:sldId id="389" r:id="rId55"/>
    <p:sldId id="391" r:id="rId56"/>
    <p:sldId id="381" r:id="rId57"/>
    <p:sldId id="390" r:id="rId58"/>
    <p:sldId id="323" r:id="rId59"/>
    <p:sldId id="320" r:id="rId60"/>
    <p:sldId id="392" r:id="rId61"/>
    <p:sldId id="393" r:id="rId62"/>
    <p:sldId id="324" r:id="rId63"/>
    <p:sldId id="382" r:id="rId64"/>
    <p:sldId id="394" r:id="rId65"/>
    <p:sldId id="395" r:id="rId66"/>
    <p:sldId id="396" r:id="rId67"/>
    <p:sldId id="397" r:id="rId68"/>
    <p:sldId id="328" r:id="rId69"/>
    <p:sldId id="336" r:id="rId70"/>
    <p:sldId id="398" r:id="rId71"/>
    <p:sldId id="379" r:id="rId72"/>
    <p:sldId id="358" r:id="rId73"/>
    <p:sldId id="359" r:id="rId74"/>
    <p:sldId id="360" r:id="rId75"/>
    <p:sldId id="402" r:id="rId76"/>
    <p:sldId id="403" r:id="rId77"/>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5" autoAdjust="0"/>
    <p:restoredTop sz="97017" autoAdjust="0"/>
  </p:normalViewPr>
  <p:slideViewPr>
    <p:cSldViewPr>
      <p:cViewPr varScale="1">
        <p:scale>
          <a:sx n="60" d="100"/>
          <a:sy n="60" d="100"/>
        </p:scale>
        <p:origin x="62"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r>
              <a:rPr lang="en-US"/>
              <a:t>Parsing</a:t>
            </a:r>
          </a:p>
        </p:txBody>
      </p:sp>
      <p:sp>
        <p:nvSpPr>
          <p:cNvPr id="64515" name="Rectangle 3"/>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64519" name="Rectangle 7"/>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37</a:t>
            </a:fld>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46</a:t>
            </a:fld>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48</a:t>
            </a:fld>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50</a:t>
            </a:fld>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974"/>
            <a:r>
              <a:rPr lang="en-US"/>
              <a:t>Subprograms</a:t>
            </a:r>
          </a:p>
        </p:txBody>
      </p:sp>
      <p:sp>
        <p:nvSpPr>
          <p:cNvPr id="39941" name="Slide Number Placeholder 4"/>
          <p:cNvSpPr>
            <a:spLocks noGrp="1"/>
          </p:cNvSpPr>
          <p:nvPr>
            <p:ph type="sldNum" sz="quarter" idx="5"/>
          </p:nvPr>
        </p:nvSpPr>
        <p:spPr>
          <a:noFill/>
        </p:spPr>
        <p:txBody>
          <a:bodyPr/>
          <a:lstStyle/>
          <a:p>
            <a:pPr defTabSz="964974"/>
            <a:fld id="{F7624EB1-F083-4E77-9F78-569C6646FEF6}" type="slidenum">
              <a:rPr lang="en-US" smtClean="0"/>
              <a:pPr defTabSz="964974"/>
              <a:t>52</a:t>
            </a:fld>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974"/>
            <a:r>
              <a:rPr lang="en-US"/>
              <a:t>Subprograms</a:t>
            </a:r>
          </a:p>
        </p:txBody>
      </p:sp>
      <p:sp>
        <p:nvSpPr>
          <p:cNvPr id="39941" name="Slide Number Placeholder 4"/>
          <p:cNvSpPr>
            <a:spLocks noGrp="1"/>
          </p:cNvSpPr>
          <p:nvPr>
            <p:ph type="sldNum" sz="quarter" idx="5"/>
          </p:nvPr>
        </p:nvSpPr>
        <p:spPr>
          <a:noFill/>
        </p:spPr>
        <p:txBody>
          <a:bodyPr/>
          <a:lstStyle/>
          <a:p>
            <a:pPr defTabSz="964974"/>
            <a:fld id="{F7624EB1-F083-4E77-9F78-569C6646FEF6}" type="slidenum">
              <a:rPr lang="en-US" smtClean="0"/>
              <a:pPr defTabSz="964974"/>
              <a:t>53</a:t>
            </a:fld>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55</a:t>
            </a:fld>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56</a:t>
            </a:fld>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57</a:t>
            </a:fld>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58</a:t>
            </a:fld>
            <a:endParaRPr lang="en-US" dirty="0"/>
          </a:p>
        </p:txBody>
      </p:sp>
    </p:spTree>
    <p:extLst>
      <p:ext uri="{BB962C8B-B14F-4D97-AF65-F5344CB8AC3E}">
        <p14:creationId xmlns:p14="http://schemas.microsoft.com/office/powerpoint/2010/main" val="33544987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59</a:t>
            </a:fld>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8</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60</a:t>
            </a:fld>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61</a:t>
            </a:fld>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62</a:t>
            </a:fld>
            <a:endParaRPr lang="en-US" dirty="0"/>
          </a:p>
        </p:txBody>
      </p:sp>
    </p:spTree>
    <p:extLst>
      <p:ext uri="{BB962C8B-B14F-4D97-AF65-F5344CB8AC3E}">
        <p14:creationId xmlns:p14="http://schemas.microsoft.com/office/powerpoint/2010/main" val="41668843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Tree>
    <p:extLst>
      <p:ext uri="{BB962C8B-B14F-4D97-AF65-F5344CB8AC3E}">
        <p14:creationId xmlns:p14="http://schemas.microsoft.com/office/powerpoint/2010/main" val="17678297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Tree>
    <p:extLst>
      <p:ext uri="{BB962C8B-B14F-4D97-AF65-F5344CB8AC3E}">
        <p14:creationId xmlns:p14="http://schemas.microsoft.com/office/powerpoint/2010/main" val="24025552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Tree>
    <p:extLst>
      <p:ext uri="{BB962C8B-B14F-4D97-AF65-F5344CB8AC3E}">
        <p14:creationId xmlns:p14="http://schemas.microsoft.com/office/powerpoint/2010/main" val="41979534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66</a:t>
            </a:fld>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9</a:t>
            </a:fld>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Tree>
    <p:extLst>
      <p:ext uri="{BB962C8B-B14F-4D97-AF65-F5344CB8AC3E}">
        <p14:creationId xmlns:p14="http://schemas.microsoft.com/office/powerpoint/2010/main" val="2665165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3069716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7FA3670F-EC8F-4261-9377-269ADC05270A}" type="slidenum">
              <a:rPr lang="en-US"/>
              <a:pPr/>
              <a:t>1</a:t>
            </a:fld>
            <a:endParaRPr lang="en-US"/>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0C81F343-11D8-4A96-AD6F-874DA0A3951E}" type="slidenum">
              <a:rPr lang="en-US"/>
              <a:pPr/>
              <a:t>10</a:t>
            </a:fld>
            <a:endParaRPr lang="en-US"/>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6578600" algn="l"/>
              </a:tabLst>
            </a:pPr>
            <a:r>
              <a:rPr lang="en-US" dirty="0"/>
              <a:t>Recursive Descent Parsing Methods</a:t>
            </a:r>
          </a:p>
        </p:txBody>
      </p:sp>
      <p:sp>
        <p:nvSpPr>
          <p:cNvPr id="3" name="Content Placeholder 2"/>
          <p:cNvSpPr>
            <a:spLocks noGrp="1"/>
          </p:cNvSpPr>
          <p:nvPr>
            <p:ph idx="1"/>
          </p:nvPr>
        </p:nvSpPr>
        <p:spPr/>
        <p:txBody>
          <a:bodyPr/>
          <a:lstStyle/>
          <a:p>
            <a:pPr>
              <a:buNone/>
            </a:pPr>
            <a:r>
              <a:rPr lang="en-US" dirty="0"/>
              <a:t>The </a:t>
            </a:r>
            <a:r>
              <a:rPr lang="en-US" dirty="0">
                <a:latin typeface="Consolas" pitchFamily="49" charset="0"/>
                <a:cs typeface="Consolas" pitchFamily="49" charset="0"/>
              </a:rPr>
              <a:t>parseN()</a:t>
            </a:r>
            <a:r>
              <a:rPr lang="en-US" dirty="0"/>
              <a:t> methods of the parser function as follows.</a:t>
            </a:r>
          </a:p>
          <a:p>
            <a:r>
              <a:rPr lang="en-US" dirty="0"/>
              <a:t>Scanner property </a:t>
            </a:r>
            <a:r>
              <a:rPr lang="en-US" dirty="0">
                <a:latin typeface="Consolas" panose="020B0609020204030204" pitchFamily="49" charset="0"/>
              </a:rPr>
              <a:t>s</a:t>
            </a:r>
            <a:r>
              <a:rPr lang="en-US" dirty="0">
                <a:latin typeface="Consolas" panose="020B0609020204030204" pitchFamily="49" charset="0"/>
                <a:cs typeface="Consolas" pitchFamily="49" charset="0"/>
              </a:rPr>
              <a:t>ymbol</a:t>
            </a:r>
            <a:r>
              <a:rPr lang="en-US" dirty="0"/>
              <a:t> provides one “lookahead” symbol for the parsing methods.</a:t>
            </a:r>
          </a:p>
          <a:p>
            <a:r>
              <a:rPr lang="en-US" dirty="0"/>
              <a:t>Additional lookahead symbols can be examined by using the </a:t>
            </a:r>
            <a:r>
              <a:rPr lang="en-US" dirty="0">
                <a:latin typeface="Consolas" panose="020B0609020204030204" pitchFamily="49" charset="0"/>
              </a:rPr>
              <a:t>symbol</a:t>
            </a:r>
            <a:r>
              <a:rPr lang="en-US" dirty="0"/>
              <a:t> property of tokens obtained from scanner method </a:t>
            </a:r>
            <a:r>
              <a:rPr lang="en-US" dirty="0">
                <a:latin typeface="Consolas" panose="020B0609020204030204" pitchFamily="49" charset="0"/>
              </a:rPr>
              <a:t>lookahead()</a:t>
            </a:r>
            <a:r>
              <a:rPr lang="en-US" dirty="0"/>
              <a:t>; e.g., </a:t>
            </a:r>
            <a:r>
              <a:rPr lang="en-US" dirty="0">
                <a:latin typeface="Consolas" panose="020B0609020204030204" pitchFamily="49" charset="0"/>
              </a:rPr>
              <a:t>lookahead(2).symbol</a:t>
            </a:r>
            <a:r>
              <a:rPr lang="en-US" dirty="0"/>
              <a:t>.</a:t>
            </a:r>
          </a:p>
          <a:p>
            <a:r>
              <a:rPr lang="en-US" dirty="0"/>
              <a:t>On entry into the method </a:t>
            </a:r>
            <a:r>
              <a:rPr lang="en-US" dirty="0">
                <a:latin typeface="Consolas" pitchFamily="49" charset="0"/>
                <a:cs typeface="Consolas" pitchFamily="49" charset="0"/>
              </a:rPr>
              <a:t>parseN()</a:t>
            </a:r>
            <a:r>
              <a:rPr lang="en-US" dirty="0"/>
              <a:t>, the symbol returned from the scanner should be a symbol that could start on the right side of the rule </a:t>
            </a:r>
            <a:r>
              <a:rPr lang="en-US"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extLst>
      <p:ext uri="{BB962C8B-B14F-4D97-AF65-F5344CB8AC3E}">
        <p14:creationId xmlns:p14="http://schemas.microsoft.com/office/powerpoint/2010/main" val="3006220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1EE2AF44-A86A-466A-97F8-1FFAF91DE9BE}" type="slidenum">
              <a:rPr lang="en-US"/>
              <a:pPr/>
              <a:t>13</a:t>
            </a:fld>
            <a:endParaRPr lang="en-US"/>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7" name="Slide Number Placeholder 4"/>
          <p:cNvSpPr>
            <a:spLocks noGrp="1"/>
          </p:cNvSpPr>
          <p:nvPr>
            <p:ph type="sldNum" sz="quarter" idx="11"/>
          </p:nvPr>
        </p:nvSpPr>
        <p:spPr>
          <a:noFill/>
        </p:spPr>
        <p:txBody>
          <a:bodyPr/>
          <a:lstStyle/>
          <a:p>
            <a:r>
              <a:rPr lang="en-US"/>
              <a:t>Slide </a:t>
            </a:r>
            <a:fld id="{2FD446EE-589A-4C39-9258-577C172775D9}" type="slidenum">
              <a:rPr lang="en-US"/>
              <a:pPr/>
              <a:t>14</a:t>
            </a:fld>
            <a:endParaRPr lang="en-US"/>
          </a:p>
        </p:txBody>
      </p:sp>
      <p:sp>
        <p:nvSpPr>
          <p:cNvPr id="11268" name="Rectangle 2"/>
          <p:cNvSpPr>
            <a:spLocks noGrp="1" noChangeArrowheads="1"/>
          </p:cNvSpPr>
          <p:nvPr>
            <p:ph type="title"/>
          </p:nvPr>
        </p:nvSpPr>
        <p:spPr/>
        <p:txBody>
          <a:bodyPr/>
          <a:lstStyle/>
          <a:p>
            <a:r>
              <a:rPr lang="en-US"/>
              <a:t>Recursive Descent Parsing</a:t>
            </a:r>
            <a:br>
              <a:rPr lang="en-US"/>
            </a:br>
            <a:r>
              <a:rPr lang="en-US"/>
              <a:t>Refinement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15</a:t>
            </a:fld>
            <a:endParaRPr lang="en-US"/>
          </a:p>
        </p:txBody>
      </p:sp>
    </p:spTree>
    <p:extLst>
      <p:ext uri="{BB962C8B-B14F-4D97-AF65-F5344CB8AC3E}">
        <p14:creationId xmlns:p14="http://schemas.microsoft.com/office/powerpoint/2010/main" val="3446840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74D965B-4E1A-459E-B346-8CA2EC1892D8}" type="slidenum">
              <a:rPr lang="en-US"/>
              <a:pPr/>
              <a:t>16</a:t>
            </a:fld>
            <a:endParaRPr lang="en-US"/>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fun match(expectedSymbol : Symbol)</a:t>
            </a:r>
          </a:p>
          <a:p>
            <a:pPr lvl="1">
              <a:buFontTx/>
              <a:buNone/>
            </a:pPr>
            <a:r>
              <a:rPr lang="en-US" sz="1800" dirty="0">
                <a:latin typeface="Consolas" pitchFamily="49" charset="0"/>
              </a:rPr>
              <a:t>   {</a:t>
            </a:r>
          </a:p>
          <a:p>
            <a:pPr lvl="1">
              <a:buFontTx/>
              <a:buNone/>
            </a:pPr>
            <a:r>
              <a:rPr lang="en-US" sz="1800" dirty="0">
                <a:latin typeface="Consolas" pitchFamily="49" charset="0"/>
              </a:rPr>
              <a:t>     if (</a:t>
            </a:r>
            <a:r>
              <a:rPr lang="en-US" sz="1800" dirty="0" err="1">
                <a:latin typeface="Consolas" pitchFamily="49" charset="0"/>
              </a:rPr>
              <a:t>scanner.symbol</a:t>
            </a:r>
            <a:r>
              <a:rPr lang="en-US" sz="1800" dirty="0">
                <a:latin typeface="Consolas" pitchFamily="49" charset="0"/>
              </a:rPr>
              <a:t> == expectedSymbol)</a:t>
            </a:r>
          </a:p>
          <a:p>
            <a:pPr lvl="1">
              <a:buFontTx/>
              <a:buNone/>
            </a:pPr>
            <a:r>
              <a:rPr lang="en-US" sz="1800" dirty="0">
                <a:latin typeface="Consolas" pitchFamily="49" charset="0"/>
              </a:rPr>
              <a:t>         scanner.advance()</a:t>
            </a:r>
          </a:p>
          <a:p>
            <a:pPr lvl="1">
              <a:buFontTx/>
              <a:buNone/>
            </a:pPr>
            <a:r>
              <a:rPr lang="en-US" sz="1800" dirty="0">
                <a:latin typeface="Consolas" pitchFamily="49" charset="0"/>
              </a:rPr>
              <a:t>     else</a:t>
            </a:r>
          </a:p>
          <a:p>
            <a:pPr lvl="1">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620E6FF0-13EE-4CFE-85B4-75EB8C45B3B2}" type="slidenum">
              <a:rPr lang="en-US"/>
              <a:pPr/>
              <a:t>17</a:t>
            </a:fld>
            <a:endParaRPr lang="en-US"/>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DA27B0D9-1254-4601-820A-CE52EA116A9E}" type="slidenum">
              <a:rPr lang="en-US"/>
              <a:pPr/>
              <a:t>18</a:t>
            </a:fld>
            <a:endParaRPr lang="en-US"/>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fun parseAssignmentStmt()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grpSp>
        <p:nvGrpSpPr>
          <p:cNvPr id="4" name="Group 3">
            <a:extLst>
              <a:ext uri="{FF2B5EF4-FFF2-40B4-BE49-F238E27FC236}">
                <a16:creationId xmlns:a16="http://schemas.microsoft.com/office/drawing/2014/main" id="{4C61ED45-D7F4-7995-4888-B94235309CB7}"/>
              </a:ext>
            </a:extLst>
          </p:cNvPr>
          <p:cNvGrpSpPr/>
          <p:nvPr/>
        </p:nvGrpSpPr>
        <p:grpSpPr>
          <a:xfrm>
            <a:off x="5222158" y="2882900"/>
            <a:ext cx="1331042" cy="1219200"/>
            <a:chOff x="5257800" y="2895600"/>
            <a:chExt cx="1331042" cy="1219200"/>
          </a:xfrm>
        </p:grpSpPr>
        <p:sp>
          <p:nvSpPr>
            <p:cNvPr id="2" name="Right Brace 1">
              <a:extLst>
                <a:ext uri="{FF2B5EF4-FFF2-40B4-BE49-F238E27FC236}">
                  <a16:creationId xmlns:a16="http://schemas.microsoft.com/office/drawing/2014/main" id="{97095F04-C575-1485-D43F-42FE58093357}"/>
                </a:ext>
              </a:extLst>
            </p:cNvPr>
            <p:cNvSpPr/>
            <p:nvPr/>
          </p:nvSpPr>
          <p:spPr bwMode="auto">
            <a:xfrm>
              <a:off x="5257800" y="2895600"/>
              <a:ext cx="228600" cy="12192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D4CD2377-DA9A-C11A-A29B-F20EB4AA667F}"/>
                </a:ext>
              </a:extLst>
            </p:cNvPr>
            <p:cNvSpPr txBox="1"/>
            <p:nvPr/>
          </p:nvSpPr>
          <p:spPr>
            <a:xfrm>
              <a:off x="5562600" y="2997369"/>
              <a:ext cx="1026242" cy="1015663"/>
            </a:xfrm>
            <a:prstGeom prst="rect">
              <a:avLst/>
            </a:prstGeom>
            <a:noFill/>
          </p:spPr>
          <p:txBody>
            <a:bodyPr wrap="none" rtlCol="0">
              <a:spAutoFit/>
            </a:bodyPr>
            <a:lstStyle/>
            <a:p>
              <a:pPr algn="l"/>
              <a:r>
                <a:rPr lang="en-US" sz="2000" dirty="0"/>
                <a:t>basic</a:t>
              </a:r>
            </a:p>
            <a:p>
              <a:pPr algn="l"/>
              <a:r>
                <a:rPr lang="en-US" sz="2000" dirty="0"/>
                <a:t>parsing</a:t>
              </a:r>
            </a:p>
            <a:p>
              <a:pPr algn="l"/>
              <a:r>
                <a:rPr lang="en-US" sz="2000" dirty="0"/>
                <a:t>logic</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19</a:t>
            </a:fld>
            <a:endParaRPr lang="en-US"/>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fun parseLoopStmt()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fun match(expectedSymbol : Symbol)</a:t>
            </a:r>
          </a:p>
          <a:p>
            <a:pPr marL="457200" lvl="1" indent="0">
              <a:spcBef>
                <a:spcPts val="0"/>
              </a:spcBef>
              <a:buNone/>
            </a:pPr>
            <a:r>
              <a:rPr lang="en-US" sz="1800" dirty="0">
                <a:latin typeface="Consolas" panose="020B0609020204030204" pitchFamily="49" charset="0"/>
              </a:rPr>
              <a:t>    // can throw a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fun matchCurrentSymbol()</a:t>
            </a: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p:txBody>
          <a:bodyPr/>
          <a:lstStyle/>
          <a:p>
            <a:r>
              <a:rPr lang="en-US" sz="2000" dirty="0" err="1">
                <a:latin typeface="Consolas" panose="020B0609020204030204" pitchFamily="49" charset="0"/>
              </a:rPr>
              <a:t>constDecl</a:t>
            </a:r>
            <a:r>
              <a:rPr lang="en-US" sz="2000" dirty="0">
                <a:latin typeface="Consolas" panose="020B0609020204030204" pitchFamily="49" charset="0"/>
              </a:rPr>
              <a:t> = "</a:t>
            </a:r>
            <a:r>
              <a:rPr lang="en-US" sz="2000" dirty="0" err="1">
                <a:latin typeface="Consolas" panose="020B0609020204030204" pitchFamily="49" charset="0"/>
              </a:rPr>
              <a:t>const</a:t>
            </a:r>
            <a:r>
              <a:rPr lang="en-US" sz="2000" dirty="0">
                <a:latin typeface="Consolas" panose="020B0609020204030204" pitchFamily="49" charset="0"/>
              </a:rPr>
              <a:t>" </a:t>
            </a:r>
            <a:r>
              <a:rPr lang="en-US" sz="2000" dirty="0" err="1">
                <a:latin typeface="Consolas" panose="020B0609020204030204" pitchFamily="49" charset="0"/>
              </a:rPr>
              <a:t>constId</a:t>
            </a:r>
            <a:r>
              <a:rPr lang="en-US" sz="2000" dirty="0">
                <a:latin typeface="Consolas" panose="020B0609020204030204" pitchFamily="49" charset="0"/>
              </a:rPr>
              <a:t> ":=" literal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constDecl</a:t>
            </a:r>
            <a:r>
              <a:rPr lang="en-US" sz="2000" dirty="0">
                <a:latin typeface="Consolas" panose="020B0609020204030204" pitchFamily="49" charset="0"/>
              </a:rPr>
              <a:t>) = { "const" }</a:t>
            </a:r>
          </a:p>
          <a:p>
            <a:r>
              <a:rPr lang="en-US" sz="2000" dirty="0" err="1">
                <a:latin typeface="Consolas" panose="020B0609020204030204" pitchFamily="49" charset="0"/>
              </a:rPr>
              <a:t>varDecl</a:t>
            </a:r>
            <a:r>
              <a:rPr lang="en-US" sz="2000" dirty="0">
                <a:latin typeface="Consolas" panose="020B0609020204030204" pitchFamily="49" charset="0"/>
              </a:rPr>
              <a:t> = "</a:t>
            </a:r>
            <a:r>
              <a:rPr lang="en-US" sz="2000" dirty="0" err="1">
                <a:latin typeface="Consolas" panose="020B0609020204030204" pitchFamily="49" charset="0"/>
              </a:rPr>
              <a:t>var</a:t>
            </a:r>
            <a:r>
              <a:rPr lang="en-US" sz="2000" dirty="0">
                <a:latin typeface="Consolas" panose="020B0609020204030204" pitchFamily="49" charset="0"/>
              </a:rPr>
              <a:t>" identifiers ":" </a:t>
            </a:r>
            <a:r>
              <a:rPr lang="en-US" sz="2000" dirty="0" err="1">
                <a:latin typeface="Consolas" panose="020B0609020204030204" pitchFamily="49" charset="0"/>
              </a:rPr>
              <a:t>typeName</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First(varDecl) = { "var" }</a:t>
            </a:r>
          </a:p>
          <a:p>
            <a:r>
              <a:rPr lang="en-US" sz="2000" dirty="0" err="1">
                <a:latin typeface="Consolas" panose="020B0609020204030204" pitchFamily="49" charset="0"/>
              </a:rPr>
              <a:t>arrayTypeDecl</a:t>
            </a:r>
            <a:r>
              <a:rPr lang="en-US" sz="2000" dirty="0">
                <a:latin typeface="Consolas" panose="020B0609020204030204" pitchFamily="49" charset="0"/>
              </a:rPr>
              <a:t> = "type" </a:t>
            </a:r>
            <a:r>
              <a:rPr lang="en-US" sz="2000" dirty="0" err="1">
                <a:latin typeface="Consolas" panose="020B0609020204030204" pitchFamily="49" charset="0"/>
              </a:rPr>
              <a:t>typeId</a:t>
            </a:r>
            <a:r>
              <a:rPr lang="en-US" sz="2000" dirty="0">
                <a:latin typeface="Consolas" panose="020B0609020204030204" pitchFamily="49" charset="0"/>
              </a:rPr>
              <a:t> "=" ( </a:t>
            </a:r>
            <a:r>
              <a:rPr lang="en-US" sz="2000" dirty="0" err="1">
                <a:latin typeface="Consolas" panose="020B0609020204030204" pitchFamily="49" charset="0"/>
              </a:rPr>
              <a:t>arrayTypeDecl</a:t>
            </a:r>
            <a:br>
              <a:rPr lang="en-US" sz="2000" dirty="0">
                <a:latin typeface="Consolas" panose="020B0609020204030204" pitchFamily="49" charset="0"/>
              </a:rPr>
            </a:br>
            <a:r>
              <a:rPr lang="en-US" sz="2000" dirty="0">
                <a:latin typeface="Consolas" panose="020B0609020204030204" pitchFamily="49" charset="0"/>
              </a:rPr>
              <a:t>           | </a:t>
            </a:r>
            <a:r>
              <a:rPr lang="en-US" sz="2000" dirty="0" err="1">
                <a:latin typeface="Consolas" panose="020B0609020204030204" pitchFamily="49" charset="0"/>
              </a:rPr>
              <a:t>recordTypeDecl</a:t>
            </a:r>
            <a:r>
              <a:rPr lang="en-US" sz="2000" dirty="0">
                <a:latin typeface="Consolas" panose="020B0609020204030204" pitchFamily="49" charset="0"/>
              </a:rPr>
              <a:t> | </a:t>
            </a:r>
            <a:r>
              <a:rPr lang="en-US" sz="2000" dirty="0" err="1">
                <a:latin typeface="Consolas" panose="020B0609020204030204" pitchFamily="49" charset="0"/>
              </a:rPr>
              <a:t>stringTypeDecl</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arrayTypeDecl</a:t>
            </a:r>
            <a:r>
              <a:rPr lang="en-US" sz="2000" dirty="0">
                <a:latin typeface="Consolas" panose="020B0609020204030204" pitchFamily="49" charset="0"/>
              </a:rPr>
              <a:t>) = { "type" }</a:t>
            </a:r>
          </a:p>
          <a:p>
            <a:r>
              <a:rPr lang="en-US" sz="2000" dirty="0" err="1">
                <a:latin typeface="Consolas" panose="020B0609020204030204" pitchFamily="49" charset="0"/>
              </a:rPr>
              <a:t>initialDecl</a:t>
            </a:r>
            <a:r>
              <a:rPr lang="en-US" sz="2000" dirty="0">
                <a:latin typeface="Consolas" panose="020B0609020204030204" pitchFamily="49" charset="0"/>
              </a:rPr>
              <a:t> = </a:t>
            </a:r>
            <a:r>
              <a:rPr lang="en-US" sz="2000" dirty="0" err="1">
                <a:latin typeface="Consolas" panose="020B0609020204030204" pitchFamily="49" charset="0"/>
              </a:rPr>
              <a:t>constDecl</a:t>
            </a:r>
            <a:r>
              <a:rPr lang="en-US" sz="2000" dirty="0">
                <a:latin typeface="Consolas" panose="020B0609020204030204" pitchFamily="49" charset="0"/>
              </a:rPr>
              <a:t> | varDecl | </a:t>
            </a:r>
            <a:r>
              <a:rPr lang="en-US" sz="2000" dirty="0" err="1">
                <a:latin typeface="Consolas" panose="020B0609020204030204" pitchFamily="49" charset="0"/>
              </a:rPr>
              <a:t>typeDecl</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initialDecl</a:t>
            </a:r>
            <a:r>
              <a:rPr lang="en-US" sz="2000" dirty="0">
                <a:latin typeface="Consolas" panose="020B0609020204030204" pitchFamily="49" charset="0"/>
              </a:rPr>
              <a:t>) = { "const", "var", "type" }</a:t>
            </a:r>
          </a:p>
          <a:p>
            <a:r>
              <a:rPr lang="en-US" sz="2000" dirty="0" err="1">
                <a:latin typeface="Consolas" panose="020B0609020204030204" pitchFamily="49" charset="0"/>
              </a:rPr>
              <a:t>procedureDecl</a:t>
            </a:r>
            <a:r>
              <a:rPr lang="en-US" sz="2000" dirty="0">
                <a:latin typeface="Consolas" panose="020B0609020204030204" pitchFamily="49" charset="0"/>
              </a:rPr>
              <a:t> = "proc" </a:t>
            </a:r>
            <a:r>
              <a:rPr lang="en-US" sz="2000" dirty="0" err="1">
                <a:latin typeface="Consolas" panose="020B0609020204030204" pitchFamily="49" charset="0"/>
              </a:rPr>
              <a:t>procId</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procedureDecl</a:t>
            </a:r>
            <a:r>
              <a:rPr lang="en-US" sz="2000" dirty="0">
                <a:latin typeface="Consolas" panose="020B0609020204030204" pitchFamily="49" charset="0"/>
              </a:rPr>
              <a:t>) = { "proc" }</a:t>
            </a:r>
          </a:p>
          <a:p>
            <a:r>
              <a:rPr lang="en-US" sz="2000" dirty="0" err="1">
                <a:latin typeface="Consolas" panose="020B0609020204030204" pitchFamily="49" charset="0"/>
              </a:rPr>
              <a:t>loopStmt</a:t>
            </a:r>
            <a:r>
              <a:rPr lang="en-US" sz="2000" dirty="0">
                <a:latin typeface="Consolas" panose="020B0609020204030204" pitchFamily="49" charset="0"/>
              </a:rPr>
              <a:t> = [ "while" </a:t>
            </a:r>
            <a:r>
              <a:rPr lang="en-US" sz="2000" dirty="0" err="1">
                <a:latin typeface="Consolas" panose="020B0609020204030204" pitchFamily="49" charset="0"/>
              </a:rPr>
              <a:t>booleanExpr</a:t>
            </a:r>
            <a:r>
              <a:rPr lang="en-US" sz="2000" dirty="0">
                <a:latin typeface="Consolas" panose="020B0609020204030204" pitchFamily="49" charset="0"/>
              </a:rPr>
              <a:t> ] "loop" statement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loopStmt</a:t>
            </a:r>
            <a:r>
              <a:rPr lang="en-US" sz="20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20</a:t>
            </a:fld>
            <a:endParaRPr lang="en-US"/>
          </a:p>
        </p:txBody>
      </p:sp>
    </p:spTree>
    <p:extLst>
      <p:ext uri="{BB962C8B-B14F-4D97-AF65-F5344CB8AC3E}">
        <p14:creationId xmlns:p14="http://schemas.microsoft.com/office/powerpoint/2010/main" val="2121325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26627" name="Slide Number Placeholder 4"/>
          <p:cNvSpPr>
            <a:spLocks noGrp="1"/>
          </p:cNvSpPr>
          <p:nvPr>
            <p:ph type="sldNum" sz="quarter" idx="11"/>
          </p:nvPr>
        </p:nvSpPr>
        <p:spPr/>
        <p:txBody>
          <a:bodyPr/>
          <a:lstStyle/>
          <a:p>
            <a:r>
              <a:rPr lang="en-US"/>
              <a:t>Slide </a:t>
            </a:r>
            <a:fld id="{BA19FA14-D1FE-4538-B3AF-B78738B28387}" type="slidenum">
              <a:rPr lang="en-US"/>
              <a:pPr/>
              <a:t>21</a:t>
            </a:fld>
            <a:endParaRPr lang="en-US"/>
          </a:p>
        </p:txBody>
      </p:sp>
    </p:spTree>
    <p:extLst>
      <p:ext uri="{BB962C8B-B14F-4D97-AF65-F5344CB8AC3E}">
        <p14:creationId xmlns:p14="http://schemas.microsoft.com/office/powerpoint/2010/main" val="3257074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FA92AF2F-9BA5-4881-80DA-DC442126E5D5}" type="slidenum">
              <a:rPr lang="en-US"/>
              <a:pPr/>
              <a:t>22</a:t>
            </a:fld>
            <a:endParaRPr lang="en-US"/>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Tree>
    <p:extLst>
      <p:ext uri="{BB962C8B-B14F-4D97-AF65-F5344CB8AC3E}">
        <p14:creationId xmlns:p14="http://schemas.microsoft.com/office/powerpoint/2010/main" val="307722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23</a:t>
            </a:fld>
            <a:endParaRPr lang="en-US"/>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Tree>
    <p:extLst>
      <p:ext uri="{BB962C8B-B14F-4D97-AF65-F5344CB8AC3E}">
        <p14:creationId xmlns:p14="http://schemas.microsoft.com/office/powerpoint/2010/main" val="118456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t>Follow Sets from CPRL: Example 1</a:t>
            </a:r>
            <a:endParaRPr lang="en-US" dirty="0"/>
          </a:p>
        </p:txBody>
      </p:sp>
      <p:sp>
        <p:nvSpPr>
          <p:cNvPr id="16389" name="Rectangle 3"/>
          <p:cNvSpPr>
            <a:spLocks noGrp="1" noChangeArrowheads="1"/>
          </p:cNvSpPr>
          <p:nvPr>
            <p:ph type="body" idx="1"/>
          </p:nvPr>
        </p:nvSpPr>
        <p:spPr/>
        <p:txBody>
          <a:bodyPr/>
          <a:lstStyle/>
          <a:p>
            <a:pPr marL="0" indent="0">
              <a:buNone/>
            </a:pPr>
            <a:r>
              <a:rPr lang="en-US" sz="2200" dirty="0"/>
              <a:t>What can follow </a:t>
            </a:r>
            <a:r>
              <a:rPr lang="en-US" sz="2200" dirty="0">
                <a:latin typeface="Consolas" panose="020B0609020204030204" pitchFamily="49" charset="0"/>
              </a:rPr>
              <a:t>subprogramDecl</a:t>
            </a:r>
            <a:r>
              <a:rPr lang="en-US" sz="2200" dirty="0"/>
              <a:t>?</a:t>
            </a:r>
          </a:p>
          <a:p>
            <a:r>
              <a:rPr lang="en-US" sz="2100" dirty="0"/>
              <a:t>From the rule</a:t>
            </a:r>
          </a:p>
          <a:p>
            <a:pPr marL="514350" lvl="1" indent="0">
              <a:buNone/>
            </a:pPr>
            <a:r>
              <a:rPr lang="en-US" sz="1800" dirty="0"/>
              <a:t>subprogramDecls = subprogramDecl { subprogramDecl } .</a:t>
            </a:r>
          </a:p>
          <a:p>
            <a:pPr marL="340614" indent="0">
              <a:spcBef>
                <a:spcPts val="500"/>
              </a:spcBef>
              <a:buNone/>
            </a:pPr>
            <a:r>
              <a:rPr lang="en-US" sz="2100" dirty="0"/>
              <a:t>we know that </a:t>
            </a:r>
            <a:r>
              <a:rPr lang="en-US" sz="2100" dirty="0">
                <a:latin typeface="Consolas" panose="020B0609020204030204" pitchFamily="49" charset="0"/>
              </a:rPr>
              <a:t>subprogramDecl</a:t>
            </a:r>
            <a:r>
              <a:rPr lang="en-US" sz="2100" dirty="0"/>
              <a:t> can follow another </a:t>
            </a: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the first set of </a:t>
            </a:r>
            <a:r>
              <a:rPr lang="en-US" sz="2100" dirty="0">
                <a:latin typeface="Consolas" panose="020B0609020204030204" pitchFamily="49" charset="0"/>
              </a:rPr>
              <a:t>subprogramDecl</a:t>
            </a:r>
            <a:r>
              <a:rPr lang="en-US" sz="2100" dirty="0"/>
              <a:t>; i.e., “</a:t>
            </a:r>
            <a:r>
              <a:rPr lang="en-US" sz="2100" dirty="0">
                <a:latin typeface="Consolas" panose="020B0609020204030204" pitchFamily="49" charset="0"/>
              </a:rPr>
              <a:t>proc</a:t>
            </a:r>
            <a:r>
              <a:rPr lang="en-US" sz="2100" dirty="0"/>
              <a:t>” and “</a:t>
            </a:r>
            <a:r>
              <a:rPr lang="en-US" sz="2100" dirty="0">
                <a:latin typeface="Consolas" panose="020B0609020204030204" pitchFamily="49" charset="0"/>
              </a:rPr>
              <a:t>fun</a:t>
            </a:r>
            <a:r>
              <a:rPr lang="en-US" sz="2100" dirty="0"/>
              <a:t>”.</a:t>
            </a:r>
          </a:p>
          <a:p>
            <a:r>
              <a:rPr lang="en-US" sz="2100" dirty="0"/>
              <a:t>From the rule</a:t>
            </a:r>
          </a:p>
          <a:p>
            <a:pPr marL="514350" lvl="1" indent="0">
              <a:buNone/>
            </a:pPr>
            <a:r>
              <a:rPr lang="en-US" sz="1800" dirty="0">
                <a:latin typeface="Consolas" panose="020B0609020204030204" pitchFamily="49" charset="0"/>
              </a:rPr>
              <a:t>program = </a:t>
            </a:r>
            <a:r>
              <a:rPr lang="en-US" sz="1800" dirty="0" err="1">
                <a:latin typeface="Consolas" panose="020B0609020204030204" pitchFamily="49" charset="0"/>
              </a:rPr>
              <a:t>initialDecls</a:t>
            </a:r>
            <a:r>
              <a:rPr lang="en-US" sz="1800" dirty="0">
                <a:latin typeface="Consolas" panose="020B0609020204030204" pitchFamily="49" charset="0"/>
              </a:rPr>
              <a:t> subprogramDecls .</a:t>
            </a:r>
          </a:p>
          <a:p>
            <a:pPr marL="340614" lvl="1" indent="0">
              <a:spcBef>
                <a:spcPts val="500"/>
              </a:spcBef>
              <a:buNone/>
            </a:pPr>
            <a:r>
              <a:rPr lang="en-US" sz="2100" dirty="0"/>
              <a:t>we know that anything that can follow </a:t>
            </a:r>
            <a:r>
              <a:rPr lang="en-US" sz="2100" dirty="0">
                <a:latin typeface="Consolas" panose="020B0609020204030204" pitchFamily="49" charset="0"/>
              </a:rPr>
              <a:t>program</a:t>
            </a:r>
            <a:r>
              <a:rPr lang="en-US" sz="2100" dirty="0"/>
              <a:t> can also follow</a:t>
            </a:r>
            <a:br>
              <a:rPr lang="en-US" sz="2100" dirty="0"/>
            </a:b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a:t>
            </a:r>
            <a:r>
              <a:rPr lang="en-US" sz="2100" dirty="0">
                <a:latin typeface="Consolas" panose="020B0609020204030204" pitchFamily="49" charset="0"/>
              </a:rPr>
              <a:t>EOF</a:t>
            </a:r>
            <a:r>
              <a:rPr lang="en-US" sz="2100" dirty="0"/>
              <a:t>.  (remember augmenting rule)</a:t>
            </a:r>
          </a:p>
          <a:p>
            <a:r>
              <a:rPr lang="en-US" sz="2100" dirty="0"/>
              <a:t>Conclusion:</a:t>
            </a:r>
          </a:p>
          <a:p>
            <a:pPr marL="514350" lvl="1" indent="0">
              <a:buNone/>
            </a:pPr>
            <a:r>
              <a:rPr lang="en-US" sz="1800"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endParaRPr lang="en-US" dirty="0"/>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smtClean="0"/>
              <a:pPr/>
              <a:t>24</a:t>
            </a:fld>
            <a:endParaRPr lang="en-US"/>
          </a:p>
        </p:txBody>
      </p:sp>
    </p:spTree>
    <p:extLst>
      <p:ext uri="{BB962C8B-B14F-4D97-AF65-F5344CB8AC3E}">
        <p14:creationId xmlns:p14="http://schemas.microsoft.com/office/powerpoint/2010/main" val="544870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25</a:t>
            </a:fld>
            <a:endParaRPr lang="en-US"/>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pPr marL="0" indent="0">
              <a:buNone/>
            </a:pPr>
            <a:r>
              <a:rPr lang="en-US" dirty="0"/>
              <a:t>What can follow </a:t>
            </a:r>
            <a:r>
              <a:rPr lang="en-US" dirty="0" err="1">
                <a:latin typeface="Consolas" panose="020B0609020204030204" pitchFamily="49" charset="0"/>
              </a:rPr>
              <a:t>loopStmt</a:t>
            </a:r>
            <a:r>
              <a:rPr lang="en-US" dirty="0"/>
              <a:t>?</a:t>
            </a:r>
          </a:p>
          <a:p>
            <a:r>
              <a:rPr lang="en-US" dirty="0"/>
              <a:t>...   (left as an exercise)</a:t>
            </a:r>
            <a:br>
              <a:rPr lang="en-US" dirty="0"/>
            </a:br>
            <a:r>
              <a:rPr lang="en-US" dirty="0"/>
              <a:t>Hints:</a:t>
            </a:r>
          </a:p>
          <a:p>
            <a:pPr lvl="1"/>
            <a:r>
              <a:rPr lang="en-US" dirty="0"/>
              <a:t>Any statement can follow a loop statement.</a:t>
            </a:r>
          </a:p>
          <a:p>
            <a:pPr lvl="1"/>
            <a:r>
              <a:rPr lang="en-US" dirty="0"/>
              <a:t>A loop statement can be the last statement of a procedure.</a:t>
            </a:r>
          </a:p>
          <a:p>
            <a:r>
              <a:rPr lang="en-US" dirty="0"/>
              <a:t>Conclusion:</a:t>
            </a:r>
          </a:p>
          <a:p>
            <a:pPr marL="457200" lvl="2" indent="0">
              <a:buNone/>
            </a:pPr>
            <a:r>
              <a:rPr lang="en-US" dirty="0">
                <a:latin typeface="Consolas" panose="020B0609020204030204" pitchFamily="49" charset="0"/>
              </a:rPr>
              <a:t>Follow(</a:t>
            </a:r>
            <a:r>
              <a:rPr lang="en-US" dirty="0" err="1">
                <a:latin typeface="Consolas" panose="020B0609020204030204" pitchFamily="49" charset="0"/>
              </a:rPr>
              <a:t>loopStmt</a:t>
            </a:r>
            <a:r>
              <a:rPr lang="en-US" dirty="0">
                <a:latin typeface="Consolas" panose="020B0609020204030204" pitchFamily="49" charset="0"/>
              </a:rPr>
              <a:t>) = { identifier, "if", "else", "while",</a:t>
            </a:r>
            <a:br>
              <a:rPr lang="en-US" dirty="0">
                <a:latin typeface="Consolas" panose="020B0609020204030204" pitchFamily="49" charset="0"/>
              </a:rPr>
            </a:br>
            <a:r>
              <a:rPr lang="en-US" dirty="0">
                <a:latin typeface="Consolas" panose="020B0609020204030204" pitchFamily="49" charset="0"/>
              </a:rPr>
              <a:t>                     "loop", "exit",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5113347"/>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Tree>
    <p:extLst>
      <p:ext uri="{BB962C8B-B14F-4D97-AF65-F5344CB8AC3E}">
        <p14:creationId xmlns:p14="http://schemas.microsoft.com/office/powerpoint/2010/main" val="2564913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CADE6112-263F-4C46-BADB-6A731720FD25}" type="slidenum">
              <a:rPr lang="en-US"/>
              <a:pPr/>
              <a:t>26</a:t>
            </a:fld>
            <a:endParaRPr lang="en-US"/>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dirty="0">
                <a:latin typeface="Consolas" panose="020B0609020204030204" pitchFamily="49" charset="0"/>
              </a:rPr>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Tree>
    <p:extLst>
      <p:ext uri="{BB962C8B-B14F-4D97-AF65-F5344CB8AC3E}">
        <p14:creationId xmlns:p14="http://schemas.microsoft.com/office/powerpoint/2010/main" val="2711891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8F258D45-8470-4041-87A6-EC8D88B70F2D}" type="slidenum">
              <a:rPr lang="en-US"/>
              <a:pPr/>
              <a:t>27</a:t>
            </a:fld>
            <a:endParaRPr lang="en-US"/>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Tree>
    <p:extLst>
      <p:ext uri="{BB962C8B-B14F-4D97-AF65-F5344CB8AC3E}">
        <p14:creationId xmlns:p14="http://schemas.microsoft.com/office/powerpoint/2010/main" val="21971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D1FF52FF-6953-4631-AE4B-4E1C962F2CD1}" type="slidenum">
              <a:rPr lang="en-US"/>
              <a:pPr/>
              <a:t>28</a:t>
            </a:fld>
            <a:endParaRPr lang="en-US"/>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private fun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Symbol.constRW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Symbol.varRW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18435" name="Slide Number Placeholder 4"/>
          <p:cNvSpPr>
            <a:spLocks noGrp="1"/>
          </p:cNvSpPr>
          <p:nvPr>
            <p:ph type="sldNum" sz="quarter" idx="11"/>
          </p:nvPr>
        </p:nvSpPr>
        <p:spPr/>
        <p:txBody>
          <a:bodyPr/>
          <a:lstStyle/>
          <a:p>
            <a:r>
              <a:rPr lang="en-US"/>
              <a:t>Slide </a:t>
            </a:r>
            <a:fld id="{9056FA40-A277-4C9F-853A-085C6BCB0531}"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fun parseLoopStmt()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isInitialDeclStarter() : Boolean</a:t>
            </a:r>
          </a:p>
          <a:p>
            <a:pPr lvl="1">
              <a:spcBef>
                <a:spcPts val="600"/>
              </a:spcBef>
              <a:buNone/>
            </a:pPr>
            <a:r>
              <a:rPr lang="en-US" sz="1800" dirty="0">
                <a:latin typeface="Consolas" pitchFamily="49" charset="0"/>
                <a:cs typeface="Consolas" pitchFamily="49" charset="0"/>
              </a:rPr>
              <a:t>fun isSubprogramDeclStarter()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isLiteral() : Boolean</a:t>
            </a:r>
          </a:p>
          <a:p>
            <a:pPr lvl="1">
              <a:spcBef>
                <a:spcPts val="600"/>
              </a:spcBef>
              <a:buNone/>
            </a:pPr>
            <a:r>
              <a:rPr lang="en-US" sz="1800" dirty="0">
                <a:latin typeface="Consolas" pitchFamily="49" charset="0"/>
                <a:cs typeface="Consolas" pitchFamily="49" charset="0"/>
              </a:rPr>
              <a:t>fun isExprStarter()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isLogicalOperator() : Boolean</a:t>
            </a:r>
          </a:p>
          <a:p>
            <a:pPr lvl="1">
              <a:spcBef>
                <a:spcPts val="600"/>
              </a:spcBef>
              <a:buNone/>
            </a:pPr>
            <a:r>
              <a:rPr lang="en-US" sz="1800" dirty="0">
                <a:latin typeface="Consolas" pitchFamily="49" charset="0"/>
                <a:cs typeface="Consolas" pitchFamily="49" charset="0"/>
              </a:rPr>
              <a:t>fun isRelationalOperator() : Boolean</a:t>
            </a:r>
          </a:p>
          <a:p>
            <a:pPr lvl="1">
              <a:spcBef>
                <a:spcPts val="600"/>
              </a:spcBef>
              <a:buNone/>
            </a:pPr>
            <a:r>
              <a:rPr lang="en-US" sz="1800" dirty="0">
                <a:latin typeface="Consolas" pitchFamily="49" charset="0"/>
                <a:cs typeface="Consolas" pitchFamily="49" charset="0"/>
              </a:rPr>
              <a:t>fun isAddingOperator() : Boolean</a:t>
            </a:r>
          </a:p>
          <a:p>
            <a:pPr lvl="1">
              <a:spcBef>
                <a:spcPts val="600"/>
              </a:spcBef>
              <a:buNone/>
            </a:pPr>
            <a:r>
              <a:rPr lang="en-US" sz="1800" dirty="0">
                <a:latin typeface="Consolas" pitchFamily="49" charset="0"/>
                <a:cs typeface="Consolas" pitchFamily="49" charset="0"/>
              </a:rPr>
              <a:t>fun isMultiplyingOperator() : Boolean</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marL="0" indent="0">
              <a:spcBef>
                <a:spcPts val="200"/>
              </a:spcBef>
              <a:buNone/>
            </a:pPr>
            <a:r>
              <a:rPr lang="en-US" sz="1800" dirty="0">
                <a:latin typeface="Consolas" pitchFamily="49" charset="0"/>
                <a:cs typeface="Consolas" pitchFamily="49" charset="0"/>
              </a:rPr>
              <a:t>    =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r>
              <a:rPr lang="en-US" sz="1800" dirty="0">
                <a:latin typeface="Consolas" pitchFamily="49" charset="0"/>
                <a:cs typeface="Consolas" pitchFamily="49" charset="0"/>
              </a:rPr>
              <a:t>     || this == writer</a:t>
            </a: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writelnRW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isInitialDeclStarter() =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32</a:t>
            </a:fld>
            <a:endParaRPr lang="en-US"/>
          </a:p>
        </p:txBody>
      </p:sp>
    </p:spTree>
    <p:extLst>
      <p:ext uri="{BB962C8B-B14F-4D97-AF65-F5344CB8AC3E}">
        <p14:creationId xmlns:p14="http://schemas.microsoft.com/office/powerpoint/2010/main" val="4268313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fun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scanner.symbol.isInitialDeclStarter</a:t>
            </a:r>
            <a:r>
              <a:rPr lang="en-US" sz="1800" dirty="0">
                <a:latin typeface="Consolas" pitchFamily="49" charset="0"/>
                <a:cs typeface="Consolas" pitchFamily="49" charset="0"/>
              </a:rPr>
              <a:t>())</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F28D1DD6-7A5D-44E5-B845-2D8D0D66AD0E}" type="slidenum">
              <a:rPr lang="en-US"/>
              <a:pPr/>
              <a:t>34</a:t>
            </a:fld>
            <a:endParaRPr lang="en-US"/>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4ED2D3A3-4A81-444F-BDBF-E33BD959AF76}" type="slidenum">
              <a:rPr lang="en-US"/>
              <a:pPr/>
              <a:t>35</a:t>
            </a:fld>
            <a:endParaRPr lang="en-US"/>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fun matchCurrentSymbol() = scanner.advance()</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02846C6-B96A-4688-8248-99AC75E5515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36</a:t>
            </a:fld>
            <a:endParaRPr lang="en-US"/>
          </a:p>
        </p:txBody>
      </p:sp>
    </p:spTree>
    <p:extLst>
      <p:ext uri="{BB962C8B-B14F-4D97-AF65-F5344CB8AC3E}">
        <p14:creationId xmlns:p14="http://schemas.microsoft.com/office/powerpoint/2010/main" val="4042022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0E1AD59E-1EB5-4709-A752-D75D75221FA1}" type="slidenum">
              <a:rPr lang="en-US"/>
              <a:pPr/>
              <a:t>37</a:t>
            </a:fld>
            <a:endParaRPr lang="en-US"/>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321356" y="1603444"/>
            <a:ext cx="50800" cy="27875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48768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178301" y="3771901"/>
            <a:ext cx="1137501" cy="8492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025900" y="3695700"/>
            <a:ext cx="152400" cy="152400"/>
          </a:xfrm>
          <a:prstGeom prst="diamond">
            <a:avLst/>
          </a:prstGeom>
          <a:noFill/>
          <a:ln w="9525">
            <a:noFill/>
            <a:miter lim="800000"/>
            <a:headEnd/>
            <a:tailEnd/>
          </a:ln>
        </p:spPr>
        <p:txBody>
          <a:bodyPr wrap="none" lIns="92075" tIns="46038" rIns="92075" bIns="46038" anchor="ctr"/>
          <a:lstStyle/>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A446E5C1-4856-4EE4-B89D-6E3CCA497F64}" type="slidenum">
              <a:rPr lang="en-US"/>
              <a:pPr/>
              <a:t>38</a:t>
            </a:fld>
            <a:endParaRPr lang="en-US"/>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BF1F58F9-8185-44A0-954C-2F4CAAD93839}" type="slidenum">
              <a:rPr lang="en-US"/>
              <a:pPr/>
              <a:t>39</a:t>
            </a:fld>
            <a:endParaRPr lang="en-US"/>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868106" y="5626100"/>
            <a:ext cx="7407797"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when</a:t>
            </a:r>
            <a:r>
              <a:rPr lang="en-US" sz="2000" dirty="0"/>
              <a:t> statement.)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63663"/>
            <a:ext cx="8226425" cy="4935537"/>
          </a:xfrm>
        </p:spPr>
        <p:txBody>
          <a:bodyPr/>
          <a:lstStyle/>
          <a:p>
            <a:pPr marL="0" indent="0">
              <a:spcBef>
                <a:spcPts val="0"/>
              </a:spcBef>
              <a:buNone/>
            </a:pPr>
            <a:r>
              <a:rPr lang="en-US" sz="1700" dirty="0">
                <a:latin typeface="Consolas" panose="020B0609020204030204" pitchFamily="49" charset="0"/>
              </a:rPr>
              <a:t>private fun parseLoopStmt()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try</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if (</a:t>
            </a:r>
            <a:r>
              <a:rPr lang="en-US" sz="1700" dirty="0" err="1">
                <a:latin typeface="Consolas" panose="020B0609020204030204" pitchFamily="49" charset="0"/>
              </a:rPr>
              <a:t>scanner.symbol</a:t>
            </a:r>
            <a:r>
              <a:rPr lang="en-US" sz="1700" dirty="0">
                <a:latin typeface="Consolas" panose="020B0609020204030204" pitchFamily="49" charset="0"/>
              </a:rPr>
              <a:t> == Symbol.whileRW)</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matchCurrentSymbol()</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match(Symbol.loopRW)</a:t>
            </a:r>
          </a:p>
          <a:p>
            <a:pPr marL="0" indent="0">
              <a:spcBef>
                <a:spcPts val="0"/>
              </a:spcBef>
              <a:buNone/>
            </a:pPr>
            <a:r>
              <a:rPr lang="en-US" sz="1700" dirty="0">
                <a:latin typeface="Consolas" panose="020B0609020204030204" pitchFamily="49" charset="0"/>
              </a:rPr>
              <a:t>        parseStatement()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catch (e : </a:t>
            </a:r>
            <a:r>
              <a:rPr lang="en-US" sz="1700" dirty="0" err="1">
                <a:latin typeface="Consolas" panose="020B0609020204030204" pitchFamily="49" charset="0"/>
              </a:rPr>
              <a:t>ParserException</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sp>
        <p:nvSpPr>
          <p:cNvPr id="6" name="TextBox 5">
            <a:extLst>
              <a:ext uri="{FF2B5EF4-FFF2-40B4-BE49-F238E27FC236}">
                <a16:creationId xmlns:a16="http://schemas.microsoft.com/office/drawing/2014/main" id="{E5D81B79-929C-20F9-9C7D-46560C45FD82}"/>
              </a:ext>
            </a:extLst>
          </p:cNvPr>
          <p:cNvSpPr txBox="1"/>
          <p:nvPr/>
        </p:nvSpPr>
        <p:spPr>
          <a:xfrm>
            <a:off x="5334000" y="3810000"/>
            <a:ext cx="3104248" cy="1477328"/>
          </a:xfrm>
          <a:prstGeom prst="rect">
            <a:avLst/>
          </a:prstGeom>
          <a:noFill/>
          <a:ln>
            <a:solidFill>
              <a:schemeClr val="tx1"/>
            </a:solidFill>
          </a:ln>
        </p:spPr>
        <p:txBody>
          <a:bodyPr wrap="none" rtlCol="0">
            <a:spAutoFit/>
          </a:bodyPr>
          <a:lstStyle/>
          <a:p>
            <a:pPr algn="l"/>
            <a:r>
              <a:rPr lang="en-US" sz="1750" dirty="0"/>
              <a:t>Next chapter: error recovery.</a:t>
            </a:r>
          </a:p>
          <a:p>
            <a:pPr algn="l"/>
            <a:r>
              <a:rPr lang="en-US" sz="1750" dirty="0"/>
              <a:t>For now, </a:t>
            </a:r>
            <a:r>
              <a:rPr lang="en-US" sz="1750" dirty="0">
                <a:latin typeface="Consolas" panose="020B0609020204030204" pitchFamily="49" charset="0"/>
              </a:rPr>
              <a:t>recover()</a:t>
            </a:r>
            <a:r>
              <a:rPr lang="en-US" sz="1750" dirty="0"/>
              <a:t> will</a:t>
            </a:r>
          </a:p>
          <a:p>
            <a:pPr algn="l"/>
            <a:r>
              <a:rPr lang="en-US" sz="1750" dirty="0"/>
              <a:t>–  ignore its parameter</a:t>
            </a:r>
          </a:p>
          <a:p>
            <a:pPr algn="l"/>
            <a:r>
              <a:rPr lang="en-US" sz="1750" dirty="0"/>
              <a:t>–  print an error message</a:t>
            </a:r>
          </a:p>
          <a:p>
            <a:pPr algn="l"/>
            <a:r>
              <a:rPr lang="en-US" sz="1750" dirty="0"/>
              <a:t>–  exit the program</a:t>
            </a:r>
          </a:p>
        </p:txBody>
      </p:sp>
      <p:sp>
        <p:nvSpPr>
          <p:cNvPr id="7" name="Diamond 6">
            <a:extLst>
              <a:ext uri="{FF2B5EF4-FFF2-40B4-BE49-F238E27FC236}">
                <a16:creationId xmlns:a16="http://schemas.microsoft.com/office/drawing/2014/main" id="{F087512F-9CF2-2EAF-8D21-EBC3E54761FC}"/>
              </a:ext>
            </a:extLst>
          </p:cNvPr>
          <p:cNvSpPr/>
          <p:nvPr/>
        </p:nvSpPr>
        <p:spPr bwMode="auto">
          <a:xfrm>
            <a:off x="3429000" y="5600224"/>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9D5D471A-A9AF-DC52-17F2-A45E1A16BF5F}"/>
              </a:ext>
            </a:extLst>
          </p:cNvPr>
          <p:cNvCxnSpPr>
            <a:cxnSpLocks/>
            <a:stCxn id="6" idx="2"/>
            <a:endCxn id="7" idx="3"/>
          </p:cNvCxnSpPr>
          <p:nvPr/>
        </p:nvCxnSpPr>
        <p:spPr bwMode="auto">
          <a:xfrm rot="5400000">
            <a:off x="5046834" y="3852374"/>
            <a:ext cx="404336" cy="3274244"/>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40</a:t>
            </a:fld>
            <a:endParaRPr lang="en-US"/>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41</a:t>
            </a:fld>
            <a:endParaRPr lang="en-US"/>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LL(1) 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Tree>
    <p:extLst>
      <p:ext uri="{BB962C8B-B14F-4D97-AF65-F5344CB8AC3E}">
        <p14:creationId xmlns:p14="http://schemas.microsoft.com/office/powerpoint/2010/main" val="850548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42</a:t>
            </a:fld>
            <a:endParaRPr lang="en-US"/>
          </a:p>
        </p:txBody>
      </p:sp>
    </p:spTree>
    <p:extLst>
      <p:ext uri="{BB962C8B-B14F-4D97-AF65-F5344CB8AC3E}">
        <p14:creationId xmlns:p14="http://schemas.microsoft.com/office/powerpoint/2010/main" val="3847228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8" y="1363663"/>
            <a:ext cx="8226425"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err="1">
                <a:latin typeface="Consolas" panose="020B0609020204030204" pitchFamily="49" charset="0"/>
              </a:rPr>
              <a:t>parseLoop</a:t>
            </a:r>
            <a:r>
              <a:rPr lang="en-US" sz="1800" dirty="0">
                <a:latin typeface="Consolas" panose="020B0609020204030204" pitchFamily="49" charset="0"/>
              </a:rPr>
              <a: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parseLoop</a:t>
            </a:r>
            <a:r>
              <a:rPr lang="en-US" sz="1800" dirty="0">
                <a:latin typeface="Consolas" panose="020B0609020204030204" pitchFamily="49" charset="0"/>
              </a:rPr>
              <a:t>()   // called when paring 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B9372F66-7751-4D6D-AC42-D44C5B66E1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709715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44</a:t>
            </a:fld>
            <a:endParaRPr lang="en-US"/>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Tree>
    <p:extLst>
      <p:ext uri="{BB962C8B-B14F-4D97-AF65-F5344CB8AC3E}">
        <p14:creationId xmlns:p14="http://schemas.microsoft.com/office/powerpoint/2010/main" val="29458715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spTree>
    <p:extLst>
      <p:ext uri="{BB962C8B-B14F-4D97-AF65-F5344CB8AC3E}">
        <p14:creationId xmlns:p14="http://schemas.microsoft.com/office/powerpoint/2010/main" val="23663357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0F8ACA0C-D3FD-4880-BD81-21D6557BCFA8}" type="slidenum">
              <a:rPr lang="en-US"/>
              <a:pPr/>
              <a:t>46</a:t>
            </a:fld>
            <a:endParaRPr lang="en-US"/>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a:t>
            </a:r>
            <a:r>
              <a:rPr lang="en-US"/>
              <a:t>compiler project.</a:t>
            </a:r>
            <a:endParaRPr lang="en-US" dirty="0"/>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046E2ABD-3650-496A-92B8-532A265AD86B}" type="slidenum">
              <a:rPr lang="en-US"/>
              <a:pPr/>
              <a:t>47</a:t>
            </a:fld>
            <a:endParaRPr lang="en-US"/>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 "[" expression "]" ) | ( "." </a:t>
            </a:r>
            <a:r>
              <a:rPr lang="en-US" sz="1800" dirty="0" err="1">
                <a:latin typeface="Consolas" panose="020B0609020204030204" pitchFamily="49" charset="0"/>
              </a:rPr>
              <a:t>fieldId</a:t>
            </a:r>
            <a:r>
              <a:rPr lang="en-US" sz="1800" dirty="0">
                <a:latin typeface="Consolas" panose="020B0609020204030204" pitchFamily="49" charset="0"/>
              </a:rPr>
              <a:t> )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48</a:t>
            </a:fld>
            <a:endParaRPr lang="en-US"/>
          </a:p>
        </p:txBody>
      </p:sp>
    </p:spTree>
    <p:extLst>
      <p:ext uri="{BB962C8B-B14F-4D97-AF65-F5344CB8AC3E}">
        <p14:creationId xmlns:p14="http://schemas.microsoft.com/office/powerpoint/2010/main" val="10289641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49</a:t>
            </a:fld>
            <a:endParaRPr lang="en-US"/>
          </a:p>
        </p:txBody>
      </p:sp>
    </p:spTree>
    <p:extLst>
      <p:ext uri="{BB962C8B-B14F-4D97-AF65-F5344CB8AC3E}">
        <p14:creationId xmlns:p14="http://schemas.microsoft.com/office/powerpoint/2010/main" val="3509131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E82D8318-779E-4481-8FD9-998642D600A8}" type="slidenum">
              <a:rPr lang="en-US"/>
              <a:pPr/>
              <a:t>5</a:t>
            </a:fld>
            <a:endParaRPr lang="en-US"/>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p:txBody>
          <a:bodyPr/>
          <a:lstStyle/>
          <a:p>
            <a:r>
              <a:rPr lang="en-US" dirty="0"/>
              <a:t>As given, the grammar for CPRL is “not quite” LL(1)</a:t>
            </a:r>
          </a:p>
          <a:p>
            <a:r>
              <a:rPr lang="en-US" dirty="0"/>
              <a:t>Example: Parsing a statement.</a:t>
            </a:r>
          </a:p>
          <a:p>
            <a:pPr lvl="1">
              <a:buNone/>
            </a:pPr>
            <a:r>
              <a:rPr lang="en-US" sz="1800" dirty="0">
                <a:latin typeface="Consolas" pitchFamily="49" charset="0"/>
                <a:cs typeface="Consolas" pitchFamily="49" charset="0"/>
              </a:rPr>
              <a:t> statement = </a:t>
            </a:r>
            <a:r>
              <a:rPr lang="en-US" sz="1800" dirty="0" err="1">
                <a:latin typeface="Consolas" pitchFamily="49" charset="0"/>
                <a:cs typeface="Consolas" pitchFamily="49" charset="0"/>
              </a:rPr>
              <a:t>compoundStmt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dirty="0"/>
              <a:t>Use the </a:t>
            </a:r>
            <a:r>
              <a:rPr lang="en-US" dirty="0" err="1"/>
              <a:t>lookahead</a:t>
            </a:r>
            <a:r>
              <a:rPr lang="en-US" dirty="0"/>
              <a:t> symbol to select the parsing method.</a:t>
            </a:r>
          </a:p>
          <a:p>
            <a:pPr lvl="1"/>
            <a:r>
              <a:rPr lang="en-US" dirty="0"/>
              <a:t>“</a:t>
            </a:r>
            <a:r>
              <a:rPr lang="en-US" dirty="0">
                <a:latin typeface="Consolas" panose="020B0609020204030204" pitchFamily="49" charset="0"/>
              </a:rPr>
              <a:t>if</a:t>
            </a:r>
            <a:r>
              <a:rPr lang="en-US" dirty="0"/>
              <a:t>”	→  call </a:t>
            </a:r>
            <a:r>
              <a:rPr lang="en-US" dirty="0">
                <a:latin typeface="Consolas" panose="020B0609020204030204" pitchFamily="49" charset="0"/>
              </a:rPr>
              <a:t>parseIfStmt()</a:t>
            </a:r>
          </a:p>
          <a:p>
            <a:pPr lvl="1"/>
            <a:r>
              <a:rPr lang="en-US" dirty="0"/>
              <a:t>“</a:t>
            </a:r>
            <a:r>
              <a:rPr lang="en-US" dirty="0">
                <a:latin typeface="Consolas" panose="020B0609020204030204" pitchFamily="49" charset="0"/>
              </a:rPr>
              <a:t>while</a:t>
            </a:r>
            <a:r>
              <a:rPr lang="en-US" dirty="0"/>
              <a:t>”	→  call </a:t>
            </a:r>
            <a:r>
              <a:rPr lang="en-US" dirty="0">
                <a:latin typeface="Consolas" panose="020B0609020204030204" pitchFamily="49" charset="0"/>
              </a:rPr>
              <a:t>parseLoopStmt()</a:t>
            </a:r>
            <a:endParaRPr lang="en-US" dirty="0"/>
          </a:p>
          <a:p>
            <a:pPr lvl="1"/>
            <a:r>
              <a:rPr lang="en-US" dirty="0"/>
              <a:t>“</a:t>
            </a:r>
            <a:r>
              <a:rPr lang="en-US" dirty="0">
                <a:latin typeface="Consolas" panose="020B0609020204030204" pitchFamily="49" charset="0"/>
              </a:rPr>
              <a:t>loop</a:t>
            </a:r>
            <a:r>
              <a:rPr lang="en-US" dirty="0"/>
              <a:t>” 	→  call </a:t>
            </a:r>
            <a:r>
              <a:rPr lang="en-US" dirty="0">
                <a:latin typeface="Consolas" panose="020B0609020204030204" pitchFamily="49" charset="0"/>
              </a:rPr>
              <a:t>parseLoopStmt()</a:t>
            </a:r>
            <a:endParaRPr lang="en-US" dirty="0"/>
          </a:p>
          <a:p>
            <a:pPr lvl="1"/>
            <a:r>
              <a:rPr lang="en-US" dirty="0"/>
              <a:t>identifier 	→  call either </a:t>
            </a:r>
            <a:r>
              <a:rPr lang="en-US" dirty="0">
                <a:latin typeface="Consolas" panose="020B0609020204030204" pitchFamily="49" charset="0"/>
              </a:rPr>
              <a:t>parseAssignmentStmt()</a:t>
            </a:r>
            <a:r>
              <a:rPr lang="en-US" dirty="0"/>
              <a:t> or</a:t>
            </a:r>
            <a:br>
              <a:rPr lang="en-US" dirty="0"/>
            </a:br>
            <a:r>
              <a:rPr lang="en-US" dirty="0"/>
              <a:t>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  (which one?)</a:t>
            </a:r>
          </a:p>
          <a:p>
            <a:r>
              <a:rPr lang="en-US" dirty="0"/>
              <a:t>Symbol </a:t>
            </a:r>
            <a:r>
              <a:rPr lang="en-US" dirty="0">
                <a:latin typeface="Consolas" panose="020B0609020204030204" pitchFamily="49" charset="0"/>
              </a:rPr>
              <a:t>identifier</a:t>
            </a:r>
            <a:r>
              <a:rPr lang="en-US"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factor | constValue | </a:t>
            </a:r>
            <a:r>
              <a:rPr lang="en-US" sz="1800" dirty="0" err="1">
                <a:latin typeface="Consolas" pitchFamily="49" charset="0"/>
                <a:cs typeface="Consolas" pitchFamily="49" charset="0"/>
              </a:rPr>
              <a:t>variableExpr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a:latin typeface="Consolas" panose="020B0609020204030204" pitchFamily="49" charset="0"/>
              </a:rPr>
              <a:t>constValue</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extLst>
      <p:ext uri="{BB962C8B-B14F-4D97-AF65-F5344CB8AC3E}">
        <p14:creationId xmlns:p14="http://schemas.microsoft.com/office/powerpoint/2010/main" val="2620989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If the symbol following the identifier is “</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53</a:t>
            </a:fld>
            <a:endParaRPr lang="en-US"/>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Tree>
    <p:extLst>
      <p:ext uri="{BB962C8B-B14F-4D97-AF65-F5344CB8AC3E}">
        <p14:creationId xmlns:p14="http://schemas.microsoft.com/office/powerpoint/2010/main" val="27968454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C1608A2-C8A9-0C68-BB56-484AEDCAD4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54</a:t>
            </a:fld>
            <a:endParaRPr lang="en-US"/>
          </a:p>
        </p:txBody>
      </p:sp>
    </p:spTree>
    <p:extLst>
      <p:ext uri="{BB962C8B-B14F-4D97-AF65-F5344CB8AC3E}">
        <p14:creationId xmlns:p14="http://schemas.microsoft.com/office/powerpoint/2010/main" val="32463109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EF7F418-AE86-80CA-E326-F8CAF46F831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42594546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57</a:t>
            </a:fld>
            <a:endParaRPr lang="en-US"/>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Tree>
    <p:extLst>
      <p:ext uri="{BB962C8B-B14F-4D97-AF65-F5344CB8AC3E}">
        <p14:creationId xmlns:p14="http://schemas.microsoft.com/office/powerpoint/2010/main" val="34935755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215F8AD4-EFF1-4D97-A806-F056EC1DAA3C}" type="slidenum">
              <a:rPr lang="en-US" smtClean="0"/>
              <a:pPr/>
              <a:t>58</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class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variableId,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procedureId,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6" name="TextBox 5"/>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r>
              <a:rPr lang="en-US" dirty="0">
                <a:latin typeface="Consolas" panose="020B0609020204030204" pitchFamily="49" charset="0"/>
              </a:rPr>
              <a:t>(</a:t>
            </a:r>
            <a:r>
              <a:rPr lang="en-US" dirty="0" err="1">
                <a:latin typeface="Consolas" panose="020B0609020204030204" pitchFamily="49" charset="0"/>
              </a:rPr>
              <a:t>val</a:t>
            </a:r>
            <a:r>
              <a:rPr lang="en-US" dirty="0">
                <a:latin typeface="Consolas" panose="020B0609020204030204" pitchFamily="49" charset="0"/>
              </a:rPr>
              <a:t> text : String)</a:t>
            </a:r>
          </a:p>
          <a:p>
            <a:pPr marL="457200" lvl="1" indent="0">
              <a:buNone/>
            </a:pPr>
            <a:r>
              <a:rPr lang="en-US" sz="1800" dirty="0" err="1">
                <a:latin typeface="Consolas" panose="020B0609020204030204" pitchFamily="49" charset="0"/>
              </a:rPr>
              <a:t>enum</a:t>
            </a:r>
            <a:r>
              <a:rPr lang="en-US" sz="1800" dirty="0">
                <a:latin typeface="Consolas" panose="020B0609020204030204" pitchFamily="49" charset="0"/>
              </a:rPr>
              <a:t> class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override fun toString() = text</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3" name="Slide Number Placeholder 3"/>
          <p:cNvSpPr>
            <a:spLocks noGrp="1"/>
          </p:cNvSpPr>
          <p:nvPr>
            <p:ph type="sldNum" sz="quarter" idx="11"/>
          </p:nvPr>
        </p:nvSpPr>
        <p:spPr>
          <a:noFill/>
        </p:spPr>
        <p:txBody>
          <a:bodyPr/>
          <a:lstStyle/>
          <a:p>
            <a:r>
              <a:rPr lang="en-US"/>
              <a:t>Slide </a:t>
            </a:r>
            <a:fld id="{92E4CD9C-C1A0-4A19-91B2-E12FAB715195}" type="slidenum">
              <a:rPr lang="en-US"/>
              <a:pPr/>
              <a:t>6</a:t>
            </a:fld>
            <a:endParaRPr lang="en-US"/>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class Scope(</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HashMap&lt;String, IdType&gt;()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60</a:t>
            </a:fld>
            <a:endParaRPr lang="en-US"/>
          </a:p>
        </p:txBody>
      </p:sp>
    </p:spTree>
    <p:extLst>
      <p:ext uri="{BB962C8B-B14F-4D97-AF65-F5344CB8AC3E}">
        <p14:creationId xmlns:p14="http://schemas.microsoft.com/office/powerpoint/2010/main" val="3471306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fun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add(</a:t>
            </a:r>
            <a:r>
              <a:rPr lang="en-US" dirty="0" err="1">
                <a:latin typeface="Consolas" panose="020B0609020204030204" pitchFamily="49" charset="0"/>
              </a:rPr>
              <a:t>idToken</a:t>
            </a:r>
            <a:r>
              <a:rPr lang="en-US" dirty="0">
                <a:latin typeface="Consolas" panose="020B0609020204030204" pitchFamily="49" charset="0"/>
              </a:rPr>
              <a:t> : Token, idType : IdType)</a:t>
            </a:r>
            <a:br>
              <a:rPr lang="en-US" dirty="0">
                <a:latin typeface="Consolas" panose="020B0609020204030204" pitchFamily="49" charset="0"/>
              </a:rPr>
            </a:br>
            <a:r>
              <a:rPr lang="en-US" dirty="0">
                <a:latin typeface="Consolas" panose="020B0609020204030204" pitchFamily="49" charset="0"/>
              </a:rPr>
              <a:t>    //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operator fun get(</a:t>
            </a:r>
            <a:r>
              <a:rPr lang="en-US" dirty="0" err="1">
                <a:latin typeface="Consolas" panose="020B0609020204030204" pitchFamily="49" charset="0"/>
              </a:rPr>
              <a:t>idStr</a:t>
            </a:r>
            <a:r>
              <a:rPr lang="en-US" dirty="0">
                <a:latin typeface="Consolas" panose="020B0609020204030204" pitchFamily="49" charset="0"/>
              </a:rPr>
              <a:t> : String) : IdType?</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61</a:t>
            </a:fld>
            <a:endParaRPr lang="en-US"/>
          </a:p>
        </p:txBody>
      </p:sp>
    </p:spTree>
    <p:extLst>
      <p:ext uri="{BB962C8B-B14F-4D97-AF65-F5344CB8AC3E}">
        <p14:creationId xmlns:p14="http://schemas.microsoft.com/office/powerpoint/2010/main" val="20185344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62</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14339" name="Slide Number Placeholder 4"/>
          <p:cNvSpPr>
            <a:spLocks noGrp="1"/>
          </p:cNvSpPr>
          <p:nvPr>
            <p:ph type="sldNum" sz="quarter" idx="11"/>
          </p:nvPr>
        </p:nvSpPr>
        <p:spPr/>
        <p:txBody>
          <a:bodyPr/>
          <a:lstStyle/>
          <a:p>
            <a:r>
              <a:rPr lang="en-US"/>
              <a:t>Slide </a:t>
            </a:r>
            <a:fld id="{98EAF293-B99F-44EE-BE90-4690CF15C962}" type="slidenum">
              <a:rPr lang="en-US" smtClean="0"/>
              <a:pPr/>
              <a:t>63</a:t>
            </a:fld>
            <a:endParaRPr lang="en-US"/>
          </a:p>
        </p:txBody>
      </p:sp>
    </p:spTree>
    <p:extLst>
      <p:ext uri="{BB962C8B-B14F-4D97-AF65-F5344CB8AC3E}">
        <p14:creationId xmlns:p14="http://schemas.microsoft.com/office/powerpoint/2010/main" val="7182696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64</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p:txBody>
          <a:bodyPr tIns="91440"/>
          <a:lstStyle/>
          <a:p>
            <a:pPr marL="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0" lvl="1" indent="0">
              <a:spcBef>
                <a:spcPts val="100"/>
              </a:spcBef>
              <a:buNone/>
            </a:pPr>
            <a:r>
              <a:rPr lang="en-US" sz="1800" dirty="0">
                <a:latin typeface="Consolas" panose="020B0609020204030204" pitchFamily="49" charset="0"/>
              </a:rPr>
              <a:t>else if (</a:t>
            </a:r>
            <a:r>
              <a:rPr lang="en-US" sz="1800" dirty="0" err="1">
                <a:latin typeface="Consolas" panose="020B0609020204030204" pitchFamily="49" charset="0"/>
              </a:rPr>
              <a:t>scanner.symbol</a:t>
            </a:r>
            <a:r>
              <a:rPr lang="en-US" sz="1800" dirty="0">
                <a:latin typeface="Consolas" panose="020B0609020204030204" pitchFamily="49" charset="0"/>
              </a:rPr>
              <a:t> == Symbol.identifier)</a:t>
            </a:r>
          </a:p>
          <a:p>
            <a:pPr marL="0" lvl="1" indent="0">
              <a:spcBef>
                <a:spcPts val="100"/>
              </a:spcBef>
              <a:buNone/>
            </a:pPr>
            <a:r>
              <a:rPr lang="en-US" sz="1800" dirty="0">
                <a:latin typeface="Consolas" panose="020B0609020204030204" pitchFamily="49" charset="0"/>
              </a:rPr>
              <a:t>  {</a:t>
            </a:r>
          </a:p>
          <a:p>
            <a:pPr marL="0" lvl="1" indent="0">
              <a:spcBef>
                <a:spcPts val="100"/>
              </a:spcBef>
              <a:buNone/>
            </a:pPr>
            <a:r>
              <a:rPr lang="en-US" sz="1800" dirty="0">
                <a:latin typeface="Consolas" panose="020B0609020204030204" pitchFamily="49" charset="0"/>
              </a:rPr>
              <a:t>    // Handle identifiers based on how they are declared,</a:t>
            </a:r>
          </a:p>
          <a:p>
            <a:pPr marL="0" lvl="1" indent="0">
              <a:spcBef>
                <a:spcPts val="100"/>
              </a:spcBef>
              <a:buNone/>
            </a:pPr>
            <a:r>
              <a:rPr lang="en-US" sz="1800" dirty="0">
                <a:latin typeface="Consolas" panose="020B0609020204030204" pitchFamily="49" charset="0"/>
              </a:rPr>
              <a:t>    // or use the lookahead symbol if not declared.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a:t>
            </a:r>
            <a:r>
              <a:rPr lang="en-US" sz="1800" b="1" dirty="0" err="1">
                <a:latin typeface="Consolas" panose="020B0609020204030204" pitchFamily="49" charset="0"/>
              </a:rPr>
              <a:t>idStr</a:t>
            </a:r>
            <a:r>
              <a:rPr lang="en-US" sz="1800" b="1" dirty="0">
                <a:latin typeface="Consolas" panose="020B0609020204030204" pitchFamily="49" charset="0"/>
              </a:rPr>
              <a:t>  = </a:t>
            </a:r>
            <a:r>
              <a:rPr lang="en-US" sz="1800" b="1" dirty="0" err="1">
                <a:latin typeface="Consolas" panose="020B0609020204030204" pitchFamily="49" charset="0"/>
              </a:rPr>
              <a:t>scanner.token.text</a:t>
            </a: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idType = </a:t>
            </a:r>
            <a:r>
              <a:rPr lang="en-US" sz="1800" b="1" dirty="0" err="1">
                <a:latin typeface="Consolas" panose="020B0609020204030204" pitchFamily="49" charset="0"/>
              </a:rPr>
              <a:t>idTable</a:t>
            </a:r>
            <a:r>
              <a:rPr lang="en-US" sz="1800" b="1" dirty="0">
                <a:latin typeface="Consolas" panose="020B0609020204030204" pitchFamily="49" charset="0"/>
              </a:rPr>
              <a:t>[</a:t>
            </a:r>
            <a:r>
              <a:rPr lang="en-US" sz="1800" b="1" dirty="0" err="1">
                <a:latin typeface="Consolas" panose="020B0609020204030204" pitchFamily="49" charset="0"/>
              </a:rPr>
              <a:t>idStr</a:t>
            </a:r>
            <a:r>
              <a:rPr lang="en-US" sz="1800" b="1" dirty="0">
                <a:latin typeface="Consolas" panose="020B0609020204030204" pitchFamily="49" charset="0"/>
              </a:rPr>
              <a:t>];</a:t>
            </a:r>
          </a:p>
          <a:p>
            <a:pPr marL="0" lvl="1" indent="0">
              <a:spcBef>
                <a:spcPts val="100"/>
              </a:spcBef>
              <a:buNone/>
            </a:pP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if (idType != null)</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when (idType)</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IdType.constantId -&gt;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IdType.variableId -&gt; </a:t>
            </a:r>
            <a:r>
              <a:rPr lang="en-US" sz="1800" b="1" dirty="0" err="1">
                <a:latin typeface="Consolas" panose="020B0609020204030204" pitchFamily="49" charset="0"/>
              </a:rPr>
              <a:t>parseVariableExpr</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IdType.functionId</a:t>
            </a:r>
            <a:r>
              <a:rPr lang="en-US" sz="1800" b="1" dirty="0">
                <a:latin typeface="Consolas" panose="020B0609020204030204" pitchFamily="49" charset="0"/>
              </a:rPr>
              <a:t> -&gt; </a:t>
            </a:r>
            <a:r>
              <a:rPr lang="en-US" sz="1800" b="1" dirty="0" err="1">
                <a:latin typeface="Consolas" panose="020B0609020204030204" pitchFamily="49" charset="0"/>
              </a:rPr>
              <a:t>parseFunctionCallExpr</a:t>
            </a:r>
            <a:r>
              <a:rPr lang="en-US" sz="1800" b="1" dirty="0">
                <a:latin typeface="Consolas" panose="020B0609020204030204" pitchFamily="49" charset="0"/>
              </a:rPr>
              <a:t>()</a:t>
            </a:r>
          </a:p>
        </p:txBody>
      </p:sp>
    </p:spTree>
    <p:extLst>
      <p:ext uri="{BB962C8B-B14F-4D97-AF65-F5344CB8AC3E}">
        <p14:creationId xmlns:p14="http://schemas.microsoft.com/office/powerpoint/2010/main" val="17521521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65</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a:xfrm>
            <a:off x="365760" y="1363663"/>
            <a:ext cx="8412480" cy="4935537"/>
          </a:xfrm>
        </p:spPr>
        <p:txBody>
          <a:bodyPr tIns="91440"/>
          <a:lstStyle/>
          <a:p>
            <a:pPr marL="0" indent="0">
              <a:spcBef>
                <a:spcPts val="100"/>
              </a:spcBef>
              <a:buNone/>
            </a:pPr>
            <a:r>
              <a:rPr lang="en-US" sz="1800" b="1" dirty="0">
                <a:latin typeface="Consolas" panose="020B0609020204030204" pitchFamily="49" charset="0"/>
              </a:rPr>
              <a:t>            else -&gt; throw error("Identifier \"$</a:t>
            </a:r>
            <a:r>
              <a:rPr lang="en-US" sz="1800" b="1" dirty="0" err="1">
                <a:latin typeface="Consolas" panose="020B0609020204030204" pitchFamily="49" charset="0"/>
              </a:rPr>
              <a:t>idStr</a:t>
            </a:r>
            <a:r>
              <a:rPr lang="en-US" sz="1800" b="1" dirty="0">
                <a:latin typeface="Consolas" panose="020B0609020204030204" pitchFamily="49" charset="0"/>
              </a:rPr>
              <a:t>\"" +</a:t>
            </a:r>
          </a:p>
          <a:p>
            <a:pPr marL="0" indent="0">
              <a:spcBef>
                <a:spcPts val="100"/>
              </a:spcBef>
              <a:buNone/>
            </a:pPr>
            <a:r>
              <a:rPr lang="en-US" sz="1800" b="1" dirty="0">
                <a:latin typeface="Consolas" panose="020B0609020204030204" pitchFamily="49" charset="0"/>
              </a:rPr>
              <a:t>                            " is not valid as an expression.")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Make parsing decision using lookahead symbol.</a:t>
            </a:r>
          </a:p>
          <a:p>
            <a:pPr marL="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a:t>
            </a:r>
            <a:r>
              <a:rPr lang="en-US" sz="1800" b="1" dirty="0" err="1">
                <a:latin typeface="Consolas" panose="020B0609020204030204" pitchFamily="49" charset="0"/>
              </a:rPr>
              <a:t>getSymbol</a:t>
            </a:r>
            <a:r>
              <a:rPr lang="en-US" sz="1800" b="1" dirty="0">
                <a:latin typeface="Consolas" panose="020B0609020204030204" pitchFamily="49" charset="0"/>
              </a:rPr>
              <a:t>() == Symbol.leftParen)</a:t>
            </a:r>
          </a:p>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a:t>
            </a:r>
            <a:r>
              <a:rPr lang="en-US" sz="1800" b="1" dirty="0" err="1">
                <a:latin typeface="Consolas" panose="020B0609020204030204" pitchFamily="49" charset="0"/>
              </a:rPr>
              <a:t>scanner.token</a:t>
            </a:r>
            <a:r>
              <a:rPr lang="en-US" sz="1800" b="1" dirty="0">
                <a:latin typeface="Consolas" panose="020B0609020204030204" pitchFamily="49" charset="0"/>
              </a:rPr>
              <a:t>}\" has"</a:t>
            </a:r>
          </a:p>
          <a:p>
            <a:pPr marL="0" indent="0">
              <a:spcBef>
                <a:spcPts val="100"/>
              </a:spcBef>
              <a:buNone/>
            </a:pPr>
            <a:r>
              <a:rPr lang="en-US" sz="1800" b="1" dirty="0">
                <a:latin typeface="Consolas" panose="020B0609020204030204" pitchFamily="49" charset="0"/>
              </a:rPr>
              <a:t>                      + " not been declared.")</a:t>
            </a:r>
          </a:p>
          <a:p>
            <a:pPr marL="0" indent="0">
              <a:spcBef>
                <a:spcPts val="100"/>
              </a:spcBef>
              <a:buNone/>
            </a:pPr>
            <a:endParaRPr lang="en-US" sz="1800" b="1" dirty="0">
              <a:latin typeface="Consolas" panose="020B0609020204030204" pitchFamily="49" charset="0"/>
            </a:endParaRP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11220343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a:t>
            </a:r>
          </a:p>
          <a:p>
            <a:pPr marL="18288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scanner.token</a:t>
            </a: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match(Symbol.identifier)</a:t>
            </a:r>
          </a:p>
          <a:p>
            <a:pPr marL="182880" indent="0">
              <a:spcBef>
                <a:spcPts val="0"/>
              </a:spcBef>
              <a:buNone/>
            </a:pPr>
            <a:r>
              <a:rPr lang="en-US" sz="1800" dirty="0">
                <a:latin typeface="Consolas" pitchFamily="49" charset="0"/>
                <a:cs typeface="Consolas" pitchFamily="49" charset="0"/>
              </a:rPr>
              <a:t>idTable.add(</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IdType.procedureId)</a:t>
            </a:r>
          </a:p>
          <a:p>
            <a:pPr marL="182880" indent="0">
              <a:spcBef>
                <a:spcPts val="0"/>
              </a:spcBef>
              <a:buNone/>
            </a:pPr>
            <a:r>
              <a:rPr lang="en-US" sz="1800" dirty="0">
                <a:latin typeface="Consolas" pitchFamily="49" charset="0"/>
                <a:cs typeface="Consolas" pitchFamily="49" charset="0"/>
              </a:rPr>
              <a:t>match(Symbol.leftParen)</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try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idTable.openScope(</a:t>
            </a:r>
            <a:r>
              <a:rPr lang="en-US" sz="1800" dirty="0" err="1">
                <a:latin typeface="Consolas" pitchFamily="49" charset="0"/>
                <a:cs typeface="Consolas" pitchFamily="49" charset="0"/>
              </a:rPr>
              <a:t>ScopeLevel.LOCAL</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scanner.symbol.isParameterDeclStarter</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Symbol.rightParen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parseInitialDecls()</a:t>
            </a:r>
          </a:p>
          <a:p>
            <a:pPr marL="182880" indent="0">
              <a:spcBef>
                <a:spcPts val="0"/>
              </a:spcBef>
              <a:buNone/>
            </a:pPr>
            <a:r>
              <a:rPr lang="en-US" sz="1800" dirty="0">
                <a:latin typeface="Consolas" pitchFamily="49" charset="0"/>
                <a:cs typeface="Consolas" pitchFamily="49" charset="0"/>
              </a:rPr>
              <a:t>    parseStatements()</a:t>
            </a:r>
          </a:p>
          <a:p>
            <a:pPr marL="18288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66</a:t>
            </a:fld>
            <a:endParaRPr lang="en-US" dirty="0"/>
          </a:p>
        </p:txBody>
      </p:sp>
      <p:sp>
        <p:nvSpPr>
          <p:cNvPr id="6" name="TextBox 5"/>
          <p:cNvSpPr txBox="1"/>
          <p:nvPr/>
        </p:nvSpPr>
        <p:spPr>
          <a:xfrm>
            <a:off x="5334000" y="4724400"/>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562600" y="22977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682762" y="2406162"/>
            <a:ext cx="2350477" cy="2286000"/>
          </a:xfrm>
          <a:prstGeom prst="bentConnector2">
            <a:avLst/>
          </a:prstGeom>
          <a:noFill/>
          <a:ln w="9525" cap="flat" cmpd="sng" algn="ctr">
            <a:solidFill>
              <a:schemeClr val="tx1"/>
            </a:solidFill>
            <a:prstDash val="solid"/>
            <a:round/>
            <a:headEnd type="none" w="med" len="med"/>
            <a:tailEnd type="triangle"/>
          </a:ln>
          <a:effectLst/>
        </p:spPr>
      </p:cxnSp>
      <p:cxnSp>
        <p:nvCxnSpPr>
          <p:cNvPr id="12" name="Elbow Connector 11"/>
          <p:cNvCxnSpPr>
            <a:cxnSpLocks/>
            <a:stCxn id="6" idx="1"/>
            <a:endCxn id="8" idx="3"/>
          </p:cNvCxnSpPr>
          <p:nvPr/>
        </p:nvCxnSpPr>
        <p:spPr bwMode="auto">
          <a:xfrm rot="10800000">
            <a:off x="4690236" y="4572000"/>
            <a:ext cx="643764" cy="906780"/>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22" idx="0"/>
            <a:endCxn id="16" idx="3"/>
          </p:cNvCxnSpPr>
          <p:nvPr/>
        </p:nvCxnSpPr>
        <p:spPr bwMode="auto">
          <a:xfrm rot="16200000" flipV="1">
            <a:off x="6362700" y="3086100"/>
            <a:ext cx="990600" cy="2286000"/>
          </a:xfrm>
          <a:prstGeom prst="bentConnector2">
            <a:avLst/>
          </a:prstGeom>
          <a:noFill/>
          <a:ln w="9525" cap="flat" cmpd="sng" algn="ctr">
            <a:solidFill>
              <a:schemeClr val="tx1"/>
            </a:solidFill>
            <a:prstDash val="solid"/>
            <a:round/>
            <a:headEnd type="none" w="med" len="med"/>
            <a:tailEnd type="triangle"/>
          </a:ln>
          <a:effectLst/>
        </p:spPr>
      </p:cxnSp>
      <p:sp>
        <p:nvSpPr>
          <p:cNvPr id="16" name="Diamond 15"/>
          <p:cNvSpPr/>
          <p:nvPr/>
        </p:nvSpPr>
        <p:spPr bwMode="auto">
          <a:xfrm>
            <a:off x="5562600" y="36576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7244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537836" y="44958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9" name="Diamond 8">
            <a:extLst>
              <a:ext uri="{FF2B5EF4-FFF2-40B4-BE49-F238E27FC236}">
                <a16:creationId xmlns:a16="http://schemas.microsoft.com/office/drawing/2014/main" id="{2FC43586-A6A6-E184-5032-A559984231C5}"/>
              </a:ext>
            </a:extLst>
          </p:cNvPr>
          <p:cNvSpPr/>
          <p:nvPr/>
        </p:nvSpPr>
        <p:spPr bwMode="auto">
          <a:xfrm>
            <a:off x="3570249"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1" name="Straight Arrow Connector 10">
            <a:extLst>
              <a:ext uri="{FF2B5EF4-FFF2-40B4-BE49-F238E27FC236}">
                <a16:creationId xmlns:a16="http://schemas.microsoft.com/office/drawing/2014/main" id="{47743E36-4B61-691A-F82D-177B8DA1C63E}"/>
              </a:ext>
            </a:extLst>
          </p:cNvPr>
          <p:cNvCxnSpPr>
            <a:cxnSpLocks/>
            <a:stCxn id="13" idx="1"/>
            <a:endCxn id="9" idx="3"/>
          </p:cNvCxnSpPr>
          <p:nvPr/>
        </p:nvCxnSpPr>
        <p:spPr bwMode="auto">
          <a:xfrm flipH="1">
            <a:off x="3753129" y="5688037"/>
            <a:ext cx="1580871" cy="0"/>
          </a:xfrm>
          <a:prstGeom prst="straightConnector1">
            <a:avLst/>
          </a:prstGeom>
          <a:noFill/>
          <a:ln w="9525" cap="flat" cmpd="sng" algn="ctr">
            <a:solidFill>
              <a:schemeClr val="tx1"/>
            </a:solidFill>
            <a:prstDash val="solid"/>
            <a:round/>
            <a:headEnd type="none" w="med" len="med"/>
            <a:tailEnd type="triangle"/>
          </a:ln>
          <a:effectLst/>
        </p:spPr>
      </p:cxnSp>
      <p:sp>
        <p:nvSpPr>
          <p:cNvPr id="13" name="Diamond 12">
            <a:extLst>
              <a:ext uri="{FF2B5EF4-FFF2-40B4-BE49-F238E27FC236}">
                <a16:creationId xmlns:a16="http://schemas.microsoft.com/office/drawing/2014/main" id="{2F27C9E0-1732-A9E0-9EBB-57BFDDB68B39}"/>
              </a:ext>
            </a:extLst>
          </p:cNvPr>
          <p:cNvSpPr/>
          <p:nvPr/>
        </p:nvSpPr>
        <p:spPr bwMode="auto">
          <a:xfrm>
            <a:off x="5334000"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finally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idTable.closeScope()</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Symbol.rightBrace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67</a:t>
            </a:fld>
            <a:endParaRPr lang="en-US" dirty="0"/>
          </a:p>
        </p:txBody>
      </p:sp>
    </p:spTree>
    <p:extLst>
      <p:ext uri="{BB962C8B-B14F-4D97-AF65-F5344CB8AC3E}">
        <p14:creationId xmlns:p14="http://schemas.microsoft.com/office/powerpoint/2010/main" val="25632194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symbol = </a:t>
            </a:r>
            <a:r>
              <a:rPr lang="en-US" sz="1800" dirty="0" err="1">
                <a:latin typeface="Consolas" pitchFamily="49" charset="0"/>
                <a:cs typeface="Consolas" pitchFamily="49" charset="0"/>
              </a:rPr>
              <a:t>scanner.symbol</a:t>
            </a: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scanner.text</a:t>
            </a:r>
            <a:endParaRPr lang="en-US" sz="1800" b="1" dirty="0">
              <a:latin typeface="Consolas" pitchFamily="49" charset="0"/>
              <a:cs typeface="Consolas" pitchFamily="49" charset="0"/>
            </a:endParaRP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idType = </a:t>
            </a:r>
            <a:r>
              <a:rPr lang="en-US" sz="1800" b="1" dirty="0" err="1">
                <a:latin typeface="Consolas" pitchFamily="49" charset="0"/>
                <a:cs typeface="Consolas" pitchFamily="49" charset="0"/>
              </a:rPr>
              <a:t>idTable</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a:t>
            </a:r>
            <a:r>
              <a:rPr lang="en-US" sz="1800" b="1" dirty="0" err="1">
                <a:latin typeface="Consolas" pitchFamily="49" charset="0"/>
                <a:cs typeface="Consolas" pitchFamily="49" charset="0"/>
              </a:rPr>
              <a:t>scanner.token</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 " cannot start a statement.")</a:t>
            </a: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68</a:t>
            </a:fld>
            <a:endParaRPr lang="en-US"/>
          </a:p>
        </p:txBody>
      </p:sp>
      <p:sp>
        <p:nvSpPr>
          <p:cNvPr id="6" name="TextBox 5">
            <a:extLst>
              <a:ext uri="{FF2B5EF4-FFF2-40B4-BE49-F238E27FC236}">
                <a16:creationId xmlns:a16="http://schemas.microsoft.com/office/drawing/2014/main" id="{F5DFB45D-25B4-4EDA-BABB-3E79A82F99AF}"/>
              </a:ext>
            </a:extLst>
          </p:cNvPr>
          <p:cNvSpPr txBox="1"/>
          <p:nvPr/>
        </p:nvSpPr>
        <p:spPr>
          <a:xfrm>
            <a:off x="3083452" y="5955632"/>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symbol2 = </a:t>
            </a:r>
            <a:r>
              <a:rPr lang="en-US" sz="1800" b="1" dirty="0" err="1">
                <a:latin typeface="Consolas" pitchFamily="49" charset="0"/>
                <a:cs typeface="Consolas" pitchFamily="49" charset="0"/>
              </a:rPr>
              <a:t>scanner.lookahead</a:t>
            </a:r>
            <a:r>
              <a:rPr lang="en-US" sz="1800" b="1" dirty="0">
                <a:latin typeface="Consolas" pitchFamily="49" charset="0"/>
                <a:cs typeface="Consolas" pitchFamily="49" charset="0"/>
              </a:rPr>
              <a:t>(2).symbol</a:t>
            </a:r>
          </a:p>
          <a:p>
            <a:pPr marL="91440" indent="0">
              <a:spcBef>
                <a:spcPts val="0"/>
              </a:spcBef>
              <a:buNone/>
            </a:pPr>
            <a:r>
              <a:rPr lang="en-US" sz="1800" b="1" dirty="0">
                <a:latin typeface="Consolas" pitchFamily="49" charset="0"/>
                <a:cs typeface="Consolas" pitchFamily="49" charset="0"/>
              </a:rPr>
              <a:t>        if (symbol2 == Symbol.leftParen)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 if (symbol2 in </a:t>
            </a:r>
            <a:r>
              <a:rPr lang="en-US" sz="1800" b="1" dirty="0" err="1">
                <a:latin typeface="Consolas" pitchFamily="49" charset="0"/>
                <a:cs typeface="Consolas" pitchFamily="49" charset="0"/>
              </a:rPr>
              <a:t>setOf</a:t>
            </a:r>
            <a:r>
              <a:rPr lang="en-US" sz="1800" b="1" dirty="0">
                <a:latin typeface="Consolas" pitchFamily="49" charset="0"/>
                <a:cs typeface="Consolas" pitchFamily="49" charset="0"/>
              </a:rPr>
              <a:t>(Symbol.assign,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Symbol.leftBracket</a:t>
            </a:r>
            <a:r>
              <a:rPr lang="en-US" sz="1800" b="1" dirty="0">
                <a:latin typeface="Consolas" pitchFamily="49" charset="0"/>
                <a:cs typeface="Consolas" pitchFamily="49" charset="0"/>
              </a:rPr>
              <a:t>, Symbol.dot))</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error("Invalid statement.")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 if (symbol ==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Tree>
    <p:extLst>
      <p:ext uri="{BB962C8B-B14F-4D97-AF65-F5344CB8AC3E}">
        <p14:creationId xmlns:p14="http://schemas.microsoft.com/office/powerpoint/2010/main" val="358628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0D663E8A-341C-42FF-A6D8-EA5F992DFDFB}" type="slidenum">
              <a:rPr lang="en-US"/>
              <a:pPr/>
              <a:t>7</a:t>
            </a:fld>
            <a:endParaRPr lang="en-US"/>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latin typeface="Consolas" panose="020B0609020204030204" pitchFamily="49" charset="0"/>
              </a:rPr>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29635819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the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3545949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595360" cy="4935537"/>
          </a:xfrm>
        </p:spPr>
        <p:txBody>
          <a:bodyPr/>
          <a:lstStyle/>
          <a:p>
            <a:pPr marL="0" indent="0">
              <a:spcBef>
                <a:spcPts val="0"/>
              </a:spcBef>
              <a:buNone/>
            </a:pPr>
            <a:r>
              <a:rPr lang="en-US" sz="1800" dirty="0">
                <a:latin typeface="Consolas" panose="020B0609020204030204" pitchFamily="49" charset="0"/>
              </a:rPr>
              <a:t>private fun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match(Symbol.identifier)</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idType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idToken.text</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(idType == null)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has not " +</a:t>
            </a:r>
          </a:p>
          <a:p>
            <a:pPr marL="0" indent="0">
              <a:spcBef>
                <a:spcPts val="0"/>
              </a:spcBef>
              <a:buNone/>
            </a:pPr>
            <a:r>
              <a:rPr lang="en-US" sz="1800" dirty="0">
                <a:latin typeface="Consolas" panose="020B0609020204030204" pitchFamily="49" charset="0"/>
              </a:rPr>
              <a:t>                       "been declared."</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(idType !== IdType.variableId)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is not a variable."</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
        <p:nvSpPr>
          <p:cNvPr id="6" name="TextBox 5">
            <a:extLst>
              <a:ext uri="{FF2B5EF4-FFF2-40B4-BE49-F238E27FC236}">
                <a16:creationId xmlns:a16="http://schemas.microsoft.com/office/drawing/2014/main" id="{DE582671-3E21-4D69-A710-5754A32FC76B}"/>
              </a:ext>
            </a:extLst>
          </p:cNvPr>
          <p:cNvSpPr txBox="1"/>
          <p:nvPr/>
        </p:nvSpPr>
        <p:spPr>
          <a:xfrm>
            <a:off x="3048000" y="5899090"/>
            <a:ext cx="2977097" cy="400110"/>
          </a:xfrm>
          <a:prstGeom prst="rect">
            <a:avLst/>
          </a:prstGeom>
          <a:noFill/>
        </p:spPr>
        <p:txBody>
          <a:bodyPr wrap="none" rtlCol="0">
            <a:spAutoFit/>
          </a:bodyPr>
          <a:lstStyle/>
          <a:p>
            <a:r>
              <a:rPr lang="en-US" sz="2000" dirty="0"/>
              <a:t>(continued on next slide)</a:t>
            </a:r>
          </a:p>
        </p:txBody>
      </p:sp>
    </p:spTree>
    <p:extLst>
      <p:ext uri="{BB962C8B-B14F-4D97-AF65-F5344CB8AC3E}">
        <p14:creationId xmlns:p14="http://schemas.microsoft.com/office/powerpoint/2010/main" val="4591369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91440" indent="0">
              <a:spcBef>
                <a:spcPts val="100"/>
              </a:spcBef>
              <a:buNone/>
            </a:pPr>
            <a:r>
              <a:rPr lang="en-US" sz="1800" dirty="0">
                <a:latin typeface="Consolas" panose="020B0609020204030204" pitchFamily="49" charset="0"/>
              </a:rPr>
              <a:t>    while (</a:t>
            </a:r>
            <a:r>
              <a:rPr lang="en-US" sz="1800" dirty="0" err="1">
                <a:latin typeface="Consolas" panose="020B0609020204030204" pitchFamily="49" charset="0"/>
              </a:rPr>
              <a:t>scanner.symbol.isSelectorStarter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parseIndexExpr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scanner.symbol</a:t>
            </a:r>
            <a:r>
              <a:rPr lang="en-US" sz="1800" dirty="0">
                <a:latin typeface="Consolas" panose="020B0609020204030204" pitchFamily="49" charset="0"/>
              </a:rPr>
              <a:t> == Symbol.dot)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parseFieldExpr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Tree>
    <p:extLst>
      <p:ext uri="{BB962C8B-B14F-4D97-AF65-F5344CB8AC3E}">
        <p14:creationId xmlns:p14="http://schemas.microsoft.com/office/powerpoint/2010/main" val="20166994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s-ES" sz="1800" dirty="0" err="1">
                <a:latin typeface="Consolas" panose="020B0609020204030204" pitchFamily="49" charset="0"/>
              </a:rPr>
              <a:t>private</a:t>
            </a:r>
            <a:r>
              <a:rPr lang="es-ES" sz="1800" dirty="0">
                <a:latin typeface="Consolas" panose="020B0609020204030204" pitchFamily="49" charset="0"/>
              </a:rPr>
              <a:t> </a:t>
            </a:r>
            <a:r>
              <a:rPr lang="es-ES" sz="1800" dirty="0" err="1">
                <a:latin typeface="Consolas" panose="020B0609020204030204" pitchFamily="49" charset="0"/>
              </a:rPr>
              <a:t>fun</a:t>
            </a:r>
            <a:r>
              <a:rPr lang="es-ES" sz="1800" dirty="0">
                <a:latin typeface="Consolas" panose="020B0609020204030204" pitchFamily="49" charset="0"/>
              </a:rPr>
              <a:t> </a:t>
            </a:r>
            <a:r>
              <a:rPr lang="es-ES" sz="1800" dirty="0" err="1">
                <a:latin typeface="Consolas" panose="020B0609020204030204" pitchFamily="49" charset="0"/>
              </a:rPr>
              <a:t>parseVariable</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try</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parseVariableCommon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catch (e : </a:t>
            </a:r>
            <a:r>
              <a:rPr lang="es-ES" sz="1800" dirty="0" err="1">
                <a:latin typeface="Consolas" panose="020B0609020204030204" pitchFamily="49" charset="0"/>
              </a:rPr>
              <a:t>ParserException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ErrorHandler.reportError</a:t>
            </a:r>
            <a:r>
              <a:rPr lang="es-ES" sz="1800" dirty="0">
                <a:latin typeface="Consolas" panose="020B0609020204030204" pitchFamily="49" charset="0"/>
              </a:rPr>
              <a:t>(e)</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recover</a:t>
            </a:r>
            <a:r>
              <a:rPr lang="es-ES" sz="1800" dirty="0">
                <a:latin typeface="Consolas" panose="020B0609020204030204" pitchFamily="49" charset="0"/>
              </a:rPr>
              <a:t>(</a:t>
            </a:r>
            <a:r>
              <a:rPr lang="es-ES" sz="1800" dirty="0" err="1">
                <a:latin typeface="Consolas" panose="020B0609020204030204" pitchFamily="49" charset="0"/>
              </a:rPr>
              <a:t>emptySet</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p>
          <a:p>
            <a:pPr marL="0" indent="0">
              <a:spcBef>
                <a:spcPts val="600"/>
              </a:spcBef>
              <a:buNone/>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04201881-4FEB-4BF8-9EAB-F3CF14EC5D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40804095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properties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property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nb-NO" sz="1800" dirty="0">
                <a:latin typeface="Consolas" panose="020B0609020204030204" pitchFamily="49" charset="0"/>
              </a:rPr>
              <a:t>class Parser (private val scanner : Scanner,</a:t>
            </a:r>
          </a:p>
          <a:p>
            <a:pPr marL="457200" lvl="1" indent="0">
              <a:buNone/>
            </a:pPr>
            <a:r>
              <a:rPr lang="nb-NO" sz="1800" dirty="0">
                <a:latin typeface="Consolas" panose="020B0609020204030204" pitchFamily="49" charset="0"/>
              </a:rPr>
              <a:t>              private val idTable : IdTable,</a:t>
            </a:r>
          </a:p>
          <a:p>
            <a:pPr marL="457200" lvl="1" indent="0">
              <a:buNone/>
            </a:pPr>
            <a:r>
              <a:rPr lang="nb-NO" sz="1800" dirty="0">
                <a:latin typeface="Consolas" panose="020B0609020204030204" pitchFamily="49" charset="0"/>
              </a:rPr>
              <a:t>              private val errorHandler: ErrorHandler)</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33612496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 = ErrorHandler()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fileReader</a:t>
            </a:r>
            <a:r>
              <a:rPr lang="en-US" sz="1800" dirty="0">
                <a:latin typeface="Consolas" panose="020B0609020204030204" pitchFamily="49" charset="0"/>
              </a:rPr>
              <a:t>   = </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 Charsets.UTF_8)</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reader  =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source  = Source(reader)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scanner =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parser  =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D18A10B3-1160-4182-AAD1-273787EA6877}" type="slidenum">
              <a:rPr lang="en-US"/>
              <a:pPr/>
              <a:t>8</a:t>
            </a:fld>
            <a:endParaRPr lang="en-US"/>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27679F83-E64D-463F-8393-AF3964C9EBBC}" type="slidenum">
              <a:rPr lang="en-US"/>
              <a:pPr/>
              <a:t>9</a:t>
            </a:fld>
            <a:endParaRPr lang="en-US"/>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7948</TotalTime>
  <Words>6511</Words>
  <Application>Microsoft Office PowerPoint</Application>
  <PresentationFormat>On-screen Show (4:3)</PresentationFormat>
  <Paragraphs>981</Paragraphs>
  <Slides>76</Slides>
  <Notes>59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76</vt:i4>
      </vt:variant>
    </vt:vector>
  </HeadingPairs>
  <TitlesOfParts>
    <vt:vector size="80" baseType="lpstr">
      <vt:lpstr>Arial</vt:lpstr>
      <vt:lpstr>Calibri</vt:lpstr>
      <vt:lpstr>Consolas</vt:lpstr>
      <vt:lpstr>SoftMoore2</vt:lpstr>
      <vt:lpstr>Syntax Analysis (a.k.a. Parsing)</vt:lpstr>
      <vt:lpstr>Example: parseLoopStmt()</vt:lpstr>
      <vt:lpstr>Example: parseLoopStmt (Version 1)</vt:lpstr>
      <vt:lpstr>Example: parseLoopStmt (Version 2)</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Recursive Descent Parsing Refinement 2</vt:lpstr>
      <vt:lpstr>Recursive Descent Parsing Methods (continued)</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parseVariableExpr()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Moore</cp:lastModifiedBy>
  <cp:revision>334</cp:revision>
  <cp:lastPrinted>2020-02-14T16:03:22Z</cp:lastPrinted>
  <dcterms:created xsi:type="dcterms:W3CDTF">2005-01-12T21:47:45Z</dcterms:created>
  <dcterms:modified xsi:type="dcterms:W3CDTF">2023-06-14T21:37:08Z</dcterms:modified>
</cp:coreProperties>
</file>