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349" r:id="rId9"/>
    <p:sldId id="279" r:id="rId10"/>
    <p:sldId id="295" r:id="rId11"/>
    <p:sldId id="352" r:id="rId12"/>
    <p:sldId id="288" r:id="rId13"/>
    <p:sldId id="289" r:id="rId14"/>
    <p:sldId id="293" r:id="rId15"/>
    <p:sldId id="297" r:id="rId16"/>
    <p:sldId id="294" r:id="rId17"/>
    <p:sldId id="354" r:id="rId18"/>
    <p:sldId id="356" r:id="rId19"/>
    <p:sldId id="355" r:id="rId20"/>
    <p:sldId id="285" r:id="rId21"/>
    <p:sldId id="357"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0" autoAdjust="0"/>
    <p:restoredTop sz="97055" autoAdjust="0"/>
  </p:normalViewPr>
  <p:slideViewPr>
    <p:cSldViewPr>
      <p:cViewPr varScale="1">
        <p:scale>
          <a:sx n="60" d="100"/>
          <a:sy n="60" d="100"/>
        </p:scale>
        <p:origin x="48" y="3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endParaRPr lang="en-US" dirty="0"/>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fun recover(followers : Set&lt;Symbol&gt;)</a:t>
            </a:r>
          </a:p>
          <a:p>
            <a:pPr marL="0" indent="0">
              <a:spcBef>
                <a:spcPts val="1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327950" y="1363663"/>
            <a:ext cx="859536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{"proc", "fun", EOF}</a:t>
            </a:r>
          </a:p>
          <a:p>
            <a:pPr marL="0" indent="0">
              <a:spcBef>
                <a:spcPts val="100"/>
              </a:spcBef>
              <a:buFontTx/>
              <a:buNone/>
            </a:pPr>
            <a:r>
              <a:rPr lang="en-US" sz="1800" dirty="0">
                <a:latin typeface="Consolas" panose="020B0609020204030204" pitchFamily="49" charset="0"/>
              </a:rPr>
              <a:t>private fun </a:t>
            </a:r>
            <a:r>
              <a:rPr lang="en-US" sz="1800" dirty="0" err="1">
                <a:latin typeface="Consolas" panose="020B0609020204030204" pitchFamily="49" charset="0"/>
              </a:rPr>
              <a:t>parseProcedureDecl</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try</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Symbol.procRW</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Symbol.rightBrace</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catch (e : </a:t>
            </a:r>
            <a:r>
              <a:rPr lang="en-US" sz="1800" dirty="0" err="1">
                <a:latin typeface="Consolas" panose="020B0609020204030204" pitchFamily="49" charset="0"/>
              </a:rPr>
              <a:t>ParserException</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0" indent="0">
              <a:spcBef>
                <a:spcPts val="100"/>
              </a:spcBef>
              <a:buFontTx/>
              <a:buNone/>
            </a:pPr>
            <a:r>
              <a:rPr lang="en-US" sz="1800" dirty="0">
                <a:latin typeface="Consolas" panose="020B0609020204030204" pitchFamily="49" charset="0"/>
              </a:rPr>
              <a:t>        </a:t>
            </a:r>
            <a:r>
              <a:rPr lang="en-US" sz="1800" b="1" dirty="0">
                <a:latin typeface="Consolas" panose="020B0609020204030204" pitchFamily="49" charset="0"/>
              </a:rPr>
              <a:t>recover(</a:t>
            </a:r>
            <a:r>
              <a:rPr lang="en-US" sz="1800" b="1" dirty="0" err="1">
                <a:latin typeface="Consolas" panose="020B0609020204030204" pitchFamily="49" charset="0"/>
              </a:rPr>
              <a:t>EnumSet.of</a:t>
            </a:r>
            <a:r>
              <a:rPr lang="en-US" sz="1800" b="1" dirty="0">
                <a:latin typeface="Consolas" panose="020B0609020204030204" pitchFamily="49" charset="0"/>
              </a:rPr>
              <a:t>(</a:t>
            </a:r>
            <a:r>
              <a:rPr lang="en-US" sz="1800" b="1" dirty="0" err="1">
                <a:latin typeface="Consolas" panose="020B0609020204030204" pitchFamily="49" charset="0"/>
              </a:rPr>
              <a:t>Symbol.procRW</a:t>
            </a:r>
            <a:r>
              <a:rPr lang="en-US" sz="1800" b="1" dirty="0">
                <a:latin typeface="Consolas" panose="020B0609020204030204" pitchFamily="49" charset="0"/>
              </a:rPr>
              <a:t>, </a:t>
            </a:r>
            <a:r>
              <a:rPr lang="en-US" sz="1800" b="1" dirty="0" err="1">
                <a:latin typeface="Consolas" panose="020B0609020204030204" pitchFamily="49" charset="0"/>
              </a:rPr>
              <a:t>Symbol.funRW</a:t>
            </a:r>
            <a:r>
              <a:rPr lang="en-US" sz="1800" b="1" dirty="0">
                <a:latin typeface="Consolas" panose="020B0609020204030204" pitchFamily="49" charset="0"/>
              </a:rPr>
              <a:t> Symbol.EOF))</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property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fun </a:t>
            </a:r>
            <a:r>
              <a:rPr lang="en-US" sz="1800" dirty="0" err="1">
                <a:latin typeface="Consolas" pitchFamily="49" charset="0"/>
              </a:rPr>
              <a:t>parseProcedureDecl</a:t>
            </a:r>
            <a:r>
              <a:rPr lang="en-US" sz="1800"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ifStmt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loopStmt | </a:t>
            </a:r>
            <a:r>
              <a:rPr lang="en-US" sz="1800" dirty="0" err="1">
                <a:latin typeface="Consolas" panose="020B0609020204030204" pitchFamily="49" charset="0"/>
              </a:rPr>
              <a:t>exitStmt</a:t>
            </a:r>
            <a:r>
              <a:rPr lang="en-US" sz="1800" dirty="0">
                <a:latin typeface="Consolas" panose="020B0609020204030204" pitchFamily="49" charset="0"/>
              </a:rPr>
              <a:t> | readStmt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35610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(e: </a:t>
            </a:r>
            <a:r>
              <a:rPr lang="en-US" sz="1800" dirty="0" err="1">
                <a:latin typeface="Consolas" panose="020B0609020204030204" pitchFamily="49" charset="0"/>
              </a:rPr>
              <a:t>ParserException</a:t>
            </a:r>
            <a:r>
              <a:rPr lang="en-US" sz="1800"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(Symbol.semicolon)</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09195207-C3B8-3BB2-5EA8-4DBC298B6028}"/>
              </a:ext>
            </a:extLst>
          </p:cNvPr>
          <p:cNvSpPr txBox="1"/>
          <p:nvPr/>
        </p:nvSpPr>
        <p:spPr>
          <a:xfrm>
            <a:off x="3527613" y="44004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98C1A92E-2651-FB9F-2A38-769BF53EF7AF}"/>
              </a:ext>
            </a:extLst>
          </p:cNvPr>
          <p:cNvSpPr/>
          <p:nvPr/>
        </p:nvSpPr>
        <p:spPr bwMode="auto">
          <a:xfrm>
            <a:off x="2971800" y="397443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3D562B98-EC20-3EDE-EE6F-F5FCB8384853}"/>
              </a:ext>
            </a:extLst>
          </p:cNvPr>
          <p:cNvCxnSpPr>
            <a:cxnSpLocks/>
            <a:stCxn id="6" idx="1"/>
            <a:endCxn id="7" idx="2"/>
          </p:cNvCxnSpPr>
          <p:nvPr/>
        </p:nvCxnSpPr>
        <p:spPr bwMode="auto">
          <a:xfrm rot="10800000">
            <a:off x="3063241" y="4157313"/>
            <a:ext cx="464373" cy="44323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 </a:t>
            </a:r>
          </a:p>
          <a:p>
            <a:pPr marL="457200" lvl="1" indent="0">
              <a:buNone/>
            </a:pP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Follow(statement)</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164462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Solution: Compute the shared follow set dynamically based on scope level.</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extLst>
      <p:ext uri="{BB962C8B-B14F-4D97-AF65-F5344CB8AC3E}">
        <p14:creationId xmlns:p14="http://schemas.microsoft.com/office/powerpoint/2010/main" val="195586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pPr marL="0" indent="0">
              <a:spcBef>
                <a:spcPts val="100"/>
              </a:spcBef>
              <a:buNone/>
            </a:pPr>
            <a:r>
              <a:rPr lang="en-US" sz="1800" dirty="0">
                <a:latin typeface="Consolas" panose="020B0609020204030204" pitchFamily="49" charset="0"/>
              </a:rPr>
              <a:t>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initialDeclFollowers</a:t>
            </a:r>
            <a:r>
              <a:rPr lang="en-US" sz="1800" dirty="0">
                <a:latin typeface="Consolas" panose="020B0609020204030204" pitchFamily="49" charset="0"/>
              </a:rPr>
              <a:t> : Set&lt;Symbol&gt;</a:t>
            </a:r>
          </a:p>
          <a:p>
            <a:pPr marL="0" indent="0">
              <a:spcBef>
                <a:spcPts val="100"/>
              </a:spcBef>
              <a:buNone/>
            </a:pPr>
            <a:r>
              <a:rPr lang="en-US" sz="1800" dirty="0">
                <a:latin typeface="Consolas" panose="020B0609020204030204" pitchFamily="49" charset="0"/>
              </a:rPr>
              <a:t>    get()</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An initial declaration can always be followed</a:t>
            </a:r>
          </a:p>
          <a:p>
            <a:pPr marL="0" indent="0">
              <a:spcBef>
                <a:spcPts val="100"/>
              </a:spcBef>
              <a:buNone/>
            </a:pPr>
            <a:r>
              <a:rPr lang="en-US" sz="1800" dirty="0">
                <a:latin typeface="Consolas" panose="020B0609020204030204" pitchFamily="49" charset="0"/>
              </a:rPr>
              <a:t>        // by another initial declaration, regardless of</a:t>
            </a:r>
          </a:p>
          <a:p>
            <a:pPr marL="0" indent="0">
              <a:spcBef>
                <a:spcPts val="100"/>
              </a:spcBef>
              <a:buNone/>
            </a:pPr>
            <a:r>
              <a:rPr lang="en-US" sz="1800" dirty="0">
                <a:latin typeface="Consolas" panose="020B0609020204030204" pitchFamily="49" charset="0"/>
              </a:rPr>
              <a:t>        // the scope level of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followers = </a:t>
            </a:r>
            <a:r>
              <a:rPr lang="en-US" sz="1800" dirty="0" err="1">
                <a:latin typeface="Consolas" panose="020B0609020204030204" pitchFamily="49" charset="0"/>
              </a:rPr>
              <a:t>EnumSet.of</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Symbol.constRW, Symbol.varRW, Symbol.typeRW)</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idTable.scopeLevel</a:t>
            </a:r>
            <a:r>
              <a:rPr lang="en-US" sz="1800" dirty="0">
                <a:latin typeface="Consolas" panose="020B0609020204030204" pitchFamily="49" charset="0"/>
              </a:rPr>
              <a:t> == </a:t>
            </a:r>
            <a:r>
              <a:rPr lang="en-US" sz="1800" dirty="0" err="1">
                <a:latin typeface="Consolas" panose="020B0609020204030204" pitchFamily="49" charset="0"/>
              </a:rPr>
              <a:t>ScopeLevel.LOCAL</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stmtFollowers</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EnumSet.of</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Symbol.procRW</a:t>
            </a:r>
            <a:r>
              <a:rPr lang="en-US" sz="1800" dirty="0">
                <a:latin typeface="Consolas" panose="020B0609020204030204" pitchFamily="49" charset="0"/>
              </a:rPr>
              <a:t>, </a:t>
            </a:r>
            <a:r>
              <a:rPr lang="en-US" sz="1800" dirty="0" err="1">
                <a:latin typeface="Consolas" panose="020B0609020204030204" pitchFamily="49" charset="0"/>
              </a:rPr>
              <a:t>Symbol.funRW</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return followers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fun parseInitialDecls()</a:t>
            </a: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parseInitialDecl()</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229600" cy="4935537"/>
          </a:xfrm>
        </p:spPr>
        <p:txBody>
          <a:bodyPr/>
          <a:lstStyle/>
          <a:p>
            <a:r>
              <a:rPr lang="en-US" dirty="0"/>
              <a:t>Only five methods throw a </a:t>
            </a:r>
            <a:r>
              <a:rPr lang="en-US" dirty="0" err="1">
                <a:latin typeface="Consolas" panose="020B0609020204030204" pitchFamily="49" charset="0"/>
              </a:rPr>
              <a:t>ParserException</a:t>
            </a:r>
            <a:r>
              <a:rPr lang="en-US" dirty="0"/>
              <a:t> back to the caller.</a:t>
            </a:r>
          </a:p>
          <a:p>
            <a:pPr lvl="1"/>
            <a:r>
              <a:rPr lang="en-US" sz="1850" dirty="0">
                <a:latin typeface="Consolas" panose="020B0609020204030204" pitchFamily="49" charset="0"/>
              </a:rPr>
              <a:t>match()</a:t>
            </a:r>
          </a:p>
          <a:p>
            <a:pPr lvl="1"/>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parseIndexExpr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parseFieldExpr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a:latin typeface="Consolas" panose="020B0609020204030204" pitchFamily="49" charset="0"/>
              </a:rPr>
              <a:t>add()              // in class </a:t>
            </a:r>
            <a:r>
              <a:rPr lang="en-US" sz="1850" dirty="0" err="1">
                <a:latin typeface="Consolas" panose="020B0609020204030204" pitchFamily="49" charset="0"/>
              </a:rPr>
              <a:t>IdTable</a:t>
            </a:r>
            <a:endParaRPr lang="en-US" sz="185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4224265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for a duplicated error message in the error handler</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try</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match(Symbol.assign)</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catch (e :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100"/>
              </a:spcBef>
              <a:buNone/>
            </a:pPr>
            <a:r>
              <a:rPr lang="en-US" sz="1750" dirty="0">
                <a:latin typeface="Consolas" pitchFamily="49" charset="0"/>
                <a:cs typeface="Consolas" pitchFamily="49" charset="0"/>
              </a:rPr>
              <a:t>        matchCurrentSymbol()   // treat "=" as ":=" in this context</a:t>
            </a:r>
          </a:p>
          <a:p>
            <a:pPr marL="0" indent="0">
              <a:spcBef>
                <a:spcPts val="100"/>
              </a:spcBef>
              <a:buNone/>
            </a:pPr>
            <a:r>
              <a:rPr lang="en-US" sz="1750" dirty="0">
                <a:latin typeface="Consolas" pitchFamily="49" charset="0"/>
                <a:cs typeface="Consolas" pitchFamily="49" charset="0"/>
              </a:rPr>
              <a:t>      }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throw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365760" y="5156537"/>
            <a:ext cx="8412480" cy="1015663"/>
          </a:xfrm>
          <a:prstGeom prst="rect">
            <a:avLst/>
          </a:prstGeom>
          <a:noFill/>
          <a:ln>
            <a:solidFill>
              <a:schemeClr val="tx1"/>
            </a:solidFill>
          </a:ln>
        </p:spPr>
        <p:txBody>
          <a:bodyPr wrap="none" rtlCol="0">
            <a:spAutoFit/>
          </a:bodyPr>
          <a:lstStyle/>
          <a:p>
            <a:pPr algn="l"/>
            <a:r>
              <a:rPr lang="en-US" sz="2000" dirty="0"/>
              <a:t>Kotlin does not have checked exceptions, but all four subclasses of</a:t>
            </a:r>
          </a:p>
          <a:p>
            <a:pPr algn="l"/>
            <a:r>
              <a:rPr lang="en-US" sz="2000" dirty="0">
                <a:latin typeface="Consolas" panose="020B0609020204030204" pitchFamily="49" charset="0"/>
              </a:rPr>
              <a:t>CompilerException</a:t>
            </a:r>
            <a:r>
              <a:rPr lang="en-US" sz="2000" dirty="0"/>
              <a:t> are classified as checked exceptions in Java.</a:t>
            </a:r>
          </a:p>
          <a:p>
            <a:pPr algn="l"/>
            <a:r>
              <a:rPr lang="en-US" sz="2000" dirty="0"/>
              <a:t>Class </a:t>
            </a:r>
            <a:r>
              <a:rPr lang="en-US" sz="2000" dirty="0">
                <a:latin typeface="Consolas" panose="020B0609020204030204" pitchFamily="49" charset="0"/>
              </a:rPr>
              <a:t>InternalCompilerException</a:t>
            </a:r>
            <a:r>
              <a:rPr lang="en-US" sz="2000" dirty="0"/>
              <a:t> is an unchecked exception in Java.</a:t>
            </a:r>
          </a:p>
        </p:txBody>
      </p:sp>
      <p:grpSp>
        <p:nvGrpSpPr>
          <p:cNvPr id="27" name="Group 26">
            <a:extLst>
              <a:ext uri="{FF2B5EF4-FFF2-40B4-BE49-F238E27FC236}">
                <a16:creationId xmlns:a16="http://schemas.microsoft.com/office/drawing/2014/main" id="{5F9217CB-ED8F-C947-7D30-B07D13A7A764}"/>
              </a:ext>
            </a:extLst>
          </p:cNvPr>
          <p:cNvGrpSpPr/>
          <p:nvPr/>
        </p:nvGrpSpPr>
        <p:grpSpPr>
          <a:xfrm>
            <a:off x="442621" y="1499964"/>
            <a:ext cx="8258759" cy="3300636"/>
            <a:chOff x="2252371" y="2022590"/>
            <a:chExt cx="8258759" cy="3300636"/>
          </a:xfrm>
        </p:grpSpPr>
        <p:sp>
          <p:nvSpPr>
            <p:cNvPr id="30" name="Text Box 1028">
              <a:extLst>
                <a:ext uri="{FF2B5EF4-FFF2-40B4-BE49-F238E27FC236}">
                  <a16:creationId xmlns:a16="http://schemas.microsoft.com/office/drawing/2014/main" id="{9153C4D3-6041-8481-1C55-169F94291EAE}"/>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ABF7F7AB-434B-F70F-6CC7-51E842A52574}"/>
                </a:ext>
              </a:extLst>
            </p:cNvPr>
            <p:cNvSpPr txBox="1">
              <a:spLocks noChangeArrowheads="1"/>
            </p:cNvSpPr>
            <p:nvPr/>
          </p:nvSpPr>
          <p:spPr bwMode="auto">
            <a:xfrm>
              <a:off x="400745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F8696685-E68A-C241-DB67-B6D47E1B5B6A}"/>
                </a:ext>
              </a:extLst>
            </p:cNvPr>
            <p:cNvSpPr txBox="1">
              <a:spLocks noChangeArrowheads="1"/>
            </p:cNvSpPr>
            <p:nvPr/>
          </p:nvSpPr>
          <p:spPr bwMode="auto">
            <a:xfrm>
              <a:off x="2252371" y="438236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70FFD74B-B682-0D97-0651-4A1D89022732}"/>
                </a:ext>
              </a:extLst>
            </p:cNvPr>
            <p:cNvSpPr txBox="1">
              <a:spLocks noChangeArrowheads="1"/>
            </p:cNvSpPr>
            <p:nvPr/>
          </p:nvSpPr>
          <p:spPr bwMode="auto">
            <a:xfrm>
              <a:off x="4095623" y="438236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62CA484D-82DC-2278-096B-6514BEFF450D}"/>
                </a:ext>
              </a:extLst>
            </p:cNvPr>
            <p:cNvSpPr txBox="1">
              <a:spLocks noChangeArrowheads="1"/>
            </p:cNvSpPr>
            <p:nvPr/>
          </p:nvSpPr>
          <p:spPr bwMode="auto">
            <a:xfrm>
              <a:off x="5814001" y="438236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A4214FD7-DE3F-B15F-F5BF-330751826855}"/>
                </a:ext>
              </a:extLst>
            </p:cNvPr>
            <p:cNvSpPr txBox="1">
              <a:spLocks noChangeArrowheads="1"/>
            </p:cNvSpPr>
            <p:nvPr/>
          </p:nvSpPr>
          <p:spPr bwMode="auto">
            <a:xfrm>
              <a:off x="3128949" y="5030196"/>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C4AF7830-09BE-28EA-05FA-A1B4B369F271}"/>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4C203617-9535-A3D0-651A-676C1918AD6F}"/>
                </a:ext>
              </a:extLst>
            </p:cNvPr>
            <p:cNvSpPr/>
            <p:nvPr/>
          </p:nvSpPr>
          <p:spPr bwMode="auto">
            <a:xfrm>
              <a:off x="471864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D69A3EDF-8520-3716-04B5-88FE69FA8B1F}"/>
                </a:ext>
              </a:extLst>
            </p:cNvPr>
            <p:cNvCxnSpPr>
              <a:cxnSpLocks/>
              <a:stCxn id="36" idx="3"/>
              <a:endCxn id="31" idx="0"/>
            </p:cNvCxnSpPr>
            <p:nvPr/>
          </p:nvCxnSpPr>
          <p:spPr>
            <a:xfrm rot="5400000">
              <a:off x="5054159" y="2238768"/>
              <a:ext cx="793099" cy="1299526"/>
            </a:xfrm>
            <a:prstGeom prst="bentConnector3">
              <a:avLst>
                <a:gd name="adj1"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D6491F7-C128-98AA-FD0D-8A270451F838}"/>
                </a:ext>
              </a:extLst>
            </p:cNvPr>
            <p:cNvCxnSpPr>
              <a:stCxn id="37" idx="3"/>
              <a:endCxn id="32" idx="0"/>
            </p:cNvCxnSpPr>
            <p:nvPr/>
          </p:nvCxnSpPr>
          <p:spPr>
            <a:xfrm rot="5400000">
              <a:off x="3594614" y="3176031"/>
              <a:ext cx="634330" cy="177833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86A5DAE-E55A-FBA2-C46B-5613480A4AC8}"/>
                </a:ext>
              </a:extLst>
            </p:cNvPr>
            <p:cNvCxnSpPr>
              <a:stCxn id="37" idx="3"/>
              <a:endCxn id="33" idx="0"/>
            </p:cNvCxnSpPr>
            <p:nvPr/>
          </p:nvCxnSpPr>
          <p:spPr>
            <a:xfrm rot="16200000" flipH="1">
              <a:off x="4483779" y="4065195"/>
              <a:ext cx="634330" cy="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1B12FAF-57D3-6C04-1AC6-E61FEAC8C77F}"/>
                </a:ext>
              </a:extLst>
            </p:cNvPr>
            <p:cNvCxnSpPr>
              <a:stCxn id="37" idx="3"/>
              <a:endCxn id="34" idx="0"/>
            </p:cNvCxnSpPr>
            <p:nvPr/>
          </p:nvCxnSpPr>
          <p:spPr>
            <a:xfrm rot="16200000" flipH="1">
              <a:off x="5410294" y="3138680"/>
              <a:ext cx="634330" cy="185303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1029">
              <a:extLst>
                <a:ext uri="{FF2B5EF4-FFF2-40B4-BE49-F238E27FC236}">
                  <a16:creationId xmlns:a16="http://schemas.microsoft.com/office/drawing/2014/main" id="{E577D211-7CB0-6CF3-9248-AD08D57DFE7A}"/>
                </a:ext>
              </a:extLst>
            </p:cNvPr>
            <p:cNvSpPr txBox="1">
              <a:spLocks noChangeArrowheads="1"/>
            </p:cNvSpPr>
            <p:nvPr/>
          </p:nvSpPr>
          <p:spPr bwMode="auto">
            <a:xfrm>
              <a:off x="866847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3" name="Text Box 1029">
              <a:extLst>
                <a:ext uri="{FF2B5EF4-FFF2-40B4-BE49-F238E27FC236}">
                  <a16:creationId xmlns:a16="http://schemas.microsoft.com/office/drawing/2014/main" id="{C7EF677B-6BD2-A1A0-897B-2F8DC00A9196}"/>
                </a:ext>
              </a:extLst>
            </p:cNvPr>
            <p:cNvSpPr txBox="1">
              <a:spLocks noChangeArrowheads="1"/>
            </p:cNvSpPr>
            <p:nvPr/>
          </p:nvSpPr>
          <p:spPr bwMode="auto">
            <a:xfrm>
              <a:off x="8366312" y="438236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4" name="Isosceles Triangle 43">
              <a:extLst>
                <a:ext uri="{FF2B5EF4-FFF2-40B4-BE49-F238E27FC236}">
                  <a16:creationId xmlns:a16="http://schemas.microsoft.com/office/drawing/2014/main" id="{5A258DA7-A2E5-2F47-0959-C3C4838D0614}"/>
                </a:ext>
              </a:extLst>
            </p:cNvPr>
            <p:cNvSpPr/>
            <p:nvPr/>
          </p:nvSpPr>
          <p:spPr bwMode="auto">
            <a:xfrm>
              <a:off x="935642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5" name="Connector: Elbow 44">
              <a:extLst>
                <a:ext uri="{FF2B5EF4-FFF2-40B4-BE49-F238E27FC236}">
                  <a16:creationId xmlns:a16="http://schemas.microsoft.com/office/drawing/2014/main" id="{4C9D1F5A-330F-DA32-1BD1-077BB6D52993}"/>
                </a:ext>
              </a:extLst>
            </p:cNvPr>
            <p:cNvCxnSpPr>
              <a:stCxn id="36" idx="3"/>
              <a:endCxn id="42" idx="0"/>
            </p:cNvCxnSpPr>
            <p:nvPr/>
          </p:nvCxnSpPr>
          <p:spPr bwMode="auto">
            <a:xfrm rot="16200000" flipH="1">
              <a:off x="7373047" y="1219405"/>
              <a:ext cx="793099" cy="333825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17F7CD8F-CE5D-BC42-1531-8B10F4BDFBB2}"/>
                </a:ext>
              </a:extLst>
            </p:cNvPr>
            <p:cNvCxnSpPr>
              <a:stCxn id="44" idx="3"/>
              <a:endCxn id="43" idx="0"/>
            </p:cNvCxnSpPr>
            <p:nvPr/>
          </p:nvCxnSpPr>
          <p:spPr bwMode="auto">
            <a:xfrm>
              <a:off x="9438721" y="3748031"/>
              <a:ext cx="0" cy="634330"/>
            </a:xfrm>
            <a:prstGeom prst="line">
              <a:avLst/>
            </a:prstGeom>
            <a:noFill/>
            <a:ln w="9525" cap="flat" cmpd="sng" algn="ctr">
              <a:solidFill>
                <a:schemeClr val="tx1"/>
              </a:solidFill>
              <a:prstDash val="solid"/>
              <a:round/>
              <a:headEnd type="none" w="med" len="med"/>
              <a:tailEnd type="none" w="med" len="med"/>
            </a:ln>
            <a:effectLst/>
          </p:spPr>
        </p:cxnSp>
        <p:sp>
          <p:nvSpPr>
            <p:cNvPr id="47" name="Text Box 1029">
              <a:extLst>
                <a:ext uri="{FF2B5EF4-FFF2-40B4-BE49-F238E27FC236}">
                  <a16:creationId xmlns:a16="http://schemas.microsoft.com/office/drawing/2014/main" id="{1FF54E88-80E0-08E7-5F33-C2026A6F9BF5}"/>
                </a:ext>
              </a:extLst>
            </p:cNvPr>
            <p:cNvSpPr txBox="1">
              <a:spLocks noChangeArrowheads="1"/>
            </p:cNvSpPr>
            <p:nvPr/>
          </p:nvSpPr>
          <p:spPr bwMode="auto">
            <a:xfrm>
              <a:off x="5019608" y="5030196"/>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sp>
          <p:nvSpPr>
            <p:cNvPr id="48" name="Diamond 47">
              <a:extLst>
                <a:ext uri="{FF2B5EF4-FFF2-40B4-BE49-F238E27FC236}">
                  <a16:creationId xmlns:a16="http://schemas.microsoft.com/office/drawing/2014/main" id="{805B3CC2-AD3A-1715-E9EF-64E5497B9524}"/>
                </a:ext>
              </a:extLst>
            </p:cNvPr>
            <p:cNvSpPr/>
            <p:nvPr/>
          </p:nvSpPr>
          <p:spPr>
            <a:xfrm>
              <a:off x="3854041" y="3875373"/>
              <a:ext cx="182880" cy="182880"/>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a:extLst>
                <a:ext uri="{FF2B5EF4-FFF2-40B4-BE49-F238E27FC236}">
                  <a16:creationId xmlns:a16="http://schemas.microsoft.com/office/drawing/2014/main" id="{7911834B-AD00-1127-4FBF-D1CA5F7069CB}"/>
                </a:ext>
              </a:extLst>
            </p:cNvPr>
            <p:cNvSpPr/>
            <p:nvPr/>
          </p:nvSpPr>
          <p:spPr>
            <a:xfrm>
              <a:off x="5569935" y="3875373"/>
              <a:ext cx="182880" cy="182880"/>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B35C9373-9930-3F4F-0C3A-CEA76792A90E}"/>
                </a:ext>
              </a:extLst>
            </p:cNvPr>
            <p:cNvCxnSpPr>
              <a:stCxn id="49" idx="2"/>
              <a:endCxn id="47" idx="0"/>
            </p:cNvCxnSpPr>
            <p:nvPr/>
          </p:nvCxnSpPr>
          <p:spPr>
            <a:xfrm>
              <a:off x="5661375" y="4058253"/>
              <a:ext cx="3442" cy="971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C7EDA43-386C-7561-337E-8E823F42BBC3}"/>
                </a:ext>
              </a:extLst>
            </p:cNvPr>
            <p:cNvCxnSpPr>
              <a:stCxn id="48" idx="2"/>
              <a:endCxn id="35" idx="0"/>
            </p:cNvCxnSpPr>
            <p:nvPr/>
          </p:nvCxnSpPr>
          <p:spPr>
            <a:xfrm>
              <a:off x="3945481" y="4058253"/>
              <a:ext cx="198" cy="971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sz="2350" dirty="0"/>
              <a:t>In Java, any exception that derives from class </a:t>
            </a:r>
            <a:r>
              <a:rPr lang="en-US" sz="2350" dirty="0">
                <a:latin typeface="Consolas" pitchFamily="49" charset="0"/>
              </a:rPr>
              <a:t>Error</a:t>
            </a:r>
            <a:r>
              <a:rPr lang="en-US" sz="2350" dirty="0"/>
              <a:t> or class </a:t>
            </a:r>
            <a:r>
              <a:rPr lang="en-US" sz="2350" dirty="0" err="1">
                <a:latin typeface="Consolas" pitchFamily="49" charset="0"/>
              </a:rPr>
              <a:t>RuntimeException</a:t>
            </a:r>
            <a:r>
              <a:rPr lang="en-US" sz="2350" dirty="0"/>
              <a:t> is called an </a:t>
            </a:r>
            <a:r>
              <a:rPr lang="en-US" sz="2350" i="1" dirty="0"/>
              <a:t>unchecked</a:t>
            </a:r>
            <a:r>
              <a:rPr lang="en-US" sz="2350" dirty="0"/>
              <a:t> exception.</a:t>
            </a:r>
          </a:p>
          <a:p>
            <a:r>
              <a:rPr lang="en-US" sz="2350" dirty="0"/>
              <a:t>All other exceptions are called </a:t>
            </a:r>
            <a:r>
              <a:rPr lang="en-US" sz="2350" i="1" dirty="0"/>
              <a:t>checked</a:t>
            </a:r>
            <a:r>
              <a:rPr lang="en-US" sz="2350" dirty="0"/>
              <a:t> exceptions.</a:t>
            </a:r>
          </a:p>
          <a:p>
            <a:r>
              <a:rPr lang="en-US" sz="2350" dirty="0"/>
              <a:t>Two special situations for Java (but not Kotlin): If a call is made to a method that throws a checked exception or if a checked exception is explicitly thrown, then an enclosing block </a:t>
            </a:r>
            <a:r>
              <a:rPr lang="en-US" sz="2350" b="1" dirty="0"/>
              <a:t>must</a:t>
            </a:r>
            <a:r>
              <a:rPr lang="en-US" sz="2350" dirty="0"/>
              <a:t> either handle the exception locally or else the enclosing method must declare the exception as part of its exception specification list.</a:t>
            </a:r>
          </a:p>
          <a:p>
            <a:r>
              <a:rPr lang="en-US" sz="2350" dirty="0"/>
              <a:t>Unchecked exceptions </a:t>
            </a:r>
            <a:r>
              <a:rPr lang="en-US" sz="2350" b="1" dirty="0"/>
              <a:t>may</a:t>
            </a:r>
            <a:r>
              <a:rPr lang="en-US" sz="2350" dirty="0"/>
              <a:t> be declared in the exception specification list or handled, but doing so is not required.</a:t>
            </a:r>
            <a:endParaRPr lang="en-US" sz="2350" b="1" dirty="0"/>
          </a:p>
          <a:p>
            <a:endParaRPr lang="en-US" sz="2350" dirty="0"/>
          </a:p>
          <a:p>
            <a:endParaRPr lang="en-US" sz="2350"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a:latin typeface="Consolas" pitchFamily="49" charset="0"/>
              </a:rPr>
              <a:t>ErrorHandler</a:t>
            </a: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a:p>
            <a:endParaRPr lang="en-US" dirty="0"/>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Key Methods in Class </a:t>
            </a:r>
            <a:r>
              <a:rPr lang="en-US" dirty="0">
                <a:latin typeface="Consolas" panose="020B0609020204030204" pitchFamily="49" charset="0"/>
              </a:rPr>
              <a:t>ErrorHandler</a:t>
            </a:r>
          </a:p>
        </p:txBody>
      </p:sp>
      <p:sp>
        <p:nvSpPr>
          <p:cNvPr id="3" name="Content Placeholder 2"/>
          <p:cNvSpPr>
            <a:spLocks noGrp="1"/>
          </p:cNvSpPr>
          <p:nvPr>
            <p:ph idx="1"/>
          </p:nvPr>
        </p:nvSpPr>
        <p:spPr/>
        <p:txBody>
          <a:bodyPr/>
          <a:lstStyle/>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Returns true if errors have been reported by the</a:t>
            </a:r>
          </a:p>
          <a:p>
            <a:pPr marL="182880" lvl="1" indent="0">
              <a:spcBef>
                <a:spcPts val="200"/>
              </a:spcBef>
              <a:buNone/>
            </a:pPr>
            <a:r>
              <a:rPr lang="en-US" sz="1800" dirty="0">
                <a:latin typeface="Consolas" panose="020B0609020204030204" pitchFamily="49" charset="0"/>
              </a:rPr>
              <a:t> * error handler.</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errorsExist</a:t>
            </a:r>
            <a:r>
              <a:rPr lang="en-US" sz="1800" dirty="0">
                <a:latin typeface="Consolas" panose="020B0609020204030204" pitchFamily="49" charset="0"/>
              </a:rPr>
              <a:t>() : Boolean</a:t>
            </a:r>
          </a:p>
          <a:p>
            <a:pPr marL="182880" lvl="1" indent="0">
              <a:spcBef>
                <a:spcPts val="200"/>
              </a:spcBef>
              <a:buNone/>
            </a:pPr>
            <a:endParaRPr lang="en-US" sz="1800" dirty="0">
              <a:latin typeface="Consolas" panose="020B0609020204030204" pitchFamily="49" charset="0"/>
            </a:endParaRPr>
          </a:p>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Reports the error.</a:t>
            </a:r>
          </a:p>
          <a:p>
            <a:pPr marL="182880" lvl="1" indent="0">
              <a:spcBef>
                <a:spcPts val="200"/>
              </a:spcBef>
              <a:buNone/>
            </a:pPr>
            <a:r>
              <a:rPr lang="en-US" sz="1800" dirty="0">
                <a:latin typeface="Consolas" panose="020B0609020204030204" pitchFamily="49" charset="0"/>
              </a:rPr>
              <a:t> * @throws </a:t>
            </a:r>
            <a:r>
              <a:rPr lang="en-US" sz="1800" dirty="0" err="1">
                <a:latin typeface="Consolas" panose="020B0609020204030204" pitchFamily="49" charset="0"/>
              </a:rPr>
              <a:t>FatalException</a:t>
            </a:r>
            <a:r>
              <a:rPr lang="en-US" sz="1800" dirty="0">
                <a:latin typeface="Consolas" panose="020B0609020204030204" pitchFamily="49" charset="0"/>
              </a:rPr>
              <a:t> if the number of errors exceeds</a:t>
            </a:r>
          </a:p>
          <a:p>
            <a:pPr marL="182880" lvl="1" indent="0">
              <a:spcBef>
                <a:spcPts val="200"/>
              </a:spcBef>
              <a:buNone/>
            </a:pPr>
            <a:r>
              <a:rPr lang="en-US" sz="1800" dirty="0">
                <a:latin typeface="Consolas" panose="020B0609020204030204" pitchFamily="49" charset="0"/>
              </a:rPr>
              <a:t> *         the maximum.</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reportError</a:t>
            </a:r>
            <a:r>
              <a:rPr lang="en-US" sz="1800" dirty="0">
                <a:latin typeface="Consolas" panose="020B0609020204030204" pitchFamily="49" charset="0"/>
              </a:rPr>
              <a:t>(e : CompilerException)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extLst>
      <p:ext uri="{BB962C8B-B14F-4D97-AF65-F5344CB8AC3E}">
        <p14:creationId xmlns:p14="http://schemas.microsoft.com/office/powerpoint/2010/main" val="29358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3616</TotalTime>
  <Words>2024</Words>
  <Application>Microsoft Office PowerPoint</Application>
  <PresentationFormat>On-screen Show (4:3)</PresentationFormat>
  <Paragraphs>296</Paragraphs>
  <Slides>25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175</cp:revision>
  <cp:lastPrinted>2020-08-23T13:52:36Z</cp:lastPrinted>
  <dcterms:created xsi:type="dcterms:W3CDTF">2005-01-12T21:47:45Z</dcterms:created>
  <dcterms:modified xsi:type="dcterms:W3CDTF">2023-06-15T13:46:04Z</dcterms:modified>
</cp:coreProperties>
</file>