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65"/>
  </p:notesMasterIdLst>
  <p:handoutMasterIdLst>
    <p:handoutMasterId r:id="rId66"/>
  </p:handoutMasterIdLst>
  <p:sldIdLst>
    <p:sldId id="256" r:id="rId2"/>
    <p:sldId id="290" r:id="rId3"/>
    <p:sldId id="274" r:id="rId4"/>
    <p:sldId id="370" r:id="rId5"/>
    <p:sldId id="371" r:id="rId6"/>
    <p:sldId id="326" r:id="rId7"/>
    <p:sldId id="374" r:id="rId8"/>
    <p:sldId id="385" r:id="rId9"/>
    <p:sldId id="281" r:id="rId10"/>
    <p:sldId id="294" r:id="rId11"/>
    <p:sldId id="301" r:id="rId12"/>
    <p:sldId id="302" r:id="rId13"/>
    <p:sldId id="375" r:id="rId14"/>
    <p:sldId id="369" r:id="rId15"/>
    <p:sldId id="376" r:id="rId16"/>
    <p:sldId id="377" r:id="rId17"/>
    <p:sldId id="334" r:id="rId18"/>
    <p:sldId id="378" r:id="rId19"/>
    <p:sldId id="379" r:id="rId20"/>
    <p:sldId id="262" r:id="rId21"/>
    <p:sldId id="265" r:id="rId22"/>
    <p:sldId id="295" r:id="rId23"/>
    <p:sldId id="296" r:id="rId24"/>
    <p:sldId id="264" r:id="rId25"/>
    <p:sldId id="337" r:id="rId26"/>
    <p:sldId id="338" r:id="rId27"/>
    <p:sldId id="344" r:id="rId28"/>
    <p:sldId id="335" r:id="rId29"/>
    <p:sldId id="368" r:id="rId30"/>
    <p:sldId id="362" r:id="rId31"/>
    <p:sldId id="363" r:id="rId32"/>
    <p:sldId id="364" r:id="rId33"/>
    <p:sldId id="365" r:id="rId34"/>
    <p:sldId id="366" r:id="rId35"/>
    <p:sldId id="367" r:id="rId36"/>
    <p:sldId id="266" r:id="rId37"/>
    <p:sldId id="268" r:id="rId38"/>
    <p:sldId id="380" r:id="rId39"/>
    <p:sldId id="381" r:id="rId40"/>
    <p:sldId id="271" r:id="rId41"/>
    <p:sldId id="311" r:id="rId42"/>
    <p:sldId id="312" r:id="rId43"/>
    <p:sldId id="313" r:id="rId44"/>
    <p:sldId id="321" r:id="rId45"/>
    <p:sldId id="320" r:id="rId46"/>
    <p:sldId id="267" r:id="rId47"/>
    <p:sldId id="317" r:id="rId48"/>
    <p:sldId id="269" r:id="rId49"/>
    <p:sldId id="316" r:id="rId50"/>
    <p:sldId id="373" r:id="rId51"/>
    <p:sldId id="382" r:id="rId52"/>
    <p:sldId id="383" r:id="rId53"/>
    <p:sldId id="384" r:id="rId54"/>
    <p:sldId id="305" r:id="rId55"/>
    <p:sldId id="307" r:id="rId56"/>
    <p:sldId id="339" r:id="rId57"/>
    <p:sldId id="340" r:id="rId58"/>
    <p:sldId id="308" r:id="rId59"/>
    <p:sldId id="309" r:id="rId60"/>
    <p:sldId id="341" r:id="rId61"/>
    <p:sldId id="342" r:id="rId62"/>
    <p:sldId id="343" r:id="rId63"/>
    <p:sldId id="310" r:id="rId64"/>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24" autoAdjust="0"/>
    <p:restoredTop sz="97055" autoAdjust="0"/>
  </p:normalViewPr>
  <p:slideViewPr>
    <p:cSldViewPr>
      <p:cViewPr varScale="1">
        <p:scale>
          <a:sx n="63" d="100"/>
          <a:sy n="63" d="100"/>
        </p:scale>
        <p:origin x="77" y="18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r" defTabSz="966279">
              <a:defRPr sz="1200"/>
            </a:lvl1pPr>
          </a:lstStyle>
          <a:p>
            <a:pPr>
              <a:defRPr/>
            </a:pPr>
            <a:r>
              <a:rPr lang="en-US" sz="1100" dirty="0">
                <a:latin typeface="+mn-lt"/>
              </a:rPr>
              <a:t>Subprograms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r" defTabSz="966279">
              <a:defRPr sz="1200"/>
            </a:lvl1pPr>
          </a:lstStyle>
          <a:p>
            <a:pPr>
              <a:defRPr/>
            </a:pPr>
            <a:r>
              <a:rPr lang="en-US" sz="1100">
                <a:latin typeface="+mn-lt"/>
              </a:rPr>
              <a:t>13-</a:t>
            </a:r>
            <a:fld id="{5ABA58BF-2D4A-4415-A298-6626A1F3AC5B}"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4112432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l" defTabSz="966279">
              <a:defRPr sz="1200"/>
            </a:lvl1pPr>
          </a:lstStyle>
          <a:p>
            <a:pPr>
              <a:defRPr/>
            </a:pPr>
            <a:r>
              <a:rPr lang="en-US"/>
              <a:t>Subprograms</a:t>
            </a:r>
          </a:p>
        </p:txBody>
      </p:sp>
      <p:sp>
        <p:nvSpPr>
          <p:cNvPr id="64515" name="Rectangle 1027"/>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r" defTabSz="966279">
              <a:defRPr sz="1200"/>
            </a:lvl1pPr>
          </a:lstStyle>
          <a:p>
            <a:pPr>
              <a:defRPr/>
            </a:pPr>
            <a:endParaRPr lang="en-US"/>
          </a:p>
        </p:txBody>
      </p:sp>
      <p:sp>
        <p:nvSpPr>
          <p:cNvPr id="2970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l" defTabSz="966279">
              <a:defRPr sz="1200"/>
            </a:lvl1pPr>
          </a:lstStyle>
          <a:p>
            <a:pPr>
              <a:defRPr/>
            </a:pPr>
            <a:endParaRPr lang="en-US"/>
          </a:p>
        </p:txBody>
      </p:sp>
      <p:sp>
        <p:nvSpPr>
          <p:cNvPr id="64519" name="Rectangle 1031"/>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r" defTabSz="966279">
              <a:defRPr sz="1200"/>
            </a:lvl1pPr>
          </a:lstStyle>
          <a:p>
            <a:pPr>
              <a:defRPr/>
            </a:pPr>
            <a:fld id="{F210BF87-E27C-4C1A-9442-4417E7FF324F}" type="slidenum">
              <a:rPr lang="en-US"/>
              <a:pPr>
                <a:defRPr/>
              </a:pPr>
              <a:t>‹#›</a:t>
            </a:fld>
            <a:endParaRPr lang="en-US"/>
          </a:p>
        </p:txBody>
      </p:sp>
    </p:spTree>
    <p:extLst>
      <p:ext uri="{BB962C8B-B14F-4D97-AF65-F5344CB8AC3E}">
        <p14:creationId xmlns:p14="http://schemas.microsoft.com/office/powerpoint/2010/main" val="255448502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p:cNvSpPr>
            <a:spLocks noGrp="1" noChangeArrowheads="1"/>
          </p:cNvSpPr>
          <p:nvPr>
            <p:ph type="hdr" sz="quarter"/>
          </p:nvPr>
        </p:nvSpPr>
        <p:spPr>
          <a:noFill/>
        </p:spPr>
        <p:txBody>
          <a:bodyPr/>
          <a:lstStyle/>
          <a:p>
            <a:pPr defTabSz="964832"/>
            <a:r>
              <a:rPr lang="en-US"/>
              <a:t>Subprograms</a:t>
            </a:r>
          </a:p>
        </p:txBody>
      </p:sp>
      <p:sp>
        <p:nvSpPr>
          <p:cNvPr id="30723" name="Rectangle 1031"/>
          <p:cNvSpPr>
            <a:spLocks noGrp="1" noChangeArrowheads="1"/>
          </p:cNvSpPr>
          <p:nvPr>
            <p:ph type="sldNum" sz="quarter" idx="5"/>
          </p:nvPr>
        </p:nvSpPr>
        <p:spPr>
          <a:noFill/>
        </p:spPr>
        <p:txBody>
          <a:bodyPr/>
          <a:lstStyle/>
          <a:p>
            <a:pPr defTabSz="964832"/>
            <a:fld id="{92CAFDEE-A529-4113-A992-ABDE1DFB9186}" type="slidenum">
              <a:rPr lang="en-US" smtClean="0"/>
              <a:pPr defTabSz="964832"/>
              <a:t>1</a:t>
            </a:fld>
            <a:endParaRPr lang="en-US"/>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917799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13</a:t>
            </a:fld>
            <a:endParaRPr lang="en-US" dirty="0"/>
          </a:p>
        </p:txBody>
      </p:sp>
    </p:spTree>
    <p:extLst>
      <p:ext uri="{BB962C8B-B14F-4D97-AF65-F5344CB8AC3E}">
        <p14:creationId xmlns:p14="http://schemas.microsoft.com/office/powerpoint/2010/main" val="858878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14</a:t>
            </a:fld>
            <a:endParaRPr lang="en-US" dirty="0"/>
          </a:p>
        </p:txBody>
      </p:sp>
    </p:spTree>
    <p:extLst>
      <p:ext uri="{BB962C8B-B14F-4D97-AF65-F5344CB8AC3E}">
        <p14:creationId xmlns:p14="http://schemas.microsoft.com/office/powerpoint/2010/main" val="3396940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387"/>
            <a:r>
              <a:rPr lang="en-US" dirty="0"/>
              <a:t>Constraint Analysis</a:t>
            </a:r>
          </a:p>
        </p:txBody>
      </p:sp>
      <p:sp>
        <p:nvSpPr>
          <p:cNvPr id="36869" name="Slide Number Placeholder 4"/>
          <p:cNvSpPr>
            <a:spLocks noGrp="1"/>
          </p:cNvSpPr>
          <p:nvPr>
            <p:ph type="sldNum" sz="quarter" idx="5"/>
          </p:nvPr>
        </p:nvSpPr>
        <p:spPr>
          <a:noFill/>
        </p:spPr>
        <p:txBody>
          <a:bodyPr/>
          <a:lstStyle/>
          <a:p>
            <a:pPr defTabSz="966387"/>
            <a:fld id="{14BBFF45-95E4-44E8-9F2E-8B751949D653}" type="slidenum">
              <a:rPr lang="en-US" smtClean="0"/>
              <a:pPr defTabSz="966387"/>
              <a:t>15</a:t>
            </a:fld>
            <a:endParaRPr lang="en-US" dirty="0"/>
          </a:p>
        </p:txBody>
      </p:sp>
    </p:spTree>
    <p:extLst>
      <p:ext uri="{BB962C8B-B14F-4D97-AF65-F5344CB8AC3E}">
        <p14:creationId xmlns:p14="http://schemas.microsoft.com/office/powerpoint/2010/main" val="4044233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pPr defTabSz="964832"/>
            <a:r>
              <a:rPr lang="en-US"/>
              <a:t>Subprograms</a:t>
            </a:r>
          </a:p>
        </p:txBody>
      </p:sp>
      <p:sp>
        <p:nvSpPr>
          <p:cNvPr id="48133" name="Slide Number Placeholder 4"/>
          <p:cNvSpPr>
            <a:spLocks noGrp="1"/>
          </p:cNvSpPr>
          <p:nvPr>
            <p:ph type="sldNum" sz="quarter" idx="5"/>
          </p:nvPr>
        </p:nvSpPr>
        <p:spPr>
          <a:noFill/>
        </p:spPr>
        <p:txBody>
          <a:bodyPr/>
          <a:lstStyle/>
          <a:p>
            <a:pPr defTabSz="964832"/>
            <a:fld id="{E3C060E8-07A0-4097-86CE-B741702B405C}" type="slidenum">
              <a:rPr lang="en-US" smtClean="0"/>
              <a:pPr defTabSz="964832"/>
              <a:t>16</a:t>
            </a:fld>
            <a:endParaRPr lang="en-US"/>
          </a:p>
        </p:txBody>
      </p:sp>
    </p:spTree>
    <p:extLst>
      <p:ext uri="{BB962C8B-B14F-4D97-AF65-F5344CB8AC3E}">
        <p14:creationId xmlns:p14="http://schemas.microsoft.com/office/powerpoint/2010/main" val="2553463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pPr defTabSz="964832"/>
            <a:r>
              <a:rPr lang="en-US"/>
              <a:t>Subprograms</a:t>
            </a:r>
          </a:p>
        </p:txBody>
      </p:sp>
      <p:sp>
        <p:nvSpPr>
          <p:cNvPr id="48133" name="Slide Number Placeholder 4"/>
          <p:cNvSpPr>
            <a:spLocks noGrp="1"/>
          </p:cNvSpPr>
          <p:nvPr>
            <p:ph type="sldNum" sz="quarter" idx="5"/>
          </p:nvPr>
        </p:nvSpPr>
        <p:spPr>
          <a:noFill/>
        </p:spPr>
        <p:txBody>
          <a:bodyPr/>
          <a:lstStyle/>
          <a:p>
            <a:pPr defTabSz="964832"/>
            <a:fld id="{E3C060E8-07A0-4097-86CE-B741702B405C}" type="slidenum">
              <a:rPr lang="en-US" smtClean="0"/>
              <a:pPr defTabSz="964832"/>
              <a:t>17</a:t>
            </a:fld>
            <a:endParaRPr lang="en-US"/>
          </a:p>
        </p:txBody>
      </p:sp>
    </p:spTree>
    <p:extLst>
      <p:ext uri="{BB962C8B-B14F-4D97-AF65-F5344CB8AC3E}">
        <p14:creationId xmlns:p14="http://schemas.microsoft.com/office/powerpoint/2010/main" val="2107267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pPr defTabSz="964832"/>
            <a:r>
              <a:rPr lang="en-US"/>
              <a:t>Subprograms</a:t>
            </a:r>
          </a:p>
        </p:txBody>
      </p:sp>
      <p:sp>
        <p:nvSpPr>
          <p:cNvPr id="49157" name="Slide Number Placeholder 4"/>
          <p:cNvSpPr>
            <a:spLocks noGrp="1"/>
          </p:cNvSpPr>
          <p:nvPr>
            <p:ph type="sldNum" sz="quarter" idx="5"/>
          </p:nvPr>
        </p:nvSpPr>
        <p:spPr>
          <a:noFill/>
        </p:spPr>
        <p:txBody>
          <a:bodyPr/>
          <a:lstStyle/>
          <a:p>
            <a:pPr defTabSz="964832"/>
            <a:fld id="{CFD82E65-4A99-464B-9822-320074BC2484}" type="slidenum">
              <a:rPr lang="en-US" smtClean="0"/>
              <a:pPr defTabSz="964832"/>
              <a:t>20</a:t>
            </a:fld>
            <a:endParaRPr lang="en-US"/>
          </a:p>
        </p:txBody>
      </p:sp>
    </p:spTree>
    <p:extLst>
      <p:ext uri="{BB962C8B-B14F-4D97-AF65-F5344CB8AC3E}">
        <p14:creationId xmlns:p14="http://schemas.microsoft.com/office/powerpoint/2010/main" val="6410085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pPr defTabSz="964832"/>
            <a:r>
              <a:rPr lang="en-US"/>
              <a:t>Subprograms</a:t>
            </a:r>
          </a:p>
        </p:txBody>
      </p:sp>
      <p:sp>
        <p:nvSpPr>
          <p:cNvPr id="50181" name="Slide Number Placeholder 4"/>
          <p:cNvSpPr>
            <a:spLocks noGrp="1"/>
          </p:cNvSpPr>
          <p:nvPr>
            <p:ph type="sldNum" sz="quarter" idx="5"/>
          </p:nvPr>
        </p:nvSpPr>
        <p:spPr>
          <a:noFill/>
        </p:spPr>
        <p:txBody>
          <a:bodyPr/>
          <a:lstStyle/>
          <a:p>
            <a:pPr defTabSz="964832"/>
            <a:fld id="{275314F5-DC0F-409F-8DD6-E8BBC59DC18E}" type="slidenum">
              <a:rPr lang="en-US" smtClean="0"/>
              <a:pPr defTabSz="964832"/>
              <a:t>21</a:t>
            </a:fld>
            <a:endParaRPr lang="en-US"/>
          </a:p>
        </p:txBody>
      </p:sp>
    </p:spTree>
    <p:extLst>
      <p:ext uri="{BB962C8B-B14F-4D97-AF65-F5344CB8AC3E}">
        <p14:creationId xmlns:p14="http://schemas.microsoft.com/office/powerpoint/2010/main" val="3765801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22</a:t>
            </a:fld>
            <a:endParaRPr lang="en-US"/>
          </a:p>
        </p:txBody>
      </p:sp>
    </p:spTree>
    <p:extLst>
      <p:ext uri="{BB962C8B-B14F-4D97-AF65-F5344CB8AC3E}">
        <p14:creationId xmlns:p14="http://schemas.microsoft.com/office/powerpoint/2010/main" val="3659130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23</a:t>
            </a:fld>
            <a:endParaRPr lang="en-US"/>
          </a:p>
        </p:txBody>
      </p:sp>
    </p:spTree>
    <p:extLst>
      <p:ext uri="{BB962C8B-B14F-4D97-AF65-F5344CB8AC3E}">
        <p14:creationId xmlns:p14="http://schemas.microsoft.com/office/powerpoint/2010/main" val="1287104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pPr defTabSz="964832"/>
            <a:r>
              <a:rPr lang="en-US"/>
              <a:t>Subprograms</a:t>
            </a:r>
          </a:p>
        </p:txBody>
      </p:sp>
      <p:sp>
        <p:nvSpPr>
          <p:cNvPr id="51205" name="Slide Number Placeholder 4"/>
          <p:cNvSpPr>
            <a:spLocks noGrp="1"/>
          </p:cNvSpPr>
          <p:nvPr>
            <p:ph type="sldNum" sz="quarter" idx="5"/>
          </p:nvPr>
        </p:nvSpPr>
        <p:spPr>
          <a:noFill/>
        </p:spPr>
        <p:txBody>
          <a:bodyPr/>
          <a:lstStyle/>
          <a:p>
            <a:pPr defTabSz="964832"/>
            <a:fld id="{075CFEEC-27A7-4324-B2F7-29E65C8E0D3B}" type="slidenum">
              <a:rPr lang="en-US" smtClean="0"/>
              <a:pPr defTabSz="964832"/>
              <a:t>24</a:t>
            </a:fld>
            <a:endParaRPr lang="en-US"/>
          </a:p>
        </p:txBody>
      </p:sp>
    </p:spTree>
    <p:extLst>
      <p:ext uri="{BB962C8B-B14F-4D97-AF65-F5344CB8AC3E}">
        <p14:creationId xmlns:p14="http://schemas.microsoft.com/office/powerpoint/2010/main" val="3360553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4832"/>
            <a:r>
              <a:rPr lang="en-US"/>
              <a:t>Runtime Organization</a:t>
            </a:r>
          </a:p>
        </p:txBody>
      </p:sp>
      <p:sp>
        <p:nvSpPr>
          <p:cNvPr id="31749" name="Slide Number Placeholder 4"/>
          <p:cNvSpPr>
            <a:spLocks noGrp="1"/>
          </p:cNvSpPr>
          <p:nvPr>
            <p:ph type="sldNum" sz="quarter" idx="5"/>
          </p:nvPr>
        </p:nvSpPr>
        <p:spPr>
          <a:noFill/>
        </p:spPr>
        <p:txBody>
          <a:bodyPr/>
          <a:lstStyle/>
          <a:p>
            <a:pPr defTabSz="964832"/>
            <a:fld id="{836B8560-6F72-4CD3-9FA8-66EEB1BFE126}" type="slidenum">
              <a:rPr lang="en-US" smtClean="0"/>
              <a:pPr defTabSz="964832"/>
              <a:t>2</a:t>
            </a:fld>
            <a:endParaRPr lang="en-US"/>
          </a:p>
        </p:txBody>
      </p:sp>
    </p:spTree>
    <p:extLst>
      <p:ext uri="{BB962C8B-B14F-4D97-AF65-F5344CB8AC3E}">
        <p14:creationId xmlns:p14="http://schemas.microsoft.com/office/powerpoint/2010/main" val="626900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pPr defTabSz="964832"/>
            <a:r>
              <a:rPr lang="en-US"/>
              <a:t>Subprograms</a:t>
            </a:r>
          </a:p>
        </p:txBody>
      </p:sp>
      <p:sp>
        <p:nvSpPr>
          <p:cNvPr id="51205" name="Slide Number Placeholder 4"/>
          <p:cNvSpPr>
            <a:spLocks noGrp="1"/>
          </p:cNvSpPr>
          <p:nvPr>
            <p:ph type="sldNum" sz="quarter" idx="5"/>
          </p:nvPr>
        </p:nvSpPr>
        <p:spPr>
          <a:noFill/>
        </p:spPr>
        <p:txBody>
          <a:bodyPr/>
          <a:lstStyle/>
          <a:p>
            <a:pPr defTabSz="964832"/>
            <a:fld id="{075CFEEC-27A7-4324-B2F7-29E65C8E0D3B}" type="slidenum">
              <a:rPr lang="en-US" smtClean="0"/>
              <a:pPr defTabSz="964832"/>
              <a:t>28</a:t>
            </a:fld>
            <a:endParaRPr lang="en-US"/>
          </a:p>
        </p:txBody>
      </p:sp>
    </p:spTree>
    <p:extLst>
      <p:ext uri="{BB962C8B-B14F-4D97-AF65-F5344CB8AC3E}">
        <p14:creationId xmlns:p14="http://schemas.microsoft.com/office/powerpoint/2010/main" val="2649717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36</a:t>
            </a:fld>
            <a:endParaRPr lang="en-US"/>
          </a:p>
        </p:txBody>
      </p:sp>
    </p:spTree>
    <p:extLst>
      <p:ext uri="{BB962C8B-B14F-4D97-AF65-F5344CB8AC3E}">
        <p14:creationId xmlns:p14="http://schemas.microsoft.com/office/powerpoint/2010/main" val="1178533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37</a:t>
            </a:fld>
            <a:endParaRPr lang="en-US"/>
          </a:p>
        </p:txBody>
      </p:sp>
    </p:spTree>
    <p:extLst>
      <p:ext uri="{BB962C8B-B14F-4D97-AF65-F5344CB8AC3E}">
        <p14:creationId xmlns:p14="http://schemas.microsoft.com/office/powerpoint/2010/main" val="6541356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pPr defTabSz="964832"/>
            <a:r>
              <a:rPr lang="en-US"/>
              <a:t>Subprograms</a:t>
            </a:r>
          </a:p>
        </p:txBody>
      </p:sp>
      <p:sp>
        <p:nvSpPr>
          <p:cNvPr id="54277" name="Slide Number Placeholder 4"/>
          <p:cNvSpPr>
            <a:spLocks noGrp="1"/>
          </p:cNvSpPr>
          <p:nvPr>
            <p:ph type="sldNum" sz="quarter" idx="5"/>
          </p:nvPr>
        </p:nvSpPr>
        <p:spPr>
          <a:noFill/>
        </p:spPr>
        <p:txBody>
          <a:bodyPr/>
          <a:lstStyle/>
          <a:p>
            <a:pPr defTabSz="964832"/>
            <a:fld id="{2FDE86E9-4526-4E85-8D5C-6C553B334C97}" type="slidenum">
              <a:rPr lang="en-US" smtClean="0"/>
              <a:pPr defTabSz="964832"/>
              <a:t>40</a:t>
            </a:fld>
            <a:endParaRPr lang="en-US"/>
          </a:p>
        </p:txBody>
      </p:sp>
    </p:spTree>
    <p:extLst>
      <p:ext uri="{BB962C8B-B14F-4D97-AF65-F5344CB8AC3E}">
        <p14:creationId xmlns:p14="http://schemas.microsoft.com/office/powerpoint/2010/main" val="12324186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44</a:t>
            </a:fld>
            <a:endParaRPr lang="en-US"/>
          </a:p>
        </p:txBody>
      </p:sp>
    </p:spTree>
    <p:extLst>
      <p:ext uri="{BB962C8B-B14F-4D97-AF65-F5344CB8AC3E}">
        <p14:creationId xmlns:p14="http://schemas.microsoft.com/office/powerpoint/2010/main" val="39065156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45</a:t>
            </a:fld>
            <a:endParaRPr lang="en-US"/>
          </a:p>
        </p:txBody>
      </p:sp>
    </p:spTree>
    <p:extLst>
      <p:ext uri="{BB962C8B-B14F-4D97-AF65-F5344CB8AC3E}">
        <p14:creationId xmlns:p14="http://schemas.microsoft.com/office/powerpoint/2010/main" val="15660419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pPr defTabSz="964832"/>
            <a:r>
              <a:rPr lang="en-US"/>
              <a:t>Subprograms</a:t>
            </a:r>
          </a:p>
        </p:txBody>
      </p:sp>
      <p:sp>
        <p:nvSpPr>
          <p:cNvPr id="55301" name="Slide Number Placeholder 4"/>
          <p:cNvSpPr>
            <a:spLocks noGrp="1"/>
          </p:cNvSpPr>
          <p:nvPr>
            <p:ph type="sldNum" sz="quarter" idx="5"/>
          </p:nvPr>
        </p:nvSpPr>
        <p:spPr>
          <a:noFill/>
        </p:spPr>
        <p:txBody>
          <a:bodyPr/>
          <a:lstStyle/>
          <a:p>
            <a:pPr defTabSz="964832"/>
            <a:fld id="{662CC49B-6813-45E9-B161-6D1C4C664607}" type="slidenum">
              <a:rPr lang="en-US" smtClean="0"/>
              <a:pPr defTabSz="964832"/>
              <a:t>46</a:t>
            </a:fld>
            <a:endParaRPr lang="en-US"/>
          </a:p>
        </p:txBody>
      </p:sp>
    </p:spTree>
    <p:extLst>
      <p:ext uri="{BB962C8B-B14F-4D97-AF65-F5344CB8AC3E}">
        <p14:creationId xmlns:p14="http://schemas.microsoft.com/office/powerpoint/2010/main" val="14335603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pPr defTabSz="964832"/>
            <a:r>
              <a:rPr lang="en-US"/>
              <a:t>Subprograms</a:t>
            </a:r>
          </a:p>
        </p:txBody>
      </p:sp>
      <p:sp>
        <p:nvSpPr>
          <p:cNvPr id="56325" name="Slide Number Placeholder 4"/>
          <p:cNvSpPr>
            <a:spLocks noGrp="1"/>
          </p:cNvSpPr>
          <p:nvPr>
            <p:ph type="sldNum" sz="quarter" idx="5"/>
          </p:nvPr>
        </p:nvSpPr>
        <p:spPr>
          <a:noFill/>
        </p:spPr>
        <p:txBody>
          <a:bodyPr/>
          <a:lstStyle/>
          <a:p>
            <a:pPr defTabSz="964832"/>
            <a:fld id="{93AFA024-7C4D-4338-9A21-2A5F7BE59F73}" type="slidenum">
              <a:rPr lang="en-US" smtClean="0"/>
              <a:pPr defTabSz="964832"/>
              <a:t>48</a:t>
            </a:fld>
            <a:endParaRPr lang="en-US"/>
          </a:p>
        </p:txBody>
      </p:sp>
    </p:spTree>
    <p:extLst>
      <p:ext uri="{BB962C8B-B14F-4D97-AF65-F5344CB8AC3E}">
        <p14:creationId xmlns:p14="http://schemas.microsoft.com/office/powerpoint/2010/main" val="17486025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pPr defTabSz="964832"/>
            <a:r>
              <a:rPr lang="en-US"/>
              <a:t>Subprograms</a:t>
            </a:r>
          </a:p>
        </p:txBody>
      </p:sp>
      <p:sp>
        <p:nvSpPr>
          <p:cNvPr id="56325" name="Slide Number Placeholder 4"/>
          <p:cNvSpPr>
            <a:spLocks noGrp="1"/>
          </p:cNvSpPr>
          <p:nvPr>
            <p:ph type="sldNum" sz="quarter" idx="5"/>
          </p:nvPr>
        </p:nvSpPr>
        <p:spPr>
          <a:noFill/>
        </p:spPr>
        <p:txBody>
          <a:bodyPr/>
          <a:lstStyle/>
          <a:p>
            <a:pPr defTabSz="964832"/>
            <a:fld id="{93AFA024-7C4D-4338-9A21-2A5F7BE59F73}" type="slidenum">
              <a:rPr lang="en-US" smtClean="0"/>
              <a:pPr defTabSz="964832"/>
              <a:t>49</a:t>
            </a:fld>
            <a:endParaRPr lang="en-US"/>
          </a:p>
        </p:txBody>
      </p:sp>
    </p:spTree>
    <p:extLst>
      <p:ext uri="{BB962C8B-B14F-4D97-AF65-F5344CB8AC3E}">
        <p14:creationId xmlns:p14="http://schemas.microsoft.com/office/powerpoint/2010/main" val="11760132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54</a:t>
            </a:fld>
            <a:endParaRPr lang="en-US"/>
          </a:p>
        </p:txBody>
      </p:sp>
    </p:spTree>
    <p:extLst>
      <p:ext uri="{BB962C8B-B14F-4D97-AF65-F5344CB8AC3E}">
        <p14:creationId xmlns:p14="http://schemas.microsoft.com/office/powerpoint/2010/main" val="1955830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a:p>
        </p:txBody>
      </p:sp>
      <p:sp>
        <p:nvSpPr>
          <p:cNvPr id="37892" name="Header Placeholder 3"/>
          <p:cNvSpPr>
            <a:spLocks noGrp="1"/>
          </p:cNvSpPr>
          <p:nvPr>
            <p:ph type="hdr" sz="quarter"/>
          </p:nvPr>
        </p:nvSpPr>
        <p:spPr>
          <a:noFill/>
        </p:spPr>
        <p:txBody>
          <a:bodyPr/>
          <a:lstStyle/>
          <a:p>
            <a:pPr defTabSz="964832"/>
            <a:r>
              <a:rPr lang="en-US"/>
              <a:t>Subprograms</a:t>
            </a:r>
          </a:p>
        </p:txBody>
      </p:sp>
      <p:sp>
        <p:nvSpPr>
          <p:cNvPr id="37893" name="Slide Number Placeholder 4"/>
          <p:cNvSpPr>
            <a:spLocks noGrp="1"/>
          </p:cNvSpPr>
          <p:nvPr>
            <p:ph type="sldNum" sz="quarter" idx="5"/>
          </p:nvPr>
        </p:nvSpPr>
        <p:spPr>
          <a:noFill/>
        </p:spPr>
        <p:txBody>
          <a:bodyPr/>
          <a:lstStyle/>
          <a:p>
            <a:pPr defTabSz="964832"/>
            <a:fld id="{1C8E9440-1093-468D-9FD6-32FEBA553126}" type="slidenum">
              <a:rPr lang="en-US" smtClean="0"/>
              <a:pPr defTabSz="964832"/>
              <a:t>3</a:t>
            </a:fld>
            <a:endParaRPr lang="en-US"/>
          </a:p>
        </p:txBody>
      </p:sp>
    </p:spTree>
    <p:extLst>
      <p:ext uri="{BB962C8B-B14F-4D97-AF65-F5344CB8AC3E}">
        <p14:creationId xmlns:p14="http://schemas.microsoft.com/office/powerpoint/2010/main" val="26341623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55</a:t>
            </a:fld>
            <a:endParaRPr lang="en-US"/>
          </a:p>
        </p:txBody>
      </p:sp>
    </p:spTree>
    <p:extLst>
      <p:ext uri="{BB962C8B-B14F-4D97-AF65-F5344CB8AC3E}">
        <p14:creationId xmlns:p14="http://schemas.microsoft.com/office/powerpoint/2010/main" val="16729466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56</a:t>
            </a:fld>
            <a:endParaRPr lang="en-US"/>
          </a:p>
        </p:txBody>
      </p:sp>
    </p:spTree>
    <p:extLst>
      <p:ext uri="{BB962C8B-B14F-4D97-AF65-F5344CB8AC3E}">
        <p14:creationId xmlns:p14="http://schemas.microsoft.com/office/powerpoint/2010/main" val="40780086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57</a:t>
            </a:fld>
            <a:endParaRPr lang="en-US"/>
          </a:p>
        </p:txBody>
      </p:sp>
    </p:spTree>
    <p:extLst>
      <p:ext uri="{BB962C8B-B14F-4D97-AF65-F5344CB8AC3E}">
        <p14:creationId xmlns:p14="http://schemas.microsoft.com/office/powerpoint/2010/main" val="33201600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58</a:t>
            </a:fld>
            <a:endParaRPr lang="en-US"/>
          </a:p>
        </p:txBody>
      </p:sp>
    </p:spTree>
    <p:extLst>
      <p:ext uri="{BB962C8B-B14F-4D97-AF65-F5344CB8AC3E}">
        <p14:creationId xmlns:p14="http://schemas.microsoft.com/office/powerpoint/2010/main" val="22973273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59</a:t>
            </a:fld>
            <a:endParaRPr lang="en-US"/>
          </a:p>
        </p:txBody>
      </p:sp>
    </p:spTree>
    <p:extLst>
      <p:ext uri="{BB962C8B-B14F-4D97-AF65-F5344CB8AC3E}">
        <p14:creationId xmlns:p14="http://schemas.microsoft.com/office/powerpoint/2010/main" val="527288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60</a:t>
            </a:fld>
            <a:endParaRPr lang="en-US"/>
          </a:p>
        </p:txBody>
      </p:sp>
    </p:spTree>
    <p:extLst>
      <p:ext uri="{BB962C8B-B14F-4D97-AF65-F5344CB8AC3E}">
        <p14:creationId xmlns:p14="http://schemas.microsoft.com/office/powerpoint/2010/main" val="28480995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61</a:t>
            </a:fld>
            <a:endParaRPr lang="en-US"/>
          </a:p>
        </p:txBody>
      </p:sp>
    </p:spTree>
    <p:extLst>
      <p:ext uri="{BB962C8B-B14F-4D97-AF65-F5344CB8AC3E}">
        <p14:creationId xmlns:p14="http://schemas.microsoft.com/office/powerpoint/2010/main" val="39914905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62</a:t>
            </a:fld>
            <a:endParaRPr lang="en-US"/>
          </a:p>
        </p:txBody>
      </p:sp>
    </p:spTree>
    <p:extLst>
      <p:ext uri="{BB962C8B-B14F-4D97-AF65-F5344CB8AC3E}">
        <p14:creationId xmlns:p14="http://schemas.microsoft.com/office/powerpoint/2010/main" val="10655916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63</a:t>
            </a:fld>
            <a:endParaRPr lang="en-US"/>
          </a:p>
        </p:txBody>
      </p:sp>
    </p:spTree>
    <p:extLst>
      <p:ext uri="{BB962C8B-B14F-4D97-AF65-F5344CB8AC3E}">
        <p14:creationId xmlns:p14="http://schemas.microsoft.com/office/powerpoint/2010/main" val="3930527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928089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4832"/>
            <a:r>
              <a:rPr lang="en-US"/>
              <a:t>Subprograms</a:t>
            </a:r>
          </a:p>
        </p:txBody>
      </p:sp>
      <p:sp>
        <p:nvSpPr>
          <p:cNvPr id="33797" name="Slide Number Placeholder 4"/>
          <p:cNvSpPr>
            <a:spLocks noGrp="1"/>
          </p:cNvSpPr>
          <p:nvPr>
            <p:ph type="sldNum" sz="quarter" idx="5"/>
          </p:nvPr>
        </p:nvSpPr>
        <p:spPr>
          <a:noFill/>
        </p:spPr>
        <p:txBody>
          <a:bodyPr/>
          <a:lstStyle/>
          <a:p>
            <a:pPr defTabSz="964832"/>
            <a:fld id="{6077FC34-8632-4858-AEC5-C715789CDB12}" type="slidenum">
              <a:rPr lang="en-US" smtClean="0"/>
              <a:pPr defTabSz="964832"/>
              <a:t>5</a:t>
            </a:fld>
            <a:endParaRPr lang="en-US"/>
          </a:p>
        </p:txBody>
      </p:sp>
    </p:spTree>
    <p:extLst>
      <p:ext uri="{BB962C8B-B14F-4D97-AF65-F5344CB8AC3E}">
        <p14:creationId xmlns:p14="http://schemas.microsoft.com/office/powerpoint/2010/main" val="189679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B7972A9-078D-4C96-9A05-F5C8A4AEC107}" type="slidenum">
              <a:rPr lang="en-US" smtClean="0"/>
              <a:pPr defTabSz="964832"/>
              <a:t>9</a:t>
            </a:fld>
            <a:endParaRPr lang="en-US"/>
          </a:p>
        </p:txBody>
      </p:sp>
    </p:spTree>
    <p:extLst>
      <p:ext uri="{BB962C8B-B14F-4D97-AF65-F5344CB8AC3E}">
        <p14:creationId xmlns:p14="http://schemas.microsoft.com/office/powerpoint/2010/main" val="1880327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B7972A9-078D-4C96-9A05-F5C8A4AEC107}" type="slidenum">
              <a:rPr lang="en-US" smtClean="0"/>
              <a:pPr defTabSz="964832"/>
              <a:t>10</a:t>
            </a:fld>
            <a:endParaRPr lang="en-US"/>
          </a:p>
        </p:txBody>
      </p:sp>
    </p:spTree>
    <p:extLst>
      <p:ext uri="{BB962C8B-B14F-4D97-AF65-F5344CB8AC3E}">
        <p14:creationId xmlns:p14="http://schemas.microsoft.com/office/powerpoint/2010/main" val="728804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dirty="0"/>
          </a:p>
        </p:txBody>
      </p:sp>
    </p:spTree>
    <p:extLst>
      <p:ext uri="{BB962C8B-B14F-4D97-AF65-F5344CB8AC3E}">
        <p14:creationId xmlns:p14="http://schemas.microsoft.com/office/powerpoint/2010/main" val="3296408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dirty="0"/>
          </a:p>
        </p:txBody>
      </p:sp>
    </p:spTree>
    <p:extLst>
      <p:ext uri="{BB962C8B-B14F-4D97-AF65-F5344CB8AC3E}">
        <p14:creationId xmlns:p14="http://schemas.microsoft.com/office/powerpoint/2010/main" val="541559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C64D2E24-5CD2-43FB-9BC1-B7989670F42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4E55CFDC-59FD-439A-9888-9166DC8A400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7D26BD19-5D37-483D-8FA1-17DF52BF9E8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E6DF8550-1B8D-4350-9831-B0516B0EC45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1FC14F8B-E294-42DC-A852-4D66E25A58C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3006E235-0EBD-4407-B9E9-0F2CCB6A373F}"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54" r:id="rId1"/>
    <p:sldLayoutId id="2147483844" r:id="rId2"/>
    <p:sldLayoutId id="2147483846" r:id="rId3"/>
    <p:sldLayoutId id="2147483848" r:id="rId4"/>
    <p:sldLayoutId id="214748384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05E1C5B7-E473-48DA-85C5-A1683C15293C}"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Subprograms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br>
            <a:r>
              <a:rPr lang="en-US" sz="2400" dirty="0"/>
              <a:t>(continued)</a:t>
            </a:r>
            <a:endParaRPr lang="en-US" dirty="0"/>
          </a:p>
        </p:txBody>
      </p:sp>
      <p:sp>
        <p:nvSpPr>
          <p:cNvPr id="15363" name="Content Placeholder 2"/>
          <p:cNvSpPr>
            <a:spLocks noGrp="1"/>
          </p:cNvSpPr>
          <p:nvPr>
            <p:ph idx="1"/>
          </p:nvPr>
        </p:nvSpPr>
        <p:spPr/>
        <p:txBody>
          <a:bodyPr/>
          <a:lstStyle/>
          <a:p>
            <a:r>
              <a:rPr lang="en-US" dirty="0"/>
              <a:t>Within a subprogram, searching for a declaration involves searching within the current level (top map in the stack containing all identifiers declared at </a:t>
            </a:r>
            <a:r>
              <a:rPr lang="en-US" dirty="0">
                <a:latin typeface="Consolas" panose="020B0609020204030204" pitchFamily="49" charset="0"/>
              </a:rPr>
              <a:t>LOCAL</a:t>
            </a:r>
            <a:r>
              <a:rPr lang="en-US" dirty="0"/>
              <a:t> scope) and then within the enclosing scope (the map under the top containing all identifiers declared at </a:t>
            </a:r>
            <a:r>
              <a:rPr lang="en-US" dirty="0">
                <a:latin typeface="Consolas" panose="020B0609020204030204" pitchFamily="49" charset="0"/>
              </a:rPr>
              <a:t>GLOBAL</a:t>
            </a:r>
            <a:r>
              <a:rPr lang="en-US" dirty="0"/>
              <a:t> scope).</a:t>
            </a:r>
          </a:p>
        </p:txBody>
      </p:sp>
      <p:sp>
        <p:nvSpPr>
          <p:cNvPr id="15364" name="Footer Placeholder 3"/>
          <p:cNvSpPr>
            <a:spLocks noGrp="1"/>
          </p:cNvSpPr>
          <p:nvPr>
            <p:ph type="ftr" sz="quarter" idx="10"/>
          </p:nvPr>
        </p:nvSpPr>
        <p:spPr/>
        <p:txBody>
          <a:bodyPr/>
          <a:lstStyle/>
          <a:p>
            <a:r>
              <a:rPr lang="en-US"/>
              <a:t>©SoftMoore Consulting</a:t>
            </a:r>
          </a:p>
        </p:txBody>
      </p:sp>
      <p:sp>
        <p:nvSpPr>
          <p:cNvPr id="15365" name="Slide Number Placeholder 4"/>
          <p:cNvSpPr>
            <a:spLocks noGrp="1"/>
          </p:cNvSpPr>
          <p:nvPr>
            <p:ph type="sldNum" sz="quarter" idx="11"/>
          </p:nvPr>
        </p:nvSpPr>
        <p:spPr/>
        <p:txBody>
          <a:bodyPr/>
          <a:lstStyle/>
          <a:p>
            <a:r>
              <a:rPr lang="en-US"/>
              <a:t>Slide </a:t>
            </a:r>
            <a:fld id="{666C86B5-9217-4201-8A8A-A5C797BDB79C}"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Property and Selected Methods in the</a:t>
            </a:r>
            <a:br>
              <a:rPr lang="en-US" sz="2900" dirty="0"/>
            </a:br>
            <a:r>
              <a:rPr lang="en-US" sz="2900" dirty="0"/>
              <a:t>Modified Version of </a:t>
            </a:r>
            <a:r>
              <a:rPr lang="en-US" sz="2900" dirty="0">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a:xfrm>
            <a:off x="458788" y="1363663"/>
            <a:ext cx="8226425" cy="4935537"/>
          </a:xfrm>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The current scope level (computed property).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endParaRPr lang="en-US" sz="1800" dirty="0">
              <a:latin typeface="Consolas" pitchFamily="49" charset="0"/>
              <a:cs typeface="Consolas" pitchFamily="49" charset="0"/>
            </a:endParaRP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11</a:t>
            </a:fld>
            <a:endParaRPr lang="en-US" dirty="0"/>
          </a:p>
        </p:txBody>
      </p:sp>
      <p:sp>
        <p:nvSpPr>
          <p:cNvPr id="7" name="Diamond 6">
            <a:extLst>
              <a:ext uri="{FF2B5EF4-FFF2-40B4-BE49-F238E27FC236}">
                <a16:creationId xmlns:a16="http://schemas.microsoft.com/office/drawing/2014/main" id="{6E29B263-C998-4606-9810-88A678334EBD}"/>
              </a:ext>
            </a:extLst>
          </p:cNvPr>
          <p:cNvSpPr/>
          <p:nvPr/>
        </p:nvSpPr>
        <p:spPr bwMode="auto">
          <a:xfrm>
            <a:off x="4038600" y="23622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8" name="Elbow Connector 8">
            <a:extLst>
              <a:ext uri="{FF2B5EF4-FFF2-40B4-BE49-F238E27FC236}">
                <a16:creationId xmlns:a16="http://schemas.microsoft.com/office/drawing/2014/main" id="{EC4F005C-6DBE-45A8-8DA3-BDDDB43C2199}"/>
              </a:ext>
            </a:extLst>
          </p:cNvPr>
          <p:cNvCxnSpPr>
            <a:cxnSpLocks/>
            <a:stCxn id="11" idx="1"/>
            <a:endCxn id="7" idx="3"/>
          </p:cNvCxnSpPr>
          <p:nvPr/>
        </p:nvCxnSpPr>
        <p:spPr bwMode="auto">
          <a:xfrm rot="10800000">
            <a:off x="4191001" y="2438401"/>
            <a:ext cx="1658977" cy="405081"/>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11" name="TextBox 10">
            <a:extLst>
              <a:ext uri="{FF2B5EF4-FFF2-40B4-BE49-F238E27FC236}">
                <a16:creationId xmlns:a16="http://schemas.microsoft.com/office/drawing/2014/main" id="{61B865FA-32DA-043C-1597-71E7360B9DB1}"/>
              </a:ext>
            </a:extLst>
          </p:cNvPr>
          <p:cNvSpPr txBox="1"/>
          <p:nvPr/>
        </p:nvSpPr>
        <p:spPr>
          <a:xfrm>
            <a:off x="5849977" y="2181761"/>
            <a:ext cx="2831224" cy="1323439"/>
          </a:xfrm>
          <a:prstGeom prst="rect">
            <a:avLst/>
          </a:prstGeom>
          <a:noFill/>
          <a:ln>
            <a:solidFill>
              <a:schemeClr val="tx1"/>
            </a:solidFill>
          </a:ln>
        </p:spPr>
        <p:txBody>
          <a:bodyPr wrap="none" rtlCol="0">
            <a:spAutoFit/>
          </a:bodyPr>
          <a:lstStyle/>
          <a:p>
            <a:pPr algn="l"/>
            <a:r>
              <a:rPr lang="en-US" sz="2000" dirty="0" err="1">
                <a:latin typeface="Consolas" panose="020B0609020204030204" pitchFamily="49" charset="0"/>
              </a:rPr>
              <a:t>ScopeLevel</a:t>
            </a:r>
            <a:r>
              <a:rPr lang="en-US" sz="2000" dirty="0"/>
              <a:t> is an</a:t>
            </a:r>
          </a:p>
          <a:p>
            <a:pPr algn="l"/>
            <a:r>
              <a:rPr lang="en-US" sz="2000" dirty="0" err="1">
                <a:latin typeface="Consolas" panose="020B0609020204030204" pitchFamily="49" charset="0"/>
              </a:rPr>
              <a:t>enum</a:t>
            </a:r>
            <a:r>
              <a:rPr lang="en-US" sz="2000" dirty="0"/>
              <a:t> class with three</a:t>
            </a:r>
          </a:p>
          <a:p>
            <a:pPr algn="l"/>
            <a:r>
              <a:rPr lang="en-US" sz="2000" dirty="0"/>
              <a:t>values: </a:t>
            </a:r>
            <a:r>
              <a:rPr lang="en-US" sz="2000" dirty="0">
                <a:latin typeface="Consolas" panose="020B0609020204030204" pitchFamily="49" charset="0"/>
              </a:rPr>
              <a:t>GLOBAL</a:t>
            </a:r>
            <a:r>
              <a:rPr lang="en-US" sz="2000" dirty="0"/>
              <a:t>, </a:t>
            </a:r>
            <a:r>
              <a:rPr lang="en-US" sz="2000" dirty="0">
                <a:latin typeface="Consolas" panose="020B0609020204030204" pitchFamily="49" charset="0"/>
              </a:rPr>
              <a:t>LOCAL</a:t>
            </a:r>
            <a:r>
              <a:rPr lang="en-US" sz="2000" dirty="0"/>
              <a:t>,</a:t>
            </a:r>
          </a:p>
          <a:p>
            <a:pPr algn="l"/>
            <a:r>
              <a:rPr lang="en-US" sz="2000" dirty="0"/>
              <a:t>and </a:t>
            </a:r>
            <a:r>
              <a:rPr lang="en-US" sz="2000" dirty="0">
                <a:latin typeface="Consolas" panose="020B0609020204030204" pitchFamily="49" charset="0"/>
              </a:rPr>
              <a:t>RECORD.</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A Property and Selected Methods in the</a:t>
            </a:r>
            <a:br>
              <a:rPr lang="en-US" sz="2900" dirty="0"/>
            </a:br>
            <a:r>
              <a:rPr lang="en-US" sz="2900" dirty="0"/>
              <a:t>Modified Version of </a:t>
            </a:r>
            <a:r>
              <a:rPr lang="en-US" sz="2900" dirty="0">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name in the declaration</a:t>
            </a:r>
          </a:p>
          <a:p>
            <a:pPr marL="91440" indent="0">
              <a:spcBef>
                <a:spcPts val="0"/>
              </a:spcBef>
              <a:buNone/>
            </a:pPr>
            <a:r>
              <a:rPr lang="en-US" sz="1800" dirty="0">
                <a:latin typeface="Consolas" pitchFamily="49" charset="0"/>
                <a:cs typeface="Consolas" pitchFamily="49" charset="0"/>
              </a:rPr>
              <a:t> *                         already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add(</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Declaration)</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Returns the declaration associated with the identifier name</a:t>
            </a:r>
          </a:p>
          <a:p>
            <a:pPr marL="91440" indent="0">
              <a:spcBef>
                <a:spcPts val="0"/>
              </a:spcBef>
              <a:buNone/>
            </a:pPr>
            <a:r>
              <a:rPr lang="en-US" sz="1800" dirty="0">
                <a:latin typeface="Consolas" pitchFamily="49" charset="0"/>
                <a:cs typeface="Consolas" pitchFamily="49" charset="0"/>
              </a:rPr>
              <a:t> * (type String).  Returns null if the identifier is not found.</a:t>
            </a:r>
          </a:p>
          <a:p>
            <a:pPr marL="91440" indent="0">
              <a:spcBef>
                <a:spcPts val="0"/>
              </a:spcBef>
              <a:buNone/>
            </a:pPr>
            <a:r>
              <a:rPr lang="en-US" sz="1800" dirty="0">
                <a:latin typeface="Consolas" pitchFamily="49" charset="0"/>
                <a:cs typeface="Consolas" pitchFamily="49" charset="0"/>
              </a:rPr>
              <a:t> * Searches enclosing scopes if necessary.</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operator fun get(</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 : String): Declaration?</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Subprograms</a:t>
            </a:r>
          </a:p>
        </p:txBody>
      </p:sp>
      <p:sp>
        <p:nvSpPr>
          <p:cNvPr id="3" name="Content Placeholder 2"/>
          <p:cNvSpPr>
            <a:spLocks noGrp="1"/>
          </p:cNvSpPr>
          <p:nvPr>
            <p:ph idx="1"/>
          </p:nvPr>
        </p:nvSpPr>
        <p:spPr/>
        <p:txBody>
          <a:bodyPr/>
          <a:lstStyle/>
          <a:p>
            <a:r>
              <a:rPr lang="en-US" dirty="0" err="1">
                <a:latin typeface="Consolas" panose="020B0609020204030204" pitchFamily="49" charset="0"/>
              </a:rPr>
              <a:t>FunctionDecl</a:t>
            </a:r>
            <a:endParaRPr lang="en-US" dirty="0">
              <a:latin typeface="Consolas" panose="020B0609020204030204" pitchFamily="49" charset="0"/>
            </a:endParaRPr>
          </a:p>
          <a:p>
            <a:pPr lvl="1"/>
            <a:r>
              <a:rPr lang="en-US" dirty="0"/>
              <a:t>Miscellaneous Rule: There should be no </a:t>
            </a:r>
            <a:r>
              <a:rPr lang="en-US" dirty="0">
                <a:latin typeface="Consolas" panose="020B0609020204030204" pitchFamily="49" charset="0"/>
              </a:rPr>
              <a:t>var</a:t>
            </a:r>
            <a:r>
              <a:rPr lang="en-US" dirty="0"/>
              <a:t> parameters.</a:t>
            </a:r>
          </a:p>
          <a:p>
            <a:pPr marL="914400" lvl="2" indent="0">
              <a:buNone/>
            </a:pPr>
            <a:r>
              <a:rPr lang="en-US" dirty="0"/>
              <a:t>(but recall that arrays are always passed by reference)</a:t>
            </a:r>
          </a:p>
          <a:p>
            <a:pPr lvl="1"/>
            <a:r>
              <a:rPr lang="en-US" dirty="0"/>
              <a:t>Miscellaneous Rule: There should be at least one return statement.</a:t>
            </a:r>
          </a:p>
          <a:p>
            <a:r>
              <a:rPr lang="en-US" dirty="0">
                <a:latin typeface="Consolas" panose="020B0609020204030204" pitchFamily="49" charset="0"/>
              </a:rPr>
              <a:t>ProcedureCallStmt</a:t>
            </a:r>
          </a:p>
          <a:p>
            <a:pPr lvl="1"/>
            <a:r>
              <a:rPr lang="en-US" dirty="0"/>
              <a:t>Miscellaneous Rule: If the formal parameter is a </a:t>
            </a:r>
            <a:r>
              <a:rPr lang="en-US" dirty="0">
                <a:latin typeface="Consolas" panose="020B0609020204030204" pitchFamily="49" charset="0"/>
              </a:rPr>
              <a:t>var</a:t>
            </a:r>
            <a:r>
              <a:rPr lang="en-US" dirty="0"/>
              <a:t> parameter, then the actual parameter must be a variable expression (not an arbitrary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13</a:t>
            </a:fld>
            <a:endParaRPr lang="en-US"/>
          </a:p>
        </p:txBody>
      </p:sp>
    </p:spTree>
    <p:extLst>
      <p:ext uri="{BB962C8B-B14F-4D97-AF65-F5344CB8AC3E}">
        <p14:creationId xmlns:p14="http://schemas.microsoft.com/office/powerpoint/2010/main" val="2132858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Subprograms</a:t>
            </a:r>
            <a:br>
              <a:rPr lang="en-US" dirty="0"/>
            </a:br>
            <a:r>
              <a:rPr lang="en-US" sz="2400" dirty="0"/>
              <a:t>(continued)</a:t>
            </a:r>
          </a:p>
        </p:txBody>
      </p:sp>
      <p:sp>
        <p:nvSpPr>
          <p:cNvPr id="3" name="Content Placeholder 2"/>
          <p:cNvSpPr>
            <a:spLocks noGrp="1"/>
          </p:cNvSpPr>
          <p:nvPr>
            <p:ph idx="1"/>
          </p:nvPr>
        </p:nvSpPr>
        <p:spPr/>
        <p:txBody>
          <a:bodyPr/>
          <a:lstStyle/>
          <a:p>
            <a:r>
              <a:rPr lang="en-US" dirty="0">
                <a:latin typeface="Consolas" panose="020B0609020204030204" pitchFamily="49" charset="0"/>
              </a:rPr>
              <a:t>ProcedureCallStmt</a:t>
            </a:r>
            <a:r>
              <a:rPr lang="en-US" dirty="0"/>
              <a:t> and </a:t>
            </a:r>
            <a:r>
              <a:rPr lang="en-US" dirty="0" err="1">
                <a:latin typeface="Consolas" panose="020B0609020204030204" pitchFamily="49" charset="0"/>
              </a:rPr>
              <a:t>FunctionCallExpr</a:t>
            </a:r>
            <a:endParaRPr lang="en-US" dirty="0">
              <a:latin typeface="Consolas" panose="020B0609020204030204" pitchFamily="49" charset="0"/>
            </a:endParaRPr>
          </a:p>
          <a:p>
            <a:pPr lvl="1"/>
            <a:r>
              <a:rPr lang="en-US" dirty="0"/>
              <a:t>Miscellaneous Rule: The number of actual parameters should equal the number of formal parameters.</a:t>
            </a:r>
          </a:p>
          <a:p>
            <a:pPr lvl="1"/>
            <a:r>
              <a:rPr lang="en-US" dirty="0"/>
              <a:t>Type Rule: Each actual parameter expression should be assignment compatible with the corresponding formal parameter.</a:t>
            </a:r>
          </a:p>
          <a:p>
            <a:pPr lvl="2"/>
            <a:r>
              <a:rPr lang="en-US" dirty="0"/>
              <a:t>Method </a:t>
            </a:r>
            <a:r>
              <a:rPr lang="en-US" dirty="0" err="1">
                <a:latin typeface="Consolas" panose="020B0609020204030204" pitchFamily="49" charset="0"/>
              </a:rPr>
              <a:t>matchTypes</a:t>
            </a:r>
            <a:r>
              <a:rPr lang="en-US" dirty="0">
                <a:latin typeface="Consolas" panose="020B0609020204030204" pitchFamily="49" charset="0"/>
              </a:rPr>
              <a:t>()</a:t>
            </a:r>
            <a:r>
              <a:rPr lang="en-US" dirty="0"/>
              <a:t> in class </a:t>
            </a:r>
            <a:r>
              <a:rPr lang="en-US" dirty="0">
                <a:latin typeface="Consolas" panose="020B0609020204030204" pitchFamily="49" charset="0"/>
              </a:rPr>
              <a:t>AST</a:t>
            </a:r>
            <a:r>
              <a:rPr lang="en-US" dirty="0"/>
              <a:t> can be used to check for assignment compatibility.</a:t>
            </a:r>
          </a:p>
          <a:p>
            <a:pPr lvl="1"/>
            <a:r>
              <a:rPr lang="en-US" dirty="0"/>
              <a:t>Miscellaneous Rule: String literals may not be passed as actual parameters.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14</a:t>
            </a:fld>
            <a:endParaRPr lang="en-US"/>
          </a:p>
        </p:txBody>
      </p:sp>
    </p:spTree>
    <p:extLst>
      <p:ext uri="{BB962C8B-B14F-4D97-AF65-F5344CB8AC3E}">
        <p14:creationId xmlns:p14="http://schemas.microsoft.com/office/powerpoint/2010/main" val="3673470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Subprograms</a:t>
            </a:r>
            <a:br>
              <a:rPr lang="en-US" dirty="0"/>
            </a:br>
            <a:r>
              <a:rPr lang="en-US" sz="2400" dirty="0"/>
              <a:t>(continued)</a:t>
            </a:r>
          </a:p>
        </p:txBody>
      </p:sp>
      <p:sp>
        <p:nvSpPr>
          <p:cNvPr id="15363" name="Content Placeholder 2"/>
          <p:cNvSpPr>
            <a:spLocks noGrp="1"/>
          </p:cNvSpPr>
          <p:nvPr>
            <p:ph idx="1"/>
          </p:nvPr>
        </p:nvSpPr>
        <p:spPr/>
        <p:txBody>
          <a:bodyPr/>
          <a:lstStyle/>
          <a:p>
            <a:r>
              <a:rPr lang="en-US" dirty="0"/>
              <a:t>Return Statement</a:t>
            </a:r>
          </a:p>
          <a:p>
            <a:pPr lvl="1"/>
            <a:r>
              <a:rPr lang="en-US" dirty="0"/>
              <a:t>Type Rule: If the statement returns a value for a function, then the type of expression being returned must be the same as the function return type.</a:t>
            </a:r>
          </a:p>
          <a:p>
            <a:pPr lvl="1"/>
            <a:r>
              <a:rPr lang="en-US" dirty="0"/>
              <a:t>Miscellaneous Rule: If the return statement returns a value, then the return statement must be nested within a function declaration.</a:t>
            </a:r>
          </a:p>
          <a:p>
            <a:pPr lvl="1"/>
            <a:r>
              <a:rPr lang="en-US" dirty="0"/>
              <a:t>Miscellaneous Rule: If the return statement is nested within a function, then it must return a value.</a:t>
            </a:r>
          </a:p>
          <a:p>
            <a:pPr lvl="1"/>
            <a:r>
              <a:rPr lang="en-US" dirty="0"/>
              <a:t>Miscellaneous Rule: The return statement must be nested within a subprogram.*</a:t>
            </a:r>
          </a:p>
          <a:p>
            <a:pPr lvl="1"/>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
        <p:nvSpPr>
          <p:cNvPr id="6" name="Rectangle 5"/>
          <p:cNvSpPr/>
          <p:nvPr/>
        </p:nvSpPr>
        <p:spPr bwMode="auto">
          <a:xfrm>
            <a:off x="911548" y="5326306"/>
            <a:ext cx="7320914" cy="416141"/>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dirty="0">
                <a:ln>
                  <a:noFill/>
                </a:ln>
                <a:solidFill>
                  <a:schemeClr val="tx1"/>
                </a:solidFill>
                <a:effectLst/>
                <a:latin typeface="Arial" charset="0"/>
              </a:rPr>
              <a:t>*Already handled by the parser </a:t>
            </a:r>
            <a:r>
              <a:rPr lang="en-US" sz="2100" dirty="0"/>
              <a:t>using </a:t>
            </a:r>
            <a:r>
              <a:rPr lang="en-US" sz="2100" dirty="0" err="1">
                <a:latin typeface="Consolas" pitchFamily="49" charset="0"/>
              </a:rPr>
              <a:t>SubprogramC</a:t>
            </a:r>
            <a:r>
              <a:rPr lang="en-US" sz="2100" dirty="0" err="1">
                <a:latin typeface="Consolas" pitchFamily="49" charset="0"/>
                <a:cs typeface="Consolas" pitchFamily="49" charset="0"/>
              </a:rPr>
              <a:t>ontext</a:t>
            </a:r>
            <a:r>
              <a:rPr lang="en-US" sz="2100" dirty="0">
                <a:latin typeface="Consolas" pitchFamily="49" charset="0"/>
                <a:cs typeface="Consolas" pitchFamily="49" charset="0"/>
              </a:rPr>
              <a:t>.</a:t>
            </a:r>
            <a:endParaRPr kumimoji="0" lang="en-US" sz="21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889314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Runtime Organization for Subprograms </a:t>
            </a:r>
          </a:p>
        </p:txBody>
      </p:sp>
      <p:sp>
        <p:nvSpPr>
          <p:cNvPr id="20483" name="Content Placeholder 2"/>
          <p:cNvSpPr>
            <a:spLocks noGrp="1"/>
          </p:cNvSpPr>
          <p:nvPr>
            <p:ph idx="1"/>
          </p:nvPr>
        </p:nvSpPr>
        <p:spPr/>
        <p:txBody>
          <a:bodyPr/>
          <a:lstStyle/>
          <a:p>
            <a:pPr>
              <a:buFontTx/>
              <a:buNone/>
            </a:pPr>
            <a:r>
              <a:rPr lang="en-US" dirty="0"/>
              <a:t>Understanding the runtime organization for subprograms</a:t>
            </a:r>
          </a:p>
          <a:p>
            <a:pPr>
              <a:spcBef>
                <a:spcPct val="0"/>
              </a:spcBef>
              <a:buFontTx/>
              <a:buNone/>
            </a:pPr>
            <a:r>
              <a:rPr lang="en-US" dirty="0"/>
              <a:t>involves four major concepts.</a:t>
            </a:r>
          </a:p>
          <a:p>
            <a:pPr marL="457200" indent="-457200">
              <a:buSzPct val="100000"/>
              <a:buFont typeface="+mj-lt"/>
              <a:buAutoNum type="arabicPeriod"/>
            </a:pPr>
            <a:r>
              <a:rPr lang="en-US" dirty="0"/>
              <a:t>Activation records</a:t>
            </a:r>
          </a:p>
          <a:p>
            <a:pPr marL="457200" indent="-457200">
              <a:buSzPct val="100000"/>
              <a:buFont typeface="+mj-lt"/>
              <a:buAutoNum type="arabicPeriod"/>
            </a:pPr>
            <a:r>
              <a:rPr lang="en-US" dirty="0"/>
              <a:t>Variable addressing</a:t>
            </a:r>
          </a:p>
          <a:p>
            <a:pPr marL="457200" indent="-457200">
              <a:buSzPct val="100000"/>
              <a:buFont typeface="+mj-lt"/>
              <a:buAutoNum type="arabicPeriod"/>
            </a:pPr>
            <a:r>
              <a:rPr lang="en-US" dirty="0"/>
              <a:t>Calling conventions; i.e., passing parameters and returning function values</a:t>
            </a:r>
          </a:p>
          <a:p>
            <a:pPr marL="457200" indent="-457200">
              <a:buSzPct val="100000"/>
              <a:buFont typeface="+mj-lt"/>
              <a:buAutoNum type="arabicPeriod"/>
            </a:pPr>
            <a:r>
              <a:rPr lang="en-US" dirty="0"/>
              <a:t>CVM instructions for subprograms</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1BD1FB08-9CC6-4835-B7E0-500A100A2B88}"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CVM Instructions for Subprograms</a:t>
            </a:r>
          </a:p>
        </p:txBody>
      </p:sp>
      <p:sp>
        <p:nvSpPr>
          <p:cNvPr id="20483" name="Content Placeholder 2"/>
          <p:cNvSpPr>
            <a:spLocks noGrp="1"/>
          </p:cNvSpPr>
          <p:nvPr>
            <p:ph idx="1"/>
          </p:nvPr>
        </p:nvSpPr>
        <p:spPr/>
        <p:txBody>
          <a:bodyPr/>
          <a:lstStyle/>
          <a:p>
            <a:r>
              <a:rPr lang="en-US" dirty="0">
                <a:latin typeface="Consolas" panose="020B0609020204030204" pitchFamily="49" charset="0"/>
              </a:rPr>
              <a:t>PROC</a:t>
            </a:r>
            <a:r>
              <a:rPr lang="en-US" dirty="0"/>
              <a:t>  (procedure/function)</a:t>
            </a:r>
          </a:p>
          <a:p>
            <a:r>
              <a:rPr lang="en-US" dirty="0">
                <a:latin typeface="Consolas" panose="020B0609020204030204" pitchFamily="49" charset="0"/>
              </a:rPr>
              <a:t>LDLADDR</a:t>
            </a:r>
            <a:r>
              <a:rPr lang="en-US" dirty="0"/>
              <a:t> (load local address)</a:t>
            </a:r>
          </a:p>
          <a:p>
            <a:r>
              <a:rPr lang="en-US" dirty="0">
                <a:latin typeface="Consolas" panose="020B0609020204030204" pitchFamily="49" charset="0"/>
              </a:rPr>
              <a:t>LDGADDR</a:t>
            </a:r>
            <a:r>
              <a:rPr lang="en-US" dirty="0"/>
              <a:t>  (load global address)</a:t>
            </a:r>
          </a:p>
          <a:p>
            <a:r>
              <a:rPr lang="en-US" dirty="0">
                <a:latin typeface="Consolas" panose="020B0609020204030204" pitchFamily="49" charset="0"/>
              </a:rPr>
              <a:t>CALL</a:t>
            </a:r>
            <a:r>
              <a:rPr lang="en-US" dirty="0"/>
              <a:t> (call subprogram)</a:t>
            </a:r>
          </a:p>
          <a:p>
            <a:r>
              <a:rPr lang="en-US" dirty="0">
                <a:latin typeface="Consolas" panose="020B0609020204030204" pitchFamily="49" charset="0"/>
              </a:rPr>
              <a:t>RET</a:t>
            </a:r>
            <a:r>
              <a:rPr lang="en-US" dirty="0"/>
              <a:t> (return from a subprogram)</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1BD1FB08-9CC6-4835-B7E0-500A100A2B88}" type="slidenum">
              <a:rPr lang="en-US" smtClean="0"/>
              <a:pPr/>
              <a:t>17</a:t>
            </a:fld>
            <a:endParaRPr lang="en-US"/>
          </a:p>
        </p:txBody>
      </p:sp>
      <p:sp>
        <p:nvSpPr>
          <p:cNvPr id="6" name="TextBox 5"/>
          <p:cNvSpPr txBox="1"/>
          <p:nvPr/>
        </p:nvSpPr>
        <p:spPr>
          <a:xfrm>
            <a:off x="1896428" y="4495800"/>
            <a:ext cx="5351145" cy="769441"/>
          </a:xfrm>
          <a:prstGeom prst="rect">
            <a:avLst/>
          </a:prstGeom>
          <a:noFill/>
          <a:ln>
            <a:solidFill>
              <a:schemeClr val="tx1"/>
            </a:solidFill>
          </a:ln>
        </p:spPr>
        <p:txBody>
          <a:bodyPr wrap="none" rtlCol="0">
            <a:spAutoFit/>
          </a:bodyPr>
          <a:lstStyle/>
          <a:p>
            <a:pPr algn="l"/>
            <a:r>
              <a:rPr lang="en-US" sz="2200" dirty="0"/>
              <a:t>Note that CVM does not have separate</a:t>
            </a:r>
          </a:p>
          <a:p>
            <a:pPr algn="l"/>
            <a:r>
              <a:rPr lang="en-US" sz="2200" dirty="0"/>
              <a:t>instructions for procedures and functions.</a:t>
            </a:r>
          </a:p>
        </p:txBody>
      </p:sp>
    </p:spTree>
    <p:extLst>
      <p:ext uri="{BB962C8B-B14F-4D97-AF65-F5344CB8AC3E}">
        <p14:creationId xmlns:p14="http://schemas.microsoft.com/office/powerpoint/2010/main" val="1873636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C8DF-C1BF-AA13-C2D2-FEB44393282C}"/>
              </a:ext>
            </a:extLst>
          </p:cNvPr>
          <p:cNvSpPr>
            <a:spLocks noGrp="1"/>
          </p:cNvSpPr>
          <p:nvPr>
            <p:ph type="title"/>
          </p:nvPr>
        </p:nvSpPr>
        <p:spPr/>
        <p:txBody>
          <a:bodyPr/>
          <a:lstStyle/>
          <a:p>
            <a:r>
              <a:rPr lang="en-US" dirty="0"/>
              <a:t>Calling Conventions</a:t>
            </a:r>
          </a:p>
        </p:txBody>
      </p:sp>
      <p:sp>
        <p:nvSpPr>
          <p:cNvPr id="3" name="Content Placeholder 2">
            <a:extLst>
              <a:ext uri="{FF2B5EF4-FFF2-40B4-BE49-F238E27FC236}">
                <a16:creationId xmlns:a16="http://schemas.microsoft.com/office/drawing/2014/main" id="{30937F2E-93DB-754C-45F2-4B5A1233A1D8}"/>
              </a:ext>
            </a:extLst>
          </p:cNvPr>
          <p:cNvSpPr>
            <a:spLocks noGrp="1"/>
          </p:cNvSpPr>
          <p:nvPr>
            <p:ph idx="1"/>
          </p:nvPr>
        </p:nvSpPr>
        <p:spPr/>
        <p:txBody>
          <a:bodyPr/>
          <a:lstStyle/>
          <a:p>
            <a:r>
              <a:rPr lang="en-US" dirty="0"/>
              <a:t>Calling convention</a:t>
            </a:r>
          </a:p>
          <a:p>
            <a:pPr lvl="1"/>
            <a:r>
              <a:rPr lang="en-US" dirty="0"/>
              <a:t>protocol describing how subprograms communicate at the machine architecture level.</a:t>
            </a:r>
          </a:p>
          <a:p>
            <a:pPr lvl="1"/>
            <a:r>
              <a:rPr lang="en-US" dirty="0"/>
              <a:t>specifies the responsibilities of the calling subprogram (a.k.a., the caller) and the called subprogram (a.k.a., the callee) with respect to</a:t>
            </a:r>
          </a:p>
          <a:p>
            <a:pPr lvl="2"/>
            <a:r>
              <a:rPr lang="en-US" dirty="0"/>
              <a:t>passing parameters</a:t>
            </a:r>
          </a:p>
          <a:p>
            <a:pPr lvl="2"/>
            <a:r>
              <a:rPr lang="en-US" dirty="0"/>
              <a:t>returning values</a:t>
            </a:r>
          </a:p>
          <a:p>
            <a:pPr lvl="2"/>
            <a:r>
              <a:rPr lang="en-US" dirty="0"/>
              <a:t>management of the run-time stack</a:t>
            </a:r>
          </a:p>
          <a:p>
            <a:r>
              <a:rPr lang="en-US" dirty="0"/>
              <a:t>Calling conventions are influenced by programming languages, operating systems, and machine architectures. </a:t>
            </a:r>
          </a:p>
        </p:txBody>
      </p:sp>
      <p:sp>
        <p:nvSpPr>
          <p:cNvPr id="4" name="Footer Placeholder 3">
            <a:extLst>
              <a:ext uri="{FF2B5EF4-FFF2-40B4-BE49-F238E27FC236}">
                <a16:creationId xmlns:a16="http://schemas.microsoft.com/office/drawing/2014/main" id="{3CBBA225-FDDF-4174-48CD-E89807D25C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924261-976F-C40B-11F1-DDAA55FD28E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18</a:t>
            </a:fld>
            <a:endParaRPr lang="en-US"/>
          </a:p>
        </p:txBody>
      </p:sp>
    </p:spTree>
    <p:extLst>
      <p:ext uri="{BB962C8B-B14F-4D97-AF65-F5344CB8AC3E}">
        <p14:creationId xmlns:p14="http://schemas.microsoft.com/office/powerpoint/2010/main" val="1895540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C8DF-C1BF-AA13-C2D2-FEB44393282C}"/>
              </a:ext>
            </a:extLst>
          </p:cNvPr>
          <p:cNvSpPr>
            <a:spLocks noGrp="1"/>
          </p:cNvSpPr>
          <p:nvPr>
            <p:ph type="title"/>
          </p:nvPr>
        </p:nvSpPr>
        <p:spPr/>
        <p:txBody>
          <a:bodyPr/>
          <a:lstStyle/>
          <a:p>
            <a:r>
              <a:rPr lang="en-US" dirty="0"/>
              <a:t>Calling Conventions</a:t>
            </a:r>
            <a:br>
              <a:rPr lang="en-US" dirty="0"/>
            </a:br>
            <a:r>
              <a:rPr lang="en-US" sz="2400" dirty="0"/>
              <a:t>(continued)</a:t>
            </a:r>
          </a:p>
        </p:txBody>
      </p:sp>
      <p:sp>
        <p:nvSpPr>
          <p:cNvPr id="3" name="Content Placeholder 2">
            <a:extLst>
              <a:ext uri="{FF2B5EF4-FFF2-40B4-BE49-F238E27FC236}">
                <a16:creationId xmlns:a16="http://schemas.microsoft.com/office/drawing/2014/main" id="{30937F2E-93DB-754C-45F2-4B5A1233A1D8}"/>
              </a:ext>
            </a:extLst>
          </p:cNvPr>
          <p:cNvSpPr>
            <a:spLocks noGrp="1"/>
          </p:cNvSpPr>
          <p:nvPr>
            <p:ph idx="1"/>
          </p:nvPr>
        </p:nvSpPr>
        <p:spPr/>
        <p:txBody>
          <a:bodyPr/>
          <a:lstStyle/>
          <a:p>
            <a:r>
              <a:rPr lang="en-US" sz="2350" dirty="0"/>
              <a:t>Most real architectures use registers, and so a calling convention would specify the role of registers in subprogram communication.</a:t>
            </a:r>
          </a:p>
          <a:p>
            <a:r>
              <a:rPr lang="en-US" sz="2350" dirty="0"/>
              <a:t>Most virtual machines are stack-based, and so the run-time stack is used almost exclusively for passing parameters and returning values.</a:t>
            </a:r>
          </a:p>
          <a:p>
            <a:r>
              <a:rPr lang="en-US" sz="2350" dirty="0"/>
              <a:t>From the perspective of a compiler writer, a calling convention describes how to generate code in the context of the calling subprogram and the called subprogram.</a:t>
            </a:r>
          </a:p>
          <a:p>
            <a:r>
              <a:rPr lang="en-US" sz="2350" dirty="0"/>
              <a:t>Example. System V AMD64 ABI (Application Binary Interface) for Linux on x86-64 (a.k.a., AMD64)</a:t>
            </a:r>
          </a:p>
        </p:txBody>
      </p:sp>
      <p:sp>
        <p:nvSpPr>
          <p:cNvPr id="4" name="Footer Placeholder 3">
            <a:extLst>
              <a:ext uri="{FF2B5EF4-FFF2-40B4-BE49-F238E27FC236}">
                <a16:creationId xmlns:a16="http://schemas.microsoft.com/office/drawing/2014/main" id="{3CBBA225-FDDF-4174-48CD-E89807D25C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924261-976F-C40B-11F1-DDAA55FD28E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19</a:t>
            </a:fld>
            <a:endParaRPr lang="en-US"/>
          </a:p>
        </p:txBody>
      </p:sp>
    </p:spTree>
    <p:extLst>
      <p:ext uri="{BB962C8B-B14F-4D97-AF65-F5344CB8AC3E}">
        <p14:creationId xmlns:p14="http://schemas.microsoft.com/office/powerpoint/2010/main" val="2479184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Subprograms</a:t>
            </a:r>
          </a:p>
        </p:txBody>
      </p:sp>
      <p:sp>
        <p:nvSpPr>
          <p:cNvPr id="4099" name="Content Placeholder 2"/>
          <p:cNvSpPr>
            <a:spLocks noGrp="1"/>
          </p:cNvSpPr>
          <p:nvPr>
            <p:ph idx="1"/>
          </p:nvPr>
        </p:nvSpPr>
        <p:spPr/>
        <p:txBody>
          <a:bodyPr/>
          <a:lstStyle/>
          <a:p>
            <a:r>
              <a:rPr lang="en-US" dirty="0"/>
              <a:t>The term </a:t>
            </a:r>
            <a:r>
              <a:rPr lang="en-US" i="1" dirty="0"/>
              <a:t>subprogram</a:t>
            </a:r>
            <a:r>
              <a:rPr lang="en-US" dirty="0"/>
              <a:t> will be used to mean either a </a:t>
            </a:r>
            <a:r>
              <a:rPr lang="en-US" i="1" dirty="0"/>
              <a:t>procedure</a:t>
            </a:r>
            <a:r>
              <a:rPr lang="en-US" dirty="0"/>
              <a:t> or a </a:t>
            </a:r>
            <a:r>
              <a:rPr lang="en-US" i="1" dirty="0"/>
              <a:t>function</a:t>
            </a:r>
            <a:r>
              <a:rPr lang="en-US" dirty="0"/>
              <a:t>.</a:t>
            </a:r>
          </a:p>
          <a:p>
            <a:r>
              <a:rPr lang="en-US" dirty="0"/>
              <a:t>We have already addressed subprograms and issues of scope within the scanner, parser, and identifier table, so most of the effort required to implement subprograms involves modifications of the AST classes.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CCCB5BDA-6201-4109-B9AB-F34465C2450F}"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8A6D1C3F-2A3D-4CAC-93E1-96B51B35DAB5}" type="slidenum">
              <a:rPr lang="en-US" smtClean="0"/>
              <a:pPr/>
              <a:t>20</a:t>
            </a:fld>
            <a:endParaRPr lang="en-US"/>
          </a:p>
        </p:txBody>
      </p:sp>
      <p:sp>
        <p:nvSpPr>
          <p:cNvPr id="21508" name="Rectangle 2"/>
          <p:cNvSpPr>
            <a:spLocks noGrp="1" noChangeArrowheads="1"/>
          </p:cNvSpPr>
          <p:nvPr>
            <p:ph type="title"/>
          </p:nvPr>
        </p:nvSpPr>
        <p:spPr/>
        <p:txBody>
          <a:bodyPr/>
          <a:lstStyle/>
          <a:p>
            <a:r>
              <a:rPr lang="en-US" dirty="0"/>
              <a:t>Active Subprograms</a:t>
            </a:r>
            <a:endParaRPr lang="en-US" sz="2600" dirty="0"/>
          </a:p>
        </p:txBody>
      </p:sp>
      <p:sp>
        <p:nvSpPr>
          <p:cNvPr id="21509" name="Rectangle 3"/>
          <p:cNvSpPr>
            <a:spLocks noGrp="1" noChangeArrowheads="1"/>
          </p:cNvSpPr>
          <p:nvPr>
            <p:ph type="body" idx="1"/>
          </p:nvPr>
        </p:nvSpPr>
        <p:spPr/>
        <p:txBody>
          <a:bodyPr/>
          <a:lstStyle/>
          <a:p>
            <a:r>
              <a:rPr lang="en-US" dirty="0"/>
              <a:t>When a program is running, a subprogram is said to be  </a:t>
            </a:r>
            <a:r>
              <a:rPr lang="en-US" b="1" dirty="0"/>
              <a:t>active</a:t>
            </a:r>
            <a:r>
              <a:rPr lang="en-US" dirty="0"/>
              <a:t> if it has been called but has not yet returned.</a:t>
            </a:r>
          </a:p>
          <a:p>
            <a:r>
              <a:rPr lang="en-US" dirty="0"/>
              <a:t>When a subprogram is called, we need to allocate space on the run-time stack for its parameters and local variables.  In addition, if the subprogram is a function, we need to allocate space on the stack for the return value.</a:t>
            </a:r>
          </a:p>
          <a:p>
            <a:r>
              <a:rPr lang="en-US" dirty="0"/>
              <a:t>When the subprogram returns, the allocated stack space is released.</a:t>
            </a:r>
          </a:p>
        </p:txBody>
      </p:sp>
      <p:sp>
        <p:nvSpPr>
          <p:cNvPr id="3" name="TextBox 2">
            <a:extLst>
              <a:ext uri="{FF2B5EF4-FFF2-40B4-BE49-F238E27FC236}">
                <a16:creationId xmlns:a16="http://schemas.microsoft.com/office/drawing/2014/main" id="{8A4AC650-5037-0ED4-CD13-31A65BFC0030}"/>
              </a:ext>
            </a:extLst>
          </p:cNvPr>
          <p:cNvSpPr txBox="1"/>
          <p:nvPr/>
        </p:nvSpPr>
        <p:spPr>
          <a:xfrm>
            <a:off x="1234440" y="4953000"/>
            <a:ext cx="6675120" cy="769441"/>
          </a:xfrm>
          <a:prstGeom prst="rect">
            <a:avLst/>
          </a:prstGeom>
          <a:noFill/>
          <a:ln>
            <a:solidFill>
              <a:schemeClr val="tx1"/>
            </a:solidFill>
          </a:ln>
        </p:spPr>
        <p:txBody>
          <a:bodyPr wrap="none" rtlCol="0">
            <a:spAutoFit/>
          </a:bodyPr>
          <a:lstStyle/>
          <a:p>
            <a:pPr algn="l"/>
            <a:r>
              <a:rPr lang="en-US" sz="2200" dirty="0"/>
              <a:t>An active subprogram is one for which this space</a:t>
            </a:r>
          </a:p>
          <a:p>
            <a:pPr algn="l"/>
            <a:r>
              <a:rPr lang="en-US" sz="2200" dirty="0"/>
              <a:t>(activation record) is currently on the run-time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1" name="Slide Number Placeholder 4"/>
          <p:cNvSpPr>
            <a:spLocks noGrp="1"/>
          </p:cNvSpPr>
          <p:nvPr>
            <p:ph type="sldNum" sz="quarter" idx="11"/>
          </p:nvPr>
        </p:nvSpPr>
        <p:spPr>
          <a:noFill/>
        </p:spPr>
        <p:txBody>
          <a:bodyPr/>
          <a:lstStyle/>
          <a:p>
            <a:r>
              <a:rPr lang="en-US"/>
              <a:t>Slide </a:t>
            </a:r>
            <a:fld id="{91068122-A33E-481C-B2EA-1B690681B395}" type="slidenum">
              <a:rPr lang="en-US" smtClean="0"/>
              <a:pPr/>
              <a:t>21</a:t>
            </a:fld>
            <a:endParaRPr lang="en-US"/>
          </a:p>
        </p:txBody>
      </p:sp>
      <p:sp>
        <p:nvSpPr>
          <p:cNvPr id="22532" name="Rectangle 2"/>
          <p:cNvSpPr>
            <a:spLocks noGrp="1" noChangeArrowheads="1"/>
          </p:cNvSpPr>
          <p:nvPr>
            <p:ph type="title"/>
          </p:nvPr>
        </p:nvSpPr>
        <p:spPr/>
        <p:txBody>
          <a:bodyPr/>
          <a:lstStyle/>
          <a:p>
            <a:r>
              <a:rPr lang="en-US" dirty="0"/>
              <a:t>Activation Record</a:t>
            </a:r>
            <a:br>
              <a:rPr lang="en-US" dirty="0"/>
            </a:br>
            <a:r>
              <a:rPr lang="en-US" sz="2400" dirty="0"/>
              <a:t>(a.k.a. Frame)</a:t>
            </a:r>
          </a:p>
        </p:txBody>
      </p:sp>
      <p:sp>
        <p:nvSpPr>
          <p:cNvPr id="22533" name="Rectangle 3"/>
          <p:cNvSpPr>
            <a:spLocks noGrp="1" noChangeArrowheads="1"/>
          </p:cNvSpPr>
          <p:nvPr>
            <p:ph type="body" idx="1"/>
          </p:nvPr>
        </p:nvSpPr>
        <p:spPr/>
        <p:txBody>
          <a:bodyPr/>
          <a:lstStyle/>
          <a:p>
            <a:r>
              <a:rPr lang="en-US" dirty="0"/>
              <a:t>An activation record is a run-time structure for each currently active subprogram.  A new activation record is created every time a subprogram is called.</a:t>
            </a:r>
          </a:p>
          <a:p>
            <a:r>
              <a:rPr lang="en-US" dirty="0"/>
              <a:t>Consists of up to five parts</a:t>
            </a:r>
          </a:p>
          <a:p>
            <a:pPr lvl="1"/>
            <a:r>
              <a:rPr lang="en-US" dirty="0"/>
              <a:t>return value part (for functions only)</a:t>
            </a:r>
          </a:p>
          <a:p>
            <a:pPr lvl="1"/>
            <a:r>
              <a:rPr lang="en-US" dirty="0"/>
              <a:t>parameter part (may be empty if there are no parameters)</a:t>
            </a:r>
          </a:p>
          <a:p>
            <a:pPr lvl="1"/>
            <a:r>
              <a:rPr lang="en-US" dirty="0"/>
              <a:t>context part (always 2 words)</a:t>
            </a:r>
          </a:p>
          <a:p>
            <a:pPr lvl="2"/>
            <a:r>
              <a:rPr lang="en-US" dirty="0"/>
              <a:t>saved values for PC and BP</a:t>
            </a:r>
          </a:p>
          <a:p>
            <a:pPr lvl="1"/>
            <a:r>
              <a:rPr lang="en-US" dirty="0"/>
              <a:t>local variable part (may be empty if there are no local variables)</a:t>
            </a:r>
          </a:p>
          <a:p>
            <a:pPr lvl="1"/>
            <a:r>
              <a:rPr lang="en-US" dirty="0"/>
              <a:t>temporary part</a:t>
            </a:r>
          </a:p>
          <a:p>
            <a:pPr lvl="2"/>
            <a:r>
              <a:rPr lang="en-US" dirty="0"/>
              <a:t>holds operands and results as statements are executed</a:t>
            </a:r>
          </a:p>
          <a:p>
            <a:pPr lvl="2"/>
            <a:r>
              <a:rPr lang="en-US" dirty="0"/>
              <a:t>is always empty at the beginning and end of every statement of the subprogram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Value Part of an Activation Record</a:t>
            </a:r>
          </a:p>
        </p:txBody>
      </p:sp>
      <p:sp>
        <p:nvSpPr>
          <p:cNvPr id="3" name="Content Placeholder 2"/>
          <p:cNvSpPr>
            <a:spLocks noGrp="1"/>
          </p:cNvSpPr>
          <p:nvPr>
            <p:ph idx="1"/>
          </p:nvPr>
        </p:nvSpPr>
        <p:spPr/>
        <p:txBody>
          <a:bodyPr/>
          <a:lstStyle/>
          <a:p>
            <a:r>
              <a:rPr lang="en-US" dirty="0"/>
              <a:t>A function call must first allocate space on the stack for the return value.  The number of bytes allocated is the number of bytes for the return type of the function.</a:t>
            </a:r>
          </a:p>
          <a:p>
            <a:r>
              <a:rPr lang="en-US" dirty="0"/>
              <a:t>The </a:t>
            </a:r>
            <a:r>
              <a:rPr lang="en-US" dirty="0">
                <a:latin typeface="Consolas" panose="020B0609020204030204" pitchFamily="49" charset="0"/>
              </a:rPr>
              <a:t>emit()</a:t>
            </a:r>
            <a:r>
              <a:rPr lang="en-US" dirty="0"/>
              <a:t> method in class </a:t>
            </a:r>
            <a:r>
              <a:rPr lang="en-US" dirty="0" err="1">
                <a:latin typeface="Consolas" pitchFamily="49" charset="0"/>
                <a:cs typeface="Consolas" pitchFamily="49" charset="0"/>
              </a:rPr>
              <a:t>FunctionCallExpr</a:t>
            </a:r>
            <a:r>
              <a:rPr lang="en-US" dirty="0">
                <a:cs typeface="Consolas" pitchFamily="49" charset="0"/>
              </a:rPr>
              <a:t> contains the following code.</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 allocate space on the stack for the return value</a:t>
            </a:r>
          </a:p>
          <a:p>
            <a:pPr lvl="1">
              <a:spcBef>
                <a:spcPts val="200"/>
              </a:spcBef>
              <a:buNone/>
            </a:pPr>
            <a:r>
              <a:rPr lang="en-US" sz="1800" dirty="0">
                <a:latin typeface="Consolas" pitchFamily="49" charset="0"/>
                <a:cs typeface="Consolas" pitchFamily="49" charset="0"/>
              </a:rPr>
              <a:t>emit("ALLOC ${</a:t>
            </a:r>
            <a:r>
              <a:rPr lang="en-US" sz="1800" dirty="0" err="1">
                <a:latin typeface="Consolas" pitchFamily="49" charset="0"/>
                <a:cs typeface="Consolas" pitchFamily="49" charset="0"/>
              </a:rPr>
              <a:t>funDecl.type.size</a:t>
            </a: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Parameter Part of an Activation Record</a:t>
            </a:r>
            <a:endParaRPr lang="en-US" dirty="0"/>
          </a:p>
        </p:txBody>
      </p:sp>
      <p:sp>
        <p:nvSpPr>
          <p:cNvPr id="3" name="Content Placeholder 2"/>
          <p:cNvSpPr>
            <a:spLocks noGrp="1"/>
          </p:cNvSpPr>
          <p:nvPr>
            <p:ph idx="1"/>
          </p:nvPr>
        </p:nvSpPr>
        <p:spPr/>
        <p:txBody>
          <a:bodyPr/>
          <a:lstStyle/>
          <a:p>
            <a:r>
              <a:rPr lang="en-US" dirty="0"/>
              <a:t>For each </a:t>
            </a:r>
            <a:r>
              <a:rPr lang="en-US" i="1" dirty="0"/>
              <a:t>value</a:t>
            </a:r>
            <a:r>
              <a:rPr lang="en-US" dirty="0"/>
              <a:t> parameter, a subprogram call must emit code to leave the value of the actual parameter on the top of the stack.</a:t>
            </a:r>
          </a:p>
          <a:p>
            <a:r>
              <a:rPr lang="en-US" dirty="0"/>
              <a:t>For each </a:t>
            </a:r>
            <a:r>
              <a:rPr lang="en-US" i="1" dirty="0"/>
              <a:t>variable</a:t>
            </a:r>
            <a:r>
              <a:rPr lang="en-US" dirty="0"/>
              <a:t> (</a:t>
            </a:r>
            <a:r>
              <a:rPr lang="en-US" dirty="0">
                <a:latin typeface="Consolas" panose="020B0609020204030204" pitchFamily="49" charset="0"/>
              </a:rPr>
              <a:t>var</a:t>
            </a:r>
            <a:r>
              <a:rPr lang="en-US" dirty="0"/>
              <a:t>) parameter, a procedure call must emit code to leave the address of the actual parameter on the top of the stack. The actual parameter must be a variable, not an arbitrary expression.</a:t>
            </a:r>
            <a:endParaRPr lang="en-US"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888C7912-ADA7-46EC-A09F-9B9F4CF35F38}" type="slidenum">
              <a:rPr lang="en-US" smtClean="0"/>
              <a:pPr/>
              <a:t>24</a:t>
            </a:fld>
            <a:endParaRPr lang="en-US"/>
          </a:p>
        </p:txBody>
      </p:sp>
      <p:sp>
        <p:nvSpPr>
          <p:cNvPr id="23556" name="Rectangle 2"/>
          <p:cNvSpPr>
            <a:spLocks noGrp="1" noChangeArrowheads="1"/>
          </p:cNvSpPr>
          <p:nvPr>
            <p:ph type="title"/>
          </p:nvPr>
        </p:nvSpPr>
        <p:spPr/>
        <p:txBody>
          <a:bodyPr/>
          <a:lstStyle/>
          <a:p>
            <a:r>
              <a:rPr lang="en-US"/>
              <a:t>Context Part of an Activation Record</a:t>
            </a:r>
            <a:endParaRPr lang="en-US" sz="2600"/>
          </a:p>
        </p:txBody>
      </p:sp>
      <p:sp>
        <p:nvSpPr>
          <p:cNvPr id="23557" name="Rectangle 3"/>
          <p:cNvSpPr>
            <a:spLocks noGrp="1" noChangeArrowheads="1"/>
          </p:cNvSpPr>
          <p:nvPr>
            <p:ph type="body" idx="1"/>
          </p:nvPr>
        </p:nvSpPr>
        <p:spPr/>
        <p:txBody>
          <a:bodyPr/>
          <a:lstStyle/>
          <a:p>
            <a:r>
              <a:rPr lang="en-US" dirty="0"/>
              <a:t>Dynamic Link – base address (</a:t>
            </a:r>
            <a:r>
              <a:rPr lang="en-US" dirty="0">
                <a:latin typeface="Consolas" panose="020B0609020204030204" pitchFamily="49" charset="0"/>
              </a:rPr>
              <a:t>BP</a:t>
            </a:r>
            <a:r>
              <a:rPr lang="en-US" dirty="0"/>
              <a:t>) of the activation record for the calling subprogram</a:t>
            </a:r>
          </a:p>
          <a:p>
            <a:r>
              <a:rPr lang="en-US" dirty="0"/>
              <a:t>Return address – address of the next instruction following the call to the subprogram</a:t>
            </a:r>
          </a:p>
          <a:p>
            <a:pPr lvl="1"/>
            <a:r>
              <a:rPr lang="en-US" dirty="0"/>
              <a:t>value of the program counter (</a:t>
            </a:r>
            <a:r>
              <a:rPr lang="en-US" dirty="0">
                <a:latin typeface="Consolas" panose="020B0609020204030204" pitchFamily="49" charset="0"/>
              </a:rPr>
              <a:t>PC</a:t>
            </a:r>
            <a:r>
              <a:rPr lang="en-US" dirty="0"/>
              <a:t>) after the call instruction has been “fetched” but before it has been executed</a:t>
            </a:r>
          </a:p>
        </p:txBody>
      </p:sp>
      <p:sp>
        <p:nvSpPr>
          <p:cNvPr id="23558" name="TextBox 6"/>
          <p:cNvSpPr txBox="1">
            <a:spLocks noChangeArrowheads="1"/>
          </p:cNvSpPr>
          <p:nvPr/>
        </p:nvSpPr>
        <p:spPr bwMode="auto">
          <a:xfrm>
            <a:off x="1523858" y="4116050"/>
            <a:ext cx="6096284" cy="1446550"/>
          </a:xfrm>
          <a:prstGeom prst="rect">
            <a:avLst/>
          </a:prstGeom>
          <a:noFill/>
          <a:ln w="9525">
            <a:solidFill>
              <a:schemeClr val="tx1"/>
            </a:solidFill>
            <a:miter lim="800000"/>
            <a:headEnd/>
            <a:tailEnd/>
          </a:ln>
        </p:spPr>
        <p:txBody>
          <a:bodyPr wrap="none">
            <a:spAutoFit/>
          </a:bodyPr>
          <a:lstStyle/>
          <a:p>
            <a:pPr algn="l"/>
            <a:r>
              <a:rPr lang="en-US" sz="2200" dirty="0"/>
              <a:t>The values for </a:t>
            </a:r>
            <a:r>
              <a:rPr lang="en-US" sz="2200" dirty="0">
                <a:latin typeface="Consolas" panose="020B0609020204030204" pitchFamily="49" charset="0"/>
              </a:rPr>
              <a:t>BP</a:t>
            </a:r>
            <a:r>
              <a:rPr lang="en-US" sz="2200" dirty="0"/>
              <a:t> and </a:t>
            </a:r>
            <a:r>
              <a:rPr lang="en-US" sz="2200" dirty="0">
                <a:latin typeface="Consolas" panose="020B0609020204030204" pitchFamily="49" charset="0"/>
              </a:rPr>
              <a:t>PC</a:t>
            </a:r>
            <a:r>
              <a:rPr lang="en-US" sz="2200" dirty="0"/>
              <a:t> relative to the calling</a:t>
            </a:r>
          </a:p>
          <a:p>
            <a:pPr algn="l"/>
            <a:r>
              <a:rPr lang="en-US" sz="2200" dirty="0"/>
              <a:t>subprogram are saved (pushed) onto the stack</a:t>
            </a:r>
          </a:p>
          <a:p>
            <a:pPr algn="l"/>
            <a:r>
              <a:rPr lang="en-US" sz="2200" dirty="0"/>
              <a:t>by the CVM “</a:t>
            </a:r>
            <a:r>
              <a:rPr lang="en-US" sz="2200" dirty="0">
                <a:latin typeface="Consolas" panose="020B0609020204030204" pitchFamily="49" charset="0"/>
              </a:rPr>
              <a:t>CALL</a:t>
            </a:r>
            <a:r>
              <a:rPr lang="en-US" sz="2200" dirty="0"/>
              <a:t>” instruction, and they</a:t>
            </a:r>
          </a:p>
          <a:p>
            <a:pPr algn="l"/>
            <a:r>
              <a:rPr lang="en-US" sz="2200" dirty="0"/>
              <a:t>are restored by the CVM “</a:t>
            </a:r>
            <a:r>
              <a:rPr lang="en-US" sz="2200" dirty="0">
                <a:latin typeface="Consolas" panose="020B0609020204030204" pitchFamily="49" charset="0"/>
              </a:rPr>
              <a:t>RET</a:t>
            </a:r>
            <a:r>
              <a:rPr lang="en-US" sz="2200" dirty="0"/>
              <a:t>” instruction.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3CF2-9BC9-4FAB-9F14-A6A65B049F5B}"/>
              </a:ext>
            </a:extLst>
          </p:cNvPr>
          <p:cNvSpPr>
            <a:spLocks noGrp="1"/>
          </p:cNvSpPr>
          <p:nvPr>
            <p:ph type="title"/>
          </p:nvPr>
        </p:nvSpPr>
        <p:spPr/>
        <p:txBody>
          <a:bodyPr/>
          <a:lstStyle/>
          <a:p>
            <a:r>
              <a:rPr lang="en-US" dirty="0"/>
              <a:t>Local Variable Part of an Activation Record</a:t>
            </a:r>
          </a:p>
        </p:txBody>
      </p:sp>
      <p:sp>
        <p:nvSpPr>
          <p:cNvPr id="3" name="Content Placeholder 2">
            <a:extLst>
              <a:ext uri="{FF2B5EF4-FFF2-40B4-BE49-F238E27FC236}">
                <a16:creationId xmlns:a16="http://schemas.microsoft.com/office/drawing/2014/main" id="{6FB7B1F3-A86B-4509-8108-4F856D62E707}"/>
              </a:ext>
            </a:extLst>
          </p:cNvPr>
          <p:cNvSpPr>
            <a:spLocks noGrp="1"/>
          </p:cNvSpPr>
          <p:nvPr>
            <p:ph idx="1"/>
          </p:nvPr>
        </p:nvSpPr>
        <p:spPr/>
        <p:txBody>
          <a:bodyPr/>
          <a:lstStyle/>
          <a:p>
            <a:r>
              <a:rPr lang="en-US" dirty="0"/>
              <a:t>If local variables are declared in a subprogram, then space must be allocated on the run-time stack for those variables.</a:t>
            </a:r>
          </a:p>
          <a:p>
            <a:r>
              <a:rPr lang="en-US" dirty="0"/>
              <a:t>The CVM instruction </a:t>
            </a:r>
            <a:r>
              <a:rPr lang="en-US" dirty="0">
                <a:latin typeface="Consolas" panose="020B0609020204030204" pitchFamily="49" charset="0"/>
              </a:rPr>
              <a:t>PROC</a:t>
            </a:r>
            <a:r>
              <a:rPr lang="en-US" dirty="0"/>
              <a:t> (procedure) has an integer argument for the variable length of subprogram.</a:t>
            </a:r>
          </a:p>
          <a:p>
            <a:r>
              <a:rPr lang="en-US" dirty="0"/>
              <a:t>Example</a:t>
            </a:r>
          </a:p>
          <a:p>
            <a:pPr marL="457200" lvl="1" indent="0">
              <a:buNone/>
            </a:pPr>
            <a:r>
              <a:rPr lang="en-US" sz="1800" dirty="0">
                <a:latin typeface="Consolas" panose="020B0609020204030204" pitchFamily="49" charset="0"/>
              </a:rPr>
              <a:t>proc p()</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var m, n : Integer;</a:t>
            </a:r>
          </a:p>
          <a:p>
            <a:pPr marL="457200" lvl="1" indent="0">
              <a:spcBef>
                <a:spcPts val="200"/>
              </a:spcBef>
              <a:buNone/>
            </a:pPr>
            <a:r>
              <a:rPr lang="en-US" sz="1800" dirty="0">
                <a:latin typeface="Consolas" panose="020B0609020204030204" pitchFamily="49" charset="0"/>
              </a:rPr>
              <a:t>    var b : Boolean;</a:t>
            </a:r>
          </a:p>
          <a:p>
            <a:pPr marL="457200" lvl="1" indent="0">
              <a:spcBef>
                <a:spcPts val="200"/>
              </a:spcBef>
              <a:buNone/>
            </a:pP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E7C8497B-D0CA-4C6F-A799-322854919A0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A8FAAFA-B6B8-4731-ACDD-0B4F0A4780E0}"/>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25</a:t>
            </a:fld>
            <a:endParaRPr lang="en-US"/>
          </a:p>
        </p:txBody>
      </p:sp>
    </p:spTree>
    <p:extLst>
      <p:ext uri="{BB962C8B-B14F-4D97-AF65-F5344CB8AC3E}">
        <p14:creationId xmlns:p14="http://schemas.microsoft.com/office/powerpoint/2010/main" val="2269877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3CF2-9BC9-4FAB-9F14-A6A65B049F5B}"/>
              </a:ext>
            </a:extLst>
          </p:cNvPr>
          <p:cNvSpPr>
            <a:spLocks noGrp="1"/>
          </p:cNvSpPr>
          <p:nvPr>
            <p:ph type="title"/>
          </p:nvPr>
        </p:nvSpPr>
        <p:spPr/>
        <p:txBody>
          <a:bodyPr/>
          <a:lstStyle/>
          <a:p>
            <a:r>
              <a:rPr lang="en-US" dirty="0"/>
              <a:t>Local Variable Part of an Activation Record</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6FB7B1F3-A86B-4509-8108-4F856D62E707}"/>
              </a:ext>
            </a:extLst>
          </p:cNvPr>
          <p:cNvSpPr>
            <a:spLocks noGrp="1"/>
          </p:cNvSpPr>
          <p:nvPr>
            <p:ph idx="1"/>
          </p:nvPr>
        </p:nvSpPr>
        <p:spPr/>
        <p:txBody>
          <a:bodyPr/>
          <a:lstStyle/>
          <a:p>
            <a:r>
              <a:rPr lang="en-US" dirty="0"/>
              <a:t>This procedure will need to allocate nine bytes for local variables.  The instruction </a:t>
            </a:r>
            <a:r>
              <a:rPr lang="en-US" dirty="0">
                <a:latin typeface="Consolas" panose="020B0609020204030204" pitchFamily="49" charset="0"/>
              </a:rPr>
              <a:t>PROC 9</a:t>
            </a:r>
            <a:r>
              <a:rPr lang="en-US" dirty="0"/>
              <a:t> will be emitted to allocate the necessary space on the runtime stack.</a:t>
            </a:r>
          </a:p>
          <a:p>
            <a:r>
              <a:rPr lang="en-US" dirty="0"/>
              <a:t>No </a:t>
            </a:r>
            <a:r>
              <a:rPr lang="en-US" dirty="0">
                <a:latin typeface="Consolas" panose="020B0609020204030204" pitchFamily="49" charset="0"/>
              </a:rPr>
              <a:t>PROC</a:t>
            </a:r>
            <a:r>
              <a:rPr lang="en-US" dirty="0"/>
              <a:t> instruction is required for a subprogram without any local variables; </a:t>
            </a:r>
            <a:r>
              <a:rPr lang="en-US" dirty="0">
                <a:latin typeface="Consolas" panose="020B0609020204030204" pitchFamily="49" charset="0"/>
              </a:rPr>
              <a:t>PROC 0</a:t>
            </a:r>
            <a:r>
              <a:rPr lang="en-US" dirty="0"/>
              <a:t>  serves no purpose since it would simply allocate </a:t>
            </a:r>
            <a:r>
              <a:rPr lang="en-US" dirty="0">
                <a:latin typeface="Consolas" panose="020B0609020204030204" pitchFamily="49" charset="0"/>
              </a:rPr>
              <a:t>0</a:t>
            </a:r>
            <a:r>
              <a:rPr lang="en-US" dirty="0"/>
              <a:t> bytes.</a:t>
            </a:r>
          </a:p>
        </p:txBody>
      </p:sp>
      <p:sp>
        <p:nvSpPr>
          <p:cNvPr id="4" name="Footer Placeholder 3">
            <a:extLst>
              <a:ext uri="{FF2B5EF4-FFF2-40B4-BE49-F238E27FC236}">
                <a16:creationId xmlns:a16="http://schemas.microsoft.com/office/drawing/2014/main" id="{E7C8497B-D0CA-4C6F-A799-322854919A0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A8FAAFA-B6B8-4731-ACDD-0B4F0A4780E0}"/>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26</a:t>
            </a:fld>
            <a:endParaRPr lang="en-US"/>
          </a:p>
        </p:txBody>
      </p:sp>
    </p:spTree>
    <p:extLst>
      <p:ext uri="{BB962C8B-B14F-4D97-AF65-F5344CB8AC3E}">
        <p14:creationId xmlns:p14="http://schemas.microsoft.com/office/powerpoint/2010/main" val="2703370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EE2A6-798F-4D9A-9EED-8908539CE445}"/>
              </a:ext>
            </a:extLst>
          </p:cNvPr>
          <p:cNvSpPr>
            <a:spLocks noGrp="1"/>
          </p:cNvSpPr>
          <p:nvPr>
            <p:ph type="title"/>
          </p:nvPr>
        </p:nvSpPr>
        <p:spPr/>
        <p:txBody>
          <a:bodyPr/>
          <a:lstStyle/>
          <a:p>
            <a:r>
              <a:rPr lang="en-US" dirty="0"/>
              <a:t>Temporary Part of an Activation Record</a:t>
            </a:r>
          </a:p>
        </p:txBody>
      </p:sp>
      <p:sp>
        <p:nvSpPr>
          <p:cNvPr id="3" name="Content Placeholder 2">
            <a:extLst>
              <a:ext uri="{FF2B5EF4-FFF2-40B4-BE49-F238E27FC236}">
                <a16:creationId xmlns:a16="http://schemas.microsoft.com/office/drawing/2014/main" id="{62522D1E-7418-4473-9605-7DACADDBF5CF}"/>
              </a:ext>
            </a:extLst>
          </p:cNvPr>
          <p:cNvSpPr>
            <a:spLocks noGrp="1"/>
          </p:cNvSpPr>
          <p:nvPr>
            <p:ph idx="1"/>
          </p:nvPr>
        </p:nvSpPr>
        <p:spPr/>
        <p:txBody>
          <a:bodyPr/>
          <a:lstStyle/>
          <a:p>
            <a:r>
              <a:rPr lang="en-US" dirty="0"/>
              <a:t>The temporary part of an activation record is analogous to the use of the run-time stack to hold temporary values.</a:t>
            </a:r>
          </a:p>
          <a:p>
            <a:r>
              <a:rPr lang="en-US" dirty="0"/>
              <a:t>As machine instructions for a subprogram are executed, the temporary part grows and shrinks.</a:t>
            </a:r>
          </a:p>
          <a:p>
            <a:r>
              <a:rPr lang="en-US" dirty="0"/>
              <a:t>The temporary part of an activation record is empty at the start and end of each CPRL statement in the subprogram.</a:t>
            </a:r>
          </a:p>
          <a:p>
            <a:endParaRPr lang="en-US" dirty="0"/>
          </a:p>
        </p:txBody>
      </p:sp>
      <p:sp>
        <p:nvSpPr>
          <p:cNvPr id="4" name="Footer Placeholder 3">
            <a:extLst>
              <a:ext uri="{FF2B5EF4-FFF2-40B4-BE49-F238E27FC236}">
                <a16:creationId xmlns:a16="http://schemas.microsoft.com/office/drawing/2014/main" id="{C3472D39-0CEC-4386-8AF9-2CA8F09EE9F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A21A567F-B38B-4327-8A95-A85A12ED8993}"/>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27</a:t>
            </a:fld>
            <a:endParaRPr lang="en-US"/>
          </a:p>
        </p:txBody>
      </p:sp>
    </p:spTree>
    <p:extLst>
      <p:ext uri="{BB962C8B-B14F-4D97-AF65-F5344CB8AC3E}">
        <p14:creationId xmlns:p14="http://schemas.microsoft.com/office/powerpoint/2010/main" val="2033248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822960" y="138113"/>
            <a:ext cx="7498080" cy="1004887"/>
          </a:xfrm>
        </p:spPr>
        <p:txBody>
          <a:bodyPr/>
          <a:lstStyle/>
          <a:p>
            <a:r>
              <a:rPr lang="en-US" sz="2600" dirty="0"/>
              <a:t>Example: Temporary Part of an Activation Record</a:t>
            </a:r>
          </a:p>
        </p:txBody>
      </p:sp>
      <p:sp>
        <p:nvSpPr>
          <p:cNvPr id="5" name="Content Placeholder 4"/>
          <p:cNvSpPr>
            <a:spLocks noGrp="1"/>
          </p:cNvSpPr>
          <p:nvPr>
            <p:ph idx="1"/>
          </p:nvPr>
        </p:nvSpPr>
        <p:spPr/>
        <p:txBody>
          <a:bodyPr/>
          <a:lstStyle/>
          <a:p>
            <a:r>
              <a:rPr lang="en-US" dirty="0"/>
              <a:t>Assume</a:t>
            </a:r>
          </a:p>
          <a:p>
            <a:pPr lvl="1"/>
            <a:r>
              <a:rPr lang="en-US" dirty="0"/>
              <a:t>register </a:t>
            </a:r>
            <a:r>
              <a:rPr lang="en-US" dirty="0">
                <a:latin typeface="Consolas" panose="020B0609020204030204" pitchFamily="49" charset="0"/>
              </a:rPr>
              <a:t>BP</a:t>
            </a:r>
            <a:r>
              <a:rPr lang="en-US" dirty="0"/>
              <a:t> has the value </a:t>
            </a:r>
            <a:r>
              <a:rPr lang="en-US" dirty="0">
                <a:latin typeface="Consolas" panose="020B0609020204030204" pitchFamily="49" charset="0"/>
              </a:rPr>
              <a:t>200</a:t>
            </a:r>
          </a:p>
          <a:p>
            <a:pPr lvl="1"/>
            <a:r>
              <a:rPr lang="en-US" dirty="0"/>
              <a:t>local integer variable </a:t>
            </a:r>
            <a:r>
              <a:rPr lang="en-US" dirty="0">
                <a:latin typeface="Consolas" panose="020B0609020204030204" pitchFamily="49" charset="0"/>
              </a:rPr>
              <a:t>x</a:t>
            </a:r>
            <a:r>
              <a:rPr lang="en-US" dirty="0"/>
              <a:t> has relative address </a:t>
            </a:r>
            <a:r>
              <a:rPr lang="en-US" dirty="0">
                <a:latin typeface="Consolas" panose="020B0609020204030204" pitchFamily="49" charset="0"/>
              </a:rPr>
              <a:t>8</a:t>
            </a:r>
          </a:p>
          <a:p>
            <a:pPr lvl="1"/>
            <a:r>
              <a:rPr lang="en-US" dirty="0"/>
              <a:t>local integer variable </a:t>
            </a:r>
            <a:r>
              <a:rPr lang="en-US" dirty="0">
                <a:latin typeface="Consolas" panose="020B0609020204030204" pitchFamily="49" charset="0"/>
              </a:rPr>
              <a:t>y</a:t>
            </a:r>
            <a:r>
              <a:rPr lang="en-US" dirty="0"/>
              <a:t> has value </a:t>
            </a:r>
            <a:r>
              <a:rPr lang="en-US" dirty="0">
                <a:latin typeface="Consolas" panose="020B0609020204030204" pitchFamily="49" charset="0"/>
              </a:rPr>
              <a:t>6</a:t>
            </a:r>
            <a:r>
              <a:rPr lang="en-US" dirty="0"/>
              <a:t> and relative address </a:t>
            </a:r>
            <a:r>
              <a:rPr lang="en-US" dirty="0">
                <a:latin typeface="Consolas" panose="020B0609020204030204" pitchFamily="49" charset="0"/>
              </a:rPr>
              <a:t>12</a:t>
            </a:r>
          </a:p>
          <a:p>
            <a:r>
              <a:rPr lang="en-US" dirty="0"/>
              <a:t>The CPRL assignment statement</a:t>
            </a:r>
          </a:p>
          <a:p>
            <a:pPr marL="457200" lvl="1" indent="0">
              <a:buNone/>
            </a:pPr>
            <a:r>
              <a:rPr lang="en-US" sz="1800" dirty="0">
                <a:latin typeface="Consolas" panose="020B0609020204030204" pitchFamily="49" charset="0"/>
              </a:rPr>
              <a:t>  x := y + 1;</a:t>
            </a:r>
          </a:p>
          <a:p>
            <a:pPr marL="457200" lvl="1" indent="0">
              <a:buNone/>
            </a:pPr>
            <a:r>
              <a:rPr lang="en-US" dirty="0"/>
              <a:t>will compile to the following CVM instructions.</a:t>
            </a:r>
          </a:p>
          <a:p>
            <a:pPr marL="457200" lvl="1" indent="0">
              <a:buNone/>
            </a:pPr>
            <a:r>
              <a:rPr lang="en-US" sz="1800" dirty="0">
                <a:latin typeface="Consolas" panose="020B0609020204030204" pitchFamily="49" charset="0"/>
              </a:rPr>
              <a:t>   LDLADDR 8</a:t>
            </a:r>
          </a:p>
          <a:p>
            <a:pPr marL="457200" lvl="1" indent="0">
              <a:spcBef>
                <a:spcPts val="100"/>
              </a:spcBef>
              <a:buNone/>
            </a:pPr>
            <a:r>
              <a:rPr lang="en-US" sz="1800" dirty="0">
                <a:latin typeface="Consolas" panose="020B0609020204030204" pitchFamily="49" charset="0"/>
              </a:rPr>
              <a:t>   LDLADDR 12</a:t>
            </a:r>
          </a:p>
          <a:p>
            <a:pPr marL="457200" lvl="1" indent="0">
              <a:spcBef>
                <a:spcPts val="100"/>
              </a:spcBef>
              <a:buNone/>
            </a:pPr>
            <a:r>
              <a:rPr lang="en-US" sz="1800" dirty="0">
                <a:latin typeface="Consolas" panose="020B0609020204030204" pitchFamily="49" charset="0"/>
              </a:rPr>
              <a:t>   LOADW</a:t>
            </a:r>
          </a:p>
          <a:p>
            <a:pPr marL="457200" lvl="1" indent="0">
              <a:spcBef>
                <a:spcPts val="100"/>
              </a:spcBef>
              <a:buNone/>
            </a:pPr>
            <a:r>
              <a:rPr lang="en-US" sz="1800" dirty="0">
                <a:latin typeface="Consolas" panose="020B0609020204030204" pitchFamily="49" charset="0"/>
              </a:rPr>
              <a:t>   LDCINT 1</a:t>
            </a:r>
          </a:p>
          <a:p>
            <a:pPr marL="457200" lvl="1" indent="0">
              <a:spcBef>
                <a:spcPts val="100"/>
              </a:spcBef>
              <a:buNone/>
            </a:pPr>
            <a:r>
              <a:rPr lang="en-US" sz="1800" dirty="0">
                <a:latin typeface="Consolas" panose="020B0609020204030204" pitchFamily="49" charset="0"/>
              </a:rPr>
              <a:t>   ADD</a:t>
            </a:r>
          </a:p>
          <a:p>
            <a:pPr marL="457200" lvl="1" indent="0">
              <a:spcBef>
                <a:spcPts val="100"/>
              </a:spcBef>
              <a:buNone/>
            </a:pPr>
            <a:r>
              <a:rPr lang="en-US" sz="1800" dirty="0">
                <a:latin typeface="Consolas" panose="020B0609020204030204" pitchFamily="49" charset="0"/>
              </a:rPr>
              <a:t>   STOREW</a:t>
            </a:r>
            <a:endParaRPr lang="en-US" dirty="0"/>
          </a:p>
        </p:txBody>
      </p:sp>
      <p:sp>
        <p:nvSpPr>
          <p:cNvPr id="23554" name="Footer Placeholder 3"/>
          <p:cNvSpPr>
            <a:spLocks noGrp="1"/>
          </p:cNvSpPr>
          <p:nvPr>
            <p:ph type="ftr" sz="quarter" idx="10"/>
          </p:nvPr>
        </p:nvSpPr>
        <p:spPr/>
        <p:txBody>
          <a:bodyPr/>
          <a:lstStyle/>
          <a:p>
            <a:r>
              <a:rPr lang="en-US"/>
              <a:t>©SoftMoore Consulting</a:t>
            </a:r>
          </a:p>
        </p:txBody>
      </p:sp>
      <p:sp>
        <p:nvSpPr>
          <p:cNvPr id="23555" name="Slide Number Placeholder 4"/>
          <p:cNvSpPr>
            <a:spLocks noGrp="1"/>
          </p:cNvSpPr>
          <p:nvPr>
            <p:ph type="sldNum" sz="quarter" idx="11"/>
          </p:nvPr>
        </p:nvSpPr>
        <p:spPr/>
        <p:txBody>
          <a:bodyPr/>
          <a:lstStyle/>
          <a:p>
            <a:r>
              <a:rPr lang="en-US"/>
              <a:t>Slide </a:t>
            </a:r>
            <a:fld id="{888C7912-ADA7-46EC-A09F-9B9F4CF35F38}" type="slidenum">
              <a:rPr lang="en-US" smtClean="0"/>
              <a:pPr/>
              <a:t>28</a:t>
            </a:fld>
            <a:endParaRPr lang="en-US"/>
          </a:p>
        </p:txBody>
      </p:sp>
      <p:sp>
        <p:nvSpPr>
          <p:cNvPr id="2" name="TextBox 1">
            <a:extLst>
              <a:ext uri="{FF2B5EF4-FFF2-40B4-BE49-F238E27FC236}">
                <a16:creationId xmlns:a16="http://schemas.microsoft.com/office/drawing/2014/main" id="{09C825D7-A5A5-4743-88C4-F38146A467D7}"/>
              </a:ext>
            </a:extLst>
          </p:cNvPr>
          <p:cNvSpPr txBox="1"/>
          <p:nvPr/>
        </p:nvSpPr>
        <p:spPr>
          <a:xfrm>
            <a:off x="3494102" y="4986646"/>
            <a:ext cx="3084498" cy="369332"/>
          </a:xfrm>
          <a:prstGeom prst="rect">
            <a:avLst/>
          </a:prstGeom>
          <a:noFill/>
        </p:spPr>
        <p:txBody>
          <a:bodyPr wrap="none" rtlCol="0">
            <a:spAutoFit/>
          </a:bodyPr>
          <a:lstStyle/>
          <a:p>
            <a:r>
              <a:rPr lang="en-US" sz="1800" dirty="0"/>
              <a:t>will be optimized to </a:t>
            </a:r>
            <a:r>
              <a:rPr lang="en-US" sz="1800" dirty="0">
                <a:latin typeface="Consolas" panose="020B0609020204030204" pitchFamily="49" charset="0"/>
              </a:rPr>
              <a:t>LDCINT1</a:t>
            </a:r>
          </a:p>
        </p:txBody>
      </p:sp>
      <p:sp>
        <p:nvSpPr>
          <p:cNvPr id="3" name="Diamond 2">
            <a:extLst>
              <a:ext uri="{FF2B5EF4-FFF2-40B4-BE49-F238E27FC236}">
                <a16:creationId xmlns:a16="http://schemas.microsoft.com/office/drawing/2014/main" id="{3B38BDD2-DCB8-4D3A-9E69-8D3A2D17C0E2}"/>
              </a:ext>
            </a:extLst>
          </p:cNvPr>
          <p:cNvSpPr/>
          <p:nvPr/>
        </p:nvSpPr>
        <p:spPr bwMode="auto">
          <a:xfrm>
            <a:off x="2362200" y="5079872"/>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6" name="Straight Arrow Connector 5">
            <a:extLst>
              <a:ext uri="{FF2B5EF4-FFF2-40B4-BE49-F238E27FC236}">
                <a16:creationId xmlns:a16="http://schemas.microsoft.com/office/drawing/2014/main" id="{1A09A846-CBFD-470F-BE9A-AB2EE7694DDB}"/>
              </a:ext>
            </a:extLst>
          </p:cNvPr>
          <p:cNvCxnSpPr>
            <a:cxnSpLocks/>
            <a:stCxn id="2" idx="1"/>
            <a:endCxn id="3" idx="3"/>
          </p:cNvCxnSpPr>
          <p:nvPr/>
        </p:nvCxnSpPr>
        <p:spPr bwMode="auto">
          <a:xfrm flipH="1">
            <a:off x="2545080" y="5171312"/>
            <a:ext cx="949022" cy="0"/>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272478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29</a:t>
            </a:fld>
            <a:endParaRPr lang="en-US" dirty="0"/>
          </a:p>
        </p:txBody>
      </p:sp>
      <p:sp>
        <p:nvSpPr>
          <p:cNvPr id="60" name="TextBox 59">
            <a:extLst>
              <a:ext uri="{FF2B5EF4-FFF2-40B4-BE49-F238E27FC236}">
                <a16:creationId xmlns:a16="http://schemas.microsoft.com/office/drawing/2014/main" id="{F4931181-F2B3-46B8-A965-74200BC78F6D}"/>
              </a:ext>
            </a:extLst>
          </p:cNvPr>
          <p:cNvSpPr txBox="1"/>
          <p:nvPr/>
        </p:nvSpPr>
        <p:spPr>
          <a:xfrm>
            <a:off x="424390" y="1345896"/>
            <a:ext cx="8295221" cy="461665"/>
          </a:xfrm>
          <a:prstGeom prst="rect">
            <a:avLst/>
          </a:prstGeom>
          <a:noFill/>
        </p:spPr>
        <p:txBody>
          <a:bodyPr wrap="none" rtlCol="0">
            <a:spAutoFit/>
          </a:bodyPr>
          <a:lstStyle/>
          <a:p>
            <a:r>
              <a:rPr lang="en-US" dirty="0"/>
              <a:t>Temporary part is empty at the start of the CPRL statement.</a:t>
            </a:r>
          </a:p>
        </p:txBody>
      </p:sp>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4" name="TextBox 63">
            <a:extLst>
              <a:ext uri="{FF2B5EF4-FFF2-40B4-BE49-F238E27FC236}">
                <a16:creationId xmlns:a16="http://schemas.microsoft.com/office/drawing/2014/main" id="{FFEBF89F-AA66-4E74-86F9-193DEFFDAABC}"/>
              </a:ext>
            </a:extLst>
          </p:cNvPr>
          <p:cNvSpPr txBox="1"/>
          <p:nvPr/>
        </p:nvSpPr>
        <p:spPr>
          <a:xfrm>
            <a:off x="1893570" y="3484418"/>
            <a:ext cx="1402948" cy="646331"/>
          </a:xfrm>
          <a:prstGeom prst="rect">
            <a:avLst/>
          </a:prstGeom>
          <a:noFill/>
        </p:spPr>
        <p:txBody>
          <a:bodyPr wrap="none" rtlCol="0">
            <a:spAutoFit/>
          </a:bodyPr>
          <a:lstStyle/>
          <a:p>
            <a:pPr algn="l"/>
            <a:r>
              <a:rPr lang="en-US" sz="1800" dirty="0"/>
              <a:t>stack grows</a:t>
            </a:r>
          </a:p>
          <a:p>
            <a:pPr algn="l"/>
            <a:r>
              <a:rPr lang="en-US" sz="1800" dirty="0"/>
              <a:t>downward</a:t>
            </a:r>
          </a:p>
        </p:txBody>
      </p:sp>
      <p:sp>
        <p:nvSpPr>
          <p:cNvPr id="65" name="Diamond 64">
            <a:extLst>
              <a:ext uri="{FF2B5EF4-FFF2-40B4-BE49-F238E27FC236}">
                <a16:creationId xmlns:a16="http://schemas.microsoft.com/office/drawing/2014/main" id="{B26C0557-58D7-43BB-86D9-77F46328C18A}"/>
              </a:ext>
            </a:extLst>
          </p:cNvPr>
          <p:cNvSpPr/>
          <p:nvPr/>
        </p:nvSpPr>
        <p:spPr bwMode="auto">
          <a:xfrm>
            <a:off x="2503604" y="5889307"/>
            <a:ext cx="182880" cy="182880"/>
          </a:xfrm>
          <a:prstGeom prst="diamond">
            <a:avLst/>
          </a:prstGeom>
          <a:noFill/>
          <a:ln w="9525">
            <a:noFill/>
            <a:round/>
            <a:headEnd/>
            <a:tailEnd/>
          </a:ln>
        </p:spPr>
        <p:txBody>
          <a:bodyPr wrap="none" lIns="92075" tIns="46038" rIns="92075" bIns="46038" rtlCol="0" anchor="ctr"/>
          <a:lstStyle/>
          <a:p>
            <a:pPr algn="ctr"/>
            <a:endParaRPr lang="en-US" dirty="0"/>
          </a:p>
        </p:txBody>
      </p:sp>
      <p:cxnSp>
        <p:nvCxnSpPr>
          <p:cNvPr id="67" name="Straight Arrow Connector 66">
            <a:extLst>
              <a:ext uri="{FF2B5EF4-FFF2-40B4-BE49-F238E27FC236}">
                <a16:creationId xmlns:a16="http://schemas.microsoft.com/office/drawing/2014/main" id="{9FDFF75D-DC27-4958-A6F9-7C7A1C93E847}"/>
              </a:ext>
            </a:extLst>
          </p:cNvPr>
          <p:cNvCxnSpPr>
            <a:cxnSpLocks/>
            <a:stCxn id="64" idx="2"/>
            <a:endCxn id="65" idx="0"/>
          </p:cNvCxnSpPr>
          <p:nvPr/>
        </p:nvCxnSpPr>
        <p:spPr bwMode="auto">
          <a:xfrm>
            <a:off x="2595044" y="4130749"/>
            <a:ext cx="0" cy="1758558"/>
          </a:xfrm>
          <a:prstGeom prst="straightConnector1">
            <a:avLst/>
          </a:prstGeom>
          <a:noFill/>
          <a:ln w="9525" cap="flat" cmpd="sng" algn="ctr">
            <a:solidFill>
              <a:schemeClr val="tx1"/>
            </a:solidFill>
            <a:prstDash val="solid"/>
            <a:round/>
            <a:headEnd type="none" w="med" len="med"/>
            <a:tailEnd type="triangle"/>
          </a:ln>
          <a:effectLst/>
        </p:spPr>
      </p:cxn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1" name="TextBox 70">
            <a:extLst>
              <a:ext uri="{FF2B5EF4-FFF2-40B4-BE49-F238E27FC236}">
                <a16:creationId xmlns:a16="http://schemas.microsoft.com/office/drawing/2014/main" id="{3BDD821E-7390-4C0B-849D-2D72B2C9107D}"/>
              </a:ext>
            </a:extLst>
          </p:cNvPr>
          <p:cNvSpPr txBox="1"/>
          <p:nvPr/>
        </p:nvSpPr>
        <p:spPr>
          <a:xfrm>
            <a:off x="3604378" y="4495800"/>
            <a:ext cx="1931298" cy="369332"/>
          </a:xfrm>
          <a:prstGeom prst="rect">
            <a:avLst/>
          </a:prstGeom>
          <a:solidFill>
            <a:schemeClr val="bg1"/>
          </a:solidFill>
          <a:ln>
            <a:solidFill>
              <a:schemeClr val="tx1"/>
            </a:solidFill>
          </a:ln>
        </p:spPr>
        <p:txBody>
          <a:bodyPr wrap="none" rtlCol="0">
            <a:spAutoFit/>
          </a:bodyPr>
          <a:lstStyle/>
          <a:p>
            <a:pPr marL="91440" algn="l"/>
            <a:r>
              <a:rPr lang="en-US" sz="1800" dirty="0"/>
              <a:t>unused memory</a:t>
            </a:r>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6586"/>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440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cxnSp>
        <p:nvCxnSpPr>
          <p:cNvPr id="6" name="Straight Arrow Connector 5">
            <a:extLst>
              <a:ext uri="{FF2B5EF4-FFF2-40B4-BE49-F238E27FC236}">
                <a16:creationId xmlns:a16="http://schemas.microsoft.com/office/drawing/2014/main" id="{0A106FBB-345C-44C4-9643-9EAD3CCD65A3}"/>
              </a:ext>
            </a:extLst>
          </p:cNvPr>
          <p:cNvCxnSpPr>
            <a:cxnSpLocks/>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endCxn id="29" idx="1"/>
          </p:cNvCxnSpPr>
          <p:nvPr/>
        </p:nvCxnSpPr>
        <p:spPr bwMode="auto">
          <a:xfrm>
            <a:off x="2168843" y="3276881"/>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92215"/>
            <a:ext cx="569388" cy="369332"/>
          </a:xfrm>
          <a:prstGeom prst="rect">
            <a:avLst/>
          </a:prstGeom>
          <a:noFill/>
        </p:spPr>
        <p:txBody>
          <a:bodyPr wrap="none" rtlCol="0">
            <a:spAutoFit/>
          </a:bodyPr>
          <a:lstStyle/>
          <a:p>
            <a:r>
              <a:rPr lang="en-US" sz="1800" dirty="0"/>
              <a:t>212</a:t>
            </a:r>
          </a:p>
        </p:txBody>
      </p:sp>
      <p:sp>
        <p:nvSpPr>
          <p:cNvPr id="26" name="TextBox 25">
            <a:extLst>
              <a:ext uri="{FF2B5EF4-FFF2-40B4-BE49-F238E27FC236}">
                <a16:creationId xmlns:a16="http://schemas.microsoft.com/office/drawing/2014/main" id="{F358AB6E-F6C9-49D9-AD02-ECF2A52A8565}"/>
              </a:ext>
            </a:extLst>
          </p:cNvPr>
          <p:cNvSpPr txBox="1"/>
          <p:nvPr/>
        </p:nvSpPr>
        <p:spPr>
          <a:xfrm>
            <a:off x="5791200" y="3484418"/>
            <a:ext cx="1685077" cy="646331"/>
          </a:xfrm>
          <a:prstGeom prst="rect">
            <a:avLst/>
          </a:prstGeom>
          <a:noFill/>
        </p:spPr>
        <p:txBody>
          <a:bodyPr wrap="none" rtlCol="0">
            <a:spAutoFit/>
          </a:bodyPr>
          <a:lstStyle/>
          <a:p>
            <a:pPr algn="l"/>
            <a:r>
              <a:rPr lang="en-US" sz="1800" dirty="0"/>
              <a:t>temporary part</a:t>
            </a:r>
          </a:p>
          <a:p>
            <a:pPr algn="l"/>
            <a:r>
              <a:rPr lang="en-US" sz="1800" dirty="0"/>
              <a:t>is empty</a:t>
            </a:r>
          </a:p>
        </p:txBody>
      </p:sp>
      <p:sp>
        <p:nvSpPr>
          <p:cNvPr id="27" name="TextBox 26">
            <a:extLst>
              <a:ext uri="{FF2B5EF4-FFF2-40B4-BE49-F238E27FC236}">
                <a16:creationId xmlns:a16="http://schemas.microsoft.com/office/drawing/2014/main" id="{49B62D7D-45DB-43C7-97DE-DCDBD428B9E6}"/>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30" name="TextBox 29">
            <a:extLst>
              <a:ext uri="{FF2B5EF4-FFF2-40B4-BE49-F238E27FC236}">
                <a16:creationId xmlns:a16="http://schemas.microsoft.com/office/drawing/2014/main" id="{A4A43ED8-6D7A-4996-A6BA-4B942CDF0376}"/>
              </a:ext>
            </a:extLst>
          </p:cNvPr>
          <p:cNvSpPr txBox="1"/>
          <p:nvPr/>
        </p:nvSpPr>
        <p:spPr>
          <a:xfrm>
            <a:off x="1676400" y="3079173"/>
            <a:ext cx="492443" cy="369332"/>
          </a:xfrm>
          <a:prstGeom prst="rect">
            <a:avLst/>
          </a:prstGeom>
          <a:noFill/>
        </p:spPr>
        <p:txBody>
          <a:bodyPr wrap="none" rtlCol="0">
            <a:spAutoFit/>
          </a:bodyPr>
          <a:lstStyle/>
          <a:p>
            <a:r>
              <a:rPr lang="en-US" sz="1800" dirty="0"/>
              <a:t>SP</a:t>
            </a:r>
          </a:p>
        </p:txBody>
      </p:sp>
      <p:sp>
        <p:nvSpPr>
          <p:cNvPr id="31" name="TextBox 30">
            <a:extLst>
              <a:ext uri="{FF2B5EF4-FFF2-40B4-BE49-F238E27FC236}">
                <a16:creationId xmlns:a16="http://schemas.microsoft.com/office/drawing/2014/main" id="{1E8A5055-DCF7-4DB7-9BBE-6C28F80D1CDE}"/>
              </a:ext>
            </a:extLst>
          </p:cNvPr>
          <p:cNvSpPr txBox="1"/>
          <p:nvPr/>
        </p:nvSpPr>
        <p:spPr>
          <a:xfrm>
            <a:off x="6477000" y="2587650"/>
            <a:ext cx="1351652" cy="646331"/>
          </a:xfrm>
          <a:prstGeom prst="rect">
            <a:avLst/>
          </a:prstGeom>
          <a:noFill/>
        </p:spPr>
        <p:txBody>
          <a:bodyPr wrap="none" rtlCol="0">
            <a:spAutoFit/>
          </a:bodyPr>
          <a:lstStyle/>
          <a:p>
            <a:pPr algn="l"/>
            <a:r>
              <a:rPr lang="en-US" sz="1800" dirty="0"/>
              <a:t>value of x</a:t>
            </a:r>
          </a:p>
          <a:p>
            <a:pPr algn="l"/>
            <a:r>
              <a:rPr lang="en-US" sz="1800" dirty="0"/>
              <a:t>is unknown</a:t>
            </a:r>
          </a:p>
        </p:txBody>
      </p:sp>
    </p:spTree>
    <p:extLst>
      <p:ext uri="{BB962C8B-B14F-4D97-AF65-F5344CB8AC3E}">
        <p14:creationId xmlns:p14="http://schemas.microsoft.com/office/powerpoint/2010/main" val="1693539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Relevant Parser Methods</a:t>
            </a:r>
            <a:br>
              <a:rPr lang="en-US" dirty="0"/>
            </a:br>
            <a:r>
              <a:rPr lang="en-US" sz="2400" dirty="0"/>
              <a:t>(based on grammar rules)</a:t>
            </a:r>
          </a:p>
        </p:txBody>
      </p:sp>
      <p:sp>
        <p:nvSpPr>
          <p:cNvPr id="10243" name="Content Placeholder 2"/>
          <p:cNvSpPr>
            <a:spLocks noGrp="1"/>
          </p:cNvSpPr>
          <p:nvPr>
            <p:ph idx="1"/>
          </p:nvPr>
        </p:nvSpPr>
        <p:spPr/>
        <p:txBody>
          <a:bodyPr/>
          <a:lstStyle/>
          <a:p>
            <a:pPr marL="91440" indent="0">
              <a:spcBef>
                <a:spcPts val="1200"/>
              </a:spcBef>
              <a:buNone/>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parseSubprogramDecls</a:t>
            </a:r>
            <a:r>
              <a:rPr lang="en-US" sz="1900" dirty="0">
                <a:latin typeface="Consolas" pitchFamily="49" charset="0"/>
                <a:cs typeface="Consolas" pitchFamily="49" charset="0"/>
              </a:rPr>
              <a:t>()   : List&lt;SubprogramDecl&gt;</a:t>
            </a:r>
          </a:p>
          <a:p>
            <a:pPr marL="91440" indent="0">
              <a:spcBef>
                <a:spcPts val="1200"/>
              </a:spcBef>
              <a:buNone/>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parseSubprogramDecl</a:t>
            </a:r>
            <a:r>
              <a:rPr lang="en-US" sz="1900" dirty="0">
                <a:latin typeface="Consolas" pitchFamily="49" charset="0"/>
                <a:cs typeface="Consolas" pitchFamily="49" charset="0"/>
              </a:rPr>
              <a:t>()    : SubprogramDecl</a:t>
            </a:r>
          </a:p>
          <a:p>
            <a:pPr marL="91440" indent="0">
              <a:spcBef>
                <a:spcPts val="1200"/>
              </a:spcBef>
              <a:buNone/>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parseProcedureDecl</a:t>
            </a:r>
            <a:r>
              <a:rPr lang="en-US" sz="1900" dirty="0">
                <a:latin typeface="Consolas" pitchFamily="49" charset="0"/>
                <a:cs typeface="Consolas" pitchFamily="49" charset="0"/>
              </a:rPr>
              <a:t>()     : SubprogramDecl</a:t>
            </a:r>
          </a:p>
          <a:p>
            <a:pPr marL="91440" indent="0">
              <a:spcBef>
                <a:spcPts val="1200"/>
              </a:spcBef>
              <a:buNone/>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parseFunctionDecl</a:t>
            </a:r>
            <a:r>
              <a:rPr lang="en-US" sz="1900" dirty="0">
                <a:latin typeface="Consolas" pitchFamily="49" charset="0"/>
                <a:cs typeface="Consolas" pitchFamily="49" charset="0"/>
              </a:rPr>
              <a:t>()      : SubprogramDecl</a:t>
            </a:r>
          </a:p>
          <a:p>
            <a:pPr marL="91440" indent="0">
              <a:spcBef>
                <a:spcPts val="1200"/>
              </a:spcBef>
              <a:buNone/>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parseFormalParameters</a:t>
            </a:r>
            <a:r>
              <a:rPr lang="en-US" sz="1900" dirty="0">
                <a:latin typeface="Consolas" pitchFamily="49" charset="0"/>
                <a:cs typeface="Consolas" pitchFamily="49" charset="0"/>
              </a:rPr>
              <a:t>()  : List&lt;</a:t>
            </a:r>
            <a:r>
              <a:rPr lang="en-US" sz="1900" dirty="0" err="1">
                <a:latin typeface="Consolas" pitchFamily="49" charset="0"/>
                <a:cs typeface="Consolas" pitchFamily="49" charset="0"/>
              </a:rPr>
              <a:t>ParameterDecl</a:t>
            </a:r>
            <a:r>
              <a:rPr lang="en-US" sz="1900" dirty="0">
                <a:latin typeface="Consolas" pitchFamily="49" charset="0"/>
                <a:cs typeface="Consolas" pitchFamily="49" charset="0"/>
              </a:rPr>
              <a:t>&gt;</a:t>
            </a:r>
          </a:p>
          <a:p>
            <a:pPr marL="91440" indent="0">
              <a:spcBef>
                <a:spcPts val="1200"/>
              </a:spcBef>
              <a:buNone/>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parseParameterDecl</a:t>
            </a:r>
            <a:r>
              <a:rPr lang="en-US" sz="1900" dirty="0">
                <a:latin typeface="Consolas" pitchFamily="49" charset="0"/>
                <a:cs typeface="Consolas" pitchFamily="49" charset="0"/>
              </a:rPr>
              <a:t>()     : </a:t>
            </a:r>
            <a:r>
              <a:rPr lang="en-US" sz="1900" dirty="0" err="1">
                <a:latin typeface="Consolas" pitchFamily="49" charset="0"/>
                <a:cs typeface="Consolas" pitchFamily="49" charset="0"/>
              </a:rPr>
              <a:t>ParameterDecl</a:t>
            </a:r>
            <a:r>
              <a:rPr lang="en-US" sz="1900" dirty="0">
                <a:latin typeface="Consolas" pitchFamily="49" charset="0"/>
                <a:cs typeface="Consolas" pitchFamily="49" charset="0"/>
              </a:rPr>
              <a:t>?</a:t>
            </a:r>
          </a:p>
          <a:p>
            <a:pPr marL="91440" indent="0">
              <a:spcBef>
                <a:spcPts val="1200"/>
              </a:spcBef>
              <a:buNone/>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parseProcedureCallStmt</a:t>
            </a:r>
            <a:r>
              <a:rPr lang="en-US" sz="1900" dirty="0">
                <a:latin typeface="Consolas" pitchFamily="49" charset="0"/>
                <a:cs typeface="Consolas" pitchFamily="49" charset="0"/>
              </a:rPr>
              <a:t>() : Statement</a:t>
            </a:r>
          </a:p>
          <a:p>
            <a:pPr marL="91440" indent="0">
              <a:spcBef>
                <a:spcPts val="1200"/>
              </a:spcBef>
              <a:buNone/>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parseExpressions</a:t>
            </a:r>
            <a:r>
              <a:rPr lang="en-US" sz="1900" dirty="0">
                <a:latin typeface="Consolas" pitchFamily="49" charset="0"/>
                <a:cs typeface="Consolas" pitchFamily="49" charset="0"/>
              </a:rPr>
              <a:t>         : List&lt;Expression&gt;</a:t>
            </a:r>
            <a:br>
              <a:rPr lang="en-US" sz="1900" dirty="0">
                <a:latin typeface="Consolas" pitchFamily="49" charset="0"/>
                <a:cs typeface="Consolas" pitchFamily="49" charset="0"/>
              </a:rPr>
            </a:br>
            <a:r>
              <a:rPr lang="en-US" sz="1900" dirty="0">
                <a:latin typeface="Consolas" pitchFamily="49" charset="0"/>
                <a:cs typeface="Consolas" pitchFamily="49" charset="0"/>
              </a:rPr>
              <a:t>    // for actual params</a:t>
            </a:r>
          </a:p>
          <a:p>
            <a:pPr marL="91440" indent="0">
              <a:spcBef>
                <a:spcPts val="1200"/>
              </a:spcBef>
              <a:buNone/>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parseReturnStmt</a:t>
            </a:r>
            <a:r>
              <a:rPr lang="en-US" sz="1900" dirty="0">
                <a:latin typeface="Consolas" pitchFamily="49" charset="0"/>
                <a:cs typeface="Consolas" pitchFamily="49" charset="0"/>
              </a:rPr>
              <a:t>()        : Statement</a:t>
            </a:r>
          </a:p>
          <a:p>
            <a:pPr marL="91440" indent="0">
              <a:spcBef>
                <a:spcPts val="1200"/>
              </a:spcBef>
              <a:buNone/>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parseFunctionCallExpr</a:t>
            </a:r>
            <a:r>
              <a:rPr lang="en-US" sz="1900" dirty="0">
                <a:latin typeface="Consolas" pitchFamily="49" charset="0"/>
                <a:cs typeface="Consolas" pitchFamily="49" charset="0"/>
              </a:rPr>
              <a:t>()  : Expression</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0F913F4D-88D4-4F43-AAC0-039367251AF5}"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30</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4193777"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LDLADDR 8</a:t>
            </a:r>
          </a:p>
        </p:txBody>
      </p:sp>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5434"/>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3953"/>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3559"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3559"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460992"/>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31" idx="1"/>
          </p:cNvCxnSpPr>
          <p:nvPr/>
        </p:nvCxnSpPr>
        <p:spPr bwMode="auto">
          <a:xfrm>
            <a:off x="2168843" y="3645658"/>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92472"/>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60992"/>
            <a:ext cx="569388" cy="369332"/>
          </a:xfrm>
          <a:prstGeom prst="rect">
            <a:avLst/>
          </a:prstGeom>
          <a:noFill/>
        </p:spPr>
        <p:txBody>
          <a:bodyPr wrap="none" rtlCol="0">
            <a:spAutoFit/>
          </a:bodyPr>
          <a:lstStyle/>
          <a:p>
            <a:r>
              <a:rPr lang="en-US" sz="1800" dirty="0"/>
              <a:t>216</a:t>
            </a:r>
          </a:p>
        </p:txBody>
      </p:sp>
      <p:sp>
        <p:nvSpPr>
          <p:cNvPr id="3" name="Right Brace 2">
            <a:extLst>
              <a:ext uri="{FF2B5EF4-FFF2-40B4-BE49-F238E27FC236}">
                <a16:creationId xmlns:a16="http://schemas.microsoft.com/office/drawing/2014/main" id="{0D557896-0C79-47D5-84D1-D69485B183FF}"/>
              </a:ext>
            </a:extLst>
          </p:cNvPr>
          <p:cNvSpPr/>
          <p:nvPr/>
        </p:nvSpPr>
        <p:spPr bwMode="auto">
          <a:xfrm>
            <a:off x="5867400" y="3472231"/>
            <a:ext cx="152400" cy="369332"/>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5" name="TextBox 24">
            <a:extLst>
              <a:ext uri="{FF2B5EF4-FFF2-40B4-BE49-F238E27FC236}">
                <a16:creationId xmlns:a16="http://schemas.microsoft.com/office/drawing/2014/main" id="{E33BC9B2-C90C-41A4-B61A-6BE468E266CB}"/>
              </a:ext>
            </a:extLst>
          </p:cNvPr>
          <p:cNvSpPr txBox="1"/>
          <p:nvPr/>
        </p:nvSpPr>
        <p:spPr>
          <a:xfrm>
            <a:off x="6011123" y="3472231"/>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4146038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31</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4363695"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LDLADDR 12</a:t>
            </a:r>
          </a:p>
        </p:txBody>
      </p:sp>
      <p:grpSp>
        <p:nvGrpSpPr>
          <p:cNvPr id="32" name="Group 31">
            <a:extLst>
              <a:ext uri="{FF2B5EF4-FFF2-40B4-BE49-F238E27FC236}">
                <a16:creationId xmlns:a16="http://schemas.microsoft.com/office/drawing/2014/main" id="{3D73FDED-2AAC-479E-9D0A-087D3026B667}"/>
              </a:ext>
            </a:extLst>
          </p:cNvPr>
          <p:cNvGrpSpPr/>
          <p:nvPr/>
        </p:nvGrpSpPr>
        <p:grpSpPr>
          <a:xfrm>
            <a:off x="1676400" y="1981200"/>
            <a:ext cx="4419600" cy="4023360"/>
            <a:chOff x="1676400" y="1981200"/>
            <a:chExt cx="4419600" cy="4023360"/>
          </a:xfrm>
        </p:grpSpPr>
        <p:sp>
          <p:nvSpPr>
            <p:cNvPr id="33" name="Rectangle 4">
              <a:extLst>
                <a:ext uri="{FF2B5EF4-FFF2-40B4-BE49-F238E27FC236}">
                  <a16:creationId xmlns:a16="http://schemas.microsoft.com/office/drawing/2014/main" id="{9734FCA5-2126-4E33-BD5F-3D75CB16C82E}"/>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34" name="TextBox 33">
              <a:extLst>
                <a:ext uri="{FF2B5EF4-FFF2-40B4-BE49-F238E27FC236}">
                  <a16:creationId xmlns:a16="http://schemas.microsoft.com/office/drawing/2014/main" id="{CB2C7CF1-55C1-4B13-B369-00B267B4844C}"/>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35" name="TextBox 34">
              <a:extLst>
                <a:ext uri="{FF2B5EF4-FFF2-40B4-BE49-F238E27FC236}">
                  <a16:creationId xmlns:a16="http://schemas.microsoft.com/office/drawing/2014/main" id="{EA4EDA44-AF9A-4E98-8CC9-43BFBF389C0F}"/>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36" name="TextBox 35">
              <a:extLst>
                <a:ext uri="{FF2B5EF4-FFF2-40B4-BE49-F238E27FC236}">
                  <a16:creationId xmlns:a16="http://schemas.microsoft.com/office/drawing/2014/main" id="{4CF01FEF-624D-4A93-985F-3AD6BF4EF327}"/>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37" name="TextBox 36">
              <a:extLst>
                <a:ext uri="{FF2B5EF4-FFF2-40B4-BE49-F238E27FC236}">
                  <a16:creationId xmlns:a16="http://schemas.microsoft.com/office/drawing/2014/main" id="{489513C9-C9CF-4163-A2F7-C40E9B1EAE78}"/>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38" name="TextBox 37">
              <a:extLst>
                <a:ext uri="{FF2B5EF4-FFF2-40B4-BE49-F238E27FC236}">
                  <a16:creationId xmlns:a16="http://schemas.microsoft.com/office/drawing/2014/main" id="{7570C130-FC7F-4F1B-A0BA-DA404F5AA220}"/>
                </a:ext>
              </a:extLst>
            </p:cNvPr>
            <p:cNvSpPr txBox="1"/>
            <p:nvPr/>
          </p:nvSpPr>
          <p:spPr>
            <a:xfrm>
              <a:off x="2819401" y="2351998"/>
              <a:ext cx="569387" cy="369332"/>
            </a:xfrm>
            <a:prstGeom prst="rect">
              <a:avLst/>
            </a:prstGeom>
            <a:noFill/>
          </p:spPr>
          <p:txBody>
            <a:bodyPr wrap="none" rtlCol="0">
              <a:spAutoFit/>
            </a:bodyPr>
            <a:lstStyle/>
            <a:p>
              <a:r>
                <a:rPr lang="en-US" sz="1800" dirty="0"/>
                <a:t>204</a:t>
              </a:r>
            </a:p>
          </p:txBody>
        </p:sp>
        <p:sp>
          <p:nvSpPr>
            <p:cNvPr id="39" name="TextBox 38">
              <a:extLst>
                <a:ext uri="{FF2B5EF4-FFF2-40B4-BE49-F238E27FC236}">
                  <a16:creationId xmlns:a16="http://schemas.microsoft.com/office/drawing/2014/main" id="{E493A371-7957-42E7-AB4E-D6435545AB2B}"/>
                </a:ext>
              </a:extLst>
            </p:cNvPr>
            <p:cNvSpPr txBox="1"/>
            <p:nvPr/>
          </p:nvSpPr>
          <p:spPr>
            <a:xfrm>
              <a:off x="2819400" y="2717081"/>
              <a:ext cx="569388" cy="369332"/>
            </a:xfrm>
            <a:prstGeom prst="rect">
              <a:avLst/>
            </a:prstGeom>
            <a:noFill/>
          </p:spPr>
          <p:txBody>
            <a:bodyPr wrap="none" rtlCol="0">
              <a:spAutoFit/>
            </a:bodyPr>
            <a:lstStyle/>
            <a:p>
              <a:r>
                <a:rPr lang="en-US" sz="1800" dirty="0"/>
                <a:t>208</a:t>
              </a:r>
            </a:p>
          </p:txBody>
        </p:sp>
        <p:sp>
          <p:nvSpPr>
            <p:cNvPr id="40" name="TextBox 39">
              <a:extLst>
                <a:ext uri="{FF2B5EF4-FFF2-40B4-BE49-F238E27FC236}">
                  <a16:creationId xmlns:a16="http://schemas.microsoft.com/office/drawing/2014/main" id="{A975D09F-625F-413F-9A5B-CB0C46DA9B37}"/>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41" name="TextBox 40">
              <a:extLst>
                <a:ext uri="{FF2B5EF4-FFF2-40B4-BE49-F238E27FC236}">
                  <a16:creationId xmlns:a16="http://schemas.microsoft.com/office/drawing/2014/main" id="{D0B7108C-F73C-4625-8714-1DE0C5F7FCE4}"/>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42" name="TextBox 41">
              <a:extLst>
                <a:ext uri="{FF2B5EF4-FFF2-40B4-BE49-F238E27FC236}">
                  <a16:creationId xmlns:a16="http://schemas.microsoft.com/office/drawing/2014/main" id="{BAD2B814-7588-47DE-9F4D-8AFF77387127}"/>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43" name="TextBox 42">
              <a:extLst>
                <a:ext uri="{FF2B5EF4-FFF2-40B4-BE49-F238E27FC236}">
                  <a16:creationId xmlns:a16="http://schemas.microsoft.com/office/drawing/2014/main" id="{99222172-4FDA-4096-AF9B-1C59C923FF4C}"/>
                </a:ext>
              </a:extLst>
            </p:cNvPr>
            <p:cNvSpPr txBox="1"/>
            <p:nvPr/>
          </p:nvSpPr>
          <p:spPr>
            <a:xfrm>
              <a:off x="1676400" y="3812328"/>
              <a:ext cx="492443" cy="369332"/>
            </a:xfrm>
            <a:prstGeom prst="rect">
              <a:avLst/>
            </a:prstGeom>
            <a:noFill/>
          </p:spPr>
          <p:txBody>
            <a:bodyPr wrap="none" rtlCol="0">
              <a:spAutoFit/>
            </a:bodyPr>
            <a:lstStyle/>
            <a:p>
              <a:r>
                <a:rPr lang="en-US" sz="1800" dirty="0"/>
                <a:t>SP</a:t>
              </a:r>
            </a:p>
          </p:txBody>
        </p:sp>
        <p:cxnSp>
          <p:nvCxnSpPr>
            <p:cNvPr id="44" name="Straight Arrow Connector 43">
              <a:extLst>
                <a:ext uri="{FF2B5EF4-FFF2-40B4-BE49-F238E27FC236}">
                  <a16:creationId xmlns:a16="http://schemas.microsoft.com/office/drawing/2014/main" id="{24B30C20-3604-4880-A3FE-A6BCFFF9CA75}"/>
                </a:ext>
              </a:extLst>
            </p:cNvPr>
            <p:cNvCxnSpPr>
              <a:cxnSpLocks/>
              <a:stCxn id="42" idx="3"/>
              <a:endCxn id="37"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45" name="Straight Arrow Connector 44">
              <a:extLst>
                <a:ext uri="{FF2B5EF4-FFF2-40B4-BE49-F238E27FC236}">
                  <a16:creationId xmlns:a16="http://schemas.microsoft.com/office/drawing/2014/main" id="{591C90BD-53AB-40C2-9B34-0870FC0E7422}"/>
                </a:ext>
              </a:extLst>
            </p:cNvPr>
            <p:cNvCxnSpPr>
              <a:cxnSpLocks/>
              <a:stCxn id="43" idx="3"/>
              <a:endCxn id="51" idx="1"/>
            </p:cNvCxnSpPr>
            <p:nvPr/>
          </p:nvCxnSpPr>
          <p:spPr bwMode="auto">
            <a:xfrm>
              <a:off x="2168843" y="3996994"/>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46" name="TextBox 45">
              <a:extLst>
                <a:ext uri="{FF2B5EF4-FFF2-40B4-BE49-F238E27FC236}">
                  <a16:creationId xmlns:a16="http://schemas.microsoft.com/office/drawing/2014/main" id="{023801FC-2A12-49B9-9111-7723F6C12999}"/>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47" name="TextBox 46">
              <a:extLst>
                <a:ext uri="{FF2B5EF4-FFF2-40B4-BE49-F238E27FC236}">
                  <a16:creationId xmlns:a16="http://schemas.microsoft.com/office/drawing/2014/main" id="{4BF3B0FC-882C-4350-A3D7-8BC983DE5AB6}"/>
                </a:ext>
              </a:extLst>
            </p:cNvPr>
            <p:cNvSpPr txBox="1"/>
            <p:nvPr/>
          </p:nvSpPr>
          <p:spPr>
            <a:xfrm>
              <a:off x="2819401" y="3082164"/>
              <a:ext cx="569388" cy="369332"/>
            </a:xfrm>
            <a:prstGeom prst="rect">
              <a:avLst/>
            </a:prstGeom>
            <a:noFill/>
          </p:spPr>
          <p:txBody>
            <a:bodyPr wrap="none" rtlCol="0">
              <a:spAutoFit/>
            </a:bodyPr>
            <a:lstStyle/>
            <a:p>
              <a:r>
                <a:rPr lang="en-US" sz="1800" dirty="0"/>
                <a:t>212</a:t>
              </a:r>
            </a:p>
          </p:txBody>
        </p:sp>
        <p:sp>
          <p:nvSpPr>
            <p:cNvPr id="48" name="TextBox 47">
              <a:extLst>
                <a:ext uri="{FF2B5EF4-FFF2-40B4-BE49-F238E27FC236}">
                  <a16:creationId xmlns:a16="http://schemas.microsoft.com/office/drawing/2014/main" id="{0C6CEF20-6FE5-490A-9C03-E4C0F7FF6514}"/>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49" name="TextBox 48">
              <a:extLst>
                <a:ext uri="{FF2B5EF4-FFF2-40B4-BE49-F238E27FC236}">
                  <a16:creationId xmlns:a16="http://schemas.microsoft.com/office/drawing/2014/main" id="{854017EC-3327-4E8E-8325-64EB4FC6FCEA}"/>
                </a:ext>
              </a:extLst>
            </p:cNvPr>
            <p:cNvSpPr txBox="1"/>
            <p:nvPr/>
          </p:nvSpPr>
          <p:spPr>
            <a:xfrm>
              <a:off x="2819400" y="3447247"/>
              <a:ext cx="569388" cy="369332"/>
            </a:xfrm>
            <a:prstGeom prst="rect">
              <a:avLst/>
            </a:prstGeom>
            <a:noFill/>
          </p:spPr>
          <p:txBody>
            <a:bodyPr wrap="none" rtlCol="0">
              <a:spAutoFit/>
            </a:bodyPr>
            <a:lstStyle/>
            <a:p>
              <a:r>
                <a:rPr lang="en-US" sz="1800" dirty="0"/>
                <a:t>216</a:t>
              </a:r>
            </a:p>
          </p:txBody>
        </p:sp>
        <p:sp>
          <p:nvSpPr>
            <p:cNvPr id="50" name="TextBox 49">
              <a:extLst>
                <a:ext uri="{FF2B5EF4-FFF2-40B4-BE49-F238E27FC236}">
                  <a16:creationId xmlns:a16="http://schemas.microsoft.com/office/drawing/2014/main" id="{A9110F32-79BD-4D9F-ADC4-40851EB82020}"/>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212 (address of y)</a:t>
              </a:r>
            </a:p>
          </p:txBody>
        </p:sp>
        <p:sp>
          <p:nvSpPr>
            <p:cNvPr id="51" name="TextBox 50">
              <a:extLst>
                <a:ext uri="{FF2B5EF4-FFF2-40B4-BE49-F238E27FC236}">
                  <a16:creationId xmlns:a16="http://schemas.microsoft.com/office/drawing/2014/main" id="{EE10E1B1-F058-4FA2-918D-091D276AA285}"/>
                </a:ext>
              </a:extLst>
            </p:cNvPr>
            <p:cNvSpPr txBox="1"/>
            <p:nvPr/>
          </p:nvSpPr>
          <p:spPr>
            <a:xfrm>
              <a:off x="2819401" y="3812328"/>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8D529EC4-4C5B-4737-9EC3-CB01DA84A8E7}"/>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8" name="TextBox 27">
            <a:extLst>
              <a:ext uri="{FF2B5EF4-FFF2-40B4-BE49-F238E27FC236}">
                <a16:creationId xmlns:a16="http://schemas.microsoft.com/office/drawing/2014/main" id="{FB5593B5-6F10-4AB6-B89C-54AA6EDDD9F4}"/>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3202757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32</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514104"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LOADW</a:t>
            </a:r>
          </a:p>
        </p:txBody>
      </p:sp>
      <p:grpSp>
        <p:nvGrpSpPr>
          <p:cNvPr id="3" name="Group 2">
            <a:extLst>
              <a:ext uri="{FF2B5EF4-FFF2-40B4-BE49-F238E27FC236}">
                <a16:creationId xmlns:a16="http://schemas.microsoft.com/office/drawing/2014/main" id="{06A02AFA-FFA4-4763-B0E7-0BA6350CC4EE}"/>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1998"/>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708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812328"/>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4" idx="1"/>
            </p:cNvCxnSpPr>
            <p:nvPr/>
          </p:nvCxnSpPr>
          <p:spPr bwMode="auto">
            <a:xfrm>
              <a:off x="2168843" y="3996994"/>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82164"/>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47247"/>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 (value of y)</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1" y="3812328"/>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23E0AE0F-742C-4D5C-884A-A5FD23EFE98A}"/>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D043386B-21C8-4FDC-8D28-C544317ED7E7}"/>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1258697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33</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853939"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LDCINT1</a:t>
            </a:r>
          </a:p>
        </p:txBody>
      </p:sp>
      <p:grpSp>
        <p:nvGrpSpPr>
          <p:cNvPr id="7" name="Group 6">
            <a:extLst>
              <a:ext uri="{FF2B5EF4-FFF2-40B4-BE49-F238E27FC236}">
                <a16:creationId xmlns:a16="http://schemas.microsoft.com/office/drawing/2014/main" id="{965E8CA4-0270-49AE-AD5F-58D364151783}"/>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4133"/>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9495"/>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4180945"/>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32" idx="1"/>
            </p:cNvCxnSpPr>
            <p:nvPr/>
          </p:nvCxnSpPr>
          <p:spPr bwMode="auto">
            <a:xfrm>
              <a:off x="2168843" y="4365611"/>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84857"/>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50219"/>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 (value of y)</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0" y="3815581"/>
              <a:ext cx="569388" cy="369332"/>
            </a:xfrm>
            <a:prstGeom prst="rect">
              <a:avLst/>
            </a:prstGeom>
            <a:noFill/>
          </p:spPr>
          <p:txBody>
            <a:bodyPr wrap="none" rtlCol="0">
              <a:spAutoFit/>
            </a:bodyPr>
            <a:lstStyle/>
            <a:p>
              <a:r>
                <a:rPr lang="en-US" sz="1800" dirty="0"/>
                <a:t>220</a:t>
              </a:r>
            </a:p>
          </p:txBody>
        </p:sp>
        <p:sp>
          <p:nvSpPr>
            <p:cNvPr id="26" name="TextBox 25">
              <a:extLst>
                <a:ext uri="{FF2B5EF4-FFF2-40B4-BE49-F238E27FC236}">
                  <a16:creationId xmlns:a16="http://schemas.microsoft.com/office/drawing/2014/main" id="{274A75B1-0F48-410D-9F86-C665AFC0C644}"/>
                </a:ext>
              </a:extLst>
            </p:cNvPr>
            <p:cNvSpPr txBox="1"/>
            <p:nvPr/>
          </p:nvSpPr>
          <p:spPr>
            <a:xfrm>
              <a:off x="3427027" y="417889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 (constant integer)</a:t>
              </a:r>
            </a:p>
          </p:txBody>
        </p:sp>
        <p:sp>
          <p:nvSpPr>
            <p:cNvPr id="32" name="TextBox 31">
              <a:extLst>
                <a:ext uri="{FF2B5EF4-FFF2-40B4-BE49-F238E27FC236}">
                  <a16:creationId xmlns:a16="http://schemas.microsoft.com/office/drawing/2014/main" id="{3C5E5336-C55D-48B4-B85F-9B94C1047CC2}"/>
                </a:ext>
              </a:extLst>
            </p:cNvPr>
            <p:cNvSpPr txBox="1"/>
            <p:nvPr/>
          </p:nvSpPr>
          <p:spPr>
            <a:xfrm>
              <a:off x="2819400" y="4180945"/>
              <a:ext cx="569388" cy="369332"/>
            </a:xfrm>
            <a:prstGeom prst="rect">
              <a:avLst/>
            </a:prstGeom>
            <a:noFill/>
          </p:spPr>
          <p:txBody>
            <a:bodyPr wrap="none" rtlCol="0">
              <a:spAutoFit/>
            </a:bodyPr>
            <a:lstStyle/>
            <a:p>
              <a:r>
                <a:rPr lang="en-US" sz="1800" dirty="0"/>
                <a:t>224</a:t>
              </a:r>
            </a:p>
          </p:txBody>
        </p:sp>
      </p:grpSp>
      <p:sp>
        <p:nvSpPr>
          <p:cNvPr id="33" name="Right Brace 32">
            <a:extLst>
              <a:ext uri="{FF2B5EF4-FFF2-40B4-BE49-F238E27FC236}">
                <a16:creationId xmlns:a16="http://schemas.microsoft.com/office/drawing/2014/main" id="{2AE0427C-F749-4D1F-A1A9-F5AAFE6995EC}"/>
              </a:ext>
            </a:extLst>
          </p:cNvPr>
          <p:cNvSpPr/>
          <p:nvPr/>
        </p:nvSpPr>
        <p:spPr bwMode="auto">
          <a:xfrm>
            <a:off x="5867400" y="3466788"/>
            <a:ext cx="152400" cy="109728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4" name="TextBox 33">
            <a:extLst>
              <a:ext uri="{FF2B5EF4-FFF2-40B4-BE49-F238E27FC236}">
                <a16:creationId xmlns:a16="http://schemas.microsoft.com/office/drawing/2014/main" id="{562A2224-7E03-4D43-A5D1-765CCE499E93}"/>
              </a:ext>
            </a:extLst>
          </p:cNvPr>
          <p:cNvSpPr txBox="1"/>
          <p:nvPr/>
        </p:nvSpPr>
        <p:spPr>
          <a:xfrm>
            <a:off x="6011123" y="3830762"/>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33806183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34</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174266"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ADD</a:t>
            </a:r>
          </a:p>
        </p:txBody>
      </p:sp>
      <p:grpSp>
        <p:nvGrpSpPr>
          <p:cNvPr id="10" name="Group 9">
            <a:extLst>
              <a:ext uri="{FF2B5EF4-FFF2-40B4-BE49-F238E27FC236}">
                <a16:creationId xmlns:a16="http://schemas.microsoft.com/office/drawing/2014/main" id="{F105B340-A5ED-4780-A77A-3BA0FBBD410A}"/>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3548"/>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8325"/>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812657"/>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4" idx="1"/>
            </p:cNvCxnSpPr>
            <p:nvPr/>
          </p:nvCxnSpPr>
          <p:spPr bwMode="auto">
            <a:xfrm>
              <a:off x="2168843" y="3997323"/>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83102"/>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47879"/>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7 (sum)</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0" y="3812657"/>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EEBCA012-2C64-4690-9D33-F270A314AD29}"/>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B30D06A9-A026-4436-BB98-E9B74E7D4707}"/>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35488792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35</a:t>
            </a:fld>
            <a:endParaRPr lang="en-US" dirty="0"/>
          </a:p>
        </p:txBody>
      </p:sp>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7</a:t>
            </a:r>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6911"/>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505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1200"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093191"/>
            <a:ext cx="492443" cy="369332"/>
          </a:xfrm>
          <a:prstGeom prst="rect">
            <a:avLst/>
          </a:prstGeom>
          <a:noFill/>
        </p:spPr>
        <p:txBody>
          <a:bodyPr wrap="squar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9" idx="1"/>
          </p:cNvCxnSpPr>
          <p:nvPr/>
        </p:nvCxnSpPr>
        <p:spPr bwMode="auto">
          <a:xfrm>
            <a:off x="2168843" y="3277857"/>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93191"/>
            <a:ext cx="569388" cy="369332"/>
          </a:xfrm>
          <a:prstGeom prst="rect">
            <a:avLst/>
          </a:prstGeom>
          <a:noFill/>
        </p:spPr>
        <p:txBody>
          <a:bodyPr wrap="none" rtlCol="0">
            <a:spAutoFit/>
          </a:bodyPr>
          <a:lstStyle/>
          <a:p>
            <a:r>
              <a:rPr lang="en-US" sz="1800" dirty="0"/>
              <a:t>212</a:t>
            </a:r>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684022"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STOREW</a:t>
            </a:r>
          </a:p>
        </p:txBody>
      </p:sp>
      <p:sp>
        <p:nvSpPr>
          <p:cNvPr id="33" name="TextBox 32">
            <a:extLst>
              <a:ext uri="{FF2B5EF4-FFF2-40B4-BE49-F238E27FC236}">
                <a16:creationId xmlns:a16="http://schemas.microsoft.com/office/drawing/2014/main" id="{ED99B209-FB75-4C41-B89D-39246426418C}"/>
              </a:ext>
            </a:extLst>
          </p:cNvPr>
          <p:cNvSpPr txBox="1"/>
          <p:nvPr/>
        </p:nvSpPr>
        <p:spPr>
          <a:xfrm>
            <a:off x="6567714" y="2587650"/>
            <a:ext cx="1313180" cy="646331"/>
          </a:xfrm>
          <a:prstGeom prst="rect">
            <a:avLst/>
          </a:prstGeom>
          <a:noFill/>
        </p:spPr>
        <p:txBody>
          <a:bodyPr wrap="none" rtlCol="0">
            <a:spAutoFit/>
          </a:bodyPr>
          <a:lstStyle/>
          <a:p>
            <a:pPr algn="l"/>
            <a:r>
              <a:rPr lang="en-US" sz="1800" dirty="0"/>
              <a:t>x  now has</a:t>
            </a:r>
          </a:p>
          <a:p>
            <a:pPr algn="l"/>
            <a:r>
              <a:rPr lang="en-US" sz="1800" dirty="0"/>
              <a:t>the value 7</a:t>
            </a:r>
          </a:p>
        </p:txBody>
      </p:sp>
      <p:sp>
        <p:nvSpPr>
          <p:cNvPr id="24" name="TextBox 23">
            <a:extLst>
              <a:ext uri="{FF2B5EF4-FFF2-40B4-BE49-F238E27FC236}">
                <a16:creationId xmlns:a16="http://schemas.microsoft.com/office/drawing/2014/main" id="{6F96ED24-C652-477B-9A47-9E445831C4D9}"/>
              </a:ext>
            </a:extLst>
          </p:cNvPr>
          <p:cNvSpPr txBox="1"/>
          <p:nvPr/>
        </p:nvSpPr>
        <p:spPr>
          <a:xfrm>
            <a:off x="5791200" y="3470564"/>
            <a:ext cx="1685077" cy="646331"/>
          </a:xfrm>
          <a:prstGeom prst="rect">
            <a:avLst/>
          </a:prstGeom>
          <a:noFill/>
        </p:spPr>
        <p:txBody>
          <a:bodyPr wrap="none" rtlCol="0">
            <a:spAutoFit/>
          </a:bodyPr>
          <a:lstStyle/>
          <a:p>
            <a:pPr algn="l"/>
            <a:r>
              <a:rPr lang="en-US" sz="1800" dirty="0"/>
              <a:t>temporary part</a:t>
            </a:r>
          </a:p>
          <a:p>
            <a:pPr algn="l"/>
            <a:r>
              <a:rPr lang="en-US" sz="1800" dirty="0"/>
              <a:t>is empty again</a:t>
            </a:r>
          </a:p>
        </p:txBody>
      </p:sp>
    </p:spTree>
    <p:extLst>
      <p:ext uri="{BB962C8B-B14F-4D97-AF65-F5344CB8AC3E}">
        <p14:creationId xmlns:p14="http://schemas.microsoft.com/office/powerpoint/2010/main" val="15878929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36</a:t>
            </a:fld>
            <a:endParaRPr lang="en-US"/>
          </a:p>
        </p:txBody>
      </p:sp>
      <p:sp>
        <p:nvSpPr>
          <p:cNvPr id="24580" name="Rectangle 2"/>
          <p:cNvSpPr>
            <a:spLocks noGrp="1" noChangeArrowheads="1"/>
          </p:cNvSpPr>
          <p:nvPr>
            <p:ph type="title"/>
          </p:nvPr>
        </p:nvSpPr>
        <p:spPr/>
        <p:txBody>
          <a:bodyPr/>
          <a:lstStyle/>
          <a:p>
            <a:r>
              <a:rPr lang="en-US" dirty="0"/>
              <a:t>Example: Subprogram with Parameters</a:t>
            </a:r>
          </a:p>
        </p:txBody>
      </p:sp>
      <p:sp>
        <p:nvSpPr>
          <p:cNvPr id="24581" name="Rectangle 3"/>
          <p:cNvSpPr>
            <a:spLocks noGrp="1" noChangeArrowheads="1"/>
          </p:cNvSpPr>
          <p:nvPr>
            <p:ph type="body" idx="1"/>
          </p:nvPr>
        </p:nvSpPr>
        <p:spPr/>
        <p:txBody>
          <a:bodyPr tIns="91440"/>
          <a:lstStyle/>
          <a:p>
            <a:pPr marL="274320" indent="0">
              <a:spcBef>
                <a:spcPts val="100"/>
              </a:spcBef>
              <a:buFontTx/>
              <a:buNone/>
            </a:pPr>
            <a:r>
              <a:rPr lang="en-US" sz="1800" dirty="0">
                <a:latin typeface="Consolas" pitchFamily="49" charset="0"/>
              </a:rPr>
              <a:t>var x : Integer;</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p(a : Integer, b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p(2, 5);</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7402C915-0DFC-47EF-80DE-4DAB7CB87AF4}" type="slidenum">
              <a:rPr lang="en-US" smtClean="0"/>
              <a:pPr/>
              <a:t>37</a:t>
            </a:fld>
            <a:endParaRPr lang="en-US"/>
          </a:p>
        </p:txBody>
      </p:sp>
      <p:sp>
        <p:nvSpPr>
          <p:cNvPr id="25604" name="Rectangle 2"/>
          <p:cNvSpPr>
            <a:spLocks noGrp="1" noChangeArrowheads="1"/>
          </p:cNvSpPr>
          <p:nvPr>
            <p:ph type="title"/>
          </p:nvPr>
        </p:nvSpPr>
        <p:spPr/>
        <p:txBody>
          <a:bodyPr/>
          <a:lstStyle/>
          <a:p>
            <a:r>
              <a:rPr lang="en-US" dirty="0"/>
              <a:t>Activation Record for Procedure </a:t>
            </a:r>
            <a:r>
              <a:rPr lang="en-US" dirty="0">
                <a:latin typeface="Consolas" panose="020B0609020204030204" pitchFamily="49" charset="0"/>
              </a:rPr>
              <a:t>p()</a:t>
            </a:r>
          </a:p>
        </p:txBody>
      </p:sp>
      <p:sp>
        <p:nvSpPr>
          <p:cNvPr id="65" name="TextBox 64"/>
          <p:cNvSpPr txBox="1"/>
          <p:nvPr/>
        </p:nvSpPr>
        <p:spPr>
          <a:xfrm>
            <a:off x="3211801" y="1437658"/>
            <a:ext cx="492444" cy="461665"/>
          </a:xfrm>
          <a:prstGeom prst="rect">
            <a:avLst/>
          </a:prstGeom>
          <a:noFill/>
        </p:spPr>
        <p:txBody>
          <a:bodyPr wrap="none" rtlCol="0">
            <a:spAutoFit/>
          </a:bodyPr>
          <a:lstStyle/>
          <a:p>
            <a:r>
              <a:rPr lang="en-US" dirty="0"/>
              <a:t>…</a:t>
            </a:r>
          </a:p>
        </p:txBody>
      </p:sp>
      <p:grpSp>
        <p:nvGrpSpPr>
          <p:cNvPr id="4" name="Group 3"/>
          <p:cNvGrpSpPr/>
          <p:nvPr/>
        </p:nvGrpSpPr>
        <p:grpSpPr>
          <a:xfrm>
            <a:off x="1305196" y="1446520"/>
            <a:ext cx="6533608" cy="4573280"/>
            <a:chOff x="1295400" y="1418812"/>
            <a:chExt cx="6533608" cy="4573280"/>
          </a:xfrm>
        </p:grpSpPr>
        <p:sp>
          <p:nvSpPr>
            <p:cNvPr id="25605" name="Rectangle 4"/>
            <p:cNvSpPr>
              <a:spLocks noChangeArrowheads="1"/>
            </p:cNvSpPr>
            <p:nvPr/>
          </p:nvSpPr>
          <p:spPr bwMode="auto">
            <a:xfrm>
              <a:off x="2911475" y="1647825"/>
              <a:ext cx="1096962" cy="4295775"/>
            </a:xfrm>
            <a:prstGeom prst="rect">
              <a:avLst/>
            </a:prstGeom>
            <a:noFill/>
            <a:ln w="9525">
              <a:solidFill>
                <a:schemeClr val="tx1"/>
              </a:solidFill>
              <a:miter lim="800000"/>
              <a:headEnd/>
              <a:tailEnd/>
            </a:ln>
          </p:spPr>
          <p:txBody>
            <a:bodyPr wrap="none" lIns="92075" tIns="46038" rIns="92075" bIns="46038" anchor="ctr"/>
            <a:lstStyle/>
            <a:p>
              <a:endParaRPr lang="en-US" sz="1700" dirty="0"/>
            </a:p>
          </p:txBody>
        </p:sp>
        <p:sp>
          <p:nvSpPr>
            <p:cNvPr id="25606" name="Line 5"/>
            <p:cNvSpPr>
              <a:spLocks noChangeShapeType="1"/>
            </p:cNvSpPr>
            <p:nvPr/>
          </p:nvSpPr>
          <p:spPr bwMode="auto">
            <a:xfrm>
              <a:off x="2911475" y="19875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7" name="Line 6"/>
            <p:cNvSpPr>
              <a:spLocks noChangeShapeType="1"/>
            </p:cNvSpPr>
            <p:nvPr/>
          </p:nvSpPr>
          <p:spPr bwMode="auto">
            <a:xfrm>
              <a:off x="2911475" y="21510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8" name="Line 7"/>
            <p:cNvSpPr>
              <a:spLocks noChangeShapeType="1"/>
            </p:cNvSpPr>
            <p:nvPr/>
          </p:nvSpPr>
          <p:spPr bwMode="auto">
            <a:xfrm>
              <a:off x="2911475" y="18240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9" name="Line 8"/>
            <p:cNvSpPr>
              <a:spLocks noChangeShapeType="1"/>
            </p:cNvSpPr>
            <p:nvPr/>
          </p:nvSpPr>
          <p:spPr bwMode="auto">
            <a:xfrm>
              <a:off x="2911475" y="23161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0" name="Line 9"/>
            <p:cNvSpPr>
              <a:spLocks noChangeShapeType="1"/>
            </p:cNvSpPr>
            <p:nvPr/>
          </p:nvSpPr>
          <p:spPr bwMode="auto">
            <a:xfrm>
              <a:off x="2911475" y="24796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1" name="Line 10"/>
            <p:cNvSpPr>
              <a:spLocks noChangeShapeType="1"/>
            </p:cNvSpPr>
            <p:nvPr/>
          </p:nvSpPr>
          <p:spPr bwMode="auto">
            <a:xfrm>
              <a:off x="2911475" y="26447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2" name="Line 11"/>
            <p:cNvSpPr>
              <a:spLocks noChangeShapeType="1"/>
            </p:cNvSpPr>
            <p:nvPr/>
          </p:nvSpPr>
          <p:spPr bwMode="auto">
            <a:xfrm>
              <a:off x="2911475" y="28082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3" name="Line 12"/>
            <p:cNvSpPr>
              <a:spLocks noChangeShapeType="1"/>
            </p:cNvSpPr>
            <p:nvPr/>
          </p:nvSpPr>
          <p:spPr bwMode="auto">
            <a:xfrm>
              <a:off x="2911475" y="29733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4" name="Line 13"/>
            <p:cNvSpPr>
              <a:spLocks noChangeShapeType="1"/>
            </p:cNvSpPr>
            <p:nvPr/>
          </p:nvSpPr>
          <p:spPr bwMode="auto">
            <a:xfrm>
              <a:off x="2911475" y="31369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5" name="Line 14"/>
            <p:cNvSpPr>
              <a:spLocks noChangeShapeType="1"/>
            </p:cNvSpPr>
            <p:nvPr/>
          </p:nvSpPr>
          <p:spPr bwMode="auto">
            <a:xfrm>
              <a:off x="2911475" y="33020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6" name="Line 15"/>
            <p:cNvSpPr>
              <a:spLocks noChangeShapeType="1"/>
            </p:cNvSpPr>
            <p:nvPr/>
          </p:nvSpPr>
          <p:spPr bwMode="auto">
            <a:xfrm>
              <a:off x="2911475" y="34655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7" name="Line 16"/>
            <p:cNvSpPr>
              <a:spLocks noChangeShapeType="1"/>
            </p:cNvSpPr>
            <p:nvPr/>
          </p:nvSpPr>
          <p:spPr bwMode="auto">
            <a:xfrm>
              <a:off x="2911475" y="36306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8" name="Line 17"/>
            <p:cNvSpPr>
              <a:spLocks noChangeShapeType="1"/>
            </p:cNvSpPr>
            <p:nvPr/>
          </p:nvSpPr>
          <p:spPr bwMode="auto">
            <a:xfrm>
              <a:off x="2911475" y="379412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9" name="Line 18"/>
            <p:cNvSpPr>
              <a:spLocks noChangeShapeType="1"/>
            </p:cNvSpPr>
            <p:nvPr/>
          </p:nvSpPr>
          <p:spPr bwMode="auto">
            <a:xfrm>
              <a:off x="2911475" y="39576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0" name="Line 19"/>
            <p:cNvSpPr>
              <a:spLocks noChangeShapeType="1"/>
            </p:cNvSpPr>
            <p:nvPr/>
          </p:nvSpPr>
          <p:spPr bwMode="auto">
            <a:xfrm>
              <a:off x="2911475" y="41227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1" name="Line 20"/>
            <p:cNvSpPr>
              <a:spLocks noChangeShapeType="1"/>
            </p:cNvSpPr>
            <p:nvPr/>
          </p:nvSpPr>
          <p:spPr bwMode="auto">
            <a:xfrm>
              <a:off x="2911475" y="42862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2" name="Line 21"/>
            <p:cNvSpPr>
              <a:spLocks noChangeShapeType="1"/>
            </p:cNvSpPr>
            <p:nvPr/>
          </p:nvSpPr>
          <p:spPr bwMode="auto">
            <a:xfrm>
              <a:off x="2911475" y="44513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3" name="Line 22"/>
            <p:cNvSpPr>
              <a:spLocks noChangeShapeType="1"/>
            </p:cNvSpPr>
            <p:nvPr/>
          </p:nvSpPr>
          <p:spPr bwMode="auto">
            <a:xfrm>
              <a:off x="2911475" y="46148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4" name="Line 23"/>
            <p:cNvSpPr>
              <a:spLocks noChangeShapeType="1"/>
            </p:cNvSpPr>
            <p:nvPr/>
          </p:nvSpPr>
          <p:spPr bwMode="auto">
            <a:xfrm>
              <a:off x="2911475" y="47799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5" name="Line 24"/>
            <p:cNvSpPr>
              <a:spLocks noChangeShapeType="1"/>
            </p:cNvSpPr>
            <p:nvPr/>
          </p:nvSpPr>
          <p:spPr bwMode="auto">
            <a:xfrm>
              <a:off x="2911475" y="49434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6" name="Line 25"/>
            <p:cNvSpPr>
              <a:spLocks noChangeShapeType="1"/>
            </p:cNvSpPr>
            <p:nvPr/>
          </p:nvSpPr>
          <p:spPr bwMode="auto">
            <a:xfrm>
              <a:off x="2911475" y="51085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7" name="Line 26"/>
            <p:cNvSpPr>
              <a:spLocks noChangeShapeType="1"/>
            </p:cNvSpPr>
            <p:nvPr/>
          </p:nvSpPr>
          <p:spPr bwMode="auto">
            <a:xfrm>
              <a:off x="2911475" y="52720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8" name="Line 27"/>
            <p:cNvSpPr>
              <a:spLocks noChangeShapeType="1"/>
            </p:cNvSpPr>
            <p:nvPr/>
          </p:nvSpPr>
          <p:spPr bwMode="auto">
            <a:xfrm>
              <a:off x="2911475" y="54371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9" name="Line 28"/>
            <p:cNvSpPr>
              <a:spLocks noChangeShapeType="1"/>
            </p:cNvSpPr>
            <p:nvPr/>
          </p:nvSpPr>
          <p:spPr bwMode="auto">
            <a:xfrm>
              <a:off x="2911475" y="56007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0" name="Line 29"/>
            <p:cNvSpPr>
              <a:spLocks noChangeShapeType="1"/>
            </p:cNvSpPr>
            <p:nvPr/>
          </p:nvSpPr>
          <p:spPr bwMode="auto">
            <a:xfrm>
              <a:off x="2911475" y="57658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1" name="AutoShape 30"/>
            <p:cNvSpPr>
              <a:spLocks/>
            </p:cNvSpPr>
            <p:nvPr/>
          </p:nvSpPr>
          <p:spPr bwMode="auto">
            <a:xfrm>
              <a:off x="4103687" y="184785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2" name="AutoShape 31"/>
            <p:cNvSpPr>
              <a:spLocks/>
            </p:cNvSpPr>
            <p:nvPr/>
          </p:nvSpPr>
          <p:spPr bwMode="auto">
            <a:xfrm>
              <a:off x="4103687" y="25050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3" name="AutoShape 32"/>
            <p:cNvSpPr>
              <a:spLocks/>
            </p:cNvSpPr>
            <p:nvPr/>
          </p:nvSpPr>
          <p:spPr bwMode="auto">
            <a:xfrm>
              <a:off x="4103687" y="316230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4" name="AutoShape 33"/>
            <p:cNvSpPr>
              <a:spLocks/>
            </p:cNvSpPr>
            <p:nvPr/>
          </p:nvSpPr>
          <p:spPr bwMode="auto">
            <a:xfrm>
              <a:off x="4102100" y="382111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5" name="AutoShape 34"/>
            <p:cNvSpPr>
              <a:spLocks/>
            </p:cNvSpPr>
            <p:nvPr/>
          </p:nvSpPr>
          <p:spPr bwMode="auto">
            <a:xfrm>
              <a:off x="4102100" y="44735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6" name="Text Box 36"/>
            <p:cNvSpPr txBox="1">
              <a:spLocks noChangeArrowheads="1"/>
            </p:cNvSpPr>
            <p:nvPr/>
          </p:nvSpPr>
          <p:spPr bwMode="auto">
            <a:xfrm>
              <a:off x="4243387" y="1960563"/>
              <a:ext cx="311150" cy="366712"/>
            </a:xfrm>
            <a:prstGeom prst="rect">
              <a:avLst/>
            </a:prstGeom>
            <a:noFill/>
            <a:ln w="9525">
              <a:noFill/>
              <a:miter lim="800000"/>
              <a:headEnd/>
              <a:tailEnd/>
            </a:ln>
          </p:spPr>
          <p:txBody>
            <a:bodyPr wrap="none" lIns="92075" tIns="46038" rIns="92075" bIns="46038">
              <a:spAutoFit/>
            </a:bodyPr>
            <a:lstStyle/>
            <a:p>
              <a:r>
                <a:rPr lang="en-US" sz="1800" dirty="0"/>
                <a:t>a</a:t>
              </a:r>
            </a:p>
          </p:txBody>
        </p:sp>
        <p:sp>
          <p:nvSpPr>
            <p:cNvPr id="25637" name="Text Box 37"/>
            <p:cNvSpPr txBox="1">
              <a:spLocks noChangeArrowheads="1"/>
            </p:cNvSpPr>
            <p:nvPr/>
          </p:nvSpPr>
          <p:spPr bwMode="auto">
            <a:xfrm>
              <a:off x="4243387" y="2616200"/>
              <a:ext cx="311150" cy="366713"/>
            </a:xfrm>
            <a:prstGeom prst="rect">
              <a:avLst/>
            </a:prstGeom>
            <a:noFill/>
            <a:ln w="9525">
              <a:noFill/>
              <a:miter lim="800000"/>
              <a:headEnd/>
              <a:tailEnd/>
            </a:ln>
          </p:spPr>
          <p:txBody>
            <a:bodyPr wrap="none" lIns="92075" tIns="46038" rIns="92075" bIns="46038">
              <a:spAutoFit/>
            </a:bodyPr>
            <a:lstStyle/>
            <a:p>
              <a:r>
                <a:rPr lang="en-US" sz="1800" dirty="0"/>
                <a:t>b</a:t>
              </a:r>
            </a:p>
          </p:txBody>
        </p:sp>
        <p:sp>
          <p:nvSpPr>
            <p:cNvPr id="25638" name="Text Box 39"/>
            <p:cNvSpPr txBox="1">
              <a:spLocks noChangeArrowheads="1"/>
            </p:cNvSpPr>
            <p:nvPr/>
          </p:nvSpPr>
          <p:spPr bwMode="auto">
            <a:xfrm>
              <a:off x="3003550" y="1873250"/>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2</a:t>
              </a:r>
            </a:p>
          </p:txBody>
        </p:sp>
        <p:sp>
          <p:nvSpPr>
            <p:cNvPr id="25639" name="Text Box 40"/>
            <p:cNvSpPr txBox="1">
              <a:spLocks noChangeArrowheads="1"/>
            </p:cNvSpPr>
            <p:nvPr/>
          </p:nvSpPr>
          <p:spPr bwMode="auto">
            <a:xfrm>
              <a:off x="3003550" y="3830537"/>
              <a:ext cx="914400" cy="594360"/>
            </a:xfrm>
            <a:prstGeom prst="rect">
              <a:avLst/>
            </a:prstGeom>
            <a:solidFill>
              <a:schemeClr val="bg1"/>
            </a:solidFill>
            <a:ln w="9525">
              <a:noFill/>
              <a:miter lim="800000"/>
              <a:headEnd/>
              <a:tailEnd/>
            </a:ln>
          </p:spPr>
          <p:txBody>
            <a:bodyPr wrap="none" lIns="92075" tIns="46038" rIns="92075" bIns="46038"/>
            <a:lstStyle/>
            <a:p>
              <a:r>
                <a:rPr lang="en-US" sz="1700" dirty="0"/>
                <a:t>return</a:t>
              </a:r>
            </a:p>
            <a:p>
              <a:r>
                <a:rPr lang="en-US" sz="1700" dirty="0"/>
                <a:t>address</a:t>
              </a:r>
            </a:p>
          </p:txBody>
        </p:sp>
        <p:sp>
          <p:nvSpPr>
            <p:cNvPr id="25640" name="Text Box 41"/>
            <p:cNvSpPr txBox="1">
              <a:spLocks noChangeArrowheads="1"/>
            </p:cNvSpPr>
            <p:nvPr/>
          </p:nvSpPr>
          <p:spPr bwMode="auto">
            <a:xfrm>
              <a:off x="4243387" y="4586288"/>
              <a:ext cx="311150" cy="368300"/>
            </a:xfrm>
            <a:prstGeom prst="rect">
              <a:avLst/>
            </a:prstGeom>
            <a:noFill/>
            <a:ln w="9525">
              <a:noFill/>
              <a:miter lim="800000"/>
              <a:headEnd/>
              <a:tailEnd/>
            </a:ln>
          </p:spPr>
          <p:txBody>
            <a:bodyPr wrap="none" lIns="92075" tIns="46038" rIns="92075" bIns="46038">
              <a:spAutoFit/>
            </a:bodyPr>
            <a:lstStyle/>
            <a:p>
              <a:r>
                <a:rPr lang="en-US" sz="1800" dirty="0"/>
                <a:t>n</a:t>
              </a:r>
            </a:p>
          </p:txBody>
        </p:sp>
        <p:sp>
          <p:nvSpPr>
            <p:cNvPr id="25641" name="Text Box 42"/>
            <p:cNvSpPr txBox="1">
              <a:spLocks noChangeArrowheads="1"/>
            </p:cNvSpPr>
            <p:nvPr/>
          </p:nvSpPr>
          <p:spPr bwMode="auto">
            <a:xfrm>
              <a:off x="2454275" y="1731963"/>
              <a:ext cx="387350" cy="366712"/>
            </a:xfrm>
            <a:prstGeom prst="rect">
              <a:avLst/>
            </a:prstGeom>
            <a:noFill/>
            <a:ln w="9525">
              <a:noFill/>
              <a:miter lim="800000"/>
              <a:headEnd/>
              <a:tailEnd/>
            </a:ln>
          </p:spPr>
          <p:txBody>
            <a:bodyPr wrap="none" lIns="92075" tIns="46038" rIns="92075" bIns="46038">
              <a:spAutoFit/>
            </a:bodyPr>
            <a:lstStyle/>
            <a:p>
              <a:r>
                <a:rPr lang="en-US" sz="1800" dirty="0"/>
                <a:t>-8</a:t>
              </a:r>
            </a:p>
          </p:txBody>
        </p:sp>
        <p:sp>
          <p:nvSpPr>
            <p:cNvPr id="25642" name="Text Box 43"/>
            <p:cNvSpPr txBox="1">
              <a:spLocks noChangeArrowheads="1"/>
            </p:cNvSpPr>
            <p:nvPr/>
          </p:nvSpPr>
          <p:spPr bwMode="auto">
            <a:xfrm>
              <a:off x="2454275" y="2378075"/>
              <a:ext cx="387350" cy="366713"/>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3" name="Text Box 44"/>
            <p:cNvSpPr txBox="1">
              <a:spLocks noChangeArrowheads="1"/>
            </p:cNvSpPr>
            <p:nvPr/>
          </p:nvSpPr>
          <p:spPr bwMode="auto">
            <a:xfrm>
              <a:off x="2530475" y="3033713"/>
              <a:ext cx="311150" cy="366712"/>
            </a:xfrm>
            <a:prstGeom prst="rect">
              <a:avLst/>
            </a:prstGeom>
            <a:noFill/>
            <a:ln w="9525">
              <a:noFill/>
              <a:miter lim="800000"/>
              <a:headEnd/>
              <a:tailEnd/>
            </a:ln>
          </p:spPr>
          <p:txBody>
            <a:bodyPr wrap="none" lIns="92075" tIns="46038" rIns="92075" bIns="46038">
              <a:spAutoFit/>
            </a:bodyPr>
            <a:lstStyle/>
            <a:p>
              <a:r>
                <a:rPr lang="en-US" sz="1800" dirty="0"/>
                <a:t>0</a:t>
              </a:r>
            </a:p>
          </p:txBody>
        </p:sp>
        <p:sp>
          <p:nvSpPr>
            <p:cNvPr id="25644" name="Text Box 45"/>
            <p:cNvSpPr txBox="1">
              <a:spLocks noChangeArrowheads="1"/>
            </p:cNvSpPr>
            <p:nvPr/>
          </p:nvSpPr>
          <p:spPr bwMode="auto">
            <a:xfrm>
              <a:off x="2530475" y="3687763"/>
              <a:ext cx="311150" cy="366712"/>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5" name="Text Box 46"/>
            <p:cNvSpPr txBox="1">
              <a:spLocks noChangeArrowheads="1"/>
            </p:cNvSpPr>
            <p:nvPr/>
          </p:nvSpPr>
          <p:spPr bwMode="auto">
            <a:xfrm>
              <a:off x="2530475" y="4352925"/>
              <a:ext cx="311150" cy="366713"/>
            </a:xfrm>
            <a:prstGeom prst="rect">
              <a:avLst/>
            </a:prstGeom>
            <a:noFill/>
            <a:ln w="9525">
              <a:noFill/>
              <a:miter lim="800000"/>
              <a:headEnd/>
              <a:tailEnd/>
            </a:ln>
          </p:spPr>
          <p:txBody>
            <a:bodyPr wrap="none" lIns="92075" tIns="46038" rIns="92075" bIns="46038">
              <a:spAutoFit/>
            </a:bodyPr>
            <a:lstStyle/>
            <a:p>
              <a:r>
                <a:rPr lang="en-US" sz="1800"/>
                <a:t>8</a:t>
              </a:r>
            </a:p>
          </p:txBody>
        </p:sp>
        <p:sp>
          <p:nvSpPr>
            <p:cNvPr id="25646" name="Text Box 47"/>
            <p:cNvSpPr txBox="1">
              <a:spLocks noChangeArrowheads="1"/>
            </p:cNvSpPr>
            <p:nvPr/>
          </p:nvSpPr>
          <p:spPr bwMode="auto">
            <a:xfrm>
              <a:off x="2403475" y="4999038"/>
              <a:ext cx="438150" cy="366712"/>
            </a:xfrm>
            <a:prstGeom prst="rect">
              <a:avLst/>
            </a:prstGeom>
            <a:noFill/>
            <a:ln w="9525">
              <a:noFill/>
              <a:miter lim="800000"/>
              <a:headEnd/>
              <a:tailEnd/>
            </a:ln>
          </p:spPr>
          <p:txBody>
            <a:bodyPr wrap="none" lIns="92075" tIns="46038" rIns="92075" bIns="46038">
              <a:spAutoFit/>
            </a:bodyPr>
            <a:lstStyle/>
            <a:p>
              <a:r>
                <a:rPr lang="en-US" sz="1800"/>
                <a:t>12</a:t>
              </a:r>
            </a:p>
          </p:txBody>
        </p:sp>
        <p:sp>
          <p:nvSpPr>
            <p:cNvPr id="25647" name="Text Box 48"/>
            <p:cNvSpPr txBox="1">
              <a:spLocks noChangeArrowheads="1"/>
            </p:cNvSpPr>
            <p:nvPr/>
          </p:nvSpPr>
          <p:spPr bwMode="auto">
            <a:xfrm>
              <a:off x="1295400" y="2720975"/>
              <a:ext cx="1087437" cy="1006475"/>
            </a:xfrm>
            <a:prstGeom prst="rect">
              <a:avLst/>
            </a:prstGeom>
            <a:noFill/>
            <a:ln w="9525">
              <a:noFill/>
              <a:miter lim="800000"/>
              <a:headEnd/>
              <a:tailEnd/>
            </a:ln>
          </p:spPr>
          <p:txBody>
            <a:bodyPr wrap="none" lIns="92075" tIns="46038" rIns="92075" bIns="46038">
              <a:spAutoFit/>
            </a:bodyPr>
            <a:lstStyle/>
            <a:p>
              <a:r>
                <a:rPr lang="en-US" sz="2000" dirty="0"/>
                <a:t>address</a:t>
              </a:r>
            </a:p>
            <a:p>
              <a:r>
                <a:rPr lang="en-US" sz="2000" dirty="0"/>
                <a:t>relative</a:t>
              </a:r>
            </a:p>
            <a:p>
              <a:r>
                <a:rPr lang="en-US" sz="2000" dirty="0"/>
                <a:t>to BP</a:t>
              </a:r>
            </a:p>
          </p:txBody>
        </p:sp>
        <p:sp>
          <p:nvSpPr>
            <p:cNvPr id="25648" name="AutoShape 50"/>
            <p:cNvSpPr>
              <a:spLocks/>
            </p:cNvSpPr>
            <p:nvPr/>
          </p:nvSpPr>
          <p:spPr bwMode="auto">
            <a:xfrm>
              <a:off x="5266531" y="1828800"/>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49" name="AutoShape 51"/>
            <p:cNvSpPr>
              <a:spLocks/>
            </p:cNvSpPr>
            <p:nvPr/>
          </p:nvSpPr>
          <p:spPr bwMode="auto">
            <a:xfrm>
              <a:off x="5266531" y="447482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0" name="AutoShape 52"/>
            <p:cNvSpPr>
              <a:spLocks/>
            </p:cNvSpPr>
            <p:nvPr/>
          </p:nvSpPr>
          <p:spPr bwMode="auto">
            <a:xfrm>
              <a:off x="5266531" y="3151813"/>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1" name="Text Box 53"/>
            <p:cNvSpPr txBox="1">
              <a:spLocks noChangeArrowheads="1"/>
            </p:cNvSpPr>
            <p:nvPr/>
          </p:nvSpPr>
          <p:spPr bwMode="auto">
            <a:xfrm>
              <a:off x="5422900" y="2268186"/>
              <a:ext cx="1864293" cy="400752"/>
            </a:xfrm>
            <a:prstGeom prst="rect">
              <a:avLst/>
            </a:prstGeom>
            <a:noFill/>
            <a:ln w="9525">
              <a:noFill/>
              <a:miter lim="800000"/>
              <a:headEnd/>
              <a:tailEnd/>
            </a:ln>
          </p:spPr>
          <p:txBody>
            <a:bodyPr wrap="none" lIns="92075" tIns="46038" rIns="92075" bIns="46038">
              <a:spAutoFit/>
            </a:bodyPr>
            <a:lstStyle/>
            <a:p>
              <a:pPr algn="l"/>
              <a:r>
                <a:rPr lang="en-US" sz="2000" dirty="0"/>
                <a:t>parameter part</a:t>
              </a:r>
            </a:p>
          </p:txBody>
        </p:sp>
        <p:sp>
          <p:nvSpPr>
            <p:cNvPr id="25652" name="Text Box 55"/>
            <p:cNvSpPr txBox="1">
              <a:spLocks noChangeArrowheads="1"/>
            </p:cNvSpPr>
            <p:nvPr/>
          </p:nvSpPr>
          <p:spPr bwMode="auto">
            <a:xfrm>
              <a:off x="5422900" y="3612799"/>
              <a:ext cx="1522853" cy="400752"/>
            </a:xfrm>
            <a:prstGeom prst="rect">
              <a:avLst/>
            </a:prstGeom>
            <a:noFill/>
            <a:ln w="9525">
              <a:noFill/>
              <a:miter lim="800000"/>
              <a:headEnd/>
              <a:tailEnd/>
            </a:ln>
          </p:spPr>
          <p:txBody>
            <a:bodyPr wrap="none" lIns="92075" tIns="46038" rIns="92075" bIns="46038">
              <a:spAutoFit/>
            </a:bodyPr>
            <a:lstStyle/>
            <a:p>
              <a:pPr algn="l"/>
              <a:r>
                <a:rPr lang="en-US" sz="2000" dirty="0"/>
                <a:t>context part</a:t>
              </a:r>
            </a:p>
          </p:txBody>
        </p:sp>
        <p:sp>
          <p:nvSpPr>
            <p:cNvPr id="25653" name="Text Box 56"/>
            <p:cNvSpPr txBox="1">
              <a:spLocks noChangeArrowheads="1"/>
            </p:cNvSpPr>
            <p:nvPr/>
          </p:nvSpPr>
          <p:spPr bwMode="auto">
            <a:xfrm>
              <a:off x="5422900" y="4570061"/>
              <a:ext cx="2196114" cy="400752"/>
            </a:xfrm>
            <a:prstGeom prst="rect">
              <a:avLst/>
            </a:prstGeom>
            <a:noFill/>
            <a:ln w="9525">
              <a:noFill/>
              <a:miter lim="800000"/>
              <a:headEnd/>
              <a:tailEnd/>
            </a:ln>
          </p:spPr>
          <p:txBody>
            <a:bodyPr wrap="none" lIns="92075" tIns="46038" rIns="92075" bIns="46038">
              <a:spAutoFit/>
            </a:bodyPr>
            <a:lstStyle/>
            <a:p>
              <a:pPr algn="l"/>
              <a:r>
                <a:rPr lang="en-US" sz="2000" dirty="0"/>
                <a:t>local variable part</a:t>
              </a:r>
            </a:p>
          </p:txBody>
        </p:sp>
        <p:sp>
          <p:nvSpPr>
            <p:cNvPr id="25654" name="Rectangle 57"/>
            <p:cNvSpPr>
              <a:spLocks noChangeArrowheads="1"/>
            </p:cNvSpPr>
            <p:nvPr/>
          </p:nvSpPr>
          <p:spPr bwMode="auto">
            <a:xfrm>
              <a:off x="4656149" y="305811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25655" name="AutoShape 58"/>
            <p:cNvSpPr>
              <a:spLocks noChangeArrowheads="1"/>
            </p:cNvSpPr>
            <p:nvPr/>
          </p:nvSpPr>
          <p:spPr bwMode="auto">
            <a:xfrm>
              <a:off x="3983037" y="3108325"/>
              <a:ext cx="182563" cy="182563"/>
            </a:xfrm>
            <a:prstGeom prst="diamond">
              <a:avLst/>
            </a:prstGeom>
            <a:noFill/>
            <a:ln w="9525">
              <a:noFill/>
              <a:miter lim="800000"/>
              <a:headEnd/>
              <a:tailEnd/>
            </a:ln>
          </p:spPr>
          <p:txBody>
            <a:bodyPr wrap="none" anchor="ctr"/>
            <a:lstStyle/>
            <a:p>
              <a:endParaRPr lang="en-US"/>
            </a:p>
          </p:txBody>
        </p:sp>
        <p:cxnSp>
          <p:nvCxnSpPr>
            <p:cNvPr id="25656" name="AutoShape 59"/>
            <p:cNvCxnSpPr>
              <a:cxnSpLocks noChangeShapeType="1"/>
              <a:stCxn id="25654" idx="1"/>
            </p:cNvCxnSpPr>
            <p:nvPr/>
          </p:nvCxnSpPr>
          <p:spPr bwMode="auto">
            <a:xfrm flipH="1">
              <a:off x="4165601" y="3227388"/>
              <a:ext cx="490548" cy="0"/>
            </a:xfrm>
            <a:prstGeom prst="straightConnector1">
              <a:avLst/>
            </a:prstGeom>
            <a:noFill/>
            <a:ln w="9525">
              <a:solidFill>
                <a:schemeClr val="tx1"/>
              </a:solidFill>
              <a:round/>
              <a:headEnd/>
              <a:tailEnd type="triangle" w="med" len="med"/>
            </a:ln>
          </p:spPr>
        </p:cxnSp>
        <p:sp>
          <p:nvSpPr>
            <p:cNvPr id="25657" name="Rectangle 62"/>
            <p:cNvSpPr>
              <a:spLocks noChangeArrowheads="1"/>
            </p:cNvSpPr>
            <p:nvPr/>
          </p:nvSpPr>
          <p:spPr bwMode="auto">
            <a:xfrm>
              <a:off x="4676787" y="485516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5658" name="AutoShape 63"/>
            <p:cNvSpPr>
              <a:spLocks noChangeArrowheads="1"/>
            </p:cNvSpPr>
            <p:nvPr/>
          </p:nvSpPr>
          <p:spPr bwMode="auto">
            <a:xfrm>
              <a:off x="4003675" y="4932363"/>
              <a:ext cx="182562" cy="182562"/>
            </a:xfrm>
            <a:prstGeom prst="diamond">
              <a:avLst/>
            </a:prstGeom>
            <a:noFill/>
            <a:ln w="9525">
              <a:noFill/>
              <a:miter lim="800000"/>
              <a:headEnd/>
              <a:tailEnd/>
            </a:ln>
          </p:spPr>
          <p:txBody>
            <a:bodyPr wrap="none" anchor="ctr"/>
            <a:lstStyle/>
            <a:p>
              <a:endParaRPr lang="en-US"/>
            </a:p>
          </p:txBody>
        </p:sp>
        <p:cxnSp>
          <p:nvCxnSpPr>
            <p:cNvPr id="25659" name="AutoShape 64"/>
            <p:cNvCxnSpPr>
              <a:cxnSpLocks noChangeShapeType="1"/>
              <a:stCxn id="25657" idx="1"/>
            </p:cNvCxnSpPr>
            <p:nvPr/>
          </p:nvCxnSpPr>
          <p:spPr bwMode="auto">
            <a:xfrm flipH="1">
              <a:off x="4186237" y="5024438"/>
              <a:ext cx="490550" cy="0"/>
            </a:xfrm>
            <a:prstGeom prst="straightConnector1">
              <a:avLst/>
            </a:prstGeom>
            <a:noFill/>
            <a:ln w="9525">
              <a:solidFill>
                <a:schemeClr val="tx1"/>
              </a:solidFill>
              <a:round/>
              <a:headEnd/>
              <a:tailEnd type="triangle" w="med" len="med"/>
            </a:ln>
          </p:spPr>
        </p:cxnSp>
        <p:sp>
          <p:nvSpPr>
            <p:cNvPr id="25660" name="Text Box 39"/>
            <p:cNvSpPr txBox="1">
              <a:spLocks noChangeArrowheads="1"/>
            </p:cNvSpPr>
            <p:nvPr/>
          </p:nvSpPr>
          <p:spPr bwMode="auto">
            <a:xfrm>
              <a:off x="3003550" y="2530475"/>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5</a:t>
              </a:r>
            </a:p>
          </p:txBody>
        </p:sp>
        <p:sp>
          <p:nvSpPr>
            <p:cNvPr id="25661" name="Text Box 39"/>
            <p:cNvSpPr txBox="1">
              <a:spLocks noChangeArrowheads="1"/>
            </p:cNvSpPr>
            <p:nvPr/>
          </p:nvSpPr>
          <p:spPr bwMode="auto">
            <a:xfrm>
              <a:off x="2961415" y="3165275"/>
              <a:ext cx="998671" cy="594360"/>
            </a:xfrm>
            <a:prstGeom prst="rect">
              <a:avLst/>
            </a:prstGeom>
            <a:solidFill>
              <a:schemeClr val="bg1"/>
            </a:solidFill>
            <a:ln w="9525">
              <a:noFill/>
              <a:miter lim="800000"/>
              <a:headEnd/>
              <a:tailEnd/>
            </a:ln>
          </p:spPr>
          <p:txBody>
            <a:bodyPr wrap="none" lIns="92075" tIns="46038" rIns="92075" bIns="46038">
              <a:spAutoFit/>
            </a:bodyPr>
            <a:lstStyle/>
            <a:p>
              <a:r>
                <a:rPr lang="en-US" sz="1700" dirty="0"/>
                <a:t>dynamic</a:t>
              </a:r>
            </a:p>
            <a:p>
              <a:r>
                <a:rPr lang="en-US" sz="1700" dirty="0"/>
                <a:t>link</a:t>
              </a:r>
            </a:p>
          </p:txBody>
        </p:sp>
        <p:sp>
          <p:nvSpPr>
            <p:cNvPr id="62" name="AutoShape 51"/>
            <p:cNvSpPr>
              <a:spLocks/>
            </p:cNvSpPr>
            <p:nvPr/>
          </p:nvSpPr>
          <p:spPr bwMode="auto">
            <a:xfrm>
              <a:off x="5266531" y="5112038"/>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63" name="Text Box 56"/>
            <p:cNvSpPr txBox="1">
              <a:spLocks noChangeArrowheads="1"/>
            </p:cNvSpPr>
            <p:nvPr/>
          </p:nvSpPr>
          <p:spPr bwMode="auto">
            <a:xfrm>
              <a:off x="5422900" y="5323142"/>
              <a:ext cx="1849865" cy="400752"/>
            </a:xfrm>
            <a:prstGeom prst="rect">
              <a:avLst/>
            </a:prstGeom>
            <a:noFill/>
            <a:ln w="9525">
              <a:noFill/>
              <a:miter lim="800000"/>
              <a:headEnd/>
              <a:tailEnd/>
            </a:ln>
          </p:spPr>
          <p:txBody>
            <a:bodyPr wrap="none" lIns="92075" tIns="46038" rIns="92075" bIns="46038">
              <a:spAutoFit/>
            </a:bodyPr>
            <a:lstStyle/>
            <a:p>
              <a:pPr algn="l"/>
              <a:r>
                <a:rPr lang="en-US" sz="2000" dirty="0"/>
                <a:t>temporary part</a:t>
              </a:r>
            </a:p>
          </p:txBody>
        </p:sp>
        <p:sp>
          <p:nvSpPr>
            <p:cNvPr id="2" name="TextBox 1"/>
            <p:cNvSpPr txBox="1"/>
            <p:nvPr/>
          </p:nvSpPr>
          <p:spPr>
            <a:xfrm>
              <a:off x="3213734" y="5530427"/>
              <a:ext cx="492444" cy="461665"/>
            </a:xfrm>
            <a:prstGeom prst="rect">
              <a:avLst/>
            </a:prstGeom>
            <a:noFill/>
          </p:spPr>
          <p:txBody>
            <a:bodyPr wrap="none" rtlCol="0">
              <a:spAutoFit/>
            </a:bodyPr>
            <a:lstStyle/>
            <a:p>
              <a:r>
                <a:rPr lang="en-US" dirty="0"/>
                <a:t>…</a:t>
              </a:r>
            </a:p>
          </p:txBody>
        </p:sp>
        <p:sp>
          <p:nvSpPr>
            <p:cNvPr id="66" name="Text Box 53"/>
            <p:cNvSpPr txBox="1">
              <a:spLocks noChangeArrowheads="1"/>
            </p:cNvSpPr>
            <p:nvPr/>
          </p:nvSpPr>
          <p:spPr bwMode="auto">
            <a:xfrm>
              <a:off x="5422900" y="1418812"/>
              <a:ext cx="2406108" cy="400752"/>
            </a:xfrm>
            <a:prstGeom prst="rect">
              <a:avLst/>
            </a:prstGeom>
            <a:noFill/>
            <a:ln w="9525">
              <a:noFill/>
              <a:miter lim="800000"/>
              <a:headEnd/>
              <a:tailEnd/>
            </a:ln>
          </p:spPr>
          <p:txBody>
            <a:bodyPr wrap="none" lIns="92075" tIns="46038" rIns="92075" bIns="46038">
              <a:spAutoFit/>
            </a:bodyPr>
            <a:lstStyle/>
            <a:p>
              <a:pPr algn="l"/>
              <a:r>
                <a:rPr lang="en-US" sz="2000" dirty="0"/>
                <a:t>no return value part</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Supporting Recursion</a:t>
            </a:r>
          </a:p>
        </p:txBody>
      </p:sp>
      <p:sp>
        <p:nvSpPr>
          <p:cNvPr id="6" name="Content Placeholder 5"/>
          <p:cNvSpPr>
            <a:spLocks noGrp="1"/>
          </p:cNvSpPr>
          <p:nvPr>
            <p:ph idx="1"/>
          </p:nvPr>
        </p:nvSpPr>
        <p:spPr/>
        <p:txBody>
          <a:bodyPr/>
          <a:lstStyle/>
          <a:p>
            <a:r>
              <a:rPr lang="en-US" dirty="0"/>
              <a:t>Since a new activation record is created every time a subprogram is called, CPRL supports recursive calls.</a:t>
            </a:r>
          </a:p>
          <a:p>
            <a:r>
              <a:rPr lang="en-US" dirty="0"/>
              <a:t>To illustrate, suppose that </a:t>
            </a:r>
            <a:r>
              <a:rPr lang="en-US" dirty="0">
                <a:latin typeface="Consolas" panose="020B0609020204030204" pitchFamily="49" charset="0"/>
              </a:rPr>
              <a:t>main()</a:t>
            </a:r>
            <a:r>
              <a:rPr lang="en-US" dirty="0"/>
              <a:t> calls procedure </a:t>
            </a:r>
            <a:r>
              <a:rPr lang="en-US" dirty="0">
                <a:latin typeface="Consolas" panose="020B0609020204030204" pitchFamily="49" charset="0"/>
              </a:rPr>
              <a:t>p()</a:t>
            </a:r>
            <a:r>
              <a:rPr lang="en-US" dirty="0"/>
              <a:t>, and then </a:t>
            </a:r>
            <a:r>
              <a:rPr lang="en-US" dirty="0">
                <a:latin typeface="Consolas" panose="020B0609020204030204" pitchFamily="49" charset="0"/>
              </a:rPr>
              <a:t>p()</a:t>
            </a:r>
            <a:r>
              <a:rPr lang="en-US" dirty="0"/>
              <a:t> makes a recursive call to itself.  Each call to </a:t>
            </a:r>
            <a:r>
              <a:rPr lang="en-US" dirty="0">
                <a:latin typeface="Consolas" panose="020B0609020204030204" pitchFamily="49" charset="0"/>
              </a:rPr>
              <a:t>p()</a:t>
            </a:r>
            <a:r>
              <a:rPr lang="en-US" dirty="0"/>
              <a:t> has its own activation record, which means each call has its own copy of parameters, locally declared variables, etc.</a:t>
            </a:r>
          </a:p>
          <a:p>
            <a:r>
              <a:rPr lang="en-US" dirty="0"/>
              <a:t>The diagram on the next page illustrates this situation.</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E6DF8550-1B8D-4350-9831-B0516B0EC456}" type="slidenum">
              <a:rPr lang="en-US" smtClean="0"/>
              <a:pPr>
                <a:defRPr/>
              </a:pPr>
              <a:t>38</a:t>
            </a:fld>
            <a:endParaRPr lang="en-US"/>
          </a:p>
        </p:txBody>
      </p:sp>
    </p:spTree>
    <p:extLst>
      <p:ext uri="{BB962C8B-B14F-4D97-AF65-F5344CB8AC3E}">
        <p14:creationId xmlns:p14="http://schemas.microsoft.com/office/powerpoint/2010/main" val="35276870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Supporting Recursion</a:t>
            </a:r>
            <a:br>
              <a:rPr lang="en-US" dirty="0"/>
            </a:br>
            <a:r>
              <a:rPr lang="en-US" sz="2400" dirty="0"/>
              <a:t>(continued)</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39</a:t>
            </a:fld>
            <a:endParaRPr lang="en-US"/>
          </a:p>
        </p:txBody>
      </p:sp>
      <p:grpSp>
        <p:nvGrpSpPr>
          <p:cNvPr id="2" name="Group 1"/>
          <p:cNvGrpSpPr/>
          <p:nvPr/>
        </p:nvGrpSpPr>
        <p:grpSpPr>
          <a:xfrm>
            <a:off x="2286000" y="1362459"/>
            <a:ext cx="4260101" cy="4868024"/>
            <a:chOff x="2018144" y="1353128"/>
            <a:chExt cx="4260101" cy="4868024"/>
          </a:xfrm>
        </p:grpSpPr>
        <p:sp>
          <p:nvSpPr>
            <p:cNvPr id="7" name="Rectangle 6"/>
            <p:cNvSpPr/>
            <p:nvPr/>
          </p:nvSpPr>
          <p:spPr bwMode="auto">
            <a:xfrm>
              <a:off x="3906531" y="1466272"/>
              <a:ext cx="1280160" cy="4754880"/>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TextBox 7"/>
            <p:cNvSpPr txBox="1"/>
            <p:nvPr/>
          </p:nvSpPr>
          <p:spPr>
            <a:xfrm>
              <a:off x="2018144" y="1353128"/>
              <a:ext cx="1885453" cy="338554"/>
            </a:xfrm>
            <a:prstGeom prst="rect">
              <a:avLst/>
            </a:prstGeom>
            <a:noFill/>
          </p:spPr>
          <p:txBody>
            <a:bodyPr wrap="none" rtlCol="0">
              <a:spAutoFit/>
            </a:bodyPr>
            <a:lstStyle/>
            <a:p>
              <a:r>
                <a:rPr lang="en-US" sz="1600" dirty="0"/>
                <a:t>memory address 0</a:t>
              </a:r>
            </a:p>
          </p:txBody>
        </p:sp>
        <p:sp>
          <p:nvSpPr>
            <p:cNvPr id="9" name="TextBox 8"/>
            <p:cNvSpPr txBox="1"/>
            <p:nvPr/>
          </p:nvSpPr>
          <p:spPr>
            <a:xfrm>
              <a:off x="2489193" y="5131926"/>
              <a:ext cx="1130438" cy="1077218"/>
            </a:xfrm>
            <a:prstGeom prst="rect">
              <a:avLst/>
            </a:prstGeom>
            <a:noFill/>
          </p:spPr>
          <p:txBody>
            <a:bodyPr wrap="none" rtlCol="0">
              <a:spAutoFit/>
            </a:bodyPr>
            <a:lstStyle/>
            <a:p>
              <a:r>
                <a:rPr lang="en-US" sz="1600" dirty="0"/>
                <a:t>higher</a:t>
              </a:r>
            </a:p>
            <a:p>
              <a:r>
                <a:rPr lang="en-US" sz="1600" dirty="0"/>
                <a:t>numbered</a:t>
              </a:r>
            </a:p>
            <a:p>
              <a:r>
                <a:rPr lang="en-US" sz="1600" dirty="0"/>
                <a:t>memory</a:t>
              </a:r>
            </a:p>
            <a:p>
              <a:r>
                <a:rPr lang="en-US" sz="1600" dirty="0"/>
                <a:t>addresses</a:t>
              </a:r>
            </a:p>
          </p:txBody>
        </p:sp>
        <p:sp>
          <p:nvSpPr>
            <p:cNvPr id="10" name="Rectangle 57"/>
            <p:cNvSpPr>
              <a:spLocks noChangeArrowheads="1"/>
            </p:cNvSpPr>
            <p:nvPr/>
          </p:nvSpPr>
          <p:spPr bwMode="auto">
            <a:xfrm>
              <a:off x="5815458" y="2514600"/>
              <a:ext cx="457176"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SB</a:t>
              </a:r>
            </a:p>
          </p:txBody>
        </p:sp>
        <p:sp>
          <p:nvSpPr>
            <p:cNvPr id="11" name="AutoShape 58"/>
            <p:cNvSpPr>
              <a:spLocks noChangeArrowheads="1"/>
            </p:cNvSpPr>
            <p:nvPr/>
          </p:nvSpPr>
          <p:spPr bwMode="auto">
            <a:xfrm>
              <a:off x="5038436" y="2592596"/>
              <a:ext cx="182563" cy="182563"/>
            </a:xfrm>
            <a:prstGeom prst="diamond">
              <a:avLst/>
            </a:prstGeom>
            <a:noFill/>
            <a:ln w="9525">
              <a:noFill/>
              <a:miter lim="800000"/>
              <a:headEnd/>
              <a:tailEnd/>
            </a:ln>
          </p:spPr>
          <p:txBody>
            <a:bodyPr wrap="none" anchor="ctr"/>
            <a:lstStyle/>
            <a:p>
              <a:endParaRPr lang="en-US"/>
            </a:p>
          </p:txBody>
        </p:sp>
        <p:cxnSp>
          <p:nvCxnSpPr>
            <p:cNvPr id="12" name="AutoShape 59"/>
            <p:cNvCxnSpPr>
              <a:cxnSpLocks noChangeShapeType="1"/>
              <a:stCxn id="10" idx="1"/>
              <a:endCxn id="11" idx="3"/>
            </p:cNvCxnSpPr>
            <p:nvPr/>
          </p:nvCxnSpPr>
          <p:spPr bwMode="auto">
            <a:xfrm flipH="1">
              <a:off x="5220999" y="2683877"/>
              <a:ext cx="594459" cy="1"/>
            </a:xfrm>
            <a:prstGeom prst="straightConnector1">
              <a:avLst/>
            </a:prstGeom>
            <a:noFill/>
            <a:ln w="9525">
              <a:solidFill>
                <a:schemeClr val="tx1"/>
              </a:solidFill>
              <a:round/>
              <a:headEnd/>
              <a:tailEnd type="triangle" w="med" len="med"/>
            </a:ln>
          </p:spPr>
        </p:cxnSp>
        <p:sp>
          <p:nvSpPr>
            <p:cNvPr id="13" name="Rectangle 57"/>
            <p:cNvSpPr>
              <a:spLocks noChangeArrowheads="1"/>
            </p:cNvSpPr>
            <p:nvPr/>
          </p:nvSpPr>
          <p:spPr bwMode="auto">
            <a:xfrm>
              <a:off x="5815458" y="4309646"/>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14" name="AutoShape 58"/>
            <p:cNvSpPr>
              <a:spLocks noChangeArrowheads="1"/>
            </p:cNvSpPr>
            <p:nvPr/>
          </p:nvSpPr>
          <p:spPr bwMode="auto">
            <a:xfrm>
              <a:off x="5038436" y="4311442"/>
              <a:ext cx="182563" cy="182563"/>
            </a:xfrm>
            <a:prstGeom prst="diamond">
              <a:avLst/>
            </a:prstGeom>
            <a:noFill/>
            <a:ln w="9525">
              <a:noFill/>
              <a:miter lim="800000"/>
              <a:headEnd/>
              <a:tailEnd/>
            </a:ln>
          </p:spPr>
          <p:txBody>
            <a:bodyPr wrap="none" anchor="ctr"/>
            <a:lstStyle/>
            <a:p>
              <a:endParaRPr lang="en-US"/>
            </a:p>
          </p:txBody>
        </p:sp>
        <p:cxnSp>
          <p:nvCxnSpPr>
            <p:cNvPr id="15" name="AutoShape 59"/>
            <p:cNvCxnSpPr>
              <a:cxnSpLocks noChangeShapeType="1"/>
              <a:stCxn id="13" idx="1"/>
            </p:cNvCxnSpPr>
            <p:nvPr/>
          </p:nvCxnSpPr>
          <p:spPr bwMode="auto">
            <a:xfrm flipH="1">
              <a:off x="5220999" y="4478923"/>
              <a:ext cx="594459" cy="1"/>
            </a:xfrm>
            <a:prstGeom prst="straightConnector1">
              <a:avLst/>
            </a:prstGeom>
            <a:noFill/>
            <a:ln w="9525">
              <a:solidFill>
                <a:schemeClr val="tx1"/>
              </a:solidFill>
              <a:round/>
              <a:headEnd/>
              <a:tailEnd type="triangle" w="med" len="med"/>
            </a:ln>
          </p:spPr>
        </p:cxnSp>
        <p:cxnSp>
          <p:nvCxnSpPr>
            <p:cNvPr id="17" name="Straight Connector 16"/>
            <p:cNvCxnSpPr/>
            <p:nvPr/>
          </p:nvCxnSpPr>
          <p:spPr bwMode="auto">
            <a:xfrm>
              <a:off x="3906531" y="2688069"/>
              <a:ext cx="1280160" cy="0"/>
            </a:xfrm>
            <a:prstGeom prst="line">
              <a:avLst/>
            </a:prstGeom>
            <a:noFill/>
            <a:ln w="9525" cap="flat" cmpd="sng" algn="ctr">
              <a:solidFill>
                <a:schemeClr val="tx1"/>
              </a:solidFill>
              <a:prstDash val="solid"/>
              <a:round/>
              <a:headEnd type="none" w="med" len="med"/>
              <a:tailEnd type="none" w="med" len="med"/>
            </a:ln>
            <a:effectLst/>
          </p:spPr>
        </p:cxnSp>
        <p:sp>
          <p:nvSpPr>
            <p:cNvPr id="18" name="TextBox 17"/>
            <p:cNvSpPr txBox="1"/>
            <p:nvPr/>
          </p:nvSpPr>
          <p:spPr>
            <a:xfrm>
              <a:off x="2495605" y="3218872"/>
              <a:ext cx="1117614" cy="1077218"/>
            </a:xfrm>
            <a:prstGeom prst="rect">
              <a:avLst/>
            </a:prstGeom>
            <a:noFill/>
          </p:spPr>
          <p:txBody>
            <a:bodyPr wrap="none" rtlCol="0">
              <a:spAutoFit/>
            </a:bodyPr>
            <a:lstStyle/>
            <a:p>
              <a:r>
                <a:rPr lang="en-US" sz="1600" dirty="0"/>
                <a:t>runtime</a:t>
              </a:r>
            </a:p>
            <a:p>
              <a:r>
                <a:rPr lang="en-US" sz="1600" dirty="0"/>
                <a:t>stack</a:t>
              </a:r>
            </a:p>
            <a:p>
              <a:r>
                <a:rPr lang="en-US" sz="1600" dirty="0"/>
                <a:t>grows</a:t>
              </a:r>
            </a:p>
            <a:p>
              <a:r>
                <a:rPr lang="en-US" sz="1600" dirty="0"/>
                <a:t>downward</a:t>
              </a:r>
            </a:p>
          </p:txBody>
        </p:sp>
        <p:sp>
          <p:nvSpPr>
            <p:cNvPr id="19" name="TextBox 18"/>
            <p:cNvSpPr txBox="1"/>
            <p:nvPr/>
          </p:nvSpPr>
          <p:spPr>
            <a:xfrm>
              <a:off x="3906853" y="1505528"/>
              <a:ext cx="1279517" cy="1077218"/>
            </a:xfrm>
            <a:prstGeom prst="rect">
              <a:avLst/>
            </a:prstGeom>
            <a:noFill/>
          </p:spPr>
          <p:txBody>
            <a:bodyPr wrap="none" rtlCol="0">
              <a:spAutoFit/>
            </a:bodyPr>
            <a:lstStyle/>
            <a:p>
              <a:r>
                <a:rPr lang="en-US" sz="1600" dirty="0"/>
                <a:t>program</a:t>
              </a:r>
            </a:p>
            <a:p>
              <a:r>
                <a:rPr lang="en-US" sz="1600" dirty="0"/>
                <a:t>and</a:t>
              </a:r>
            </a:p>
            <a:p>
              <a:r>
                <a:rPr lang="en-US" sz="1600" dirty="0"/>
                <a:t>subprogram</a:t>
              </a:r>
            </a:p>
            <a:p>
              <a:r>
                <a:rPr lang="en-US" sz="1600" dirty="0"/>
                <a:t>instructions</a:t>
              </a:r>
            </a:p>
          </p:txBody>
        </p:sp>
        <p:sp>
          <p:nvSpPr>
            <p:cNvPr id="20" name="TextBox 19"/>
            <p:cNvSpPr txBox="1"/>
            <p:nvPr/>
          </p:nvSpPr>
          <p:spPr>
            <a:xfrm>
              <a:off x="3968571" y="2737283"/>
              <a:ext cx="1156086" cy="584775"/>
            </a:xfrm>
            <a:prstGeom prst="rect">
              <a:avLst/>
            </a:prstGeom>
            <a:noFill/>
          </p:spPr>
          <p:txBody>
            <a:bodyPr wrap="none" rtlCol="0">
              <a:spAutoFit/>
            </a:bodyPr>
            <a:lstStyle/>
            <a:p>
              <a:r>
                <a:rPr lang="en-US" sz="1600" dirty="0"/>
                <a:t>act. record</a:t>
              </a:r>
            </a:p>
            <a:p>
              <a:r>
                <a:rPr lang="en-US" sz="1600" dirty="0"/>
                <a:t>for main()</a:t>
              </a:r>
            </a:p>
          </p:txBody>
        </p:sp>
        <p:cxnSp>
          <p:nvCxnSpPr>
            <p:cNvPr id="21" name="Straight Connector 20"/>
            <p:cNvCxnSpPr/>
            <p:nvPr/>
          </p:nvCxnSpPr>
          <p:spPr bwMode="auto">
            <a:xfrm>
              <a:off x="3906531" y="3371272"/>
              <a:ext cx="1280160" cy="0"/>
            </a:xfrm>
            <a:prstGeom prst="line">
              <a:avLst/>
            </a:prstGeom>
            <a:noFill/>
            <a:ln w="9525" cap="flat" cmpd="sng" algn="ctr">
              <a:solidFill>
                <a:schemeClr val="tx1"/>
              </a:solidFill>
              <a:prstDash val="solid"/>
              <a:round/>
              <a:headEnd type="none" w="med" len="med"/>
              <a:tailEnd type="none" w="med" len="med"/>
            </a:ln>
            <a:effectLst/>
          </p:spPr>
        </p:cxnSp>
        <p:sp>
          <p:nvSpPr>
            <p:cNvPr id="22" name="TextBox 21"/>
            <p:cNvSpPr txBox="1"/>
            <p:nvPr/>
          </p:nvSpPr>
          <p:spPr>
            <a:xfrm>
              <a:off x="3968568" y="3412973"/>
              <a:ext cx="1156086" cy="830997"/>
            </a:xfrm>
            <a:prstGeom prst="rect">
              <a:avLst/>
            </a:prstGeom>
            <a:noFill/>
          </p:spPr>
          <p:txBody>
            <a:bodyPr wrap="none" rtlCol="0">
              <a:spAutoFit/>
            </a:bodyPr>
            <a:lstStyle/>
            <a:p>
              <a:r>
                <a:rPr lang="en-US" sz="1600" dirty="0"/>
                <a:t>act. record</a:t>
              </a:r>
            </a:p>
            <a:p>
              <a:r>
                <a:rPr lang="en-US" sz="1600" dirty="0"/>
                <a:t>for first</a:t>
              </a:r>
            </a:p>
            <a:p>
              <a:r>
                <a:rPr lang="en-US" sz="1600" dirty="0"/>
                <a:t>call to p()</a:t>
              </a:r>
            </a:p>
          </p:txBody>
        </p:sp>
        <p:sp>
          <p:nvSpPr>
            <p:cNvPr id="23" name="TextBox 22"/>
            <p:cNvSpPr txBox="1"/>
            <p:nvPr/>
          </p:nvSpPr>
          <p:spPr>
            <a:xfrm>
              <a:off x="3968568" y="4327374"/>
              <a:ext cx="1156086" cy="830997"/>
            </a:xfrm>
            <a:prstGeom prst="rect">
              <a:avLst/>
            </a:prstGeom>
            <a:noFill/>
          </p:spPr>
          <p:txBody>
            <a:bodyPr wrap="none" rtlCol="0">
              <a:spAutoFit/>
            </a:bodyPr>
            <a:lstStyle/>
            <a:p>
              <a:r>
                <a:rPr lang="en-US" sz="1600" dirty="0"/>
                <a:t>act. record</a:t>
              </a:r>
            </a:p>
            <a:p>
              <a:r>
                <a:rPr lang="en-US" sz="1600" dirty="0"/>
                <a:t>for second</a:t>
              </a:r>
            </a:p>
            <a:p>
              <a:r>
                <a:rPr lang="en-US" sz="1600" dirty="0"/>
                <a:t>call to p()</a:t>
              </a:r>
            </a:p>
          </p:txBody>
        </p:sp>
        <p:cxnSp>
          <p:nvCxnSpPr>
            <p:cNvPr id="24" name="Straight Connector 23"/>
            <p:cNvCxnSpPr/>
            <p:nvPr/>
          </p:nvCxnSpPr>
          <p:spPr bwMode="auto">
            <a:xfrm>
              <a:off x="3906531" y="4285672"/>
              <a:ext cx="1280160" cy="0"/>
            </a:xfrm>
            <a:prstGeom prst="line">
              <a:avLst/>
            </a:prstGeom>
            <a:noFill/>
            <a:ln w="9525" cap="flat" cmpd="sng" algn="ctr">
              <a:solidFill>
                <a:schemeClr val="tx1"/>
              </a:solidFill>
              <a:prstDash val="solid"/>
              <a:round/>
              <a:headEnd type="none" w="med" len="med"/>
              <a:tailEnd type="none" w="med" len="med"/>
            </a:ln>
            <a:effectLst/>
          </p:spPr>
        </p:cxnSp>
        <p:sp>
          <p:nvSpPr>
            <p:cNvPr id="25" name="Rectangle 57"/>
            <p:cNvSpPr>
              <a:spLocks noChangeArrowheads="1"/>
            </p:cNvSpPr>
            <p:nvPr/>
          </p:nvSpPr>
          <p:spPr bwMode="auto">
            <a:xfrm>
              <a:off x="5815458" y="5038436"/>
              <a:ext cx="457176"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6" name="AutoShape 58"/>
            <p:cNvSpPr>
              <a:spLocks noChangeArrowheads="1"/>
            </p:cNvSpPr>
            <p:nvPr/>
          </p:nvSpPr>
          <p:spPr bwMode="auto">
            <a:xfrm>
              <a:off x="5038436" y="5116432"/>
              <a:ext cx="182563" cy="182563"/>
            </a:xfrm>
            <a:prstGeom prst="diamond">
              <a:avLst/>
            </a:prstGeom>
            <a:noFill/>
            <a:ln w="9525">
              <a:noFill/>
              <a:miter lim="800000"/>
              <a:headEnd/>
              <a:tailEnd/>
            </a:ln>
          </p:spPr>
          <p:txBody>
            <a:bodyPr wrap="none" anchor="ctr"/>
            <a:lstStyle/>
            <a:p>
              <a:endParaRPr lang="en-US"/>
            </a:p>
          </p:txBody>
        </p:sp>
        <p:cxnSp>
          <p:nvCxnSpPr>
            <p:cNvPr id="27" name="AutoShape 59"/>
            <p:cNvCxnSpPr>
              <a:cxnSpLocks noChangeShapeType="1"/>
              <a:stCxn id="25" idx="1"/>
              <a:endCxn id="26" idx="3"/>
            </p:cNvCxnSpPr>
            <p:nvPr/>
          </p:nvCxnSpPr>
          <p:spPr bwMode="auto">
            <a:xfrm flipH="1">
              <a:off x="5220999" y="5207713"/>
              <a:ext cx="594459" cy="1"/>
            </a:xfrm>
            <a:prstGeom prst="straightConnector1">
              <a:avLst/>
            </a:prstGeom>
            <a:noFill/>
            <a:ln w="9525">
              <a:solidFill>
                <a:schemeClr val="tx1"/>
              </a:solidFill>
              <a:round/>
              <a:headEnd/>
              <a:tailEnd type="triangle" w="med" len="med"/>
            </a:ln>
          </p:spPr>
        </p:cxnSp>
        <p:cxnSp>
          <p:nvCxnSpPr>
            <p:cNvPr id="28" name="Straight Connector 27"/>
            <p:cNvCxnSpPr/>
            <p:nvPr/>
          </p:nvCxnSpPr>
          <p:spPr bwMode="auto">
            <a:xfrm>
              <a:off x="3906531" y="5200072"/>
              <a:ext cx="1280160" cy="0"/>
            </a:xfrm>
            <a:prstGeom prst="line">
              <a:avLst/>
            </a:prstGeom>
            <a:noFill/>
            <a:ln w="9525" cap="flat" cmpd="sng" algn="ctr">
              <a:solidFill>
                <a:schemeClr val="tx1"/>
              </a:solidFill>
              <a:prstDash val="solid"/>
              <a:round/>
              <a:headEnd type="none" w="med" len="med"/>
              <a:tailEnd type="none" w="med" len="med"/>
            </a:ln>
            <a:effectLst/>
          </p:spPr>
        </p:cxnSp>
        <p:cxnSp>
          <p:nvCxnSpPr>
            <p:cNvPr id="30" name="Straight Arrow Connector 29"/>
            <p:cNvCxnSpPr/>
            <p:nvPr/>
          </p:nvCxnSpPr>
          <p:spPr bwMode="auto">
            <a:xfrm>
              <a:off x="3657600" y="2728769"/>
              <a:ext cx="0" cy="2318903"/>
            </a:xfrm>
            <a:prstGeom prst="straightConnector1">
              <a:avLst/>
            </a:prstGeom>
            <a:noFill/>
            <a:ln w="9525" cap="flat" cmpd="sng" algn="ctr">
              <a:solidFill>
                <a:schemeClr val="tx1"/>
              </a:solidFill>
              <a:prstDash val="solid"/>
              <a:round/>
              <a:headEnd type="none" w="med" len="med"/>
              <a:tailEnd type="triangle"/>
            </a:ln>
            <a:effectLst/>
          </p:spPr>
        </p:cxnSp>
        <p:sp>
          <p:nvSpPr>
            <p:cNvPr id="35" name="Rectangle 57"/>
            <p:cNvSpPr>
              <a:spLocks noChangeArrowheads="1"/>
            </p:cNvSpPr>
            <p:nvPr/>
          </p:nvSpPr>
          <p:spPr bwMode="auto">
            <a:xfrm>
              <a:off x="5809847" y="1999672"/>
              <a:ext cx="468398"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PC</a:t>
              </a:r>
            </a:p>
          </p:txBody>
        </p:sp>
        <p:sp>
          <p:nvSpPr>
            <p:cNvPr id="36" name="AutoShape 58"/>
            <p:cNvSpPr>
              <a:spLocks noChangeArrowheads="1"/>
            </p:cNvSpPr>
            <p:nvPr/>
          </p:nvSpPr>
          <p:spPr bwMode="auto">
            <a:xfrm>
              <a:off x="5038436" y="2077668"/>
              <a:ext cx="182563" cy="182563"/>
            </a:xfrm>
            <a:prstGeom prst="diamond">
              <a:avLst/>
            </a:prstGeom>
            <a:noFill/>
            <a:ln w="9525">
              <a:noFill/>
              <a:miter lim="800000"/>
              <a:headEnd/>
              <a:tailEnd/>
            </a:ln>
          </p:spPr>
          <p:txBody>
            <a:bodyPr wrap="none" anchor="ctr"/>
            <a:lstStyle/>
            <a:p>
              <a:endParaRPr lang="en-US"/>
            </a:p>
          </p:txBody>
        </p:sp>
        <p:cxnSp>
          <p:nvCxnSpPr>
            <p:cNvPr id="37" name="AutoShape 59"/>
            <p:cNvCxnSpPr>
              <a:cxnSpLocks noChangeShapeType="1"/>
              <a:stCxn id="35" idx="1"/>
              <a:endCxn id="36" idx="3"/>
            </p:cNvCxnSpPr>
            <p:nvPr/>
          </p:nvCxnSpPr>
          <p:spPr bwMode="auto">
            <a:xfrm flipH="1">
              <a:off x="5220999" y="2168949"/>
              <a:ext cx="588848" cy="1"/>
            </a:xfrm>
            <a:prstGeom prst="straightConnector1">
              <a:avLst/>
            </a:prstGeom>
            <a:noFill/>
            <a:ln w="9525">
              <a:solidFill>
                <a:schemeClr val="tx1"/>
              </a:solidFill>
              <a:round/>
              <a:headEnd/>
              <a:tailEnd type="triangle" w="med" len="med"/>
            </a:ln>
          </p:spPr>
        </p:cxnSp>
      </p:grpSp>
    </p:spTree>
    <p:extLst>
      <p:ext uri="{BB962C8B-B14F-4D97-AF65-F5344CB8AC3E}">
        <p14:creationId xmlns:p14="http://schemas.microsoft.com/office/powerpoint/2010/main" val="2613089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4</a:t>
            </a:fld>
            <a:endParaRPr lang="en-US"/>
          </a:p>
        </p:txBody>
      </p:sp>
      <p:sp>
        <p:nvSpPr>
          <p:cNvPr id="11268" name="Rectangle 2"/>
          <p:cNvSpPr>
            <a:spLocks noGrp="1" noChangeArrowheads="1"/>
          </p:cNvSpPr>
          <p:nvPr>
            <p:ph type="title"/>
          </p:nvPr>
        </p:nvSpPr>
        <p:spPr/>
        <p:txBody>
          <a:bodyPr/>
          <a:lstStyle/>
          <a:p>
            <a:r>
              <a:rPr lang="en-US" dirty="0"/>
              <a:t>Relevant AST Classes</a:t>
            </a:r>
          </a:p>
        </p:txBody>
      </p:sp>
      <p:grpSp>
        <p:nvGrpSpPr>
          <p:cNvPr id="4" name="Group 3">
            <a:extLst>
              <a:ext uri="{FF2B5EF4-FFF2-40B4-BE49-F238E27FC236}">
                <a16:creationId xmlns:a16="http://schemas.microsoft.com/office/drawing/2014/main" id="{6338636D-9A3E-43E7-8AC3-424C2F90F113}"/>
              </a:ext>
            </a:extLst>
          </p:cNvPr>
          <p:cNvGrpSpPr/>
          <p:nvPr/>
        </p:nvGrpSpPr>
        <p:grpSpPr>
          <a:xfrm>
            <a:off x="266700" y="1905000"/>
            <a:ext cx="8610600" cy="3467015"/>
            <a:chOff x="381000" y="1977581"/>
            <a:chExt cx="8610600" cy="3467015"/>
          </a:xfrm>
        </p:grpSpPr>
        <p:sp>
          <p:nvSpPr>
            <p:cNvPr id="11269" name="Text Box 4"/>
            <p:cNvSpPr txBox="1">
              <a:spLocks noChangeArrowheads="1"/>
            </p:cNvSpPr>
            <p:nvPr/>
          </p:nvSpPr>
          <p:spPr bwMode="auto">
            <a:xfrm>
              <a:off x="4292277" y="1977581"/>
              <a:ext cx="583493"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i="1" dirty="0">
                  <a:latin typeface="+mn-lt"/>
                </a:rPr>
                <a:t>AST</a:t>
              </a:r>
            </a:p>
          </p:txBody>
        </p:sp>
        <p:sp>
          <p:nvSpPr>
            <p:cNvPr id="11271" name="Rectangle 6"/>
            <p:cNvSpPr>
              <a:spLocks noChangeArrowheads="1"/>
            </p:cNvSpPr>
            <p:nvPr/>
          </p:nvSpPr>
          <p:spPr bwMode="auto">
            <a:xfrm>
              <a:off x="1399052" y="2989506"/>
              <a:ext cx="1221489"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11272" name="Rectangle 7"/>
            <p:cNvSpPr>
              <a:spLocks noChangeArrowheads="1"/>
            </p:cNvSpPr>
            <p:nvPr/>
          </p:nvSpPr>
          <p:spPr bwMode="auto">
            <a:xfrm>
              <a:off x="5113415" y="2989506"/>
              <a:ext cx="1122103"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11275" name="Text Box 11"/>
            <p:cNvSpPr txBox="1">
              <a:spLocks noChangeArrowheads="1"/>
            </p:cNvSpPr>
            <p:nvPr/>
          </p:nvSpPr>
          <p:spPr bwMode="auto">
            <a:xfrm>
              <a:off x="3897939" y="4067475"/>
              <a:ext cx="1905971"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a:latin typeface="+mn-lt"/>
                </a:rPr>
                <a:t>ProcedureCallStmt</a:t>
              </a:r>
            </a:p>
          </p:txBody>
        </p:sp>
        <p:sp>
          <p:nvSpPr>
            <p:cNvPr id="11276" name="Text Box 12"/>
            <p:cNvSpPr txBox="1">
              <a:spLocks noChangeArrowheads="1"/>
            </p:cNvSpPr>
            <p:nvPr/>
          </p:nvSpPr>
          <p:spPr bwMode="auto">
            <a:xfrm>
              <a:off x="5894767" y="4067475"/>
              <a:ext cx="1224695"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ReturnStmt</a:t>
              </a:r>
              <a:endParaRPr lang="en-US" sz="1600" dirty="0">
                <a:latin typeface="+mn-lt"/>
              </a:endParaRPr>
            </a:p>
          </p:txBody>
        </p:sp>
        <p:sp>
          <p:nvSpPr>
            <p:cNvPr id="11277" name="Rectangle 13"/>
            <p:cNvSpPr>
              <a:spLocks noChangeArrowheads="1"/>
            </p:cNvSpPr>
            <p:nvPr/>
          </p:nvSpPr>
          <p:spPr bwMode="auto">
            <a:xfrm>
              <a:off x="7520043" y="2989506"/>
              <a:ext cx="1199047"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a:latin typeface="+mn-lt"/>
                </a:rPr>
                <a:t>Expression</a:t>
              </a:r>
            </a:p>
          </p:txBody>
        </p:sp>
        <p:cxnSp>
          <p:nvCxnSpPr>
            <p:cNvPr id="11281" name="AutoShape 18"/>
            <p:cNvCxnSpPr>
              <a:cxnSpLocks noChangeShapeType="1"/>
              <a:stCxn id="11271" idx="0"/>
              <a:endCxn id="2" idx="3"/>
            </p:cNvCxnSpPr>
            <p:nvPr/>
          </p:nvCxnSpPr>
          <p:spPr bwMode="auto">
            <a:xfrm rot="5400000" flipH="1" flipV="1">
              <a:off x="3041771" y="1447254"/>
              <a:ext cx="510279" cy="2574227"/>
            </a:xfrm>
            <a:prstGeom prst="bentConnector3">
              <a:avLst>
                <a:gd name="adj1" fmla="val 50000"/>
              </a:avLst>
            </a:prstGeom>
            <a:noFill/>
            <a:ln w="9525">
              <a:solidFill>
                <a:schemeClr val="tx1"/>
              </a:solidFill>
              <a:miter lim="800000"/>
              <a:headEnd/>
              <a:tailEnd type="none" w="lg" len="lg"/>
            </a:ln>
          </p:spPr>
        </p:cxnSp>
        <p:cxnSp>
          <p:nvCxnSpPr>
            <p:cNvPr id="11282" name="AutoShape 20"/>
            <p:cNvCxnSpPr>
              <a:cxnSpLocks noChangeShapeType="1"/>
              <a:stCxn id="11272" idx="0"/>
              <a:endCxn id="2" idx="3"/>
            </p:cNvCxnSpPr>
            <p:nvPr/>
          </p:nvCxnSpPr>
          <p:spPr bwMode="auto">
            <a:xfrm rot="16200000" flipV="1">
              <a:off x="4874107" y="2189145"/>
              <a:ext cx="510279" cy="1090443"/>
            </a:xfrm>
            <a:prstGeom prst="bentConnector3">
              <a:avLst>
                <a:gd name="adj1" fmla="val 50000"/>
              </a:avLst>
            </a:prstGeom>
            <a:noFill/>
            <a:ln w="9525">
              <a:solidFill>
                <a:schemeClr val="tx1"/>
              </a:solidFill>
              <a:miter lim="800000"/>
              <a:headEnd/>
              <a:tailEnd type="none" w="lg" len="lg"/>
            </a:ln>
          </p:spPr>
        </p:cxnSp>
        <p:cxnSp>
          <p:nvCxnSpPr>
            <p:cNvPr id="11283" name="AutoShape 21"/>
            <p:cNvCxnSpPr>
              <a:cxnSpLocks noChangeShapeType="1"/>
              <a:stCxn id="11277" idx="0"/>
              <a:endCxn id="2" idx="3"/>
            </p:cNvCxnSpPr>
            <p:nvPr/>
          </p:nvCxnSpPr>
          <p:spPr bwMode="auto">
            <a:xfrm rot="16200000" flipV="1">
              <a:off x="6096657" y="966595"/>
              <a:ext cx="510279" cy="3535543"/>
            </a:xfrm>
            <a:prstGeom prst="bentConnector3">
              <a:avLst>
                <a:gd name="adj1" fmla="val 50000"/>
              </a:avLst>
            </a:prstGeom>
            <a:noFill/>
            <a:ln w="9525">
              <a:solidFill>
                <a:schemeClr val="tx1"/>
              </a:solidFill>
              <a:miter lim="800000"/>
              <a:headEnd/>
              <a:tailEnd type="none" w="lg" len="lg"/>
            </a:ln>
          </p:spPr>
        </p:cxnSp>
        <p:sp>
          <p:nvSpPr>
            <p:cNvPr id="11286" name="Text Box 24"/>
            <p:cNvSpPr txBox="1">
              <a:spLocks noChangeArrowheads="1"/>
            </p:cNvSpPr>
            <p:nvPr/>
          </p:nvSpPr>
          <p:spPr bwMode="auto">
            <a:xfrm>
              <a:off x="7247533" y="4067475"/>
              <a:ext cx="1744067"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FunctionCallExpr</a:t>
              </a:r>
              <a:endParaRPr lang="en-US" sz="1600" dirty="0">
                <a:latin typeface="+mn-lt"/>
              </a:endParaRPr>
            </a:p>
          </p:txBody>
        </p:sp>
        <p:cxnSp>
          <p:nvCxnSpPr>
            <p:cNvPr id="11287" name="AutoShape 25"/>
            <p:cNvCxnSpPr>
              <a:cxnSpLocks noChangeShapeType="1"/>
              <a:stCxn id="11275" idx="0"/>
              <a:endCxn id="35" idx="3"/>
            </p:cNvCxnSpPr>
            <p:nvPr/>
          </p:nvCxnSpPr>
          <p:spPr bwMode="auto">
            <a:xfrm rot="5400000" flipH="1" flipV="1">
              <a:off x="4972891" y="3365899"/>
              <a:ext cx="579611" cy="823542"/>
            </a:xfrm>
            <a:prstGeom prst="bentConnector3">
              <a:avLst>
                <a:gd name="adj1" fmla="val 50000"/>
              </a:avLst>
            </a:prstGeom>
            <a:noFill/>
            <a:ln w="9525">
              <a:solidFill>
                <a:schemeClr val="tx1"/>
              </a:solidFill>
              <a:miter lim="800000"/>
              <a:headEnd/>
              <a:tailEnd type="none" w="lg" len="lg"/>
            </a:ln>
          </p:spPr>
        </p:cxnSp>
        <p:cxnSp>
          <p:nvCxnSpPr>
            <p:cNvPr id="11288" name="AutoShape 26"/>
            <p:cNvCxnSpPr>
              <a:cxnSpLocks noChangeShapeType="1"/>
              <a:stCxn id="11276" idx="0"/>
              <a:endCxn id="35" idx="3"/>
            </p:cNvCxnSpPr>
            <p:nvPr/>
          </p:nvCxnSpPr>
          <p:spPr bwMode="auto">
            <a:xfrm rot="16200000" flipV="1">
              <a:off x="5800986" y="3361346"/>
              <a:ext cx="579611" cy="832648"/>
            </a:xfrm>
            <a:prstGeom prst="bentConnector3">
              <a:avLst>
                <a:gd name="adj1" fmla="val 50000"/>
              </a:avLst>
            </a:prstGeom>
            <a:noFill/>
            <a:ln w="9525">
              <a:solidFill>
                <a:schemeClr val="tx1"/>
              </a:solidFill>
              <a:miter lim="800000"/>
              <a:headEnd/>
              <a:tailEnd type="none" w="lg" len="lg"/>
            </a:ln>
          </p:spPr>
        </p:cxnSp>
        <p:cxnSp>
          <p:nvCxnSpPr>
            <p:cNvPr id="11290" name="AutoShape 28"/>
            <p:cNvCxnSpPr>
              <a:cxnSpLocks noChangeShapeType="1"/>
              <a:stCxn id="11286" idx="0"/>
              <a:endCxn id="39" idx="3"/>
            </p:cNvCxnSpPr>
            <p:nvPr/>
          </p:nvCxnSpPr>
          <p:spPr bwMode="auto">
            <a:xfrm rot="5400000" flipH="1" flipV="1">
              <a:off x="7830088" y="3777344"/>
              <a:ext cx="579611" cy="652"/>
            </a:xfrm>
            <a:prstGeom prst="bentConnector3">
              <a:avLst>
                <a:gd name="adj1" fmla="val 50000"/>
              </a:avLst>
            </a:prstGeom>
            <a:noFill/>
            <a:ln w="9525">
              <a:solidFill>
                <a:schemeClr val="tx1"/>
              </a:solidFill>
              <a:miter lim="800000"/>
              <a:headEnd/>
              <a:tailEnd type="none" w="lg" len="lg"/>
            </a:ln>
          </p:spPr>
        </p:cxnSp>
        <p:sp>
          <p:nvSpPr>
            <p:cNvPr id="30" name="Text Box 9"/>
            <p:cNvSpPr txBox="1">
              <a:spLocks noChangeArrowheads="1"/>
            </p:cNvSpPr>
            <p:nvPr/>
          </p:nvSpPr>
          <p:spPr bwMode="auto">
            <a:xfrm>
              <a:off x="2046784" y="4067475"/>
              <a:ext cx="1723229"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i="1" dirty="0" err="1">
                  <a:latin typeface="+mn-lt"/>
                </a:rPr>
                <a:t>SubprogramDecl</a:t>
              </a:r>
              <a:endParaRPr lang="en-US" sz="1600" i="1" dirty="0">
                <a:latin typeface="+mn-lt"/>
              </a:endParaRPr>
            </a:p>
          </p:txBody>
        </p:sp>
        <p:cxnSp>
          <p:nvCxnSpPr>
            <p:cNvPr id="32" name="Elbow Connector 31"/>
            <p:cNvCxnSpPr>
              <a:stCxn id="30" idx="0"/>
              <a:endCxn id="31" idx="3"/>
            </p:cNvCxnSpPr>
            <p:nvPr/>
          </p:nvCxnSpPr>
          <p:spPr bwMode="auto">
            <a:xfrm rot="16200000" flipV="1">
              <a:off x="2169293" y="3328369"/>
              <a:ext cx="579611" cy="898602"/>
            </a:xfrm>
            <a:prstGeom prst="bentConnector3">
              <a:avLst>
                <a:gd name="adj1" fmla="val 50000"/>
              </a:avLst>
            </a:prstGeom>
            <a:noFill/>
            <a:ln w="9525">
              <a:solidFill>
                <a:schemeClr val="tx1"/>
              </a:solidFill>
              <a:miter lim="800000"/>
              <a:headEnd/>
              <a:tailEnd type="none" w="lg" len="lg"/>
            </a:ln>
          </p:spPr>
        </p:cxnSp>
        <p:sp>
          <p:nvSpPr>
            <p:cNvPr id="33" name="Text Box 9"/>
            <p:cNvSpPr txBox="1">
              <a:spLocks noChangeArrowheads="1"/>
            </p:cNvSpPr>
            <p:nvPr/>
          </p:nvSpPr>
          <p:spPr bwMode="auto">
            <a:xfrm>
              <a:off x="1447800" y="5105400"/>
              <a:ext cx="1380186"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FunctionDecl</a:t>
              </a:r>
              <a:endParaRPr lang="en-US" sz="1600" dirty="0">
                <a:latin typeface="+mn-lt"/>
              </a:endParaRPr>
            </a:p>
          </p:txBody>
        </p:sp>
        <p:sp>
          <p:nvSpPr>
            <p:cNvPr id="34" name="Text Box 9"/>
            <p:cNvSpPr txBox="1">
              <a:spLocks noChangeArrowheads="1"/>
            </p:cNvSpPr>
            <p:nvPr/>
          </p:nvSpPr>
          <p:spPr bwMode="auto">
            <a:xfrm>
              <a:off x="2918388" y="5105400"/>
              <a:ext cx="1540486"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ProcedureDecl</a:t>
              </a:r>
              <a:endParaRPr lang="en-US" sz="1600" dirty="0">
                <a:latin typeface="+mn-lt"/>
              </a:endParaRPr>
            </a:p>
          </p:txBody>
        </p:sp>
        <p:cxnSp>
          <p:nvCxnSpPr>
            <p:cNvPr id="36" name="Elbow Connector 35"/>
            <p:cNvCxnSpPr>
              <a:stCxn id="33" idx="0"/>
              <a:endCxn id="37" idx="3"/>
            </p:cNvCxnSpPr>
            <p:nvPr/>
          </p:nvCxnSpPr>
          <p:spPr bwMode="auto">
            <a:xfrm rot="5400000" flipH="1" flipV="1">
              <a:off x="2256446" y="4453447"/>
              <a:ext cx="533400" cy="770506"/>
            </a:xfrm>
            <a:prstGeom prst="bentConnector3">
              <a:avLst>
                <a:gd name="adj1" fmla="val 50000"/>
              </a:avLst>
            </a:prstGeom>
            <a:noFill/>
            <a:ln w="9525">
              <a:solidFill>
                <a:schemeClr val="tx1"/>
              </a:solidFill>
              <a:miter lim="800000"/>
              <a:headEnd/>
              <a:tailEnd type="none" w="lg" len="lg"/>
            </a:ln>
          </p:spPr>
        </p:cxnSp>
        <p:cxnSp>
          <p:nvCxnSpPr>
            <p:cNvPr id="38" name="Elbow Connector 37"/>
            <p:cNvCxnSpPr>
              <a:stCxn id="34" idx="0"/>
              <a:endCxn id="37" idx="3"/>
            </p:cNvCxnSpPr>
            <p:nvPr/>
          </p:nvCxnSpPr>
          <p:spPr bwMode="auto">
            <a:xfrm rot="16200000" flipV="1">
              <a:off x="3031815" y="4448584"/>
              <a:ext cx="533400" cy="780232"/>
            </a:xfrm>
            <a:prstGeom prst="bentConnector3">
              <a:avLst>
                <a:gd name="adj1" fmla="val 50000"/>
              </a:avLst>
            </a:prstGeom>
            <a:noFill/>
            <a:ln w="9525">
              <a:solidFill>
                <a:schemeClr val="tx1"/>
              </a:solidFill>
              <a:miter lim="800000"/>
              <a:headEnd/>
              <a:tailEnd type="none" w="lg" len="lg"/>
            </a:ln>
          </p:spPr>
        </p:cxnSp>
        <p:sp>
          <p:nvSpPr>
            <p:cNvPr id="40" name="Text Box 9"/>
            <p:cNvSpPr txBox="1">
              <a:spLocks noChangeArrowheads="1"/>
            </p:cNvSpPr>
            <p:nvPr/>
          </p:nvSpPr>
          <p:spPr bwMode="auto">
            <a:xfrm>
              <a:off x="381000" y="4067475"/>
              <a:ext cx="1553310"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ParameterDecl</a:t>
              </a:r>
              <a:endParaRPr lang="en-US" sz="1600" dirty="0">
                <a:latin typeface="+mn-lt"/>
              </a:endParaRPr>
            </a:p>
          </p:txBody>
        </p:sp>
        <p:cxnSp>
          <p:nvCxnSpPr>
            <p:cNvPr id="42" name="Elbow Connector 41"/>
            <p:cNvCxnSpPr>
              <a:stCxn id="40" idx="0"/>
              <a:endCxn id="31" idx="3"/>
            </p:cNvCxnSpPr>
            <p:nvPr/>
          </p:nvCxnSpPr>
          <p:spPr bwMode="auto">
            <a:xfrm rot="5400000" flipH="1" flipV="1">
              <a:off x="1293921" y="3351599"/>
              <a:ext cx="579611" cy="852142"/>
            </a:xfrm>
            <a:prstGeom prst="bentConnector3">
              <a:avLst>
                <a:gd name="adj1" fmla="val 50000"/>
              </a:avLst>
            </a:prstGeom>
            <a:noFill/>
            <a:ln w="9525">
              <a:solidFill>
                <a:schemeClr val="tx1"/>
              </a:solidFill>
              <a:miter lim="800000"/>
              <a:headEnd/>
              <a:tailEnd type="none" w="lg" len="lg"/>
            </a:ln>
          </p:spPr>
        </p:cxnSp>
        <p:sp>
          <p:nvSpPr>
            <p:cNvPr id="2" name="Isosceles Triangle 1"/>
            <p:cNvSpPr/>
            <p:nvPr/>
          </p:nvSpPr>
          <p:spPr bwMode="auto">
            <a:xfrm>
              <a:off x="4495285" y="232623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1" name="Isosceles Triangle 30"/>
            <p:cNvSpPr/>
            <p:nvPr/>
          </p:nvSpPr>
          <p:spPr bwMode="auto">
            <a:xfrm>
              <a:off x="1921058"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5" name="Isosceles Triangle 34"/>
            <p:cNvSpPr/>
            <p:nvPr/>
          </p:nvSpPr>
          <p:spPr bwMode="auto">
            <a:xfrm>
              <a:off x="5585728"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7" name="Isosceles Triangle 36"/>
            <p:cNvSpPr/>
            <p:nvPr/>
          </p:nvSpPr>
          <p:spPr bwMode="auto">
            <a:xfrm>
              <a:off x="2819660" y="441900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9" name="Isosceles Triangle 38"/>
            <p:cNvSpPr/>
            <p:nvPr/>
          </p:nvSpPr>
          <p:spPr bwMode="auto">
            <a:xfrm>
              <a:off x="8031480"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154D54A7-E3A3-4AB4-B634-C41F4F8CC1C7}" type="slidenum">
              <a:rPr lang="en-US" smtClean="0"/>
              <a:pPr/>
              <a:t>40</a:t>
            </a:fld>
            <a:endParaRPr lang="en-US"/>
          </a:p>
        </p:txBody>
      </p:sp>
      <p:sp>
        <p:nvSpPr>
          <p:cNvPr id="26628" name="Rectangle 2"/>
          <p:cNvSpPr>
            <a:spLocks noGrp="1" noChangeArrowheads="1"/>
          </p:cNvSpPr>
          <p:nvPr>
            <p:ph type="title"/>
          </p:nvPr>
        </p:nvSpPr>
        <p:spPr/>
        <p:txBody>
          <a:bodyPr/>
          <a:lstStyle/>
          <a:p>
            <a:r>
              <a:rPr lang="en-US" dirty="0"/>
              <a:t>Loading a Program</a:t>
            </a:r>
          </a:p>
        </p:txBody>
      </p:sp>
      <p:sp>
        <p:nvSpPr>
          <p:cNvPr id="26629" name="Rectangle 3"/>
          <p:cNvSpPr>
            <a:spLocks noGrp="1" noChangeArrowheads="1"/>
          </p:cNvSpPr>
          <p:nvPr>
            <p:ph type="body" idx="1"/>
          </p:nvPr>
        </p:nvSpPr>
        <p:spPr/>
        <p:txBody>
          <a:bodyPr/>
          <a:lstStyle/>
          <a:p>
            <a:r>
              <a:rPr lang="en-US" dirty="0"/>
              <a:t>The object code is loaded into the beginning of memory starting at address 0.</a:t>
            </a:r>
          </a:p>
          <a:p>
            <a:r>
              <a:rPr lang="en-US" dirty="0"/>
              <a:t>Register </a:t>
            </a:r>
            <a:r>
              <a:rPr lang="en-US" dirty="0">
                <a:latin typeface="Consolas" panose="020B0609020204030204" pitchFamily="49" charset="0"/>
              </a:rPr>
              <a:t>PC</a:t>
            </a:r>
            <a:r>
              <a:rPr lang="en-US" dirty="0"/>
              <a:t> is initialized to 0, the address of the first instruction.</a:t>
            </a:r>
          </a:p>
          <a:p>
            <a:r>
              <a:rPr lang="en-US" dirty="0"/>
              <a:t>Register </a:t>
            </a:r>
            <a:r>
              <a:rPr lang="en-US" dirty="0">
                <a:latin typeface="Consolas" panose="020B0609020204030204" pitchFamily="49" charset="0"/>
              </a:rPr>
              <a:t>SB</a:t>
            </a:r>
            <a:r>
              <a:rPr lang="en-US" dirty="0"/>
              <a:t> is initialized to the address following the last instruction (i.e., the first free byte in memory).</a:t>
            </a:r>
          </a:p>
          <a:p>
            <a:r>
              <a:rPr lang="en-US" dirty="0"/>
              <a:t>Register </a:t>
            </a:r>
            <a:r>
              <a:rPr lang="en-US" dirty="0">
                <a:latin typeface="Consolas" panose="020B0609020204030204" pitchFamily="49" charset="0"/>
              </a:rPr>
              <a:t>BP</a:t>
            </a:r>
            <a:r>
              <a:rPr lang="en-US" dirty="0"/>
              <a:t> is initialized to the address of the byte following the last instruction (i.e., the same as </a:t>
            </a:r>
            <a:r>
              <a:rPr lang="en-US" dirty="0">
                <a:latin typeface="Consolas" panose="020B0609020204030204" pitchFamily="49" charset="0"/>
              </a:rPr>
              <a:t>SB</a:t>
            </a:r>
            <a:r>
              <a:rPr lang="en-US" dirty="0"/>
              <a:t>).</a:t>
            </a:r>
          </a:p>
          <a:p>
            <a:r>
              <a:rPr lang="en-US" dirty="0"/>
              <a:t>Register </a:t>
            </a:r>
            <a:r>
              <a:rPr lang="en-US" dirty="0">
                <a:latin typeface="Consolas" panose="020B0609020204030204" pitchFamily="49" charset="0"/>
              </a:rPr>
              <a:t>SP</a:t>
            </a:r>
            <a:r>
              <a:rPr lang="en-US" dirty="0"/>
              <a:t> is initialized to </a:t>
            </a:r>
            <a:r>
              <a:rPr lang="en-US" dirty="0">
                <a:latin typeface="Consolas" panose="020B0609020204030204" pitchFamily="49" charset="0"/>
              </a:rPr>
              <a:t>BP</a:t>
            </a:r>
            <a:r>
              <a:rPr lang="en-US" dirty="0"/>
              <a:t> – 1 since the run-time stack is empty.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Discussion of Parameters</a:t>
            </a:r>
          </a:p>
        </p:txBody>
      </p:sp>
      <p:sp>
        <p:nvSpPr>
          <p:cNvPr id="3" name="Content Placeholder 2"/>
          <p:cNvSpPr>
            <a:spLocks noGrp="1"/>
          </p:cNvSpPr>
          <p:nvPr>
            <p:ph idx="1"/>
          </p:nvPr>
        </p:nvSpPr>
        <p:spPr/>
        <p:txBody>
          <a:bodyPr/>
          <a:lstStyle/>
          <a:p>
            <a:r>
              <a:rPr lang="en-US" dirty="0"/>
              <a:t>Functions can have only value parameters, but procedures can have both variable (var) and value parameters.</a:t>
            </a:r>
          </a:p>
          <a:p>
            <a:r>
              <a:rPr lang="en-US" dirty="0"/>
              <a:t>The code to handle the passing of these two kinds of parameters as part of a procedure call is somewhat analogous to how you handle an assignment statement of the form “</a:t>
            </a:r>
            <a:r>
              <a:rPr lang="en-US" dirty="0">
                <a:latin typeface="Consolas" pitchFamily="49" charset="0"/>
                <a:cs typeface="Consolas" pitchFamily="49" charset="0"/>
              </a:rPr>
              <a:t>x := y</a:t>
            </a:r>
            <a:r>
              <a:rPr lang="en-US" dirty="0"/>
              <a:t>”, where you generate different code for the left and right sides.</a:t>
            </a:r>
          </a:p>
          <a:p>
            <a:pPr lvl="1"/>
            <a:r>
              <a:rPr lang="en-US" dirty="0"/>
              <a:t>Left side: generate code to leave the </a:t>
            </a:r>
            <a:r>
              <a:rPr lang="en-US" b="1" dirty="0"/>
              <a:t>address</a:t>
            </a:r>
            <a:r>
              <a:rPr lang="en-US" dirty="0"/>
              <a:t> on the stack.</a:t>
            </a:r>
          </a:p>
          <a:p>
            <a:pPr lvl="1"/>
            <a:r>
              <a:rPr lang="en-US" dirty="0"/>
              <a:t>Right side: generate code to leave the </a:t>
            </a:r>
            <a:r>
              <a:rPr lang="en-US" b="1" dirty="0"/>
              <a:t>value</a:t>
            </a:r>
            <a:r>
              <a:rPr lang="en-US" dirty="0"/>
              <a:t> on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Discussion of Parameters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Analogy for parameters</a:t>
            </a:r>
          </a:p>
          <a:p>
            <a:pPr lvl="1"/>
            <a:r>
              <a:rPr lang="en-US" dirty="0"/>
              <a:t>Variable (var) parameters: Generate code similar to the way you handle the left side of an assignment statement.</a:t>
            </a:r>
          </a:p>
          <a:p>
            <a:pPr lvl="1"/>
            <a:r>
              <a:rPr lang="en-US" dirty="0"/>
              <a:t>Value parameters: Generate code similar to the way you handle the right side of the assignment statement.</a:t>
            </a:r>
          </a:p>
          <a:p>
            <a:r>
              <a:rPr lang="en-US" dirty="0"/>
              <a:t>When parsing the code for actual parameters, by default we always call </a:t>
            </a:r>
            <a:r>
              <a:rPr lang="en-US" dirty="0" err="1">
                <a:latin typeface="Consolas" pitchFamily="49" charset="0"/>
                <a:cs typeface="Consolas" pitchFamily="49" charset="0"/>
              </a:rPr>
              <a:t>parseExpression</a:t>
            </a:r>
            <a:r>
              <a:rPr lang="en-US" dirty="0">
                <a:latin typeface="Consolas" pitchFamily="49" charset="0"/>
                <a:cs typeface="Consolas" pitchFamily="49" charset="0"/>
              </a:rPr>
              <a:t>()</a:t>
            </a:r>
            <a:r>
              <a:rPr lang="en-US" dirty="0"/>
              <a:t>.</a:t>
            </a:r>
          </a:p>
          <a:p>
            <a:pPr lvl="1"/>
            <a:r>
              <a:rPr lang="en-US" dirty="0"/>
              <a:t>generates code to leave the value of the expression on the stack</a:t>
            </a:r>
          </a:p>
          <a:p>
            <a:pPr lvl="1"/>
            <a:r>
              <a:rPr lang="en-US" dirty="0"/>
              <a:t>correct for a value parameter but not for a variable parameter</a:t>
            </a:r>
          </a:p>
          <a:p>
            <a:r>
              <a:rPr lang="en-US" dirty="0"/>
              <a:t>Note that the code for class </a:t>
            </a:r>
            <a:r>
              <a:rPr lang="en-US" dirty="0">
                <a:latin typeface="Consolas" pitchFamily="49" charset="0"/>
                <a:cs typeface="Consolas" pitchFamily="49" charset="0"/>
              </a:rPr>
              <a:t>Variable</a:t>
            </a:r>
            <a:r>
              <a:rPr lang="en-US" dirty="0"/>
              <a:t> contains a constructor that takes a single </a:t>
            </a:r>
            <a:r>
              <a:rPr lang="en-US" dirty="0" err="1">
                <a:latin typeface="Consolas" pitchFamily="49" charset="0"/>
                <a:cs typeface="Consolas" pitchFamily="49" charset="0"/>
              </a:rPr>
              <a:t>VariableExpr</a:t>
            </a:r>
            <a:r>
              <a:rPr lang="en-US" dirty="0"/>
              <a:t> object and uses it to construct a </a:t>
            </a:r>
            <a:r>
              <a:rPr lang="en-US" dirty="0">
                <a:latin typeface="Consolas" pitchFamily="49" charset="0"/>
                <a:cs typeface="Consolas" pitchFamily="49" charset="0"/>
              </a:rPr>
              <a:t>Variable</a:t>
            </a:r>
            <a:r>
              <a:rPr lang="en-US" dirty="0"/>
              <a:t> object.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endParaRPr lang="en-US" sz="2800"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a:t>When you have a </a:t>
            </a:r>
            <a:r>
              <a:rPr lang="en-US" dirty="0" err="1">
                <a:latin typeface="Consolas" pitchFamily="49" charset="0"/>
                <a:cs typeface="Consolas" pitchFamily="49" charset="0"/>
              </a:rPr>
              <a:t>VariableExpr</a:t>
            </a:r>
            <a:r>
              <a:rPr lang="en-US" dirty="0"/>
              <a:t> expression corresponding to a variable parameter, you need to convert it to a </a:t>
            </a:r>
            <a:r>
              <a:rPr lang="en-US" dirty="0">
                <a:latin typeface="Consolas" pitchFamily="49" charset="0"/>
                <a:cs typeface="Consolas" pitchFamily="49" charset="0"/>
              </a:rPr>
              <a:t>Variable</a:t>
            </a:r>
            <a:r>
              <a:rPr lang="en-US" dirty="0"/>
              <a:t>.</a:t>
            </a:r>
          </a:p>
          <a:p>
            <a:r>
              <a:rPr lang="en-US" dirty="0"/>
              <a:t>One possible approach: In the </a:t>
            </a:r>
            <a:r>
              <a:rPr lang="en-US" dirty="0">
                <a:latin typeface="Consolas" pitchFamily="49" charset="0"/>
                <a:cs typeface="Consolas" pitchFamily="49" charset="0"/>
              </a:rPr>
              <a:t>checkConstraints()</a:t>
            </a:r>
            <a:r>
              <a:rPr lang="en-US" dirty="0"/>
              <a:t> method of class </a:t>
            </a:r>
            <a:r>
              <a:rPr lang="en-US" dirty="0">
                <a:latin typeface="Consolas" pitchFamily="49" charset="0"/>
                <a:cs typeface="Consolas" pitchFamily="49" charset="0"/>
              </a:rPr>
              <a:t>ProcedureCall</a:t>
            </a:r>
            <a:r>
              <a:rPr lang="en-US" dirty="0"/>
              <a:t>, when iterating through and comparing the list of formal parameters and actual parameters,</a:t>
            </a:r>
          </a:p>
          <a:p>
            <a:pPr lvl="1"/>
            <a:r>
              <a:rPr lang="en-US" dirty="0"/>
              <a:t>If the formal parameter is a variable parameter and the actual parameter is not a </a:t>
            </a:r>
            <a:r>
              <a:rPr lang="en-US" dirty="0" err="1">
                <a:latin typeface="Consolas" pitchFamily="49" charset="0"/>
                <a:cs typeface="Consolas" pitchFamily="49" charset="0"/>
              </a:rPr>
              <a:t>VariableExpr</a:t>
            </a:r>
            <a:r>
              <a:rPr lang="en-US" dirty="0"/>
              <a:t>, generate an error message (can't pass an arbitrary expression to a variable parameter).</a:t>
            </a:r>
          </a:p>
          <a:p>
            <a:pPr lvl="1"/>
            <a:r>
              <a:rPr lang="en-US" dirty="0"/>
              <a:t>If the formal parameter is a variable parameter and the actual parameter is a </a:t>
            </a:r>
            <a:r>
              <a:rPr lang="en-US" dirty="0" err="1">
                <a:latin typeface="Consolas" pitchFamily="49" charset="0"/>
                <a:cs typeface="Consolas" pitchFamily="49" charset="0"/>
              </a:rPr>
              <a:t>VariableExpr</a:t>
            </a:r>
            <a:r>
              <a:rPr lang="en-US" dirty="0"/>
              <a:t>, convert the </a:t>
            </a:r>
            <a:r>
              <a:rPr lang="en-US" dirty="0" err="1">
                <a:latin typeface="Consolas" pitchFamily="49" charset="0"/>
                <a:cs typeface="Consolas" pitchFamily="49" charset="0"/>
              </a:rPr>
              <a:t>VariableExpr</a:t>
            </a:r>
            <a:r>
              <a:rPr lang="en-US" dirty="0"/>
              <a:t> to a </a:t>
            </a:r>
            <a:r>
              <a:rPr lang="en-US" dirty="0">
                <a:latin typeface="Consolas" pitchFamily="49" charset="0"/>
                <a:cs typeface="Consolas" pitchFamily="49" charset="0"/>
              </a:rPr>
              <a:t>Variable</a:t>
            </a:r>
            <a:r>
              <a:rPr lang="en-US" dirty="0"/>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br>
              <a:rPr lang="en-US" dirty="0"/>
            </a:br>
            <a:r>
              <a:rPr lang="en-US" sz="2400" dirty="0"/>
              <a:t>(continued)</a:t>
            </a:r>
          </a:p>
        </p:txBody>
      </p:sp>
      <p:sp>
        <p:nvSpPr>
          <p:cNvPr id="3" name="Content Placeholder 2"/>
          <p:cNvSpPr>
            <a:spLocks noGrp="1"/>
          </p:cNvSpPr>
          <p:nvPr>
            <p:ph idx="1"/>
          </p:nvPr>
        </p:nvSpPr>
        <p:spPr>
          <a:xfrm>
            <a:off x="458787" y="1363663"/>
            <a:ext cx="8321040" cy="4935537"/>
          </a:xfrm>
        </p:spPr>
        <p:txBody>
          <a:bodyPr tIns="91440"/>
          <a:lstStyle/>
          <a:p>
            <a:pPr marL="274320" indent="0">
              <a:spcBef>
                <a:spcPts val="0"/>
              </a:spcBef>
              <a:buNone/>
            </a:pPr>
            <a:r>
              <a:rPr lang="en-US" sz="1800" dirty="0">
                <a:latin typeface="Consolas" pitchFamily="49" charset="0"/>
                <a:cs typeface="Consolas" pitchFamily="49" charset="0"/>
              </a:rPr>
              <a:t>for (i in </a:t>
            </a:r>
            <a:r>
              <a:rPr lang="en-US" sz="1800" dirty="0" err="1">
                <a:latin typeface="Consolas" pitchFamily="49" charset="0"/>
                <a:cs typeface="Consolas" pitchFamily="49" charset="0"/>
              </a:rPr>
              <a:t>actualParams.indices</a:t>
            </a:r>
            <a:r>
              <a:rPr lang="en-US" sz="1800" dirty="0">
                <a:latin typeface="Consolas" pitchFamily="49" charset="0"/>
                <a:cs typeface="Consolas" pitchFamily="49" charset="0"/>
              </a:rPr>
              <a:t>)</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en-US" sz="1800" dirty="0">
                <a:latin typeface="Consolas" pitchFamily="49" charset="0"/>
                <a:cs typeface="Consolas" pitchFamily="49" charset="0"/>
              </a:rPr>
              <a:t>    var expr  : Expression    = </a:t>
            </a:r>
            <a:r>
              <a:rPr lang="en-US" sz="1800" dirty="0" err="1">
                <a:latin typeface="Consolas" pitchFamily="49" charset="0"/>
                <a:cs typeface="Consolas" pitchFamily="49" charset="0"/>
              </a:rPr>
              <a:t>actualParams</a:t>
            </a:r>
            <a:r>
              <a:rPr lang="en-US" sz="1800" dirty="0">
                <a:latin typeface="Consolas" pitchFamily="49" charset="0"/>
                <a:cs typeface="Consolas" pitchFamily="49" charset="0"/>
              </a:rPr>
              <a:t>[i]</a:t>
            </a:r>
          </a:p>
          <a:p>
            <a:pPr marL="27432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param : </a:t>
            </a:r>
            <a:r>
              <a:rPr lang="en-US" sz="1800" dirty="0" err="1">
                <a:latin typeface="Consolas" pitchFamily="49" charset="0"/>
                <a:cs typeface="Consolas" pitchFamily="49" charset="0"/>
              </a:rPr>
              <a:t>ParameterDecl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formalParams</a:t>
            </a:r>
            <a:r>
              <a:rPr lang="en-US" sz="1800" dirty="0">
                <a:latin typeface="Consolas" pitchFamily="49" charset="0"/>
                <a:cs typeface="Consolas" pitchFamily="49" charset="0"/>
              </a:rPr>
              <a:t>[i]</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  // check that types match</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  // check that variable expressions are being passed</a:t>
            </a:r>
          </a:p>
          <a:p>
            <a:pPr marL="274320" indent="0">
              <a:spcBef>
                <a:spcPts val="0"/>
              </a:spcBef>
              <a:buNone/>
            </a:pPr>
            <a:r>
              <a:rPr lang="en-US" sz="1800" dirty="0">
                <a:latin typeface="Consolas" pitchFamily="49" charset="0"/>
                <a:cs typeface="Consolas" pitchFamily="49" charset="0"/>
              </a:rPr>
              <a:t>         // for var parameters (</a:t>
            </a:r>
            <a:r>
              <a:rPr lang="en-US" sz="1800" b="1" dirty="0">
                <a:latin typeface="Consolas" pitchFamily="49" charset="0"/>
                <a:cs typeface="Consolas" pitchFamily="49" charset="0"/>
              </a:rPr>
              <a:t>see next slide</a:t>
            </a:r>
            <a:r>
              <a:rPr lang="en-US" sz="1800" dirty="0">
                <a:latin typeface="Consolas" pitchFamily="49" charset="0"/>
                <a:cs typeface="Consolas" pitchFamily="49" charset="0"/>
              </a:rPr>
              <a:t>)</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44</a:t>
            </a:fld>
            <a:endParaRPr lang="en-US"/>
          </a:p>
        </p:txBody>
      </p:sp>
      <p:sp>
        <p:nvSpPr>
          <p:cNvPr id="6" name="TextBox 5"/>
          <p:cNvSpPr txBox="1"/>
          <p:nvPr/>
        </p:nvSpPr>
        <p:spPr>
          <a:xfrm>
            <a:off x="1151031" y="4629090"/>
            <a:ext cx="6841938" cy="400110"/>
          </a:xfrm>
          <a:prstGeom prst="rect">
            <a:avLst/>
          </a:prstGeom>
          <a:noFill/>
          <a:ln>
            <a:solidFill>
              <a:schemeClr val="tx1"/>
            </a:solidFill>
          </a:ln>
        </p:spPr>
        <p:txBody>
          <a:bodyPr wrap="none" rtlCol="0">
            <a:spAutoFit/>
          </a:bodyPr>
          <a:lstStyle/>
          <a:p>
            <a:r>
              <a:rPr lang="en-US" sz="2000" dirty="0">
                <a:latin typeface="+mn-lt"/>
                <a:cs typeface="Consolas" pitchFamily="49" charset="0"/>
              </a:rPr>
              <a:t>(in method </a:t>
            </a:r>
            <a:r>
              <a:rPr lang="en-US" sz="2000" dirty="0">
                <a:latin typeface="Consolas" panose="020B0609020204030204" pitchFamily="49" charset="0"/>
                <a:cs typeface="Consolas" pitchFamily="49" charset="0"/>
              </a:rPr>
              <a:t>checkConstraints()</a:t>
            </a:r>
            <a:r>
              <a:rPr lang="en-US" sz="2000" dirty="0">
                <a:latin typeface="+mn-lt"/>
                <a:cs typeface="Consolas" pitchFamily="49" charset="0"/>
              </a:rPr>
              <a:t> of </a:t>
            </a:r>
            <a:r>
              <a:rPr lang="en-US" sz="2000" dirty="0">
                <a:latin typeface="Consolas" panose="020B0609020204030204" pitchFamily="49" charset="0"/>
                <a:cs typeface="Consolas" pitchFamily="49" charset="0"/>
              </a:rPr>
              <a:t>ProcedureCallStmt</a:t>
            </a:r>
            <a:r>
              <a:rPr lang="en-US" sz="2000" dirty="0">
                <a:latin typeface="+mn-lt"/>
                <a:cs typeface="Consolas" pitchFamily="49" charset="0"/>
              </a:rPr>
              <a:t>)</a:t>
            </a:r>
          </a:p>
        </p:txBody>
      </p:sp>
    </p:spTree>
    <p:extLst>
      <p:ext uri="{BB962C8B-B14F-4D97-AF65-F5344CB8AC3E}">
        <p14:creationId xmlns:p14="http://schemas.microsoft.com/office/powerpoint/2010/main" val="28163949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br>
              <a:rPr lang="en-US" dirty="0"/>
            </a:br>
            <a:r>
              <a:rPr lang="en-US" sz="2400" dirty="0"/>
              <a:t>(continued)</a:t>
            </a:r>
          </a:p>
        </p:txBody>
      </p:sp>
      <p:sp>
        <p:nvSpPr>
          <p:cNvPr id="3" name="Content Placeholder 2"/>
          <p:cNvSpPr>
            <a:spLocks noGrp="1"/>
          </p:cNvSpPr>
          <p:nvPr>
            <p:ph idx="1"/>
          </p:nvPr>
        </p:nvSpPr>
        <p:spPr>
          <a:xfrm>
            <a:off x="458787" y="1363663"/>
            <a:ext cx="8321040" cy="4935537"/>
          </a:xfrm>
        </p:spPr>
        <p:txBody>
          <a:bodyPr tIns="91440"/>
          <a:lstStyle/>
          <a:p>
            <a:pPr marL="0" indent="0">
              <a:spcBef>
                <a:spcPts val="100"/>
              </a:spcBef>
              <a:buNone/>
            </a:pPr>
            <a:r>
              <a:rPr lang="en-US" sz="1750" dirty="0">
                <a:latin typeface="Consolas" pitchFamily="49" charset="0"/>
                <a:cs typeface="Consolas" pitchFamily="49" charset="0"/>
              </a:rPr>
              <a:t>// check that variable expressions are being passed for var params</a:t>
            </a:r>
          </a:p>
          <a:p>
            <a:pPr marL="0" indent="0">
              <a:spcBef>
                <a:spcPts val="100"/>
              </a:spcBef>
              <a:buNone/>
            </a:pPr>
            <a:r>
              <a:rPr lang="en-US" sz="1750" dirty="0">
                <a:latin typeface="Consolas" pitchFamily="49" charset="0"/>
                <a:cs typeface="Consolas" pitchFamily="49" charset="0"/>
              </a:rPr>
              <a:t>if (</a:t>
            </a:r>
            <a:r>
              <a:rPr lang="en-US" sz="1750" dirty="0" err="1">
                <a:latin typeface="Consolas" pitchFamily="49" charset="0"/>
                <a:cs typeface="Consolas" pitchFamily="49" charset="0"/>
              </a:rPr>
              <a:t>param.isVarParam</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if (expr is </a:t>
            </a:r>
            <a:r>
              <a:rPr lang="en-US" sz="1750" dirty="0" err="1">
                <a:latin typeface="Consolas" pitchFamily="49" charset="0"/>
                <a:cs typeface="Consolas" pitchFamily="49" charset="0"/>
              </a:rPr>
              <a:t>VariableExpr</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 replace variable expression by a variable</a:t>
            </a:r>
          </a:p>
          <a:p>
            <a:pPr marL="0" indent="0">
              <a:spcBef>
                <a:spcPts val="100"/>
              </a:spcBef>
              <a:buNone/>
            </a:pPr>
            <a:r>
              <a:rPr lang="en-US" sz="1750" dirty="0">
                <a:latin typeface="Consolas" pitchFamily="49" charset="0"/>
                <a:cs typeface="Consolas" pitchFamily="49" charset="0"/>
              </a:rPr>
              <a:t>        expr = Variable(expr)</a:t>
            </a:r>
          </a:p>
          <a:p>
            <a:pPr marL="0" indent="0">
              <a:spcBef>
                <a:spcPts val="10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actualParams</a:t>
            </a:r>
            <a:r>
              <a:rPr lang="en-US" sz="1750" dirty="0">
                <a:latin typeface="Consolas" pitchFamily="49" charset="0"/>
                <a:cs typeface="Consolas" pitchFamily="49" charset="0"/>
              </a:rPr>
              <a:t>[i] = expr</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else</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val</a:t>
            </a:r>
            <a:r>
              <a:rPr lang="en-US" sz="1750" dirty="0">
                <a:latin typeface="Consolas" pitchFamily="49" charset="0"/>
                <a:cs typeface="Consolas" pitchFamily="49" charset="0"/>
              </a:rPr>
              <a:t> </a:t>
            </a:r>
            <a:r>
              <a:rPr lang="en-US" sz="1750" dirty="0" err="1">
                <a:latin typeface="Consolas" pitchFamily="49" charset="0"/>
                <a:cs typeface="Consolas" pitchFamily="49" charset="0"/>
              </a:rPr>
              <a:t>errorMsg</a:t>
            </a:r>
            <a:r>
              <a:rPr lang="en-US" sz="1750" dirty="0">
                <a:latin typeface="Consolas" pitchFamily="49" charset="0"/>
                <a:cs typeface="Consolas" pitchFamily="49" charset="0"/>
              </a:rPr>
              <a:t> = "Expression for a var parameter " +</a:t>
            </a:r>
          </a:p>
          <a:p>
            <a:pPr marL="0" indent="0">
              <a:spcBef>
                <a:spcPts val="100"/>
              </a:spcBef>
              <a:buNone/>
            </a:pPr>
            <a:r>
              <a:rPr lang="en-US" sz="1750" dirty="0">
                <a:latin typeface="Consolas" pitchFamily="49" charset="0"/>
                <a:cs typeface="Consolas" pitchFamily="49" charset="0"/>
              </a:rPr>
              <a:t>                       "must be a variable."</a:t>
            </a:r>
          </a:p>
          <a:p>
            <a:pPr marL="0" indent="0">
              <a:spcBef>
                <a:spcPts val="100"/>
              </a:spcBef>
              <a:buNone/>
            </a:pPr>
            <a:r>
              <a:rPr lang="en-US" sz="1750" dirty="0">
                <a:latin typeface="Consolas" pitchFamily="49" charset="0"/>
                <a:cs typeface="Consolas" pitchFamily="49" charset="0"/>
              </a:rPr>
              <a:t>        throw error(</a:t>
            </a:r>
            <a:r>
              <a:rPr lang="en-US" sz="1750" dirty="0" err="1">
                <a:latin typeface="Consolas" pitchFamily="49" charset="0"/>
                <a:cs typeface="Consolas" pitchFamily="49" charset="0"/>
              </a:rPr>
              <a:t>expr.position</a:t>
            </a:r>
            <a:r>
              <a:rPr lang="en-US" sz="1750" dirty="0">
                <a:latin typeface="Consolas" pitchFamily="49" charset="0"/>
                <a:cs typeface="Consolas" pitchFamily="49" charset="0"/>
              </a:rPr>
              <a:t>, </a:t>
            </a:r>
            <a:r>
              <a:rPr lang="en-US" sz="1750" dirty="0" err="1">
                <a:latin typeface="Consolas" pitchFamily="49" charset="0"/>
                <a:cs typeface="Consolas" pitchFamily="49" charset="0"/>
              </a:rPr>
              <a:t>errMsg</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45</a:t>
            </a:fld>
            <a:endParaRPr lang="en-US"/>
          </a:p>
        </p:txBody>
      </p:sp>
      <p:sp>
        <p:nvSpPr>
          <p:cNvPr id="6" name="TextBox 5"/>
          <p:cNvSpPr txBox="1"/>
          <p:nvPr/>
        </p:nvSpPr>
        <p:spPr>
          <a:xfrm>
            <a:off x="1151031" y="5899090"/>
            <a:ext cx="6841937" cy="400110"/>
          </a:xfrm>
          <a:prstGeom prst="rect">
            <a:avLst/>
          </a:prstGeom>
          <a:noFill/>
          <a:ln>
            <a:solidFill>
              <a:schemeClr val="tx1"/>
            </a:solidFill>
          </a:ln>
        </p:spPr>
        <p:txBody>
          <a:bodyPr wrap="none" rtlCol="0">
            <a:spAutoFit/>
          </a:bodyPr>
          <a:lstStyle/>
          <a:p>
            <a:r>
              <a:rPr lang="en-US" sz="2000" dirty="0">
                <a:latin typeface="+mn-lt"/>
                <a:cs typeface="Consolas" pitchFamily="49" charset="0"/>
              </a:rPr>
              <a:t>(in method </a:t>
            </a:r>
            <a:r>
              <a:rPr lang="en-US" sz="2000" dirty="0">
                <a:latin typeface="Consolas" panose="020B0609020204030204" pitchFamily="49" charset="0"/>
                <a:cs typeface="Consolas" pitchFamily="49" charset="0"/>
              </a:rPr>
              <a:t>checkConstraints()</a:t>
            </a:r>
            <a:r>
              <a:rPr lang="en-US" sz="2000" dirty="0">
                <a:latin typeface="+mn-lt"/>
                <a:cs typeface="Consolas" pitchFamily="49" charset="0"/>
              </a:rPr>
              <a:t> of </a:t>
            </a:r>
            <a:r>
              <a:rPr lang="en-US" sz="2000" dirty="0">
                <a:latin typeface="Consolas" panose="020B0609020204030204" pitchFamily="49" charset="0"/>
                <a:cs typeface="Consolas" pitchFamily="49" charset="0"/>
              </a:rPr>
              <a:t>ProcedureCallStmt</a:t>
            </a:r>
            <a:r>
              <a:rPr lang="en-US" sz="2000" dirty="0">
                <a:latin typeface="+mn-lt"/>
                <a:cs typeface="Consolas" pitchFamily="49" charset="0"/>
              </a:rPr>
              <a:t>)</a:t>
            </a:r>
          </a:p>
        </p:txBody>
      </p:sp>
    </p:spTree>
    <p:extLst>
      <p:ext uri="{BB962C8B-B14F-4D97-AF65-F5344CB8AC3E}">
        <p14:creationId xmlns:p14="http://schemas.microsoft.com/office/powerpoint/2010/main" val="298512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1" name="Slide Number Placeholder 4"/>
          <p:cNvSpPr>
            <a:spLocks noGrp="1"/>
          </p:cNvSpPr>
          <p:nvPr>
            <p:ph type="sldNum" sz="quarter" idx="11"/>
          </p:nvPr>
        </p:nvSpPr>
        <p:spPr>
          <a:noFill/>
        </p:spPr>
        <p:txBody>
          <a:bodyPr/>
          <a:lstStyle/>
          <a:p>
            <a:r>
              <a:rPr lang="en-US"/>
              <a:t>Slide </a:t>
            </a:r>
            <a:fld id="{09AA6CE4-25CF-4B09-B6A3-A61FFFB27230}" type="slidenum">
              <a:rPr lang="en-US" smtClean="0"/>
              <a:pPr/>
              <a:t>46</a:t>
            </a:fld>
            <a:endParaRPr lang="en-US"/>
          </a:p>
        </p:txBody>
      </p:sp>
      <p:sp>
        <p:nvSpPr>
          <p:cNvPr id="27652" name="Rectangle 2"/>
          <p:cNvSpPr>
            <a:spLocks noGrp="1" noChangeArrowheads="1"/>
          </p:cNvSpPr>
          <p:nvPr>
            <p:ph type="title"/>
          </p:nvPr>
        </p:nvSpPr>
        <p:spPr/>
        <p:txBody>
          <a:bodyPr/>
          <a:lstStyle/>
          <a:p>
            <a:r>
              <a:rPr lang="en-US" dirty="0"/>
              <a:t>Calling a Subprogram</a:t>
            </a:r>
          </a:p>
        </p:txBody>
      </p:sp>
      <p:sp>
        <p:nvSpPr>
          <p:cNvPr id="27653" name="Rectangle 3"/>
          <p:cNvSpPr>
            <a:spLocks noGrp="1" noChangeArrowheads="1"/>
          </p:cNvSpPr>
          <p:nvPr>
            <p:ph type="body" idx="1"/>
          </p:nvPr>
        </p:nvSpPr>
        <p:spPr/>
        <p:txBody>
          <a:bodyPr/>
          <a:lstStyle/>
          <a:p>
            <a:pPr>
              <a:buFontTx/>
              <a:buNone/>
            </a:pPr>
            <a:r>
              <a:rPr lang="en-US" dirty="0"/>
              <a:t>When a subprogram is called</a:t>
            </a:r>
          </a:p>
          <a:p>
            <a:r>
              <a:rPr lang="en-US" dirty="0"/>
              <a:t>For a function, space is allocated on the stack for the return value.</a:t>
            </a:r>
          </a:p>
          <a:p>
            <a:r>
              <a:rPr lang="en-US" dirty="0"/>
              <a:t>The actual parameters are pushed onto the stack.</a:t>
            </a:r>
          </a:p>
          <a:p>
            <a:pPr lvl="1"/>
            <a:r>
              <a:rPr lang="en-US" dirty="0"/>
              <a:t>expression values for value parameters</a:t>
            </a:r>
          </a:p>
          <a:p>
            <a:pPr lvl="1"/>
            <a:r>
              <a:rPr lang="en-US" dirty="0"/>
              <a:t>addresses for variable parameters</a:t>
            </a:r>
          </a:p>
          <a:p>
            <a:r>
              <a:rPr lang="en-US" dirty="0"/>
              <a:t>The </a:t>
            </a:r>
            <a:r>
              <a:rPr lang="en-US" dirty="0">
                <a:latin typeface="Consolas" pitchFamily="49" charset="0"/>
                <a:cs typeface="Consolas" pitchFamily="49" charset="0"/>
              </a:rPr>
              <a:t>CALL</a:t>
            </a:r>
            <a:r>
              <a:rPr lang="en-US" dirty="0"/>
              <a:t> instruction pushes the context part onto the stack.</a:t>
            </a:r>
          </a:p>
          <a:p>
            <a:r>
              <a:rPr lang="en-US" dirty="0"/>
              <a:t>The </a:t>
            </a:r>
            <a:r>
              <a:rPr lang="en-US" dirty="0">
                <a:latin typeface="Consolas" pitchFamily="49" charset="0"/>
                <a:cs typeface="Consolas" pitchFamily="49" charset="0"/>
              </a:rPr>
              <a:t>PROC</a:t>
            </a:r>
            <a:r>
              <a:rPr lang="en-US" dirty="0"/>
              <a:t> instruction of the called subprogram allocates space on the stack for the subprogram’s local variables.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itchFamily="49" charset="0"/>
                <a:cs typeface="Consolas" pitchFamily="49" charset="0"/>
              </a:rPr>
              <a:t>PROC</a:t>
            </a:r>
            <a:r>
              <a:rPr lang="en-US" dirty="0"/>
              <a:t> Instruction versus </a:t>
            </a:r>
            <a:r>
              <a:rPr lang="en-US" dirty="0">
                <a:latin typeface="Consolas" pitchFamily="49" charset="0"/>
                <a:cs typeface="Consolas" pitchFamily="49" charset="0"/>
              </a:rPr>
              <a:t>ALLOC</a:t>
            </a:r>
            <a:r>
              <a:rPr lang="en-US" dirty="0"/>
              <a:t> Instruction</a:t>
            </a:r>
          </a:p>
        </p:txBody>
      </p:sp>
      <p:sp>
        <p:nvSpPr>
          <p:cNvPr id="3" name="Content Placeholder 2"/>
          <p:cNvSpPr>
            <a:spLocks noGrp="1"/>
          </p:cNvSpPr>
          <p:nvPr>
            <p:ph idx="1"/>
          </p:nvPr>
        </p:nvSpPr>
        <p:spPr/>
        <p:txBody>
          <a:bodyPr/>
          <a:lstStyle/>
          <a:p>
            <a:r>
              <a:rPr lang="en-US" dirty="0"/>
              <a:t>For CVM, the </a:t>
            </a:r>
            <a:r>
              <a:rPr lang="en-US" dirty="0">
                <a:latin typeface="Consolas" panose="020B0609020204030204" pitchFamily="49" charset="0"/>
              </a:rPr>
              <a:t>PROC</a:t>
            </a:r>
            <a:r>
              <a:rPr lang="en-US" dirty="0"/>
              <a:t> instruction and the </a:t>
            </a:r>
            <a:r>
              <a:rPr lang="en-US" dirty="0">
                <a:latin typeface="Consolas" panose="020B0609020204030204" pitchFamily="49" charset="0"/>
              </a:rPr>
              <a:t>ALLOC</a:t>
            </a:r>
            <a:r>
              <a:rPr lang="en-US" dirty="0"/>
              <a:t> instruction are equivalent and can be used interchangeably.</a:t>
            </a:r>
          </a:p>
          <a:p>
            <a:r>
              <a:rPr lang="en-US" dirty="0"/>
              <a:t>Both instructions simply move </a:t>
            </a:r>
            <a:r>
              <a:rPr lang="en-US" dirty="0">
                <a:latin typeface="Consolas" panose="020B0609020204030204" pitchFamily="49" charset="0"/>
              </a:rPr>
              <a:t>SP</a:t>
            </a:r>
            <a:r>
              <a:rPr lang="en-US" dirty="0"/>
              <a:t> to allocate space on the run-time stack; e.g., for a function return value or a subprogram’s local variable.</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AF88D94C-23BA-4549-9510-4C5AF057383A}" type="slidenum">
              <a:rPr lang="en-US" smtClean="0"/>
              <a:pPr/>
              <a:t>48</a:t>
            </a:fld>
            <a:endParaRPr lang="en-US"/>
          </a:p>
        </p:txBody>
      </p:sp>
      <p:sp>
        <p:nvSpPr>
          <p:cNvPr id="28676" name="Rectangle 2"/>
          <p:cNvSpPr>
            <a:spLocks noGrp="1" noChangeArrowheads="1"/>
          </p:cNvSpPr>
          <p:nvPr>
            <p:ph type="title"/>
          </p:nvPr>
        </p:nvSpPr>
        <p:spPr/>
        <p:txBody>
          <a:bodyPr/>
          <a:lstStyle/>
          <a:p>
            <a:r>
              <a:rPr lang="en-US" dirty="0"/>
              <a:t>Return Instruction</a:t>
            </a:r>
          </a:p>
        </p:txBody>
      </p:sp>
      <p:sp>
        <p:nvSpPr>
          <p:cNvPr id="28677" name="Rectangle 3"/>
          <p:cNvSpPr>
            <a:spLocks noGrp="1" noChangeArrowheads="1"/>
          </p:cNvSpPr>
          <p:nvPr>
            <p:ph type="body" idx="1"/>
          </p:nvPr>
        </p:nvSpPr>
        <p:spPr/>
        <p:txBody>
          <a:bodyPr/>
          <a:lstStyle/>
          <a:p>
            <a:r>
              <a:rPr lang="en-US"/>
              <a:t>The CVM </a:t>
            </a:r>
            <a:r>
              <a:rPr lang="en-US" dirty="0"/>
              <a:t>return instruction indicates the number of bytes used by the subprogram parameters so that they can be removed from the stack</a:t>
            </a:r>
          </a:p>
          <a:p>
            <a:r>
              <a:rPr lang="en-US" dirty="0"/>
              <a:t>Example</a:t>
            </a:r>
          </a:p>
          <a:p>
            <a:pPr lvl="1">
              <a:buNone/>
            </a:pPr>
            <a:r>
              <a:rPr lang="en-US" dirty="0">
                <a:latin typeface="Consolas" pitchFamily="49" charset="0"/>
                <a:cs typeface="Consolas" pitchFamily="49" charset="0"/>
              </a:rPr>
              <a:t>ret 8</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AF88D94C-23BA-4549-9510-4C5AF057383A}" type="slidenum">
              <a:rPr lang="en-US" smtClean="0"/>
              <a:pPr/>
              <a:t>49</a:t>
            </a:fld>
            <a:endParaRPr lang="en-US"/>
          </a:p>
        </p:txBody>
      </p:sp>
      <p:sp>
        <p:nvSpPr>
          <p:cNvPr id="28676" name="Rectangle 2"/>
          <p:cNvSpPr>
            <a:spLocks noGrp="1" noChangeArrowheads="1"/>
          </p:cNvSpPr>
          <p:nvPr>
            <p:ph type="title"/>
          </p:nvPr>
        </p:nvSpPr>
        <p:spPr/>
        <p:txBody>
          <a:bodyPr/>
          <a:lstStyle/>
          <a:p>
            <a:r>
              <a:rPr lang="en-US" dirty="0"/>
              <a:t>Returning from a Subprogram</a:t>
            </a:r>
          </a:p>
        </p:txBody>
      </p:sp>
      <p:sp>
        <p:nvSpPr>
          <p:cNvPr id="28677" name="Rectangle 3"/>
          <p:cNvSpPr>
            <a:spLocks noGrp="1" noChangeArrowheads="1"/>
          </p:cNvSpPr>
          <p:nvPr>
            <p:ph type="body" idx="1"/>
          </p:nvPr>
        </p:nvSpPr>
        <p:spPr/>
        <p:txBody>
          <a:bodyPr/>
          <a:lstStyle/>
          <a:p>
            <a:pPr>
              <a:buNone/>
            </a:pPr>
            <a:r>
              <a:rPr lang="en-US" dirty="0"/>
              <a:t>When a return instruction is executed</a:t>
            </a:r>
          </a:p>
          <a:p>
            <a:r>
              <a:rPr lang="en-US" dirty="0">
                <a:latin typeface="Consolas" panose="020B0609020204030204" pitchFamily="49" charset="0"/>
              </a:rPr>
              <a:t>BP</a:t>
            </a:r>
            <a:r>
              <a:rPr lang="en-US" dirty="0"/>
              <a:t> is set to the dynamic link.</a:t>
            </a:r>
          </a:p>
          <a:p>
            <a:pPr lvl="1"/>
            <a:r>
              <a:rPr lang="en-US" dirty="0"/>
              <a:t>restores BP to the caller’s activation record</a:t>
            </a:r>
          </a:p>
          <a:p>
            <a:r>
              <a:rPr lang="en-US" dirty="0">
                <a:latin typeface="Consolas" panose="020B0609020204030204" pitchFamily="49" charset="0"/>
              </a:rPr>
              <a:t>PC</a:t>
            </a:r>
            <a:r>
              <a:rPr lang="en-US" dirty="0"/>
              <a:t> is set to the return address.</a:t>
            </a:r>
          </a:p>
          <a:p>
            <a:pPr lvl="1"/>
            <a:r>
              <a:rPr lang="en-US" dirty="0"/>
              <a:t>restores PC to the instruction after the call</a:t>
            </a:r>
          </a:p>
          <a:p>
            <a:r>
              <a:rPr lang="en-US" dirty="0">
                <a:latin typeface="Consolas" panose="020B0609020204030204" pitchFamily="49" charset="0"/>
              </a:rPr>
              <a:t>SP</a:t>
            </a:r>
            <a:r>
              <a:rPr lang="en-US" dirty="0"/>
              <a:t> is set so as to restore the stack to its state before the call instruction was executed.</a:t>
            </a:r>
          </a:p>
          <a:p>
            <a:pPr lvl="1"/>
            <a:r>
              <a:rPr lang="en-US" dirty="0"/>
              <a:t>For procedures, </a:t>
            </a:r>
            <a:r>
              <a:rPr lang="en-US" dirty="0">
                <a:latin typeface="Consolas" panose="020B0609020204030204" pitchFamily="49" charset="0"/>
              </a:rPr>
              <a:t>SP</a:t>
            </a:r>
            <a:r>
              <a:rPr lang="en-US" dirty="0"/>
              <a:t> is set to the memory address before the activation record.</a:t>
            </a:r>
          </a:p>
          <a:p>
            <a:pPr lvl="1"/>
            <a:r>
              <a:rPr lang="en-US" dirty="0"/>
              <a:t>For functions, </a:t>
            </a:r>
            <a:r>
              <a:rPr lang="en-US" dirty="0">
                <a:latin typeface="Consolas" panose="020B0609020204030204" pitchFamily="49" charset="0"/>
              </a:rPr>
              <a:t>SP</a:t>
            </a:r>
            <a:r>
              <a:rPr lang="en-US" dirty="0"/>
              <a:t> is set to the memory address of the last byte of the return value.  The return value remains on the stack.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Procedure Example – Parameters</a:t>
            </a:r>
          </a:p>
        </p:txBody>
      </p:sp>
      <p:sp>
        <p:nvSpPr>
          <p:cNvPr id="6147" name="Content Placeholder 2"/>
          <p:cNvSpPr>
            <a:spLocks noGrp="1"/>
          </p:cNvSpPr>
          <p:nvPr>
            <p:ph idx="1"/>
          </p:nvPr>
        </p:nvSpPr>
        <p:spPr>
          <a:xfrm>
            <a:off x="458788" y="1363663"/>
            <a:ext cx="8226425" cy="4935537"/>
          </a:xfrm>
        </p:spPr>
        <p:txBody>
          <a:bodyPr tIns="91440"/>
          <a:lstStyle/>
          <a:p>
            <a:pPr marL="274320" indent="0">
              <a:spcBef>
                <a:spcPts val="200"/>
              </a:spcBef>
              <a:buFontTx/>
              <a:buNone/>
            </a:pPr>
            <a:r>
              <a:rPr lang="en-US" sz="1800" dirty="0">
                <a:latin typeface="Consolas" pitchFamily="49" charset="0"/>
                <a:cs typeface="Consolas" pitchFamily="49" charset="0"/>
              </a:rPr>
              <a:t>var x : Integer;</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proc main()</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x := 5;</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inc</a:t>
            </a:r>
            <a:r>
              <a:rPr lang="en-US" sz="1800" dirty="0">
                <a:latin typeface="Consolas" pitchFamily="49" charset="0"/>
                <a:cs typeface="Consolas" pitchFamily="49" charset="0"/>
              </a:rPr>
              <a:t>(x);</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proc </a:t>
            </a:r>
            <a:r>
              <a:rPr lang="en-US" sz="1800" dirty="0" err="1">
                <a:latin typeface="Consolas" pitchFamily="49" charset="0"/>
                <a:cs typeface="Consolas" pitchFamily="49" charset="0"/>
              </a:rPr>
              <a:t>inc</a:t>
            </a:r>
            <a:r>
              <a:rPr lang="en-US" sz="1800" dirty="0">
                <a:latin typeface="Consolas" pitchFamily="49" charset="0"/>
                <a:cs typeface="Consolas" pitchFamily="49" charset="0"/>
              </a:rPr>
              <a:t>(var n : Integer)</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n := n + 1;</a:t>
            </a:r>
          </a:p>
          <a:p>
            <a:pPr marL="274320" indent="0">
              <a:spcBef>
                <a:spcPts val="200"/>
              </a:spcBef>
              <a:buFontTx/>
              <a:buNone/>
            </a:pPr>
            <a:r>
              <a:rPr lang="en-US" sz="1800" dirty="0">
                <a:latin typeface="Consolas" pitchFamily="49" charset="0"/>
                <a:cs typeface="Consolas" pitchFamily="49" charset="0"/>
              </a:rPr>
              <a:t>  }</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51F53113-F4AE-4FA6-88FC-9C7B2F2E2FCE}" type="slidenum">
              <a:rPr lang="en-US" smtClean="0"/>
              <a:pPr/>
              <a:t>5</a:t>
            </a:fld>
            <a:endParaRPr lang="en-US"/>
          </a:p>
        </p:txBody>
      </p:sp>
      <p:sp>
        <p:nvSpPr>
          <p:cNvPr id="2" name="TextBox 1"/>
          <p:cNvSpPr txBox="1"/>
          <p:nvPr/>
        </p:nvSpPr>
        <p:spPr>
          <a:xfrm>
            <a:off x="1425145" y="5529759"/>
            <a:ext cx="6293711" cy="769441"/>
          </a:xfrm>
          <a:prstGeom prst="rect">
            <a:avLst/>
          </a:prstGeom>
          <a:noFill/>
          <a:ln>
            <a:solidFill>
              <a:schemeClr val="tx1"/>
            </a:solidFill>
          </a:ln>
        </p:spPr>
        <p:txBody>
          <a:bodyPr wrap="none" rtlCol="0">
            <a:spAutoFit/>
          </a:bodyPr>
          <a:lstStyle/>
          <a:p>
            <a:pPr algn="l"/>
            <a:r>
              <a:rPr lang="en-US" sz="2200" dirty="0"/>
              <a:t>What value is printed?  If “</a:t>
            </a:r>
            <a:r>
              <a:rPr lang="en-US" sz="2200" dirty="0">
                <a:latin typeface="Consolas" pitchFamily="49" charset="0"/>
                <a:cs typeface="Consolas" pitchFamily="49" charset="0"/>
              </a:rPr>
              <a:t>var</a:t>
            </a:r>
            <a:r>
              <a:rPr lang="en-US" sz="2200" dirty="0"/>
              <a:t>” is removed from</a:t>
            </a:r>
          </a:p>
          <a:p>
            <a:pPr algn="l"/>
            <a:r>
              <a:rPr lang="en-US" sz="2200" dirty="0"/>
              <a:t>the parameter declaration, what value is printed?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305C-BCF2-A2E6-A40C-91724A253772}"/>
              </a:ext>
            </a:extLst>
          </p:cNvPr>
          <p:cNvSpPr>
            <a:spLocks noGrp="1"/>
          </p:cNvSpPr>
          <p:nvPr>
            <p:ph type="title"/>
          </p:nvPr>
        </p:nvSpPr>
        <p:spPr/>
        <p:txBody>
          <a:bodyPr/>
          <a:lstStyle/>
          <a:p>
            <a:r>
              <a:rPr lang="en-US" dirty="0"/>
              <a:t>Calling Conventions for CPRL on CVM</a:t>
            </a:r>
          </a:p>
        </p:txBody>
      </p:sp>
      <p:sp>
        <p:nvSpPr>
          <p:cNvPr id="3" name="Content Placeholder 2">
            <a:extLst>
              <a:ext uri="{FF2B5EF4-FFF2-40B4-BE49-F238E27FC236}">
                <a16:creationId xmlns:a16="http://schemas.microsoft.com/office/drawing/2014/main" id="{E3B8AB94-145C-2CA6-8DB3-0CBA61B3E045}"/>
              </a:ext>
            </a:extLst>
          </p:cNvPr>
          <p:cNvSpPr>
            <a:spLocks noGrp="1"/>
          </p:cNvSpPr>
          <p:nvPr>
            <p:ph idx="1"/>
          </p:nvPr>
        </p:nvSpPr>
        <p:spPr/>
        <p:txBody>
          <a:bodyPr/>
          <a:lstStyle/>
          <a:p>
            <a:r>
              <a:rPr lang="en-US" dirty="0"/>
              <a:t>Calling subprogram reserves space on the run-time stack for a function return value.</a:t>
            </a:r>
          </a:p>
          <a:p>
            <a:r>
              <a:rPr lang="en-US" dirty="0"/>
              <a:t>Calling subprogram loads (pushes) the actual parameters onto the stack in the specified order.</a:t>
            </a:r>
          </a:p>
          <a:p>
            <a:r>
              <a:rPr lang="en-US" dirty="0"/>
              <a:t>Calling subprogram then executes a </a:t>
            </a:r>
            <a:r>
              <a:rPr lang="en-US" dirty="0">
                <a:latin typeface="Consolas" panose="020B0609020204030204" pitchFamily="49" charset="0"/>
              </a:rPr>
              <a:t>CALL</a:t>
            </a:r>
            <a:r>
              <a:rPr lang="en-US" dirty="0"/>
              <a:t> instruction.</a:t>
            </a:r>
          </a:p>
          <a:p>
            <a:pPr lvl="1"/>
            <a:r>
              <a:rPr lang="en-US" dirty="0"/>
              <a:t>pushes the context part onto the run-time stack</a:t>
            </a:r>
          </a:p>
          <a:p>
            <a:r>
              <a:rPr lang="en-US" dirty="0"/>
              <a:t>Called subprogram reserves space on the stack for local variables.</a:t>
            </a:r>
          </a:p>
          <a:p>
            <a:r>
              <a:rPr lang="en-US" dirty="0"/>
              <a:t>Called subprogram (function) puts the return value in the space previously allocated by the calling subprogram.</a:t>
            </a:r>
          </a:p>
        </p:txBody>
      </p:sp>
      <p:sp>
        <p:nvSpPr>
          <p:cNvPr id="4" name="Footer Placeholder 3">
            <a:extLst>
              <a:ext uri="{FF2B5EF4-FFF2-40B4-BE49-F238E27FC236}">
                <a16:creationId xmlns:a16="http://schemas.microsoft.com/office/drawing/2014/main" id="{2C9B261C-CFA4-8275-D46E-6B49D570293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F967E82-CA32-0898-B4EA-C49F1D0A1582}"/>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50</a:t>
            </a:fld>
            <a:endParaRPr lang="en-US"/>
          </a:p>
        </p:txBody>
      </p:sp>
    </p:spTree>
    <p:extLst>
      <p:ext uri="{BB962C8B-B14F-4D97-AF65-F5344CB8AC3E}">
        <p14:creationId xmlns:p14="http://schemas.microsoft.com/office/powerpoint/2010/main" val="20767840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305C-BCF2-A2E6-A40C-91724A253772}"/>
              </a:ext>
            </a:extLst>
          </p:cNvPr>
          <p:cNvSpPr>
            <a:spLocks noGrp="1"/>
          </p:cNvSpPr>
          <p:nvPr>
            <p:ph type="title"/>
          </p:nvPr>
        </p:nvSpPr>
        <p:spPr/>
        <p:txBody>
          <a:bodyPr/>
          <a:lstStyle/>
          <a:p>
            <a:r>
              <a:rPr lang="en-US" dirty="0"/>
              <a:t>Calling Conventions for CPRL on CVM</a:t>
            </a:r>
            <a:br>
              <a:rPr lang="en-US" dirty="0"/>
            </a:br>
            <a:r>
              <a:rPr lang="en-US" sz="2400" dirty="0"/>
              <a:t>(continued)</a:t>
            </a:r>
          </a:p>
        </p:txBody>
      </p:sp>
      <p:sp>
        <p:nvSpPr>
          <p:cNvPr id="3" name="Content Placeholder 2">
            <a:extLst>
              <a:ext uri="{FF2B5EF4-FFF2-40B4-BE49-F238E27FC236}">
                <a16:creationId xmlns:a16="http://schemas.microsoft.com/office/drawing/2014/main" id="{E3B8AB94-145C-2CA6-8DB3-0CBA61B3E045}"/>
              </a:ext>
            </a:extLst>
          </p:cNvPr>
          <p:cNvSpPr>
            <a:spLocks noGrp="1"/>
          </p:cNvSpPr>
          <p:nvPr>
            <p:ph idx="1"/>
          </p:nvPr>
        </p:nvSpPr>
        <p:spPr/>
        <p:txBody>
          <a:bodyPr/>
          <a:lstStyle/>
          <a:p>
            <a:r>
              <a:rPr lang="en-US" dirty="0"/>
              <a:t>Called subprogram executes a </a:t>
            </a:r>
            <a:r>
              <a:rPr lang="en-US" dirty="0">
                <a:latin typeface="Consolas" panose="020B0609020204030204" pitchFamily="49" charset="0"/>
              </a:rPr>
              <a:t>RET n</a:t>
            </a:r>
            <a:r>
              <a:rPr lang="en-US" dirty="0"/>
              <a:t> instruction.</a:t>
            </a:r>
          </a:p>
          <a:p>
            <a:pPr lvl="1"/>
            <a:r>
              <a:rPr lang="en-US" dirty="0"/>
              <a:t>n is number of bytes allocated for subprogram’s actual parameters</a:t>
            </a:r>
          </a:p>
        </p:txBody>
      </p:sp>
      <p:sp>
        <p:nvSpPr>
          <p:cNvPr id="4" name="Footer Placeholder 3">
            <a:extLst>
              <a:ext uri="{FF2B5EF4-FFF2-40B4-BE49-F238E27FC236}">
                <a16:creationId xmlns:a16="http://schemas.microsoft.com/office/drawing/2014/main" id="{2C9B261C-CFA4-8275-D46E-6B49D570293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F967E82-CA32-0898-B4EA-C49F1D0A1582}"/>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51</a:t>
            </a:fld>
            <a:endParaRPr lang="en-US"/>
          </a:p>
        </p:txBody>
      </p:sp>
    </p:spTree>
    <p:extLst>
      <p:ext uri="{BB962C8B-B14F-4D97-AF65-F5344CB8AC3E}">
        <p14:creationId xmlns:p14="http://schemas.microsoft.com/office/powerpoint/2010/main" val="8719585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3E88-7F59-81BD-0E1F-F35B716D2541}"/>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F8F92EE-6904-72EC-0AF5-78859D4CB5BB}"/>
              </a:ext>
            </a:extLst>
          </p:cNvPr>
          <p:cNvSpPr>
            <a:spLocks noGrp="1"/>
          </p:cNvSpPr>
          <p:nvPr>
            <p:ph idx="1"/>
          </p:nvPr>
        </p:nvSpPr>
        <p:spPr/>
        <p:txBody>
          <a:bodyPr/>
          <a:lstStyle/>
          <a:p>
            <a:r>
              <a:rPr lang="en-US" dirty="0"/>
              <a:t>Similar to what we did global variables, we need to compute the relative address (offset) for each variable plus the total number of bytes of all variables for each subprogram.</a:t>
            </a:r>
          </a:p>
          <a:p>
            <a:r>
              <a:rPr lang="en-US" dirty="0"/>
              <a:t>In addition, for subprograms, we will need to compute the relative address for each parameter.</a:t>
            </a:r>
          </a:p>
          <a:p>
            <a:r>
              <a:rPr lang="en-US" dirty="0"/>
              <a:t>Minor difference: starting relative address for the first variable is the number of bytes in the context part of an activation record (8 for CPRL activation records), not zero as it was for program-level variables.</a:t>
            </a:r>
          </a:p>
        </p:txBody>
      </p:sp>
      <p:sp>
        <p:nvSpPr>
          <p:cNvPr id="4" name="Footer Placeholder 3">
            <a:extLst>
              <a:ext uri="{FF2B5EF4-FFF2-40B4-BE49-F238E27FC236}">
                <a16:creationId xmlns:a16="http://schemas.microsoft.com/office/drawing/2014/main" id="{026AB69C-CA12-6FC1-5D53-CE5FFA9B466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0582888-6019-CF68-CF13-706B05FA00E4}"/>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52</a:t>
            </a:fld>
            <a:endParaRPr lang="en-US"/>
          </a:p>
        </p:txBody>
      </p:sp>
    </p:spTree>
    <p:extLst>
      <p:ext uri="{BB962C8B-B14F-4D97-AF65-F5344CB8AC3E}">
        <p14:creationId xmlns:p14="http://schemas.microsoft.com/office/powerpoint/2010/main" val="13613322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3E88-7F59-81BD-0E1F-F35B716D2541}"/>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F8F92EE-6904-72EC-0AF5-78859D4CB5BB}"/>
              </a:ext>
            </a:extLst>
          </p:cNvPr>
          <p:cNvSpPr>
            <a:spLocks noGrp="1"/>
          </p:cNvSpPr>
          <p:nvPr>
            <p:ph idx="1"/>
          </p:nvPr>
        </p:nvSpPr>
        <p:spPr/>
        <p:txBody>
          <a:bodyPr/>
          <a:lstStyle/>
          <a:p>
            <a:r>
              <a:rPr lang="en-US" dirty="0"/>
              <a:t>Relative addresses for parameters are negative numbers since parameters are above </a:t>
            </a:r>
            <a:r>
              <a:rPr lang="en-US" dirty="0">
                <a:latin typeface="Consolas" panose="020B0609020204030204" pitchFamily="49" charset="0"/>
              </a:rPr>
              <a:t>BP</a:t>
            </a:r>
            <a:r>
              <a:rPr lang="en-US" dirty="0"/>
              <a:t> in the stack.</a:t>
            </a:r>
          </a:p>
          <a:p>
            <a:r>
              <a:rPr lang="en-US" sz="2400" dirty="0"/>
              <a:t>Method </a:t>
            </a:r>
            <a:r>
              <a:rPr lang="en-US" sz="2400" dirty="0" err="1">
                <a:latin typeface="Consolas" panose="020B0609020204030204" pitchFamily="49" charset="0"/>
              </a:rPr>
              <a:t>setRelativeAddresses</a:t>
            </a:r>
            <a:r>
              <a:rPr lang="en-US" sz="2400" dirty="0">
                <a:latin typeface="Consolas" panose="020B0609020204030204" pitchFamily="49" charset="0"/>
              </a:rPr>
              <a:t>()</a:t>
            </a:r>
            <a:r>
              <a:rPr lang="en-US" sz="2400" dirty="0"/>
              <a:t> in the AST class </a:t>
            </a:r>
            <a:r>
              <a:rPr lang="en-US" sz="2400" dirty="0">
                <a:latin typeface="Consolas" panose="020B0609020204030204" pitchFamily="49" charset="0"/>
              </a:rPr>
              <a:t>SubprogramDecl</a:t>
            </a:r>
            <a:r>
              <a:rPr lang="en-US" sz="2400" dirty="0"/>
              <a:t> is used to compute the relative addresses of a subprogram’s local variables and parameters.  </a:t>
            </a:r>
          </a:p>
        </p:txBody>
      </p:sp>
      <p:sp>
        <p:nvSpPr>
          <p:cNvPr id="4" name="Footer Placeholder 3">
            <a:extLst>
              <a:ext uri="{FF2B5EF4-FFF2-40B4-BE49-F238E27FC236}">
                <a16:creationId xmlns:a16="http://schemas.microsoft.com/office/drawing/2014/main" id="{026AB69C-CA12-6FC1-5D53-CE5FFA9B466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0582888-6019-CF68-CF13-706B05FA00E4}"/>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53</a:t>
            </a:fld>
            <a:endParaRPr lang="en-US"/>
          </a:p>
        </p:txBody>
      </p:sp>
    </p:spTree>
    <p:extLst>
      <p:ext uri="{BB962C8B-B14F-4D97-AF65-F5344CB8AC3E}">
        <p14:creationId xmlns:p14="http://schemas.microsoft.com/office/powerpoint/2010/main" val="40666143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Referencing Local Variables and Parameters</a:t>
            </a:r>
          </a:p>
        </p:txBody>
      </p:sp>
      <p:sp>
        <p:nvSpPr>
          <p:cNvPr id="3" name="Content Placeholder 2"/>
          <p:cNvSpPr>
            <a:spLocks noGrp="1"/>
          </p:cNvSpPr>
          <p:nvPr>
            <p:ph idx="1"/>
          </p:nvPr>
        </p:nvSpPr>
        <p:spPr/>
        <p:txBody>
          <a:bodyPr/>
          <a:lstStyle/>
          <a:p>
            <a:pPr marL="0" indent="0">
              <a:buNone/>
            </a:pPr>
            <a:r>
              <a:rPr lang="en-US" sz="2300" dirty="0"/>
              <a:t>The </a:t>
            </a:r>
            <a:r>
              <a:rPr lang="en-US" sz="2300" dirty="0">
                <a:latin typeface="Consolas" panose="020B0609020204030204" pitchFamily="49" charset="0"/>
              </a:rPr>
              <a:t>LDLADDR</a:t>
            </a:r>
            <a:r>
              <a:rPr lang="en-US" sz="2300" dirty="0"/>
              <a:t> (load local address) instruction is used to reference variables local to the subprogram and the subprogram parameters. </a:t>
            </a:r>
          </a:p>
          <a:p>
            <a:r>
              <a:rPr lang="en-US" sz="2300" dirty="0"/>
              <a:t>Computes the absolute address of a local variable from its relative address with respect to </a:t>
            </a:r>
            <a:r>
              <a:rPr lang="en-US" sz="2300" dirty="0">
                <a:latin typeface="Consolas" panose="020B0609020204030204" pitchFamily="49" charset="0"/>
              </a:rPr>
              <a:t>BP</a:t>
            </a:r>
            <a:r>
              <a:rPr lang="en-US" sz="2300" dirty="0"/>
              <a:t> and pushes the absolute address onto the stack</a:t>
            </a:r>
          </a:p>
          <a:p>
            <a:r>
              <a:rPr lang="en-US" sz="2300" dirty="0"/>
              <a:t>Its use with subprograms is similar to the use of </a:t>
            </a:r>
            <a:r>
              <a:rPr lang="en-US" sz="2300" dirty="0">
                <a:latin typeface="Consolas" panose="020B0609020204030204" pitchFamily="49" charset="0"/>
              </a:rPr>
              <a:t>LDGADDR</a:t>
            </a:r>
            <a:r>
              <a:rPr lang="en-US" sz="2300" dirty="0"/>
              <a:t> for global variables except that the relative address of the first local variable is 8 instead of </a:t>
            </a:r>
            <a:r>
              <a:rPr lang="en-US" sz="2300" dirty="0">
                <a:latin typeface="Consolas" panose="020B0609020204030204" pitchFamily="49" charset="0"/>
              </a:rPr>
              <a:t>0</a:t>
            </a:r>
            <a:r>
              <a:rPr lang="en-US" sz="2300" dirty="0"/>
              <a:t> since there are 8 bytes in the context part of the activation record.</a:t>
            </a:r>
          </a:p>
          <a:p>
            <a:r>
              <a:rPr lang="en-US" sz="2300" dirty="0"/>
              <a:t>Relative addresses for parameters are negative numbers since parameters are above BP in the stack.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54</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Referencing Global Variables</a:t>
            </a:r>
            <a:endParaRPr lang="en-US" dirty="0"/>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The </a:t>
            </a:r>
            <a:r>
              <a:rPr lang="en-US" dirty="0">
                <a:latin typeface="Consolas" panose="020B0609020204030204" pitchFamily="49" charset="0"/>
              </a:rPr>
              <a:t>LDGADDR</a:t>
            </a:r>
            <a:r>
              <a:rPr lang="en-US" dirty="0"/>
              <a:t> instruction is used within a subprogram to reference global variables; i.e., variables declared at the program level.</a:t>
            </a:r>
          </a:p>
          <a:p>
            <a:r>
              <a:rPr lang="en-US" dirty="0"/>
              <a:t>Computes the absolute address of a global variable from its relative address with respect to </a:t>
            </a:r>
            <a:r>
              <a:rPr lang="en-US" dirty="0">
                <a:latin typeface="Consolas" panose="020B0609020204030204" pitchFamily="49" charset="0"/>
              </a:rPr>
              <a:t>SB</a:t>
            </a:r>
            <a:r>
              <a:rPr lang="en-US" dirty="0"/>
              <a:t> and pushes the absolute address onto the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56</a:t>
            </a:fld>
            <a:endParaRPr lang="en-US"/>
          </a:p>
        </p:txBody>
      </p:sp>
      <p:sp>
        <p:nvSpPr>
          <p:cNvPr id="24580" name="Rectangle 2"/>
          <p:cNvSpPr>
            <a:spLocks noGrp="1" noChangeArrowheads="1"/>
          </p:cNvSpPr>
          <p:nvPr>
            <p:ph type="title"/>
          </p:nvPr>
        </p:nvSpPr>
        <p:spPr/>
        <p:txBody>
          <a:bodyPr/>
          <a:lstStyle/>
          <a:p>
            <a:r>
              <a:rPr lang="en-US" dirty="0"/>
              <a:t>Example: Activation Record</a:t>
            </a:r>
          </a:p>
        </p:txBody>
      </p:sp>
      <p:sp>
        <p:nvSpPr>
          <p:cNvPr id="24581" name="Rectangle 3"/>
          <p:cNvSpPr>
            <a:spLocks noGrp="1" noChangeArrowheads="1"/>
          </p:cNvSpPr>
          <p:nvPr>
            <p:ph type="body" idx="1"/>
          </p:nvPr>
        </p:nvSpPr>
        <p:spPr/>
        <p:txBody>
          <a:bodyPr tIns="91440"/>
          <a:lstStyle/>
          <a:p>
            <a:pPr marL="274320" indent="0">
              <a:spcBef>
                <a:spcPts val="100"/>
              </a:spcBef>
              <a:buFontTx/>
              <a:buNone/>
            </a:pPr>
            <a:r>
              <a:rPr lang="en-US" sz="1800" dirty="0">
                <a:latin typeface="Consolas" pitchFamily="49" charset="0"/>
              </a:rPr>
              <a:t>var x : Integer;</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p(a : Integer, b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p(2, 5);</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p:txBody>
      </p:sp>
    </p:spTree>
    <p:extLst>
      <p:ext uri="{BB962C8B-B14F-4D97-AF65-F5344CB8AC3E}">
        <p14:creationId xmlns:p14="http://schemas.microsoft.com/office/powerpoint/2010/main" val="20344937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7402C915-0DFC-47EF-80DE-4DAB7CB87AF4}" type="slidenum">
              <a:rPr lang="en-US" smtClean="0"/>
              <a:pPr/>
              <a:t>57</a:t>
            </a:fld>
            <a:endParaRPr lang="en-US"/>
          </a:p>
        </p:txBody>
      </p:sp>
      <p:sp>
        <p:nvSpPr>
          <p:cNvPr id="25604" name="Rectangle 2"/>
          <p:cNvSpPr>
            <a:spLocks noGrp="1" noChangeArrowheads="1"/>
          </p:cNvSpPr>
          <p:nvPr>
            <p:ph type="title"/>
          </p:nvPr>
        </p:nvSpPr>
        <p:spPr/>
        <p:txBody>
          <a:bodyPr/>
          <a:lstStyle/>
          <a:p>
            <a:r>
              <a:rPr lang="en-US" dirty="0"/>
              <a:t>Activation Record for Procedure </a:t>
            </a:r>
            <a:r>
              <a:rPr lang="en-US" dirty="0">
                <a:latin typeface="Consolas" panose="020B0609020204030204" pitchFamily="49" charset="0"/>
              </a:rPr>
              <a:t>p()</a:t>
            </a:r>
          </a:p>
        </p:txBody>
      </p:sp>
      <p:sp>
        <p:nvSpPr>
          <p:cNvPr id="65" name="TextBox 64"/>
          <p:cNvSpPr txBox="1"/>
          <p:nvPr/>
        </p:nvSpPr>
        <p:spPr>
          <a:xfrm>
            <a:off x="3211801" y="1437658"/>
            <a:ext cx="492444" cy="461665"/>
          </a:xfrm>
          <a:prstGeom prst="rect">
            <a:avLst/>
          </a:prstGeom>
          <a:noFill/>
        </p:spPr>
        <p:txBody>
          <a:bodyPr wrap="none" rtlCol="0">
            <a:spAutoFit/>
          </a:bodyPr>
          <a:lstStyle/>
          <a:p>
            <a:r>
              <a:rPr lang="en-US" dirty="0"/>
              <a:t>…</a:t>
            </a:r>
          </a:p>
        </p:txBody>
      </p:sp>
      <p:grpSp>
        <p:nvGrpSpPr>
          <p:cNvPr id="4" name="Group 3"/>
          <p:cNvGrpSpPr/>
          <p:nvPr/>
        </p:nvGrpSpPr>
        <p:grpSpPr>
          <a:xfrm>
            <a:off x="1305196" y="1446520"/>
            <a:ext cx="6533608" cy="4573280"/>
            <a:chOff x="1295400" y="1418812"/>
            <a:chExt cx="6533608" cy="4573280"/>
          </a:xfrm>
        </p:grpSpPr>
        <p:sp>
          <p:nvSpPr>
            <p:cNvPr id="25605" name="Rectangle 4"/>
            <p:cNvSpPr>
              <a:spLocks noChangeArrowheads="1"/>
            </p:cNvSpPr>
            <p:nvPr/>
          </p:nvSpPr>
          <p:spPr bwMode="auto">
            <a:xfrm>
              <a:off x="2911475" y="1647825"/>
              <a:ext cx="1096962" cy="4295775"/>
            </a:xfrm>
            <a:prstGeom prst="rect">
              <a:avLst/>
            </a:prstGeom>
            <a:noFill/>
            <a:ln w="9525">
              <a:solidFill>
                <a:schemeClr val="tx1"/>
              </a:solidFill>
              <a:miter lim="800000"/>
              <a:headEnd/>
              <a:tailEnd/>
            </a:ln>
          </p:spPr>
          <p:txBody>
            <a:bodyPr wrap="none" lIns="92075" tIns="46038" rIns="92075" bIns="46038" anchor="ctr"/>
            <a:lstStyle/>
            <a:p>
              <a:endParaRPr lang="en-US" sz="1700" dirty="0"/>
            </a:p>
          </p:txBody>
        </p:sp>
        <p:sp>
          <p:nvSpPr>
            <p:cNvPr id="25606" name="Line 5"/>
            <p:cNvSpPr>
              <a:spLocks noChangeShapeType="1"/>
            </p:cNvSpPr>
            <p:nvPr/>
          </p:nvSpPr>
          <p:spPr bwMode="auto">
            <a:xfrm>
              <a:off x="2911475" y="19875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7" name="Line 6"/>
            <p:cNvSpPr>
              <a:spLocks noChangeShapeType="1"/>
            </p:cNvSpPr>
            <p:nvPr/>
          </p:nvSpPr>
          <p:spPr bwMode="auto">
            <a:xfrm>
              <a:off x="2911475" y="21510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8" name="Line 7"/>
            <p:cNvSpPr>
              <a:spLocks noChangeShapeType="1"/>
            </p:cNvSpPr>
            <p:nvPr/>
          </p:nvSpPr>
          <p:spPr bwMode="auto">
            <a:xfrm>
              <a:off x="2911475" y="18240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9" name="Line 8"/>
            <p:cNvSpPr>
              <a:spLocks noChangeShapeType="1"/>
            </p:cNvSpPr>
            <p:nvPr/>
          </p:nvSpPr>
          <p:spPr bwMode="auto">
            <a:xfrm>
              <a:off x="2911475" y="23161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0" name="Line 9"/>
            <p:cNvSpPr>
              <a:spLocks noChangeShapeType="1"/>
            </p:cNvSpPr>
            <p:nvPr/>
          </p:nvSpPr>
          <p:spPr bwMode="auto">
            <a:xfrm>
              <a:off x="2911475" y="24796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1" name="Line 10"/>
            <p:cNvSpPr>
              <a:spLocks noChangeShapeType="1"/>
            </p:cNvSpPr>
            <p:nvPr/>
          </p:nvSpPr>
          <p:spPr bwMode="auto">
            <a:xfrm>
              <a:off x="2911475" y="26447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2" name="Line 11"/>
            <p:cNvSpPr>
              <a:spLocks noChangeShapeType="1"/>
            </p:cNvSpPr>
            <p:nvPr/>
          </p:nvSpPr>
          <p:spPr bwMode="auto">
            <a:xfrm>
              <a:off x="2911475" y="28082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3" name="Line 12"/>
            <p:cNvSpPr>
              <a:spLocks noChangeShapeType="1"/>
            </p:cNvSpPr>
            <p:nvPr/>
          </p:nvSpPr>
          <p:spPr bwMode="auto">
            <a:xfrm>
              <a:off x="2911475" y="29733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4" name="Line 13"/>
            <p:cNvSpPr>
              <a:spLocks noChangeShapeType="1"/>
            </p:cNvSpPr>
            <p:nvPr/>
          </p:nvSpPr>
          <p:spPr bwMode="auto">
            <a:xfrm>
              <a:off x="2911475" y="31369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5" name="Line 14"/>
            <p:cNvSpPr>
              <a:spLocks noChangeShapeType="1"/>
            </p:cNvSpPr>
            <p:nvPr/>
          </p:nvSpPr>
          <p:spPr bwMode="auto">
            <a:xfrm>
              <a:off x="2911475" y="33020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6" name="Line 15"/>
            <p:cNvSpPr>
              <a:spLocks noChangeShapeType="1"/>
            </p:cNvSpPr>
            <p:nvPr/>
          </p:nvSpPr>
          <p:spPr bwMode="auto">
            <a:xfrm>
              <a:off x="2911475" y="34655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7" name="Line 16"/>
            <p:cNvSpPr>
              <a:spLocks noChangeShapeType="1"/>
            </p:cNvSpPr>
            <p:nvPr/>
          </p:nvSpPr>
          <p:spPr bwMode="auto">
            <a:xfrm>
              <a:off x="2911475" y="36306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8" name="Line 17"/>
            <p:cNvSpPr>
              <a:spLocks noChangeShapeType="1"/>
            </p:cNvSpPr>
            <p:nvPr/>
          </p:nvSpPr>
          <p:spPr bwMode="auto">
            <a:xfrm>
              <a:off x="2911475" y="379412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9" name="Line 18"/>
            <p:cNvSpPr>
              <a:spLocks noChangeShapeType="1"/>
            </p:cNvSpPr>
            <p:nvPr/>
          </p:nvSpPr>
          <p:spPr bwMode="auto">
            <a:xfrm>
              <a:off x="2911475" y="39576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0" name="Line 19"/>
            <p:cNvSpPr>
              <a:spLocks noChangeShapeType="1"/>
            </p:cNvSpPr>
            <p:nvPr/>
          </p:nvSpPr>
          <p:spPr bwMode="auto">
            <a:xfrm>
              <a:off x="2911475" y="41227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1" name="Line 20"/>
            <p:cNvSpPr>
              <a:spLocks noChangeShapeType="1"/>
            </p:cNvSpPr>
            <p:nvPr/>
          </p:nvSpPr>
          <p:spPr bwMode="auto">
            <a:xfrm>
              <a:off x="2911475" y="42862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2" name="Line 21"/>
            <p:cNvSpPr>
              <a:spLocks noChangeShapeType="1"/>
            </p:cNvSpPr>
            <p:nvPr/>
          </p:nvSpPr>
          <p:spPr bwMode="auto">
            <a:xfrm>
              <a:off x="2911475" y="44513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3" name="Line 22"/>
            <p:cNvSpPr>
              <a:spLocks noChangeShapeType="1"/>
            </p:cNvSpPr>
            <p:nvPr/>
          </p:nvSpPr>
          <p:spPr bwMode="auto">
            <a:xfrm>
              <a:off x="2911475" y="46148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4" name="Line 23"/>
            <p:cNvSpPr>
              <a:spLocks noChangeShapeType="1"/>
            </p:cNvSpPr>
            <p:nvPr/>
          </p:nvSpPr>
          <p:spPr bwMode="auto">
            <a:xfrm>
              <a:off x="2911475" y="47799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5" name="Line 24"/>
            <p:cNvSpPr>
              <a:spLocks noChangeShapeType="1"/>
            </p:cNvSpPr>
            <p:nvPr/>
          </p:nvSpPr>
          <p:spPr bwMode="auto">
            <a:xfrm>
              <a:off x="2911475" y="49434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6" name="Line 25"/>
            <p:cNvSpPr>
              <a:spLocks noChangeShapeType="1"/>
            </p:cNvSpPr>
            <p:nvPr/>
          </p:nvSpPr>
          <p:spPr bwMode="auto">
            <a:xfrm>
              <a:off x="2911475" y="51085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7" name="Line 26"/>
            <p:cNvSpPr>
              <a:spLocks noChangeShapeType="1"/>
            </p:cNvSpPr>
            <p:nvPr/>
          </p:nvSpPr>
          <p:spPr bwMode="auto">
            <a:xfrm>
              <a:off x="2911475" y="52720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8" name="Line 27"/>
            <p:cNvSpPr>
              <a:spLocks noChangeShapeType="1"/>
            </p:cNvSpPr>
            <p:nvPr/>
          </p:nvSpPr>
          <p:spPr bwMode="auto">
            <a:xfrm>
              <a:off x="2911475" y="54371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9" name="Line 28"/>
            <p:cNvSpPr>
              <a:spLocks noChangeShapeType="1"/>
            </p:cNvSpPr>
            <p:nvPr/>
          </p:nvSpPr>
          <p:spPr bwMode="auto">
            <a:xfrm>
              <a:off x="2911475" y="56007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0" name="Line 29"/>
            <p:cNvSpPr>
              <a:spLocks noChangeShapeType="1"/>
            </p:cNvSpPr>
            <p:nvPr/>
          </p:nvSpPr>
          <p:spPr bwMode="auto">
            <a:xfrm>
              <a:off x="2911475" y="57658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1" name="AutoShape 30"/>
            <p:cNvSpPr>
              <a:spLocks/>
            </p:cNvSpPr>
            <p:nvPr/>
          </p:nvSpPr>
          <p:spPr bwMode="auto">
            <a:xfrm>
              <a:off x="4103687" y="184785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2" name="AutoShape 31"/>
            <p:cNvSpPr>
              <a:spLocks/>
            </p:cNvSpPr>
            <p:nvPr/>
          </p:nvSpPr>
          <p:spPr bwMode="auto">
            <a:xfrm>
              <a:off x="4103687" y="25050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3" name="AutoShape 32"/>
            <p:cNvSpPr>
              <a:spLocks/>
            </p:cNvSpPr>
            <p:nvPr/>
          </p:nvSpPr>
          <p:spPr bwMode="auto">
            <a:xfrm>
              <a:off x="4103687" y="316230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4" name="AutoShape 33"/>
            <p:cNvSpPr>
              <a:spLocks/>
            </p:cNvSpPr>
            <p:nvPr/>
          </p:nvSpPr>
          <p:spPr bwMode="auto">
            <a:xfrm>
              <a:off x="4102100" y="382111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5" name="AutoShape 34"/>
            <p:cNvSpPr>
              <a:spLocks/>
            </p:cNvSpPr>
            <p:nvPr/>
          </p:nvSpPr>
          <p:spPr bwMode="auto">
            <a:xfrm>
              <a:off x="4102100" y="44735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6" name="Text Box 36"/>
            <p:cNvSpPr txBox="1">
              <a:spLocks noChangeArrowheads="1"/>
            </p:cNvSpPr>
            <p:nvPr/>
          </p:nvSpPr>
          <p:spPr bwMode="auto">
            <a:xfrm>
              <a:off x="4243387" y="1960563"/>
              <a:ext cx="311150" cy="366712"/>
            </a:xfrm>
            <a:prstGeom prst="rect">
              <a:avLst/>
            </a:prstGeom>
            <a:noFill/>
            <a:ln w="9525">
              <a:noFill/>
              <a:miter lim="800000"/>
              <a:headEnd/>
              <a:tailEnd/>
            </a:ln>
          </p:spPr>
          <p:txBody>
            <a:bodyPr wrap="none" lIns="92075" tIns="46038" rIns="92075" bIns="46038">
              <a:spAutoFit/>
            </a:bodyPr>
            <a:lstStyle/>
            <a:p>
              <a:r>
                <a:rPr lang="en-US" sz="1800" dirty="0"/>
                <a:t>a</a:t>
              </a:r>
            </a:p>
          </p:txBody>
        </p:sp>
        <p:sp>
          <p:nvSpPr>
            <p:cNvPr id="25637" name="Text Box 37"/>
            <p:cNvSpPr txBox="1">
              <a:spLocks noChangeArrowheads="1"/>
            </p:cNvSpPr>
            <p:nvPr/>
          </p:nvSpPr>
          <p:spPr bwMode="auto">
            <a:xfrm>
              <a:off x="4243387" y="2616200"/>
              <a:ext cx="311150" cy="366713"/>
            </a:xfrm>
            <a:prstGeom prst="rect">
              <a:avLst/>
            </a:prstGeom>
            <a:noFill/>
            <a:ln w="9525">
              <a:noFill/>
              <a:miter lim="800000"/>
              <a:headEnd/>
              <a:tailEnd/>
            </a:ln>
          </p:spPr>
          <p:txBody>
            <a:bodyPr wrap="none" lIns="92075" tIns="46038" rIns="92075" bIns="46038">
              <a:spAutoFit/>
            </a:bodyPr>
            <a:lstStyle/>
            <a:p>
              <a:r>
                <a:rPr lang="en-US" sz="1800" dirty="0"/>
                <a:t>b</a:t>
              </a:r>
            </a:p>
          </p:txBody>
        </p:sp>
        <p:sp>
          <p:nvSpPr>
            <p:cNvPr id="25638" name="Text Box 39"/>
            <p:cNvSpPr txBox="1">
              <a:spLocks noChangeArrowheads="1"/>
            </p:cNvSpPr>
            <p:nvPr/>
          </p:nvSpPr>
          <p:spPr bwMode="auto">
            <a:xfrm>
              <a:off x="3003550" y="1873250"/>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2</a:t>
              </a:r>
            </a:p>
          </p:txBody>
        </p:sp>
        <p:sp>
          <p:nvSpPr>
            <p:cNvPr id="25639" name="Text Box 40"/>
            <p:cNvSpPr txBox="1">
              <a:spLocks noChangeArrowheads="1"/>
            </p:cNvSpPr>
            <p:nvPr/>
          </p:nvSpPr>
          <p:spPr bwMode="auto">
            <a:xfrm>
              <a:off x="3003550" y="3830537"/>
              <a:ext cx="914400" cy="594360"/>
            </a:xfrm>
            <a:prstGeom prst="rect">
              <a:avLst/>
            </a:prstGeom>
            <a:solidFill>
              <a:schemeClr val="bg1"/>
            </a:solidFill>
            <a:ln w="9525">
              <a:noFill/>
              <a:miter lim="800000"/>
              <a:headEnd/>
              <a:tailEnd/>
            </a:ln>
          </p:spPr>
          <p:txBody>
            <a:bodyPr wrap="none" lIns="92075" tIns="46038" rIns="92075" bIns="46038"/>
            <a:lstStyle/>
            <a:p>
              <a:r>
                <a:rPr lang="en-US" sz="1700" dirty="0"/>
                <a:t>return</a:t>
              </a:r>
            </a:p>
            <a:p>
              <a:r>
                <a:rPr lang="en-US" sz="1700" dirty="0"/>
                <a:t>address</a:t>
              </a:r>
            </a:p>
          </p:txBody>
        </p:sp>
        <p:sp>
          <p:nvSpPr>
            <p:cNvPr id="25640" name="Text Box 41"/>
            <p:cNvSpPr txBox="1">
              <a:spLocks noChangeArrowheads="1"/>
            </p:cNvSpPr>
            <p:nvPr/>
          </p:nvSpPr>
          <p:spPr bwMode="auto">
            <a:xfrm>
              <a:off x="4243387" y="4586288"/>
              <a:ext cx="311150" cy="368300"/>
            </a:xfrm>
            <a:prstGeom prst="rect">
              <a:avLst/>
            </a:prstGeom>
            <a:noFill/>
            <a:ln w="9525">
              <a:noFill/>
              <a:miter lim="800000"/>
              <a:headEnd/>
              <a:tailEnd/>
            </a:ln>
          </p:spPr>
          <p:txBody>
            <a:bodyPr wrap="none" lIns="92075" tIns="46038" rIns="92075" bIns="46038">
              <a:spAutoFit/>
            </a:bodyPr>
            <a:lstStyle/>
            <a:p>
              <a:r>
                <a:rPr lang="en-US" sz="1800" dirty="0"/>
                <a:t>n</a:t>
              </a:r>
            </a:p>
          </p:txBody>
        </p:sp>
        <p:sp>
          <p:nvSpPr>
            <p:cNvPr id="25641" name="Text Box 42"/>
            <p:cNvSpPr txBox="1">
              <a:spLocks noChangeArrowheads="1"/>
            </p:cNvSpPr>
            <p:nvPr/>
          </p:nvSpPr>
          <p:spPr bwMode="auto">
            <a:xfrm>
              <a:off x="2454275" y="1731963"/>
              <a:ext cx="387350" cy="366712"/>
            </a:xfrm>
            <a:prstGeom prst="rect">
              <a:avLst/>
            </a:prstGeom>
            <a:noFill/>
            <a:ln w="9525">
              <a:noFill/>
              <a:miter lim="800000"/>
              <a:headEnd/>
              <a:tailEnd/>
            </a:ln>
          </p:spPr>
          <p:txBody>
            <a:bodyPr wrap="none" lIns="92075" tIns="46038" rIns="92075" bIns="46038">
              <a:spAutoFit/>
            </a:bodyPr>
            <a:lstStyle/>
            <a:p>
              <a:r>
                <a:rPr lang="en-US" sz="1800" dirty="0"/>
                <a:t>-8</a:t>
              </a:r>
            </a:p>
          </p:txBody>
        </p:sp>
        <p:sp>
          <p:nvSpPr>
            <p:cNvPr id="25642" name="Text Box 43"/>
            <p:cNvSpPr txBox="1">
              <a:spLocks noChangeArrowheads="1"/>
            </p:cNvSpPr>
            <p:nvPr/>
          </p:nvSpPr>
          <p:spPr bwMode="auto">
            <a:xfrm>
              <a:off x="2454275" y="2378075"/>
              <a:ext cx="387350" cy="366713"/>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3" name="Text Box 44"/>
            <p:cNvSpPr txBox="1">
              <a:spLocks noChangeArrowheads="1"/>
            </p:cNvSpPr>
            <p:nvPr/>
          </p:nvSpPr>
          <p:spPr bwMode="auto">
            <a:xfrm>
              <a:off x="2530475" y="3033713"/>
              <a:ext cx="311150" cy="366712"/>
            </a:xfrm>
            <a:prstGeom prst="rect">
              <a:avLst/>
            </a:prstGeom>
            <a:noFill/>
            <a:ln w="9525">
              <a:noFill/>
              <a:miter lim="800000"/>
              <a:headEnd/>
              <a:tailEnd/>
            </a:ln>
          </p:spPr>
          <p:txBody>
            <a:bodyPr wrap="none" lIns="92075" tIns="46038" rIns="92075" bIns="46038">
              <a:spAutoFit/>
            </a:bodyPr>
            <a:lstStyle/>
            <a:p>
              <a:r>
                <a:rPr lang="en-US" sz="1800" dirty="0"/>
                <a:t>0</a:t>
              </a:r>
            </a:p>
          </p:txBody>
        </p:sp>
        <p:sp>
          <p:nvSpPr>
            <p:cNvPr id="25644" name="Text Box 45"/>
            <p:cNvSpPr txBox="1">
              <a:spLocks noChangeArrowheads="1"/>
            </p:cNvSpPr>
            <p:nvPr/>
          </p:nvSpPr>
          <p:spPr bwMode="auto">
            <a:xfrm>
              <a:off x="2530475" y="3687763"/>
              <a:ext cx="311150" cy="366712"/>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5" name="Text Box 46"/>
            <p:cNvSpPr txBox="1">
              <a:spLocks noChangeArrowheads="1"/>
            </p:cNvSpPr>
            <p:nvPr/>
          </p:nvSpPr>
          <p:spPr bwMode="auto">
            <a:xfrm>
              <a:off x="2530475" y="4352925"/>
              <a:ext cx="311150" cy="366713"/>
            </a:xfrm>
            <a:prstGeom prst="rect">
              <a:avLst/>
            </a:prstGeom>
            <a:noFill/>
            <a:ln w="9525">
              <a:noFill/>
              <a:miter lim="800000"/>
              <a:headEnd/>
              <a:tailEnd/>
            </a:ln>
          </p:spPr>
          <p:txBody>
            <a:bodyPr wrap="none" lIns="92075" tIns="46038" rIns="92075" bIns="46038">
              <a:spAutoFit/>
            </a:bodyPr>
            <a:lstStyle/>
            <a:p>
              <a:r>
                <a:rPr lang="en-US" sz="1800"/>
                <a:t>8</a:t>
              </a:r>
            </a:p>
          </p:txBody>
        </p:sp>
        <p:sp>
          <p:nvSpPr>
            <p:cNvPr id="25646" name="Text Box 47"/>
            <p:cNvSpPr txBox="1">
              <a:spLocks noChangeArrowheads="1"/>
            </p:cNvSpPr>
            <p:nvPr/>
          </p:nvSpPr>
          <p:spPr bwMode="auto">
            <a:xfrm>
              <a:off x="2403475" y="4999038"/>
              <a:ext cx="438150" cy="366712"/>
            </a:xfrm>
            <a:prstGeom prst="rect">
              <a:avLst/>
            </a:prstGeom>
            <a:noFill/>
            <a:ln w="9525">
              <a:noFill/>
              <a:miter lim="800000"/>
              <a:headEnd/>
              <a:tailEnd/>
            </a:ln>
          </p:spPr>
          <p:txBody>
            <a:bodyPr wrap="none" lIns="92075" tIns="46038" rIns="92075" bIns="46038">
              <a:spAutoFit/>
            </a:bodyPr>
            <a:lstStyle/>
            <a:p>
              <a:r>
                <a:rPr lang="en-US" sz="1800"/>
                <a:t>12</a:t>
              </a:r>
            </a:p>
          </p:txBody>
        </p:sp>
        <p:sp>
          <p:nvSpPr>
            <p:cNvPr id="25647" name="Text Box 48"/>
            <p:cNvSpPr txBox="1">
              <a:spLocks noChangeArrowheads="1"/>
            </p:cNvSpPr>
            <p:nvPr/>
          </p:nvSpPr>
          <p:spPr bwMode="auto">
            <a:xfrm>
              <a:off x="1295400" y="2720975"/>
              <a:ext cx="1087437" cy="1006475"/>
            </a:xfrm>
            <a:prstGeom prst="rect">
              <a:avLst/>
            </a:prstGeom>
            <a:noFill/>
            <a:ln w="9525">
              <a:noFill/>
              <a:miter lim="800000"/>
              <a:headEnd/>
              <a:tailEnd/>
            </a:ln>
          </p:spPr>
          <p:txBody>
            <a:bodyPr wrap="none" lIns="92075" tIns="46038" rIns="92075" bIns="46038">
              <a:spAutoFit/>
            </a:bodyPr>
            <a:lstStyle/>
            <a:p>
              <a:r>
                <a:rPr lang="en-US" sz="2000" dirty="0"/>
                <a:t>address</a:t>
              </a:r>
            </a:p>
            <a:p>
              <a:r>
                <a:rPr lang="en-US" sz="2000" dirty="0"/>
                <a:t>relative</a:t>
              </a:r>
            </a:p>
            <a:p>
              <a:r>
                <a:rPr lang="en-US" sz="2000" dirty="0"/>
                <a:t>to BP</a:t>
              </a:r>
            </a:p>
          </p:txBody>
        </p:sp>
        <p:sp>
          <p:nvSpPr>
            <p:cNvPr id="25648" name="AutoShape 50"/>
            <p:cNvSpPr>
              <a:spLocks/>
            </p:cNvSpPr>
            <p:nvPr/>
          </p:nvSpPr>
          <p:spPr bwMode="auto">
            <a:xfrm>
              <a:off x="5266531" y="1828800"/>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49" name="AutoShape 51"/>
            <p:cNvSpPr>
              <a:spLocks/>
            </p:cNvSpPr>
            <p:nvPr/>
          </p:nvSpPr>
          <p:spPr bwMode="auto">
            <a:xfrm>
              <a:off x="5266531" y="447482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0" name="AutoShape 52"/>
            <p:cNvSpPr>
              <a:spLocks/>
            </p:cNvSpPr>
            <p:nvPr/>
          </p:nvSpPr>
          <p:spPr bwMode="auto">
            <a:xfrm>
              <a:off x="5266531" y="3151813"/>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1" name="Text Box 53"/>
            <p:cNvSpPr txBox="1">
              <a:spLocks noChangeArrowheads="1"/>
            </p:cNvSpPr>
            <p:nvPr/>
          </p:nvSpPr>
          <p:spPr bwMode="auto">
            <a:xfrm>
              <a:off x="5422900" y="2268186"/>
              <a:ext cx="1864293" cy="400752"/>
            </a:xfrm>
            <a:prstGeom prst="rect">
              <a:avLst/>
            </a:prstGeom>
            <a:noFill/>
            <a:ln w="9525">
              <a:noFill/>
              <a:miter lim="800000"/>
              <a:headEnd/>
              <a:tailEnd/>
            </a:ln>
          </p:spPr>
          <p:txBody>
            <a:bodyPr wrap="none" lIns="92075" tIns="46038" rIns="92075" bIns="46038">
              <a:spAutoFit/>
            </a:bodyPr>
            <a:lstStyle/>
            <a:p>
              <a:pPr algn="l"/>
              <a:r>
                <a:rPr lang="en-US" sz="2000" dirty="0"/>
                <a:t>parameter part</a:t>
              </a:r>
            </a:p>
          </p:txBody>
        </p:sp>
        <p:sp>
          <p:nvSpPr>
            <p:cNvPr id="25652" name="Text Box 55"/>
            <p:cNvSpPr txBox="1">
              <a:spLocks noChangeArrowheads="1"/>
            </p:cNvSpPr>
            <p:nvPr/>
          </p:nvSpPr>
          <p:spPr bwMode="auto">
            <a:xfrm>
              <a:off x="5422900" y="3612799"/>
              <a:ext cx="1522853" cy="400752"/>
            </a:xfrm>
            <a:prstGeom prst="rect">
              <a:avLst/>
            </a:prstGeom>
            <a:noFill/>
            <a:ln w="9525">
              <a:noFill/>
              <a:miter lim="800000"/>
              <a:headEnd/>
              <a:tailEnd/>
            </a:ln>
          </p:spPr>
          <p:txBody>
            <a:bodyPr wrap="none" lIns="92075" tIns="46038" rIns="92075" bIns="46038">
              <a:spAutoFit/>
            </a:bodyPr>
            <a:lstStyle/>
            <a:p>
              <a:pPr algn="l"/>
              <a:r>
                <a:rPr lang="en-US" sz="2000" dirty="0"/>
                <a:t>context part</a:t>
              </a:r>
            </a:p>
          </p:txBody>
        </p:sp>
        <p:sp>
          <p:nvSpPr>
            <p:cNvPr id="25653" name="Text Box 56"/>
            <p:cNvSpPr txBox="1">
              <a:spLocks noChangeArrowheads="1"/>
            </p:cNvSpPr>
            <p:nvPr/>
          </p:nvSpPr>
          <p:spPr bwMode="auto">
            <a:xfrm>
              <a:off x="5422900" y="4570061"/>
              <a:ext cx="2196114" cy="400752"/>
            </a:xfrm>
            <a:prstGeom prst="rect">
              <a:avLst/>
            </a:prstGeom>
            <a:noFill/>
            <a:ln w="9525">
              <a:noFill/>
              <a:miter lim="800000"/>
              <a:headEnd/>
              <a:tailEnd/>
            </a:ln>
          </p:spPr>
          <p:txBody>
            <a:bodyPr wrap="none" lIns="92075" tIns="46038" rIns="92075" bIns="46038">
              <a:spAutoFit/>
            </a:bodyPr>
            <a:lstStyle/>
            <a:p>
              <a:pPr algn="l"/>
              <a:r>
                <a:rPr lang="en-US" sz="2000" dirty="0"/>
                <a:t>local variable part</a:t>
              </a:r>
            </a:p>
          </p:txBody>
        </p:sp>
        <p:sp>
          <p:nvSpPr>
            <p:cNvPr id="25654" name="Rectangle 57"/>
            <p:cNvSpPr>
              <a:spLocks noChangeArrowheads="1"/>
            </p:cNvSpPr>
            <p:nvPr/>
          </p:nvSpPr>
          <p:spPr bwMode="auto">
            <a:xfrm>
              <a:off x="4656149" y="305811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25655" name="AutoShape 58"/>
            <p:cNvSpPr>
              <a:spLocks noChangeArrowheads="1"/>
            </p:cNvSpPr>
            <p:nvPr/>
          </p:nvSpPr>
          <p:spPr bwMode="auto">
            <a:xfrm>
              <a:off x="3983037" y="3108325"/>
              <a:ext cx="182563" cy="182563"/>
            </a:xfrm>
            <a:prstGeom prst="diamond">
              <a:avLst/>
            </a:prstGeom>
            <a:noFill/>
            <a:ln w="9525">
              <a:noFill/>
              <a:miter lim="800000"/>
              <a:headEnd/>
              <a:tailEnd/>
            </a:ln>
          </p:spPr>
          <p:txBody>
            <a:bodyPr wrap="none" anchor="ctr"/>
            <a:lstStyle/>
            <a:p>
              <a:endParaRPr lang="en-US"/>
            </a:p>
          </p:txBody>
        </p:sp>
        <p:cxnSp>
          <p:nvCxnSpPr>
            <p:cNvPr id="25656" name="AutoShape 59"/>
            <p:cNvCxnSpPr>
              <a:cxnSpLocks noChangeShapeType="1"/>
              <a:stCxn id="25654" idx="1"/>
            </p:cNvCxnSpPr>
            <p:nvPr/>
          </p:nvCxnSpPr>
          <p:spPr bwMode="auto">
            <a:xfrm flipH="1">
              <a:off x="4165601" y="3227388"/>
              <a:ext cx="490548" cy="0"/>
            </a:xfrm>
            <a:prstGeom prst="straightConnector1">
              <a:avLst/>
            </a:prstGeom>
            <a:noFill/>
            <a:ln w="9525">
              <a:solidFill>
                <a:schemeClr val="tx1"/>
              </a:solidFill>
              <a:round/>
              <a:headEnd/>
              <a:tailEnd type="triangle" w="med" len="med"/>
            </a:ln>
          </p:spPr>
        </p:cxnSp>
        <p:sp>
          <p:nvSpPr>
            <p:cNvPr id="25657" name="Rectangle 62"/>
            <p:cNvSpPr>
              <a:spLocks noChangeArrowheads="1"/>
            </p:cNvSpPr>
            <p:nvPr/>
          </p:nvSpPr>
          <p:spPr bwMode="auto">
            <a:xfrm>
              <a:off x="4676787" y="485516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5658" name="AutoShape 63"/>
            <p:cNvSpPr>
              <a:spLocks noChangeArrowheads="1"/>
            </p:cNvSpPr>
            <p:nvPr/>
          </p:nvSpPr>
          <p:spPr bwMode="auto">
            <a:xfrm>
              <a:off x="4003675" y="4932363"/>
              <a:ext cx="182562" cy="182562"/>
            </a:xfrm>
            <a:prstGeom prst="diamond">
              <a:avLst/>
            </a:prstGeom>
            <a:noFill/>
            <a:ln w="9525">
              <a:noFill/>
              <a:miter lim="800000"/>
              <a:headEnd/>
              <a:tailEnd/>
            </a:ln>
          </p:spPr>
          <p:txBody>
            <a:bodyPr wrap="none" anchor="ctr"/>
            <a:lstStyle/>
            <a:p>
              <a:endParaRPr lang="en-US"/>
            </a:p>
          </p:txBody>
        </p:sp>
        <p:cxnSp>
          <p:nvCxnSpPr>
            <p:cNvPr id="25659" name="AutoShape 64"/>
            <p:cNvCxnSpPr>
              <a:cxnSpLocks noChangeShapeType="1"/>
              <a:stCxn id="25657" idx="1"/>
            </p:cNvCxnSpPr>
            <p:nvPr/>
          </p:nvCxnSpPr>
          <p:spPr bwMode="auto">
            <a:xfrm flipH="1">
              <a:off x="4186237" y="5024438"/>
              <a:ext cx="490550" cy="0"/>
            </a:xfrm>
            <a:prstGeom prst="straightConnector1">
              <a:avLst/>
            </a:prstGeom>
            <a:noFill/>
            <a:ln w="9525">
              <a:solidFill>
                <a:schemeClr val="tx1"/>
              </a:solidFill>
              <a:round/>
              <a:headEnd/>
              <a:tailEnd type="triangle" w="med" len="med"/>
            </a:ln>
          </p:spPr>
        </p:cxnSp>
        <p:sp>
          <p:nvSpPr>
            <p:cNvPr id="25660" name="Text Box 39"/>
            <p:cNvSpPr txBox="1">
              <a:spLocks noChangeArrowheads="1"/>
            </p:cNvSpPr>
            <p:nvPr/>
          </p:nvSpPr>
          <p:spPr bwMode="auto">
            <a:xfrm>
              <a:off x="3003550" y="2530475"/>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5</a:t>
              </a:r>
            </a:p>
          </p:txBody>
        </p:sp>
        <p:sp>
          <p:nvSpPr>
            <p:cNvPr id="25661" name="Text Box 39"/>
            <p:cNvSpPr txBox="1">
              <a:spLocks noChangeArrowheads="1"/>
            </p:cNvSpPr>
            <p:nvPr/>
          </p:nvSpPr>
          <p:spPr bwMode="auto">
            <a:xfrm>
              <a:off x="2961415" y="3165275"/>
              <a:ext cx="998671" cy="594360"/>
            </a:xfrm>
            <a:prstGeom prst="rect">
              <a:avLst/>
            </a:prstGeom>
            <a:solidFill>
              <a:schemeClr val="bg1"/>
            </a:solidFill>
            <a:ln w="9525">
              <a:noFill/>
              <a:miter lim="800000"/>
              <a:headEnd/>
              <a:tailEnd/>
            </a:ln>
          </p:spPr>
          <p:txBody>
            <a:bodyPr wrap="none" lIns="92075" tIns="46038" rIns="92075" bIns="46038">
              <a:spAutoFit/>
            </a:bodyPr>
            <a:lstStyle/>
            <a:p>
              <a:r>
                <a:rPr lang="en-US" sz="1700" dirty="0"/>
                <a:t>dynamic</a:t>
              </a:r>
            </a:p>
            <a:p>
              <a:r>
                <a:rPr lang="en-US" sz="1700" dirty="0"/>
                <a:t>link</a:t>
              </a:r>
            </a:p>
          </p:txBody>
        </p:sp>
        <p:sp>
          <p:nvSpPr>
            <p:cNvPr id="62" name="AutoShape 51"/>
            <p:cNvSpPr>
              <a:spLocks/>
            </p:cNvSpPr>
            <p:nvPr/>
          </p:nvSpPr>
          <p:spPr bwMode="auto">
            <a:xfrm>
              <a:off x="5266531" y="5112038"/>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63" name="Text Box 56"/>
            <p:cNvSpPr txBox="1">
              <a:spLocks noChangeArrowheads="1"/>
            </p:cNvSpPr>
            <p:nvPr/>
          </p:nvSpPr>
          <p:spPr bwMode="auto">
            <a:xfrm>
              <a:off x="5422900" y="5323142"/>
              <a:ext cx="1849865" cy="400752"/>
            </a:xfrm>
            <a:prstGeom prst="rect">
              <a:avLst/>
            </a:prstGeom>
            <a:noFill/>
            <a:ln w="9525">
              <a:noFill/>
              <a:miter lim="800000"/>
              <a:headEnd/>
              <a:tailEnd/>
            </a:ln>
          </p:spPr>
          <p:txBody>
            <a:bodyPr wrap="none" lIns="92075" tIns="46038" rIns="92075" bIns="46038">
              <a:spAutoFit/>
            </a:bodyPr>
            <a:lstStyle/>
            <a:p>
              <a:pPr algn="l"/>
              <a:r>
                <a:rPr lang="en-US" sz="2000" dirty="0"/>
                <a:t>temporary part</a:t>
              </a:r>
            </a:p>
          </p:txBody>
        </p:sp>
        <p:sp>
          <p:nvSpPr>
            <p:cNvPr id="2" name="TextBox 1"/>
            <p:cNvSpPr txBox="1"/>
            <p:nvPr/>
          </p:nvSpPr>
          <p:spPr>
            <a:xfrm>
              <a:off x="3213734" y="5530427"/>
              <a:ext cx="492444" cy="461665"/>
            </a:xfrm>
            <a:prstGeom prst="rect">
              <a:avLst/>
            </a:prstGeom>
            <a:noFill/>
          </p:spPr>
          <p:txBody>
            <a:bodyPr wrap="none" rtlCol="0">
              <a:spAutoFit/>
            </a:bodyPr>
            <a:lstStyle/>
            <a:p>
              <a:r>
                <a:rPr lang="en-US" dirty="0"/>
                <a:t>…</a:t>
              </a:r>
            </a:p>
          </p:txBody>
        </p:sp>
        <p:sp>
          <p:nvSpPr>
            <p:cNvPr id="66" name="Text Box 53"/>
            <p:cNvSpPr txBox="1">
              <a:spLocks noChangeArrowheads="1"/>
            </p:cNvSpPr>
            <p:nvPr/>
          </p:nvSpPr>
          <p:spPr bwMode="auto">
            <a:xfrm>
              <a:off x="5422900" y="1418812"/>
              <a:ext cx="2406108" cy="400752"/>
            </a:xfrm>
            <a:prstGeom prst="rect">
              <a:avLst/>
            </a:prstGeom>
            <a:noFill/>
            <a:ln w="9525">
              <a:noFill/>
              <a:miter lim="800000"/>
              <a:headEnd/>
              <a:tailEnd/>
            </a:ln>
          </p:spPr>
          <p:txBody>
            <a:bodyPr wrap="none" lIns="92075" tIns="46038" rIns="92075" bIns="46038">
              <a:spAutoFit/>
            </a:bodyPr>
            <a:lstStyle/>
            <a:p>
              <a:pPr algn="l"/>
              <a:r>
                <a:rPr lang="en-US" sz="2000" dirty="0"/>
                <a:t>no return value part</a:t>
              </a:r>
            </a:p>
          </p:txBody>
        </p:sp>
      </p:grpSp>
    </p:spTree>
    <p:extLst>
      <p:ext uri="{BB962C8B-B14F-4D97-AF65-F5344CB8AC3E}">
        <p14:creationId xmlns:p14="http://schemas.microsoft.com/office/powerpoint/2010/main" val="22737855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Referencing Variables and Parameters for</a:t>
            </a:r>
            <a:br>
              <a:rPr lang="en-US" dirty="0"/>
            </a:br>
            <a:r>
              <a:rPr lang="en-US" dirty="0"/>
              <a:t>Procedure </a:t>
            </a:r>
            <a:r>
              <a:rPr lang="en-US" dirty="0">
                <a:latin typeface="Consolas" panose="020B0609020204030204" pitchFamily="49" charset="0"/>
              </a:rPr>
              <a:t>p()</a:t>
            </a:r>
          </a:p>
        </p:txBody>
      </p:sp>
      <p:sp>
        <p:nvSpPr>
          <p:cNvPr id="3" name="Content Placeholder 2"/>
          <p:cNvSpPr>
            <a:spLocks noGrp="1"/>
          </p:cNvSpPr>
          <p:nvPr>
            <p:ph idx="1"/>
          </p:nvPr>
        </p:nvSpPr>
        <p:spPr/>
        <p:txBody>
          <a:bodyPr/>
          <a:lstStyle/>
          <a:p>
            <a:r>
              <a:rPr lang="en-US" sz="2300" dirty="0">
                <a:latin typeface="Consolas" panose="020B0609020204030204" pitchFamily="49" charset="0"/>
              </a:rPr>
              <a:t>LDLADDR -8</a:t>
            </a:r>
            <a:br>
              <a:rPr lang="en-US" sz="2300" dirty="0">
                <a:latin typeface="Consolas" panose="020B0609020204030204" pitchFamily="49" charset="0"/>
              </a:rPr>
            </a:br>
            <a:endParaRPr lang="en-US" sz="2300" dirty="0">
              <a:latin typeface="Consolas" panose="020B0609020204030204" pitchFamily="49" charset="0"/>
            </a:endParaRPr>
          </a:p>
          <a:p>
            <a:r>
              <a:rPr lang="en-US" sz="2300" dirty="0">
                <a:latin typeface="Consolas" panose="020B0609020204030204" pitchFamily="49" charset="0"/>
              </a:rPr>
              <a:t>LDLADDR -4</a:t>
            </a:r>
            <a:br>
              <a:rPr lang="en-US" sz="2300" dirty="0">
                <a:latin typeface="Consolas" panose="020B0609020204030204" pitchFamily="49" charset="0"/>
              </a:rPr>
            </a:br>
            <a:endParaRPr lang="en-US" sz="2300" dirty="0"/>
          </a:p>
          <a:p>
            <a:r>
              <a:rPr lang="en-US" sz="2300" dirty="0">
                <a:latin typeface="Consolas" panose="020B0609020204030204" pitchFamily="49" charset="0"/>
              </a:rPr>
              <a:t>LDLADDR 8</a:t>
            </a:r>
            <a:br>
              <a:rPr lang="en-US" sz="2300" dirty="0">
                <a:latin typeface="Consolas" panose="020B0609020204030204" pitchFamily="49" charset="0"/>
              </a:rPr>
            </a:br>
            <a:endParaRPr lang="en-US" sz="2300" dirty="0"/>
          </a:p>
          <a:p>
            <a:r>
              <a:rPr lang="en-US" sz="2300" dirty="0">
                <a:latin typeface="Consolas" panose="020B0609020204030204" pitchFamily="49" charset="0"/>
              </a:rPr>
              <a:t>LDGADDR 0</a:t>
            </a:r>
            <a:endParaRPr lang="en-US" sz="2300"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58</a:t>
            </a:fld>
            <a:endParaRPr lang="en-US"/>
          </a:p>
        </p:txBody>
      </p:sp>
      <p:sp>
        <p:nvSpPr>
          <p:cNvPr id="6" name="TextBox 5">
            <a:extLst>
              <a:ext uri="{FF2B5EF4-FFF2-40B4-BE49-F238E27FC236}">
                <a16:creationId xmlns:a16="http://schemas.microsoft.com/office/drawing/2014/main" id="{5C2C01E8-D332-4F31-8A74-B29A33BE83AF}"/>
              </a:ext>
            </a:extLst>
          </p:cNvPr>
          <p:cNvSpPr txBox="1"/>
          <p:nvPr/>
        </p:nvSpPr>
        <p:spPr>
          <a:xfrm>
            <a:off x="3048000" y="1384997"/>
            <a:ext cx="3725700" cy="738664"/>
          </a:xfrm>
          <a:prstGeom prst="rect">
            <a:avLst/>
          </a:prstGeom>
          <a:noFill/>
        </p:spPr>
        <p:txBody>
          <a:bodyPr wrap="none" rtlCol="0">
            <a:spAutoFit/>
          </a:bodyPr>
          <a:lstStyle/>
          <a:p>
            <a:pPr algn="l"/>
            <a:r>
              <a:rPr lang="en-US" sz="2100" dirty="0"/>
              <a:t>loads (pushes) the address of</a:t>
            </a:r>
          </a:p>
          <a:p>
            <a:pPr algn="l"/>
            <a:r>
              <a:rPr lang="en-US" sz="2100" dirty="0"/>
              <a:t>parameter </a:t>
            </a:r>
            <a:r>
              <a:rPr lang="en-US" sz="2100" dirty="0">
                <a:latin typeface="Consolas" pitchFamily="49" charset="0"/>
                <a:cs typeface="Consolas" pitchFamily="49" charset="0"/>
              </a:rPr>
              <a:t>a</a:t>
            </a:r>
            <a:r>
              <a:rPr lang="en-US" sz="2100" dirty="0"/>
              <a:t> onto the stack</a:t>
            </a:r>
          </a:p>
        </p:txBody>
      </p:sp>
      <p:sp>
        <p:nvSpPr>
          <p:cNvPr id="7" name="TextBox 6">
            <a:extLst>
              <a:ext uri="{FF2B5EF4-FFF2-40B4-BE49-F238E27FC236}">
                <a16:creationId xmlns:a16="http://schemas.microsoft.com/office/drawing/2014/main" id="{310CFE09-CA71-4C8E-A971-C0D09D2640E9}"/>
              </a:ext>
            </a:extLst>
          </p:cNvPr>
          <p:cNvSpPr txBox="1"/>
          <p:nvPr/>
        </p:nvSpPr>
        <p:spPr>
          <a:xfrm>
            <a:off x="3048000" y="2269960"/>
            <a:ext cx="3725699" cy="738664"/>
          </a:xfrm>
          <a:prstGeom prst="rect">
            <a:avLst/>
          </a:prstGeom>
          <a:noFill/>
        </p:spPr>
        <p:txBody>
          <a:bodyPr wrap="none" rtlCol="0">
            <a:spAutoFit/>
          </a:bodyPr>
          <a:lstStyle/>
          <a:p>
            <a:pPr algn="l"/>
            <a:r>
              <a:rPr lang="en-US" sz="2100" dirty="0"/>
              <a:t>loads (pushes) the address of</a:t>
            </a:r>
          </a:p>
          <a:p>
            <a:pPr algn="l"/>
            <a:r>
              <a:rPr lang="en-US" sz="2100" dirty="0"/>
              <a:t>parameter </a:t>
            </a:r>
            <a:r>
              <a:rPr lang="en-US" sz="2100" dirty="0">
                <a:latin typeface="Consolas" pitchFamily="49" charset="0"/>
                <a:cs typeface="Consolas" pitchFamily="49" charset="0"/>
              </a:rPr>
              <a:t>b</a:t>
            </a:r>
            <a:r>
              <a:rPr lang="en-US" sz="2100" dirty="0"/>
              <a:t> onto the stack</a:t>
            </a:r>
          </a:p>
        </p:txBody>
      </p:sp>
      <p:sp>
        <p:nvSpPr>
          <p:cNvPr id="8" name="TextBox 7">
            <a:extLst>
              <a:ext uri="{FF2B5EF4-FFF2-40B4-BE49-F238E27FC236}">
                <a16:creationId xmlns:a16="http://schemas.microsoft.com/office/drawing/2014/main" id="{89948E93-747A-4328-BE0E-DE4401562E73}"/>
              </a:ext>
            </a:extLst>
          </p:cNvPr>
          <p:cNvSpPr txBox="1"/>
          <p:nvPr/>
        </p:nvSpPr>
        <p:spPr>
          <a:xfrm>
            <a:off x="3048000" y="3148264"/>
            <a:ext cx="3725700" cy="738664"/>
          </a:xfrm>
          <a:prstGeom prst="rect">
            <a:avLst/>
          </a:prstGeom>
          <a:noFill/>
        </p:spPr>
        <p:txBody>
          <a:bodyPr wrap="none" rtlCol="0">
            <a:spAutoFit/>
          </a:bodyPr>
          <a:lstStyle/>
          <a:p>
            <a:pPr algn="l"/>
            <a:r>
              <a:rPr lang="en-US" sz="2100" dirty="0"/>
              <a:t>loads (pushes) the address of</a:t>
            </a:r>
          </a:p>
          <a:p>
            <a:pPr algn="l"/>
            <a:r>
              <a:rPr lang="en-US" sz="2100" dirty="0"/>
              <a:t>local variable </a:t>
            </a:r>
            <a:r>
              <a:rPr lang="en-US" sz="2100" dirty="0">
                <a:latin typeface="Consolas" pitchFamily="49" charset="0"/>
                <a:cs typeface="Consolas" pitchFamily="49" charset="0"/>
              </a:rPr>
              <a:t>n</a:t>
            </a:r>
            <a:r>
              <a:rPr lang="en-US" sz="2100" dirty="0"/>
              <a:t> onto the stack</a:t>
            </a:r>
          </a:p>
        </p:txBody>
      </p:sp>
      <p:sp>
        <p:nvSpPr>
          <p:cNvPr id="9" name="TextBox 8">
            <a:extLst>
              <a:ext uri="{FF2B5EF4-FFF2-40B4-BE49-F238E27FC236}">
                <a16:creationId xmlns:a16="http://schemas.microsoft.com/office/drawing/2014/main" id="{BC96CA0C-7A85-44B5-AFB1-063DEE229E7D}"/>
              </a:ext>
            </a:extLst>
          </p:cNvPr>
          <p:cNvSpPr txBox="1"/>
          <p:nvPr/>
        </p:nvSpPr>
        <p:spPr>
          <a:xfrm>
            <a:off x="3048000" y="4026568"/>
            <a:ext cx="3962943" cy="738664"/>
          </a:xfrm>
          <a:prstGeom prst="rect">
            <a:avLst/>
          </a:prstGeom>
          <a:noFill/>
        </p:spPr>
        <p:txBody>
          <a:bodyPr wrap="none" rtlCol="0">
            <a:spAutoFit/>
          </a:bodyPr>
          <a:lstStyle/>
          <a:p>
            <a:pPr algn="l"/>
            <a:r>
              <a:rPr lang="en-US" sz="2100" dirty="0"/>
              <a:t>loads (pushes) the address of</a:t>
            </a:r>
          </a:p>
          <a:p>
            <a:pPr algn="l"/>
            <a:r>
              <a:rPr lang="en-US" sz="2100" dirty="0"/>
              <a:t>global variable </a:t>
            </a:r>
            <a:r>
              <a:rPr lang="en-US" sz="2100" dirty="0">
                <a:latin typeface="Consolas" pitchFamily="49" charset="0"/>
                <a:cs typeface="Consolas" pitchFamily="49" charset="0"/>
              </a:rPr>
              <a:t>x</a:t>
            </a:r>
            <a:r>
              <a:rPr lang="en-US" sz="2100" dirty="0"/>
              <a:t> onto the stack</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a:t>
            </a:r>
            <a:r>
              <a:rPr lang="en-US" dirty="0">
                <a:latin typeface="Consolas" pitchFamily="49" charset="0"/>
                <a:cs typeface="Consolas" pitchFamily="49" charset="0"/>
              </a:rPr>
              <a:t>var</a:t>
            </a:r>
            <a:r>
              <a:rPr lang="en-US" dirty="0"/>
              <a:t>) Parameters</a:t>
            </a:r>
          </a:p>
        </p:txBody>
      </p:sp>
      <p:sp>
        <p:nvSpPr>
          <p:cNvPr id="3" name="Content Placeholder 2"/>
          <p:cNvSpPr>
            <a:spLocks noGrp="1"/>
          </p:cNvSpPr>
          <p:nvPr>
            <p:ph idx="1"/>
          </p:nvPr>
        </p:nvSpPr>
        <p:spPr/>
        <p:txBody>
          <a:bodyPr/>
          <a:lstStyle/>
          <a:p>
            <a:r>
              <a:rPr lang="en-US" dirty="0"/>
              <a:t>For variable (</a:t>
            </a:r>
            <a:r>
              <a:rPr lang="en-US" dirty="0">
                <a:latin typeface="Consolas" panose="020B0609020204030204" pitchFamily="49" charset="0"/>
              </a:rPr>
              <a:t>var</a:t>
            </a:r>
            <a:r>
              <a:rPr lang="en-US" dirty="0"/>
              <a:t>) parameters, the address of the actual parameter is passed; i.e., the value contained in the formal parameter is the address of the actual parameter.</a:t>
            </a:r>
          </a:p>
          <a:p>
            <a:r>
              <a:rPr lang="en-US" dirty="0"/>
              <a:t>We need to use two instructions to load (push) the address of actual parameter onto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a:xfrm>
            <a:off x="458788" y="1363663"/>
            <a:ext cx="8229600" cy="4935537"/>
          </a:xfrm>
        </p:spPr>
        <p:txBody>
          <a:bodyPr/>
          <a:lstStyle/>
          <a:p>
            <a:r>
              <a:rPr lang="en-US" dirty="0"/>
              <a:t>Declarations introduce a name (identifier) into a scope.</a:t>
            </a:r>
          </a:p>
          <a:p>
            <a:r>
              <a:rPr lang="en-US" dirty="0"/>
              <a:t>During code generation, when a variable or variable expression is referenced in the statement part of a program or subprogram, we need to be able to determine its scope.</a:t>
            </a:r>
          </a:p>
          <a:p>
            <a:r>
              <a:rPr lang="en-US" dirty="0"/>
              <a:t>Class </a:t>
            </a:r>
            <a:r>
              <a:rPr lang="en-US" dirty="0" err="1">
                <a:latin typeface="Consolas" panose="020B0609020204030204" pitchFamily="49" charset="0"/>
              </a:rPr>
              <a:t>IdTable</a:t>
            </a:r>
            <a:r>
              <a:rPr lang="en-US" dirty="0"/>
              <a:t> contains a property named </a:t>
            </a:r>
            <a:r>
              <a:rPr lang="en-US" dirty="0" err="1">
                <a:latin typeface="Consolas" panose="020B0609020204030204" pitchFamily="49" charset="0"/>
              </a:rPr>
              <a:t>scopeLevel</a:t>
            </a:r>
            <a:r>
              <a:rPr lang="en-US" dirty="0"/>
              <a:t> that returns the current scope level.</a:t>
            </a:r>
          </a:p>
          <a:p>
            <a:pPr lvl="1"/>
            <a:r>
              <a:rPr lang="en-US" dirty="0">
                <a:latin typeface="Consolas" panose="020B0609020204030204" pitchFamily="49" charset="0"/>
              </a:rPr>
              <a:t>GLOBAL</a:t>
            </a:r>
            <a:r>
              <a:rPr lang="en-US" dirty="0"/>
              <a:t> for objects declared at the outermost (program) scope</a:t>
            </a:r>
          </a:p>
          <a:p>
            <a:pPr lvl="1"/>
            <a:r>
              <a:rPr lang="en-US" dirty="0">
                <a:latin typeface="Consolas" panose="020B0609020204030204" pitchFamily="49" charset="0"/>
              </a:rPr>
              <a:t>LOCAL</a:t>
            </a:r>
            <a:r>
              <a:rPr lang="en-US" dirty="0"/>
              <a:t> for objects declared within a subprogram</a:t>
            </a:r>
          </a:p>
          <a:p>
            <a:pPr lvl="1"/>
            <a:r>
              <a:rPr lang="en-US" dirty="0">
                <a:latin typeface="Consolas" panose="020B0609020204030204" pitchFamily="49" charset="0"/>
              </a:rPr>
              <a:t>RECORD</a:t>
            </a:r>
            <a:r>
              <a:rPr lang="en-US" dirty="0"/>
              <a:t> for objects (fields) declared within a record</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6</a:t>
            </a:fld>
            <a:endParaRPr lang="en-US"/>
          </a:p>
        </p:txBody>
      </p:sp>
    </p:spTree>
    <p:extLst>
      <p:ext uri="{BB962C8B-B14F-4D97-AF65-F5344CB8AC3E}">
        <p14:creationId xmlns:p14="http://schemas.microsoft.com/office/powerpoint/2010/main" val="7206011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60</a:t>
            </a:fld>
            <a:endParaRPr lang="en-US"/>
          </a:p>
        </p:txBody>
      </p:sp>
      <p:sp>
        <p:nvSpPr>
          <p:cNvPr id="24580" name="Rectangle 2"/>
          <p:cNvSpPr>
            <a:spLocks noGrp="1" noChangeArrowheads="1"/>
          </p:cNvSpPr>
          <p:nvPr>
            <p:ph type="title"/>
          </p:nvPr>
        </p:nvSpPr>
        <p:spPr/>
        <p:txBody>
          <a:bodyPr/>
          <a:lstStyle/>
          <a:p>
            <a:r>
              <a:rPr lang="en-US" dirty="0"/>
              <a:t>Example: Activation Record</a:t>
            </a:r>
          </a:p>
        </p:txBody>
      </p:sp>
      <p:sp>
        <p:nvSpPr>
          <p:cNvPr id="24581" name="Rectangle 3"/>
          <p:cNvSpPr>
            <a:spLocks noGrp="1" noChangeArrowheads="1"/>
          </p:cNvSpPr>
          <p:nvPr>
            <p:ph type="body" idx="1"/>
          </p:nvPr>
        </p:nvSpPr>
        <p:spPr/>
        <p:txBody>
          <a:bodyPr tIns="91440"/>
          <a:lstStyle/>
          <a:p>
            <a:pPr marL="274320" indent="0">
              <a:spcBef>
                <a:spcPts val="100"/>
              </a:spcBef>
              <a:buFontTx/>
              <a:buNone/>
            </a:pPr>
            <a:r>
              <a:rPr lang="en-US" sz="1800" dirty="0">
                <a:latin typeface="Consolas" pitchFamily="49" charset="0"/>
              </a:rPr>
              <a:t>proc p(var a : Integer, b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x : Integer;</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    x := 5;</a:t>
            </a:r>
          </a:p>
          <a:p>
            <a:pPr marL="274320" indent="0">
              <a:spcBef>
                <a:spcPts val="100"/>
              </a:spcBef>
              <a:buFontTx/>
              <a:buNone/>
            </a:pPr>
            <a:r>
              <a:rPr lang="en-US" sz="1800" dirty="0">
                <a:latin typeface="Consolas" pitchFamily="49" charset="0"/>
              </a:rPr>
              <a:t>    p(x, 6);</a:t>
            </a:r>
          </a:p>
          <a:p>
            <a:pPr marL="274320" indent="0">
              <a:spcBef>
                <a:spcPts val="100"/>
              </a:spcBef>
              <a:buFontTx/>
              <a:buNone/>
            </a:pPr>
            <a:r>
              <a:rPr lang="en-US" sz="1800" dirty="0">
                <a:latin typeface="Consolas" pitchFamily="49" charset="0"/>
              </a:rPr>
              <a:t>  }</a:t>
            </a:r>
          </a:p>
        </p:txBody>
      </p:sp>
      <p:sp>
        <p:nvSpPr>
          <p:cNvPr id="7" name="TextBox 6">
            <a:extLst>
              <a:ext uri="{FF2B5EF4-FFF2-40B4-BE49-F238E27FC236}">
                <a16:creationId xmlns:a16="http://schemas.microsoft.com/office/drawing/2014/main" id="{1A201E18-DD1F-5BBA-C29F-24017B03262D}"/>
              </a:ext>
            </a:extLst>
          </p:cNvPr>
          <p:cNvSpPr txBox="1"/>
          <p:nvPr/>
        </p:nvSpPr>
        <p:spPr>
          <a:xfrm>
            <a:off x="763110" y="5638800"/>
            <a:ext cx="7617791" cy="430887"/>
          </a:xfrm>
          <a:prstGeom prst="rect">
            <a:avLst/>
          </a:prstGeom>
          <a:noFill/>
          <a:ln>
            <a:solidFill>
              <a:schemeClr val="tx1"/>
            </a:solidFill>
          </a:ln>
        </p:spPr>
        <p:txBody>
          <a:bodyPr wrap="none" rtlCol="0">
            <a:spAutoFit/>
          </a:bodyPr>
          <a:lstStyle/>
          <a:p>
            <a:r>
              <a:rPr lang="en-US" sz="2200" dirty="0"/>
              <a:t>The call </a:t>
            </a:r>
            <a:r>
              <a:rPr lang="en-US" sz="2200" dirty="0">
                <a:latin typeface="Consolas" panose="020B0609020204030204" pitchFamily="49" charset="0"/>
              </a:rPr>
              <a:t>p(x, 6)</a:t>
            </a:r>
            <a:r>
              <a:rPr lang="en-US" sz="2200" dirty="0"/>
              <a:t> passes the address of </a:t>
            </a:r>
            <a:r>
              <a:rPr lang="en-US" sz="2200" dirty="0">
                <a:latin typeface="Consolas" panose="020B0609020204030204" pitchFamily="49" charset="0"/>
              </a:rPr>
              <a:t>x</a:t>
            </a:r>
            <a:r>
              <a:rPr lang="en-US" sz="2200" dirty="0"/>
              <a:t> into parameter </a:t>
            </a:r>
            <a:r>
              <a:rPr lang="en-US" sz="2200" dirty="0">
                <a:latin typeface="Consolas" panose="020B0609020204030204" pitchFamily="49" charset="0"/>
              </a:rPr>
              <a:t>a</a:t>
            </a:r>
            <a:r>
              <a:rPr lang="en-US" sz="2200" dirty="0"/>
              <a:t>.</a:t>
            </a:r>
          </a:p>
        </p:txBody>
      </p:sp>
    </p:spTree>
    <p:extLst>
      <p:ext uri="{BB962C8B-B14F-4D97-AF65-F5344CB8AC3E}">
        <p14:creationId xmlns:p14="http://schemas.microsoft.com/office/powerpoint/2010/main" val="21002003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r>
              <a:rPr lang="en-US" dirty="0"/>
              <a:t>Activation Record for Procedure </a:t>
            </a:r>
            <a:r>
              <a:rPr lang="en-US" dirty="0">
                <a:latin typeface="Consolas" panose="020B0609020204030204" pitchFamily="49" charset="0"/>
              </a:rPr>
              <a:t>p()</a:t>
            </a:r>
            <a:br>
              <a:rPr lang="en-US" dirty="0"/>
            </a:br>
            <a:r>
              <a:rPr lang="en-US" sz="2400" dirty="0"/>
              <a:t>(after call </a:t>
            </a:r>
            <a:r>
              <a:rPr lang="en-US" sz="2400" dirty="0">
                <a:latin typeface="Consolas" panose="020B0609020204030204" pitchFamily="49" charset="0"/>
              </a:rPr>
              <a:t>p(x, 6)</a:t>
            </a:r>
            <a:r>
              <a:rPr lang="en-US" sz="2400" dirty="0"/>
              <a:t>)</a:t>
            </a:r>
          </a:p>
        </p:txBody>
      </p:sp>
      <p:sp>
        <p:nvSpPr>
          <p:cNvPr id="25602" name="Footer Placeholder 2"/>
          <p:cNvSpPr>
            <a:spLocks noGrp="1"/>
          </p:cNvSpPr>
          <p:nvPr>
            <p:ph type="ftr" sz="quarter" idx="10"/>
          </p:nvPr>
        </p:nvSpPr>
        <p:spPr/>
        <p:txBody>
          <a:bodyPr/>
          <a:lstStyle/>
          <a:p>
            <a:r>
              <a:rPr lang="en-US"/>
              <a:t>©SoftMoore Consulting</a:t>
            </a:r>
          </a:p>
        </p:txBody>
      </p:sp>
      <p:sp>
        <p:nvSpPr>
          <p:cNvPr id="25603" name="Slide Number Placeholder 3"/>
          <p:cNvSpPr>
            <a:spLocks noGrp="1"/>
          </p:cNvSpPr>
          <p:nvPr>
            <p:ph type="sldNum" sz="quarter" idx="11"/>
          </p:nvPr>
        </p:nvSpPr>
        <p:spPr/>
        <p:txBody>
          <a:bodyPr/>
          <a:lstStyle/>
          <a:p>
            <a:r>
              <a:rPr lang="en-US"/>
              <a:t>Slide </a:t>
            </a:r>
            <a:fld id="{7402C915-0DFC-47EF-80DE-4DAB7CB87AF4}" type="slidenum">
              <a:rPr lang="en-US" smtClean="0"/>
              <a:pPr/>
              <a:t>61</a:t>
            </a:fld>
            <a:endParaRPr lang="en-US"/>
          </a:p>
        </p:txBody>
      </p:sp>
      <p:grpSp>
        <p:nvGrpSpPr>
          <p:cNvPr id="4" name="Group 3">
            <a:extLst>
              <a:ext uri="{FF2B5EF4-FFF2-40B4-BE49-F238E27FC236}">
                <a16:creationId xmlns:a16="http://schemas.microsoft.com/office/drawing/2014/main" id="{B001BFD8-E10C-4500-9591-A1D5AD4B94A7}"/>
              </a:ext>
            </a:extLst>
          </p:cNvPr>
          <p:cNvGrpSpPr/>
          <p:nvPr/>
        </p:nvGrpSpPr>
        <p:grpSpPr>
          <a:xfrm>
            <a:off x="762000" y="1437658"/>
            <a:ext cx="7493526" cy="4582142"/>
            <a:chOff x="762000" y="1437658"/>
            <a:chExt cx="7493526" cy="4582142"/>
          </a:xfrm>
        </p:grpSpPr>
        <p:sp>
          <p:nvSpPr>
            <p:cNvPr id="65" name="TextBox 64"/>
            <p:cNvSpPr txBox="1"/>
            <p:nvPr/>
          </p:nvSpPr>
          <p:spPr>
            <a:xfrm>
              <a:off x="3628523" y="1437658"/>
              <a:ext cx="492444" cy="461665"/>
            </a:xfrm>
            <a:prstGeom prst="rect">
              <a:avLst/>
            </a:prstGeom>
            <a:noFill/>
          </p:spPr>
          <p:txBody>
            <a:bodyPr wrap="none" rtlCol="0">
              <a:spAutoFit/>
            </a:bodyPr>
            <a:lstStyle/>
            <a:p>
              <a:r>
                <a:rPr lang="en-US" dirty="0"/>
                <a:t>…</a:t>
              </a:r>
            </a:p>
          </p:txBody>
        </p:sp>
        <p:sp>
          <p:nvSpPr>
            <p:cNvPr id="25605" name="Rectangle 4"/>
            <p:cNvSpPr>
              <a:spLocks noChangeArrowheads="1"/>
            </p:cNvSpPr>
            <p:nvPr/>
          </p:nvSpPr>
          <p:spPr bwMode="auto">
            <a:xfrm>
              <a:off x="3337993" y="1675533"/>
              <a:ext cx="1096962" cy="4295775"/>
            </a:xfrm>
            <a:prstGeom prst="rect">
              <a:avLst/>
            </a:prstGeom>
            <a:noFill/>
            <a:ln w="9525">
              <a:solidFill>
                <a:schemeClr val="tx1"/>
              </a:solidFill>
              <a:miter lim="800000"/>
              <a:headEnd/>
              <a:tailEnd/>
            </a:ln>
          </p:spPr>
          <p:txBody>
            <a:bodyPr wrap="none" lIns="92075" tIns="46038" rIns="92075" bIns="46038" anchor="ctr"/>
            <a:lstStyle/>
            <a:p>
              <a:endParaRPr lang="en-US" sz="1700" dirty="0"/>
            </a:p>
          </p:txBody>
        </p:sp>
        <p:sp>
          <p:nvSpPr>
            <p:cNvPr id="25606" name="Line 5"/>
            <p:cNvSpPr>
              <a:spLocks noChangeShapeType="1"/>
            </p:cNvSpPr>
            <p:nvPr/>
          </p:nvSpPr>
          <p:spPr bwMode="auto">
            <a:xfrm>
              <a:off x="3337993" y="20152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7" name="Line 6"/>
            <p:cNvSpPr>
              <a:spLocks noChangeShapeType="1"/>
            </p:cNvSpPr>
            <p:nvPr/>
          </p:nvSpPr>
          <p:spPr bwMode="auto">
            <a:xfrm>
              <a:off x="3337993" y="21787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8" name="Line 7"/>
            <p:cNvSpPr>
              <a:spLocks noChangeShapeType="1"/>
            </p:cNvSpPr>
            <p:nvPr/>
          </p:nvSpPr>
          <p:spPr bwMode="auto">
            <a:xfrm>
              <a:off x="3337993" y="18517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9" name="Line 8"/>
            <p:cNvSpPr>
              <a:spLocks noChangeShapeType="1"/>
            </p:cNvSpPr>
            <p:nvPr/>
          </p:nvSpPr>
          <p:spPr bwMode="auto">
            <a:xfrm>
              <a:off x="3337993" y="23438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0" name="Line 9"/>
            <p:cNvSpPr>
              <a:spLocks noChangeShapeType="1"/>
            </p:cNvSpPr>
            <p:nvPr/>
          </p:nvSpPr>
          <p:spPr bwMode="auto">
            <a:xfrm>
              <a:off x="3337993" y="25073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1" name="Line 10"/>
            <p:cNvSpPr>
              <a:spLocks noChangeShapeType="1"/>
            </p:cNvSpPr>
            <p:nvPr/>
          </p:nvSpPr>
          <p:spPr bwMode="auto">
            <a:xfrm>
              <a:off x="3337993" y="26724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2" name="Line 11"/>
            <p:cNvSpPr>
              <a:spLocks noChangeShapeType="1"/>
            </p:cNvSpPr>
            <p:nvPr/>
          </p:nvSpPr>
          <p:spPr bwMode="auto">
            <a:xfrm>
              <a:off x="3337993" y="28359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3" name="Line 12"/>
            <p:cNvSpPr>
              <a:spLocks noChangeShapeType="1"/>
            </p:cNvSpPr>
            <p:nvPr/>
          </p:nvSpPr>
          <p:spPr bwMode="auto">
            <a:xfrm>
              <a:off x="3337993" y="30010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4" name="Line 13"/>
            <p:cNvSpPr>
              <a:spLocks noChangeShapeType="1"/>
            </p:cNvSpPr>
            <p:nvPr/>
          </p:nvSpPr>
          <p:spPr bwMode="auto">
            <a:xfrm>
              <a:off x="3337993" y="31646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5" name="Line 14"/>
            <p:cNvSpPr>
              <a:spLocks noChangeShapeType="1"/>
            </p:cNvSpPr>
            <p:nvPr/>
          </p:nvSpPr>
          <p:spPr bwMode="auto">
            <a:xfrm>
              <a:off x="3337993" y="33297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6" name="Line 15"/>
            <p:cNvSpPr>
              <a:spLocks noChangeShapeType="1"/>
            </p:cNvSpPr>
            <p:nvPr/>
          </p:nvSpPr>
          <p:spPr bwMode="auto">
            <a:xfrm>
              <a:off x="3337993" y="349322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7" name="Line 16"/>
            <p:cNvSpPr>
              <a:spLocks noChangeShapeType="1"/>
            </p:cNvSpPr>
            <p:nvPr/>
          </p:nvSpPr>
          <p:spPr bwMode="auto">
            <a:xfrm>
              <a:off x="3337993" y="365832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8" name="Line 17"/>
            <p:cNvSpPr>
              <a:spLocks noChangeShapeType="1"/>
            </p:cNvSpPr>
            <p:nvPr/>
          </p:nvSpPr>
          <p:spPr bwMode="auto">
            <a:xfrm>
              <a:off x="3337993" y="382183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9" name="Line 18"/>
            <p:cNvSpPr>
              <a:spLocks noChangeShapeType="1"/>
            </p:cNvSpPr>
            <p:nvPr/>
          </p:nvSpPr>
          <p:spPr bwMode="auto">
            <a:xfrm>
              <a:off x="3337993" y="39853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0" name="Line 19"/>
            <p:cNvSpPr>
              <a:spLocks noChangeShapeType="1"/>
            </p:cNvSpPr>
            <p:nvPr/>
          </p:nvSpPr>
          <p:spPr bwMode="auto">
            <a:xfrm>
              <a:off x="3337993" y="41504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1" name="Line 20"/>
            <p:cNvSpPr>
              <a:spLocks noChangeShapeType="1"/>
            </p:cNvSpPr>
            <p:nvPr/>
          </p:nvSpPr>
          <p:spPr bwMode="auto">
            <a:xfrm>
              <a:off x="3337993" y="43139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2" name="Line 21"/>
            <p:cNvSpPr>
              <a:spLocks noChangeShapeType="1"/>
            </p:cNvSpPr>
            <p:nvPr/>
          </p:nvSpPr>
          <p:spPr bwMode="auto">
            <a:xfrm>
              <a:off x="3337993" y="44790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3" name="Line 22"/>
            <p:cNvSpPr>
              <a:spLocks noChangeShapeType="1"/>
            </p:cNvSpPr>
            <p:nvPr/>
          </p:nvSpPr>
          <p:spPr bwMode="auto">
            <a:xfrm>
              <a:off x="3337993" y="46425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4" name="Line 23"/>
            <p:cNvSpPr>
              <a:spLocks noChangeShapeType="1"/>
            </p:cNvSpPr>
            <p:nvPr/>
          </p:nvSpPr>
          <p:spPr bwMode="auto">
            <a:xfrm>
              <a:off x="3337993" y="48076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5" name="Line 24"/>
            <p:cNvSpPr>
              <a:spLocks noChangeShapeType="1"/>
            </p:cNvSpPr>
            <p:nvPr/>
          </p:nvSpPr>
          <p:spPr bwMode="auto">
            <a:xfrm>
              <a:off x="3337993" y="49711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6" name="Line 25"/>
            <p:cNvSpPr>
              <a:spLocks noChangeShapeType="1"/>
            </p:cNvSpPr>
            <p:nvPr/>
          </p:nvSpPr>
          <p:spPr bwMode="auto">
            <a:xfrm>
              <a:off x="3337993" y="51362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7" name="Line 26"/>
            <p:cNvSpPr>
              <a:spLocks noChangeShapeType="1"/>
            </p:cNvSpPr>
            <p:nvPr/>
          </p:nvSpPr>
          <p:spPr bwMode="auto">
            <a:xfrm>
              <a:off x="3337993" y="52997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8" name="Line 27"/>
            <p:cNvSpPr>
              <a:spLocks noChangeShapeType="1"/>
            </p:cNvSpPr>
            <p:nvPr/>
          </p:nvSpPr>
          <p:spPr bwMode="auto">
            <a:xfrm>
              <a:off x="3337993" y="54648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9" name="Line 28"/>
            <p:cNvSpPr>
              <a:spLocks noChangeShapeType="1"/>
            </p:cNvSpPr>
            <p:nvPr/>
          </p:nvSpPr>
          <p:spPr bwMode="auto">
            <a:xfrm>
              <a:off x="3337993" y="56284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0" name="Line 29"/>
            <p:cNvSpPr>
              <a:spLocks noChangeShapeType="1"/>
            </p:cNvSpPr>
            <p:nvPr/>
          </p:nvSpPr>
          <p:spPr bwMode="auto">
            <a:xfrm>
              <a:off x="3337993" y="57935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1" name="AutoShape 30"/>
            <p:cNvSpPr>
              <a:spLocks/>
            </p:cNvSpPr>
            <p:nvPr/>
          </p:nvSpPr>
          <p:spPr bwMode="auto">
            <a:xfrm>
              <a:off x="4530205" y="187555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2" name="AutoShape 31"/>
            <p:cNvSpPr>
              <a:spLocks/>
            </p:cNvSpPr>
            <p:nvPr/>
          </p:nvSpPr>
          <p:spPr bwMode="auto">
            <a:xfrm>
              <a:off x="4530205" y="25327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3" name="AutoShape 32"/>
            <p:cNvSpPr>
              <a:spLocks/>
            </p:cNvSpPr>
            <p:nvPr/>
          </p:nvSpPr>
          <p:spPr bwMode="auto">
            <a:xfrm>
              <a:off x="4530205" y="319000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4" name="AutoShape 33"/>
            <p:cNvSpPr>
              <a:spLocks/>
            </p:cNvSpPr>
            <p:nvPr/>
          </p:nvSpPr>
          <p:spPr bwMode="auto">
            <a:xfrm>
              <a:off x="4528618" y="3848821"/>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5" name="AutoShape 34"/>
            <p:cNvSpPr>
              <a:spLocks/>
            </p:cNvSpPr>
            <p:nvPr/>
          </p:nvSpPr>
          <p:spPr bwMode="auto">
            <a:xfrm>
              <a:off x="4528618" y="45012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6" name="Text Box 36"/>
            <p:cNvSpPr txBox="1">
              <a:spLocks noChangeArrowheads="1"/>
            </p:cNvSpPr>
            <p:nvPr/>
          </p:nvSpPr>
          <p:spPr bwMode="auto">
            <a:xfrm>
              <a:off x="4669905" y="1988271"/>
              <a:ext cx="311150" cy="366712"/>
            </a:xfrm>
            <a:prstGeom prst="rect">
              <a:avLst/>
            </a:prstGeom>
            <a:noFill/>
            <a:ln w="9525">
              <a:noFill/>
              <a:miter lim="800000"/>
              <a:headEnd/>
              <a:tailEnd/>
            </a:ln>
          </p:spPr>
          <p:txBody>
            <a:bodyPr wrap="none" lIns="92075" tIns="46038" rIns="92075" bIns="46038">
              <a:spAutoFit/>
            </a:bodyPr>
            <a:lstStyle/>
            <a:p>
              <a:r>
                <a:rPr lang="en-US" sz="1800" dirty="0"/>
                <a:t>a</a:t>
              </a:r>
            </a:p>
          </p:txBody>
        </p:sp>
        <p:sp>
          <p:nvSpPr>
            <p:cNvPr id="25637" name="Text Box 37"/>
            <p:cNvSpPr txBox="1">
              <a:spLocks noChangeArrowheads="1"/>
            </p:cNvSpPr>
            <p:nvPr/>
          </p:nvSpPr>
          <p:spPr bwMode="auto">
            <a:xfrm>
              <a:off x="4669905" y="2643908"/>
              <a:ext cx="311150" cy="366713"/>
            </a:xfrm>
            <a:prstGeom prst="rect">
              <a:avLst/>
            </a:prstGeom>
            <a:noFill/>
            <a:ln w="9525">
              <a:noFill/>
              <a:miter lim="800000"/>
              <a:headEnd/>
              <a:tailEnd/>
            </a:ln>
          </p:spPr>
          <p:txBody>
            <a:bodyPr wrap="none" lIns="92075" tIns="46038" rIns="92075" bIns="46038">
              <a:spAutoFit/>
            </a:bodyPr>
            <a:lstStyle/>
            <a:p>
              <a:r>
                <a:rPr lang="en-US" sz="1800" dirty="0"/>
                <a:t>b</a:t>
              </a:r>
            </a:p>
          </p:txBody>
        </p:sp>
        <p:sp>
          <p:nvSpPr>
            <p:cNvPr id="25638" name="Text Box 39"/>
            <p:cNvSpPr txBox="1">
              <a:spLocks noChangeArrowheads="1"/>
            </p:cNvSpPr>
            <p:nvPr/>
          </p:nvSpPr>
          <p:spPr bwMode="auto">
            <a:xfrm>
              <a:off x="3430068" y="1900958"/>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325</a:t>
              </a:r>
            </a:p>
          </p:txBody>
        </p:sp>
        <p:sp>
          <p:nvSpPr>
            <p:cNvPr id="25639" name="Text Box 40"/>
            <p:cNvSpPr txBox="1">
              <a:spLocks noChangeArrowheads="1"/>
            </p:cNvSpPr>
            <p:nvPr/>
          </p:nvSpPr>
          <p:spPr bwMode="auto">
            <a:xfrm>
              <a:off x="3430068" y="3858245"/>
              <a:ext cx="914400" cy="594360"/>
            </a:xfrm>
            <a:prstGeom prst="rect">
              <a:avLst/>
            </a:prstGeom>
            <a:solidFill>
              <a:schemeClr val="bg1"/>
            </a:solidFill>
            <a:ln w="9525">
              <a:noFill/>
              <a:miter lim="800000"/>
              <a:headEnd/>
              <a:tailEnd/>
            </a:ln>
          </p:spPr>
          <p:txBody>
            <a:bodyPr wrap="none" lIns="92075" tIns="46038" rIns="92075" bIns="46038"/>
            <a:lstStyle/>
            <a:p>
              <a:r>
                <a:rPr lang="en-US" sz="1700" dirty="0"/>
                <a:t>return</a:t>
              </a:r>
            </a:p>
            <a:p>
              <a:r>
                <a:rPr lang="en-US" sz="1700" dirty="0"/>
                <a:t>address</a:t>
              </a:r>
            </a:p>
          </p:txBody>
        </p:sp>
        <p:sp>
          <p:nvSpPr>
            <p:cNvPr id="25640" name="Text Box 41"/>
            <p:cNvSpPr txBox="1">
              <a:spLocks noChangeArrowheads="1"/>
            </p:cNvSpPr>
            <p:nvPr/>
          </p:nvSpPr>
          <p:spPr bwMode="auto">
            <a:xfrm>
              <a:off x="4669905" y="4613996"/>
              <a:ext cx="311150" cy="368300"/>
            </a:xfrm>
            <a:prstGeom prst="rect">
              <a:avLst/>
            </a:prstGeom>
            <a:noFill/>
            <a:ln w="9525">
              <a:noFill/>
              <a:miter lim="800000"/>
              <a:headEnd/>
              <a:tailEnd/>
            </a:ln>
          </p:spPr>
          <p:txBody>
            <a:bodyPr wrap="none" lIns="92075" tIns="46038" rIns="92075" bIns="46038">
              <a:spAutoFit/>
            </a:bodyPr>
            <a:lstStyle/>
            <a:p>
              <a:r>
                <a:rPr lang="en-US" sz="1800" dirty="0"/>
                <a:t>n</a:t>
              </a:r>
            </a:p>
          </p:txBody>
        </p:sp>
        <p:sp>
          <p:nvSpPr>
            <p:cNvPr id="25641" name="Text Box 42"/>
            <p:cNvSpPr txBox="1">
              <a:spLocks noChangeArrowheads="1"/>
            </p:cNvSpPr>
            <p:nvPr/>
          </p:nvSpPr>
          <p:spPr bwMode="auto">
            <a:xfrm>
              <a:off x="2880793" y="1759671"/>
              <a:ext cx="387350" cy="366712"/>
            </a:xfrm>
            <a:prstGeom prst="rect">
              <a:avLst/>
            </a:prstGeom>
            <a:noFill/>
            <a:ln w="9525">
              <a:noFill/>
              <a:miter lim="800000"/>
              <a:headEnd/>
              <a:tailEnd/>
            </a:ln>
          </p:spPr>
          <p:txBody>
            <a:bodyPr wrap="none" lIns="92075" tIns="46038" rIns="92075" bIns="46038">
              <a:spAutoFit/>
            </a:bodyPr>
            <a:lstStyle/>
            <a:p>
              <a:r>
                <a:rPr lang="en-US" sz="1800" dirty="0"/>
                <a:t>-8</a:t>
              </a:r>
            </a:p>
          </p:txBody>
        </p:sp>
        <p:sp>
          <p:nvSpPr>
            <p:cNvPr id="25642" name="Text Box 43"/>
            <p:cNvSpPr txBox="1">
              <a:spLocks noChangeArrowheads="1"/>
            </p:cNvSpPr>
            <p:nvPr/>
          </p:nvSpPr>
          <p:spPr bwMode="auto">
            <a:xfrm>
              <a:off x="2880793" y="2405783"/>
              <a:ext cx="387350" cy="366713"/>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3" name="Text Box 44"/>
            <p:cNvSpPr txBox="1">
              <a:spLocks noChangeArrowheads="1"/>
            </p:cNvSpPr>
            <p:nvPr/>
          </p:nvSpPr>
          <p:spPr bwMode="auto">
            <a:xfrm>
              <a:off x="2956993" y="3061421"/>
              <a:ext cx="311150" cy="366712"/>
            </a:xfrm>
            <a:prstGeom prst="rect">
              <a:avLst/>
            </a:prstGeom>
            <a:noFill/>
            <a:ln w="9525">
              <a:noFill/>
              <a:miter lim="800000"/>
              <a:headEnd/>
              <a:tailEnd/>
            </a:ln>
          </p:spPr>
          <p:txBody>
            <a:bodyPr wrap="none" lIns="92075" tIns="46038" rIns="92075" bIns="46038">
              <a:spAutoFit/>
            </a:bodyPr>
            <a:lstStyle/>
            <a:p>
              <a:r>
                <a:rPr lang="en-US" sz="1800" dirty="0"/>
                <a:t>0</a:t>
              </a:r>
            </a:p>
          </p:txBody>
        </p:sp>
        <p:sp>
          <p:nvSpPr>
            <p:cNvPr id="25644" name="Text Box 45"/>
            <p:cNvSpPr txBox="1">
              <a:spLocks noChangeArrowheads="1"/>
            </p:cNvSpPr>
            <p:nvPr/>
          </p:nvSpPr>
          <p:spPr bwMode="auto">
            <a:xfrm>
              <a:off x="2956993" y="3715471"/>
              <a:ext cx="311150" cy="366712"/>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5" name="Text Box 46"/>
            <p:cNvSpPr txBox="1">
              <a:spLocks noChangeArrowheads="1"/>
            </p:cNvSpPr>
            <p:nvPr/>
          </p:nvSpPr>
          <p:spPr bwMode="auto">
            <a:xfrm>
              <a:off x="2956993" y="4380633"/>
              <a:ext cx="311150" cy="366713"/>
            </a:xfrm>
            <a:prstGeom prst="rect">
              <a:avLst/>
            </a:prstGeom>
            <a:noFill/>
            <a:ln w="9525">
              <a:noFill/>
              <a:miter lim="800000"/>
              <a:headEnd/>
              <a:tailEnd/>
            </a:ln>
          </p:spPr>
          <p:txBody>
            <a:bodyPr wrap="none" lIns="92075" tIns="46038" rIns="92075" bIns="46038">
              <a:spAutoFit/>
            </a:bodyPr>
            <a:lstStyle/>
            <a:p>
              <a:r>
                <a:rPr lang="en-US" sz="1800"/>
                <a:t>8</a:t>
              </a:r>
            </a:p>
          </p:txBody>
        </p:sp>
        <p:sp>
          <p:nvSpPr>
            <p:cNvPr id="25646" name="Text Box 47"/>
            <p:cNvSpPr txBox="1">
              <a:spLocks noChangeArrowheads="1"/>
            </p:cNvSpPr>
            <p:nvPr/>
          </p:nvSpPr>
          <p:spPr bwMode="auto">
            <a:xfrm>
              <a:off x="2829993" y="5026746"/>
              <a:ext cx="438150" cy="366712"/>
            </a:xfrm>
            <a:prstGeom prst="rect">
              <a:avLst/>
            </a:prstGeom>
            <a:noFill/>
            <a:ln w="9525">
              <a:noFill/>
              <a:miter lim="800000"/>
              <a:headEnd/>
              <a:tailEnd/>
            </a:ln>
          </p:spPr>
          <p:txBody>
            <a:bodyPr wrap="none" lIns="92075" tIns="46038" rIns="92075" bIns="46038">
              <a:spAutoFit/>
            </a:bodyPr>
            <a:lstStyle/>
            <a:p>
              <a:r>
                <a:rPr lang="en-US" sz="1800"/>
                <a:t>12</a:t>
              </a:r>
            </a:p>
          </p:txBody>
        </p:sp>
        <p:sp>
          <p:nvSpPr>
            <p:cNvPr id="25647" name="Text Box 48"/>
            <p:cNvSpPr txBox="1">
              <a:spLocks noChangeArrowheads="1"/>
            </p:cNvSpPr>
            <p:nvPr/>
          </p:nvSpPr>
          <p:spPr bwMode="auto">
            <a:xfrm>
              <a:off x="1721918" y="2748683"/>
              <a:ext cx="1087437" cy="1006475"/>
            </a:xfrm>
            <a:prstGeom prst="rect">
              <a:avLst/>
            </a:prstGeom>
            <a:noFill/>
            <a:ln w="9525">
              <a:noFill/>
              <a:miter lim="800000"/>
              <a:headEnd/>
              <a:tailEnd/>
            </a:ln>
          </p:spPr>
          <p:txBody>
            <a:bodyPr wrap="none" lIns="92075" tIns="46038" rIns="92075" bIns="46038">
              <a:spAutoFit/>
            </a:bodyPr>
            <a:lstStyle/>
            <a:p>
              <a:r>
                <a:rPr lang="en-US" sz="2000" dirty="0"/>
                <a:t>address</a:t>
              </a:r>
            </a:p>
            <a:p>
              <a:r>
                <a:rPr lang="en-US" sz="2000" dirty="0"/>
                <a:t>relative</a:t>
              </a:r>
            </a:p>
            <a:p>
              <a:r>
                <a:rPr lang="en-US" sz="2000" dirty="0"/>
                <a:t>to BP</a:t>
              </a:r>
            </a:p>
          </p:txBody>
        </p:sp>
        <p:sp>
          <p:nvSpPr>
            <p:cNvPr id="25648" name="AutoShape 50"/>
            <p:cNvSpPr>
              <a:spLocks/>
            </p:cNvSpPr>
            <p:nvPr/>
          </p:nvSpPr>
          <p:spPr bwMode="auto">
            <a:xfrm>
              <a:off x="5693049" y="1856508"/>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49" name="AutoShape 51"/>
            <p:cNvSpPr>
              <a:spLocks/>
            </p:cNvSpPr>
            <p:nvPr/>
          </p:nvSpPr>
          <p:spPr bwMode="auto">
            <a:xfrm>
              <a:off x="5693049" y="4502534"/>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0" name="AutoShape 52"/>
            <p:cNvSpPr>
              <a:spLocks/>
            </p:cNvSpPr>
            <p:nvPr/>
          </p:nvSpPr>
          <p:spPr bwMode="auto">
            <a:xfrm>
              <a:off x="5693049" y="3179521"/>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1" name="Text Box 53"/>
            <p:cNvSpPr txBox="1">
              <a:spLocks noChangeArrowheads="1"/>
            </p:cNvSpPr>
            <p:nvPr/>
          </p:nvSpPr>
          <p:spPr bwMode="auto">
            <a:xfrm>
              <a:off x="5849418" y="2295894"/>
              <a:ext cx="1864293" cy="400752"/>
            </a:xfrm>
            <a:prstGeom prst="rect">
              <a:avLst/>
            </a:prstGeom>
            <a:noFill/>
            <a:ln w="9525">
              <a:noFill/>
              <a:miter lim="800000"/>
              <a:headEnd/>
              <a:tailEnd/>
            </a:ln>
          </p:spPr>
          <p:txBody>
            <a:bodyPr wrap="none" lIns="92075" tIns="46038" rIns="92075" bIns="46038">
              <a:spAutoFit/>
            </a:bodyPr>
            <a:lstStyle/>
            <a:p>
              <a:pPr algn="l"/>
              <a:r>
                <a:rPr lang="en-US" sz="2000" dirty="0"/>
                <a:t>parameter part</a:t>
              </a:r>
            </a:p>
          </p:txBody>
        </p:sp>
        <p:sp>
          <p:nvSpPr>
            <p:cNvPr id="25652" name="Text Box 55"/>
            <p:cNvSpPr txBox="1">
              <a:spLocks noChangeArrowheads="1"/>
            </p:cNvSpPr>
            <p:nvPr/>
          </p:nvSpPr>
          <p:spPr bwMode="auto">
            <a:xfrm>
              <a:off x="5849418" y="3640507"/>
              <a:ext cx="1522853" cy="400752"/>
            </a:xfrm>
            <a:prstGeom prst="rect">
              <a:avLst/>
            </a:prstGeom>
            <a:noFill/>
            <a:ln w="9525">
              <a:noFill/>
              <a:miter lim="800000"/>
              <a:headEnd/>
              <a:tailEnd/>
            </a:ln>
          </p:spPr>
          <p:txBody>
            <a:bodyPr wrap="none" lIns="92075" tIns="46038" rIns="92075" bIns="46038">
              <a:spAutoFit/>
            </a:bodyPr>
            <a:lstStyle/>
            <a:p>
              <a:pPr algn="l"/>
              <a:r>
                <a:rPr lang="en-US" sz="2000" dirty="0"/>
                <a:t>context part</a:t>
              </a:r>
            </a:p>
          </p:txBody>
        </p:sp>
        <p:sp>
          <p:nvSpPr>
            <p:cNvPr id="25653" name="Text Box 56"/>
            <p:cNvSpPr txBox="1">
              <a:spLocks noChangeArrowheads="1"/>
            </p:cNvSpPr>
            <p:nvPr/>
          </p:nvSpPr>
          <p:spPr bwMode="auto">
            <a:xfrm>
              <a:off x="5849418" y="4597769"/>
              <a:ext cx="2196114" cy="400752"/>
            </a:xfrm>
            <a:prstGeom prst="rect">
              <a:avLst/>
            </a:prstGeom>
            <a:noFill/>
            <a:ln w="9525">
              <a:noFill/>
              <a:miter lim="800000"/>
              <a:headEnd/>
              <a:tailEnd/>
            </a:ln>
          </p:spPr>
          <p:txBody>
            <a:bodyPr wrap="none" lIns="92075" tIns="46038" rIns="92075" bIns="46038">
              <a:spAutoFit/>
            </a:bodyPr>
            <a:lstStyle/>
            <a:p>
              <a:pPr algn="l"/>
              <a:r>
                <a:rPr lang="en-US" sz="2000" dirty="0"/>
                <a:t>local variable part</a:t>
              </a:r>
            </a:p>
          </p:txBody>
        </p:sp>
        <p:sp>
          <p:nvSpPr>
            <p:cNvPr id="25654" name="Rectangle 57"/>
            <p:cNvSpPr>
              <a:spLocks noChangeArrowheads="1"/>
            </p:cNvSpPr>
            <p:nvPr/>
          </p:nvSpPr>
          <p:spPr bwMode="auto">
            <a:xfrm>
              <a:off x="5082667" y="3085819"/>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25655" name="AutoShape 58"/>
            <p:cNvSpPr>
              <a:spLocks noChangeArrowheads="1"/>
            </p:cNvSpPr>
            <p:nvPr/>
          </p:nvSpPr>
          <p:spPr bwMode="auto">
            <a:xfrm>
              <a:off x="4409555" y="3136033"/>
              <a:ext cx="182563" cy="182563"/>
            </a:xfrm>
            <a:prstGeom prst="diamond">
              <a:avLst/>
            </a:prstGeom>
            <a:noFill/>
            <a:ln w="9525">
              <a:noFill/>
              <a:miter lim="800000"/>
              <a:headEnd/>
              <a:tailEnd/>
            </a:ln>
          </p:spPr>
          <p:txBody>
            <a:bodyPr wrap="none" anchor="ctr"/>
            <a:lstStyle/>
            <a:p>
              <a:endParaRPr lang="en-US"/>
            </a:p>
          </p:txBody>
        </p:sp>
        <p:cxnSp>
          <p:nvCxnSpPr>
            <p:cNvPr id="25656" name="AutoShape 59"/>
            <p:cNvCxnSpPr>
              <a:cxnSpLocks noChangeShapeType="1"/>
              <a:stCxn id="25654" idx="1"/>
            </p:cNvCxnSpPr>
            <p:nvPr/>
          </p:nvCxnSpPr>
          <p:spPr bwMode="auto">
            <a:xfrm flipH="1">
              <a:off x="4592119" y="3255096"/>
              <a:ext cx="490548" cy="0"/>
            </a:xfrm>
            <a:prstGeom prst="straightConnector1">
              <a:avLst/>
            </a:prstGeom>
            <a:noFill/>
            <a:ln w="9525">
              <a:solidFill>
                <a:schemeClr val="tx1"/>
              </a:solidFill>
              <a:round/>
              <a:headEnd/>
              <a:tailEnd type="triangle" w="med" len="med"/>
            </a:ln>
          </p:spPr>
        </p:cxnSp>
        <p:sp>
          <p:nvSpPr>
            <p:cNvPr id="25657" name="Rectangle 62"/>
            <p:cNvSpPr>
              <a:spLocks noChangeArrowheads="1"/>
            </p:cNvSpPr>
            <p:nvPr/>
          </p:nvSpPr>
          <p:spPr bwMode="auto">
            <a:xfrm>
              <a:off x="5103305" y="4882869"/>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5658" name="AutoShape 63"/>
            <p:cNvSpPr>
              <a:spLocks noChangeArrowheads="1"/>
            </p:cNvSpPr>
            <p:nvPr/>
          </p:nvSpPr>
          <p:spPr bwMode="auto">
            <a:xfrm>
              <a:off x="4430193" y="4960071"/>
              <a:ext cx="182562" cy="182562"/>
            </a:xfrm>
            <a:prstGeom prst="diamond">
              <a:avLst/>
            </a:prstGeom>
            <a:noFill/>
            <a:ln w="9525">
              <a:noFill/>
              <a:miter lim="800000"/>
              <a:headEnd/>
              <a:tailEnd/>
            </a:ln>
          </p:spPr>
          <p:txBody>
            <a:bodyPr wrap="none" anchor="ctr"/>
            <a:lstStyle/>
            <a:p>
              <a:endParaRPr lang="en-US"/>
            </a:p>
          </p:txBody>
        </p:sp>
        <p:cxnSp>
          <p:nvCxnSpPr>
            <p:cNvPr id="25659" name="AutoShape 64"/>
            <p:cNvCxnSpPr>
              <a:cxnSpLocks noChangeShapeType="1"/>
              <a:stCxn id="25657" idx="1"/>
            </p:cNvCxnSpPr>
            <p:nvPr/>
          </p:nvCxnSpPr>
          <p:spPr bwMode="auto">
            <a:xfrm flipH="1">
              <a:off x="4612755" y="5052146"/>
              <a:ext cx="490550" cy="0"/>
            </a:xfrm>
            <a:prstGeom prst="straightConnector1">
              <a:avLst/>
            </a:prstGeom>
            <a:noFill/>
            <a:ln w="9525">
              <a:solidFill>
                <a:schemeClr val="tx1"/>
              </a:solidFill>
              <a:round/>
              <a:headEnd/>
              <a:tailEnd type="triangle" w="med" len="med"/>
            </a:ln>
          </p:spPr>
        </p:cxnSp>
        <p:sp>
          <p:nvSpPr>
            <p:cNvPr id="25660" name="Text Box 39"/>
            <p:cNvSpPr txBox="1">
              <a:spLocks noChangeArrowheads="1"/>
            </p:cNvSpPr>
            <p:nvPr/>
          </p:nvSpPr>
          <p:spPr bwMode="auto">
            <a:xfrm>
              <a:off x="3430068" y="2558183"/>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6</a:t>
              </a:r>
            </a:p>
          </p:txBody>
        </p:sp>
        <p:sp>
          <p:nvSpPr>
            <p:cNvPr id="25661" name="Text Box 39"/>
            <p:cNvSpPr txBox="1">
              <a:spLocks noChangeArrowheads="1"/>
            </p:cNvSpPr>
            <p:nvPr/>
          </p:nvSpPr>
          <p:spPr bwMode="auto">
            <a:xfrm>
              <a:off x="3387933" y="3192983"/>
              <a:ext cx="998671" cy="594360"/>
            </a:xfrm>
            <a:prstGeom prst="rect">
              <a:avLst/>
            </a:prstGeom>
            <a:solidFill>
              <a:schemeClr val="bg1"/>
            </a:solidFill>
            <a:ln w="9525">
              <a:noFill/>
              <a:miter lim="800000"/>
              <a:headEnd/>
              <a:tailEnd/>
            </a:ln>
          </p:spPr>
          <p:txBody>
            <a:bodyPr wrap="none" lIns="92075" tIns="46038" rIns="92075" bIns="46038">
              <a:spAutoFit/>
            </a:bodyPr>
            <a:lstStyle/>
            <a:p>
              <a:r>
                <a:rPr lang="en-US" sz="1700" dirty="0"/>
                <a:t>dynamic</a:t>
              </a:r>
            </a:p>
            <a:p>
              <a:r>
                <a:rPr lang="en-US" sz="1700" dirty="0"/>
                <a:t>link</a:t>
              </a:r>
            </a:p>
          </p:txBody>
        </p:sp>
        <p:sp>
          <p:nvSpPr>
            <p:cNvPr id="62" name="AutoShape 51"/>
            <p:cNvSpPr>
              <a:spLocks/>
            </p:cNvSpPr>
            <p:nvPr/>
          </p:nvSpPr>
          <p:spPr bwMode="auto">
            <a:xfrm>
              <a:off x="5693049" y="5139746"/>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63" name="Text Box 56"/>
            <p:cNvSpPr txBox="1">
              <a:spLocks noChangeArrowheads="1"/>
            </p:cNvSpPr>
            <p:nvPr/>
          </p:nvSpPr>
          <p:spPr bwMode="auto">
            <a:xfrm>
              <a:off x="5849418" y="5350850"/>
              <a:ext cx="1849865" cy="400752"/>
            </a:xfrm>
            <a:prstGeom prst="rect">
              <a:avLst/>
            </a:prstGeom>
            <a:noFill/>
            <a:ln w="9525">
              <a:noFill/>
              <a:miter lim="800000"/>
              <a:headEnd/>
              <a:tailEnd/>
            </a:ln>
          </p:spPr>
          <p:txBody>
            <a:bodyPr wrap="none" lIns="92075" tIns="46038" rIns="92075" bIns="46038">
              <a:spAutoFit/>
            </a:bodyPr>
            <a:lstStyle/>
            <a:p>
              <a:pPr algn="l"/>
              <a:r>
                <a:rPr lang="en-US" sz="2000" dirty="0"/>
                <a:t>temporary part</a:t>
              </a:r>
            </a:p>
          </p:txBody>
        </p:sp>
        <p:sp>
          <p:nvSpPr>
            <p:cNvPr id="2" name="TextBox 1"/>
            <p:cNvSpPr txBox="1"/>
            <p:nvPr/>
          </p:nvSpPr>
          <p:spPr>
            <a:xfrm>
              <a:off x="3640252" y="5558135"/>
              <a:ext cx="492444" cy="461665"/>
            </a:xfrm>
            <a:prstGeom prst="rect">
              <a:avLst/>
            </a:prstGeom>
            <a:noFill/>
          </p:spPr>
          <p:txBody>
            <a:bodyPr wrap="none" rtlCol="0">
              <a:spAutoFit/>
            </a:bodyPr>
            <a:lstStyle/>
            <a:p>
              <a:r>
                <a:rPr lang="en-US" dirty="0"/>
                <a:t>…</a:t>
              </a:r>
            </a:p>
          </p:txBody>
        </p:sp>
        <p:sp>
          <p:nvSpPr>
            <p:cNvPr id="66" name="Text Box 53"/>
            <p:cNvSpPr txBox="1">
              <a:spLocks noChangeArrowheads="1"/>
            </p:cNvSpPr>
            <p:nvPr/>
          </p:nvSpPr>
          <p:spPr bwMode="auto">
            <a:xfrm>
              <a:off x="5849418" y="1446520"/>
              <a:ext cx="2406108" cy="400752"/>
            </a:xfrm>
            <a:prstGeom prst="rect">
              <a:avLst/>
            </a:prstGeom>
            <a:noFill/>
            <a:ln w="9525">
              <a:noFill/>
              <a:miter lim="800000"/>
              <a:headEnd/>
              <a:tailEnd/>
            </a:ln>
          </p:spPr>
          <p:txBody>
            <a:bodyPr wrap="none" lIns="92075" tIns="46038" rIns="92075" bIns="46038">
              <a:spAutoFit/>
            </a:bodyPr>
            <a:lstStyle/>
            <a:p>
              <a:pPr algn="l"/>
              <a:r>
                <a:rPr lang="en-US" sz="2000" dirty="0"/>
                <a:t>no return value part</a:t>
              </a:r>
            </a:p>
          </p:txBody>
        </p:sp>
        <p:sp>
          <p:nvSpPr>
            <p:cNvPr id="3" name="TextBox 2">
              <a:extLst>
                <a:ext uri="{FF2B5EF4-FFF2-40B4-BE49-F238E27FC236}">
                  <a16:creationId xmlns:a16="http://schemas.microsoft.com/office/drawing/2014/main" id="{36CD63BD-4EEB-4476-8DE9-BF6E7E68CBFD}"/>
                </a:ext>
              </a:extLst>
            </p:cNvPr>
            <p:cNvSpPr txBox="1"/>
            <p:nvPr/>
          </p:nvSpPr>
          <p:spPr>
            <a:xfrm>
              <a:off x="762000" y="1838452"/>
              <a:ext cx="2047355" cy="677108"/>
            </a:xfrm>
            <a:prstGeom prst="rect">
              <a:avLst/>
            </a:prstGeom>
            <a:noFill/>
          </p:spPr>
          <p:txBody>
            <a:bodyPr wrap="none" rtlCol="0">
              <a:spAutoFit/>
            </a:bodyPr>
            <a:lstStyle/>
            <a:p>
              <a:r>
                <a:rPr lang="en-US" sz="1900" dirty="0"/>
                <a:t>absolute address</a:t>
              </a:r>
            </a:p>
            <a:p>
              <a:r>
                <a:rPr lang="en-US" sz="1900" dirty="0"/>
                <a:t>of x is 325</a:t>
              </a:r>
            </a:p>
          </p:txBody>
        </p:sp>
      </p:grpSp>
    </p:spTree>
    <p:extLst>
      <p:ext uri="{BB962C8B-B14F-4D97-AF65-F5344CB8AC3E}">
        <p14:creationId xmlns:p14="http://schemas.microsoft.com/office/powerpoint/2010/main" val="13119808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Referencing Variables and Parameters</a:t>
            </a:r>
            <a:br>
              <a:rPr lang="en-US" dirty="0"/>
            </a:br>
            <a:r>
              <a:rPr lang="en-US" dirty="0"/>
              <a:t>from within Procedure p()</a:t>
            </a:r>
            <a:endParaRPr lang="en-US" dirty="0">
              <a:latin typeface="Consolas" panose="020B0609020204030204" pitchFamily="49" charset="0"/>
            </a:endParaRPr>
          </a:p>
        </p:txBody>
      </p:sp>
      <p:sp>
        <p:nvSpPr>
          <p:cNvPr id="3" name="Content Placeholder 2"/>
          <p:cNvSpPr>
            <a:spLocks noGrp="1"/>
          </p:cNvSpPr>
          <p:nvPr>
            <p:ph idx="1"/>
          </p:nvPr>
        </p:nvSpPr>
        <p:spPr/>
        <p:txBody>
          <a:bodyPr/>
          <a:lstStyle/>
          <a:p>
            <a:r>
              <a:rPr lang="en-US" sz="2300" dirty="0">
                <a:latin typeface="Consolas" panose="020B0609020204030204" pitchFamily="49" charset="0"/>
              </a:rPr>
              <a:t>LDLADDR -8</a:t>
            </a:r>
            <a:br>
              <a:rPr lang="en-US" sz="2300" dirty="0"/>
            </a:br>
            <a:r>
              <a:rPr lang="en-US" sz="2300" dirty="0">
                <a:latin typeface="Consolas" panose="020B0609020204030204" pitchFamily="49" charset="0"/>
              </a:rPr>
              <a:t>LOADW</a:t>
            </a:r>
            <a:endParaRPr lang="en-US" sz="2300" dirty="0"/>
          </a:p>
          <a:p>
            <a:r>
              <a:rPr lang="en-US" sz="2300" dirty="0">
                <a:latin typeface="Consolas" panose="020B0609020204030204" pitchFamily="49" charset="0"/>
              </a:rPr>
              <a:t>LDLADDR -4</a:t>
            </a:r>
            <a:br>
              <a:rPr lang="en-US" sz="2300" dirty="0">
                <a:latin typeface="Consolas" panose="020B0609020204030204" pitchFamily="49" charset="0"/>
              </a:rPr>
            </a:br>
            <a:endParaRPr lang="en-US" sz="2300" dirty="0"/>
          </a:p>
          <a:p>
            <a:r>
              <a:rPr lang="en-US" sz="2300" dirty="0">
                <a:latin typeface="Consolas" panose="020B0609020204030204" pitchFamily="49" charset="0"/>
              </a:rPr>
              <a:t>LDLADDR 8</a:t>
            </a:r>
            <a:br>
              <a:rPr lang="en-US" sz="2300" dirty="0">
                <a:latin typeface="Consolas" panose="020B0609020204030204" pitchFamily="49" charset="0"/>
              </a:rPr>
            </a:br>
            <a:endParaRPr lang="en-US" sz="2300" dirty="0"/>
          </a:p>
          <a:p>
            <a:r>
              <a:rPr lang="en-US" sz="2300" dirty="0">
                <a:latin typeface="Consolas" panose="020B0609020204030204" pitchFamily="49" charset="0"/>
              </a:rPr>
              <a:t>LDGADDR 0</a:t>
            </a:r>
            <a:endParaRPr lang="en-US" sz="2300" dirty="0"/>
          </a:p>
          <a:p>
            <a:endParaRPr lang="en-US" sz="2300"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62</a:t>
            </a:fld>
            <a:endParaRPr lang="en-US"/>
          </a:p>
        </p:txBody>
      </p:sp>
      <p:sp>
        <p:nvSpPr>
          <p:cNvPr id="6" name="TextBox 5">
            <a:extLst>
              <a:ext uri="{FF2B5EF4-FFF2-40B4-BE49-F238E27FC236}">
                <a16:creationId xmlns:a16="http://schemas.microsoft.com/office/drawing/2014/main" id="{5B887AB0-71FB-44FB-B10D-F71888A855A9}"/>
              </a:ext>
            </a:extLst>
          </p:cNvPr>
          <p:cNvSpPr txBox="1"/>
          <p:nvPr/>
        </p:nvSpPr>
        <p:spPr>
          <a:xfrm>
            <a:off x="3046256" y="1369507"/>
            <a:ext cx="4966424" cy="738664"/>
          </a:xfrm>
          <a:prstGeom prst="rect">
            <a:avLst/>
          </a:prstGeom>
          <a:noFill/>
        </p:spPr>
        <p:txBody>
          <a:bodyPr wrap="none" rtlCol="0">
            <a:spAutoFit/>
          </a:bodyPr>
          <a:lstStyle/>
          <a:p>
            <a:pPr algn="l"/>
            <a:r>
              <a:rPr lang="en-US" sz="2100" dirty="0"/>
              <a:t>loads (pushes) the address of the actual</a:t>
            </a:r>
          </a:p>
          <a:p>
            <a:pPr algn="l"/>
            <a:r>
              <a:rPr lang="en-US" sz="2100" dirty="0"/>
              <a:t>parameter x onto the run-time stack</a:t>
            </a:r>
          </a:p>
        </p:txBody>
      </p:sp>
      <p:sp>
        <p:nvSpPr>
          <p:cNvPr id="7" name="TextBox 6">
            <a:extLst>
              <a:ext uri="{FF2B5EF4-FFF2-40B4-BE49-F238E27FC236}">
                <a16:creationId xmlns:a16="http://schemas.microsoft.com/office/drawing/2014/main" id="{445A0324-AB5D-4777-8CD8-128E87FE1D88}"/>
              </a:ext>
            </a:extLst>
          </p:cNvPr>
          <p:cNvSpPr txBox="1"/>
          <p:nvPr/>
        </p:nvSpPr>
        <p:spPr>
          <a:xfrm>
            <a:off x="3046256" y="2263156"/>
            <a:ext cx="3725700" cy="738664"/>
          </a:xfrm>
          <a:prstGeom prst="rect">
            <a:avLst/>
          </a:prstGeom>
          <a:noFill/>
        </p:spPr>
        <p:txBody>
          <a:bodyPr wrap="none" rtlCol="0">
            <a:spAutoFit/>
          </a:bodyPr>
          <a:lstStyle/>
          <a:p>
            <a:pPr algn="l"/>
            <a:r>
              <a:rPr lang="en-US" sz="2100" dirty="0"/>
              <a:t>loads (pushes) the address of</a:t>
            </a:r>
          </a:p>
          <a:p>
            <a:pPr algn="l"/>
            <a:r>
              <a:rPr lang="en-US" sz="2100" dirty="0"/>
              <a:t>parameter </a:t>
            </a:r>
            <a:r>
              <a:rPr lang="en-US" sz="2100" dirty="0">
                <a:latin typeface="Consolas" pitchFamily="49" charset="0"/>
                <a:cs typeface="Consolas" pitchFamily="49" charset="0"/>
              </a:rPr>
              <a:t>b</a:t>
            </a:r>
            <a:r>
              <a:rPr lang="en-US" sz="2100" dirty="0"/>
              <a:t> onto the stack</a:t>
            </a:r>
          </a:p>
        </p:txBody>
      </p:sp>
      <p:sp>
        <p:nvSpPr>
          <p:cNvPr id="8" name="TextBox 7">
            <a:extLst>
              <a:ext uri="{FF2B5EF4-FFF2-40B4-BE49-F238E27FC236}">
                <a16:creationId xmlns:a16="http://schemas.microsoft.com/office/drawing/2014/main" id="{28275B5B-0B00-4C68-A857-3B767CE28371}"/>
              </a:ext>
            </a:extLst>
          </p:cNvPr>
          <p:cNvSpPr txBox="1"/>
          <p:nvPr/>
        </p:nvSpPr>
        <p:spPr>
          <a:xfrm>
            <a:off x="3046256" y="3156805"/>
            <a:ext cx="3725700" cy="738664"/>
          </a:xfrm>
          <a:prstGeom prst="rect">
            <a:avLst/>
          </a:prstGeom>
          <a:noFill/>
        </p:spPr>
        <p:txBody>
          <a:bodyPr wrap="none" rtlCol="0">
            <a:spAutoFit/>
          </a:bodyPr>
          <a:lstStyle/>
          <a:p>
            <a:pPr algn="l"/>
            <a:r>
              <a:rPr lang="en-US" sz="2100" dirty="0"/>
              <a:t>loads (pushes) the address of</a:t>
            </a:r>
          </a:p>
          <a:p>
            <a:pPr algn="l"/>
            <a:r>
              <a:rPr lang="en-US" sz="2100" dirty="0"/>
              <a:t>local variable </a:t>
            </a:r>
            <a:r>
              <a:rPr lang="en-US" sz="2100" dirty="0">
                <a:latin typeface="Consolas" pitchFamily="49" charset="0"/>
                <a:cs typeface="Consolas" pitchFamily="49" charset="0"/>
              </a:rPr>
              <a:t>n</a:t>
            </a:r>
            <a:r>
              <a:rPr lang="en-US" sz="2100" dirty="0"/>
              <a:t> onto the stack</a:t>
            </a:r>
          </a:p>
        </p:txBody>
      </p:sp>
      <p:sp>
        <p:nvSpPr>
          <p:cNvPr id="9" name="TextBox 8">
            <a:extLst>
              <a:ext uri="{FF2B5EF4-FFF2-40B4-BE49-F238E27FC236}">
                <a16:creationId xmlns:a16="http://schemas.microsoft.com/office/drawing/2014/main" id="{6659B78F-2D18-4408-8BF8-B311669807A9}"/>
              </a:ext>
            </a:extLst>
          </p:cNvPr>
          <p:cNvSpPr txBox="1"/>
          <p:nvPr/>
        </p:nvSpPr>
        <p:spPr>
          <a:xfrm>
            <a:off x="3046256" y="4038422"/>
            <a:ext cx="3887603" cy="738664"/>
          </a:xfrm>
          <a:prstGeom prst="rect">
            <a:avLst/>
          </a:prstGeom>
          <a:noFill/>
        </p:spPr>
        <p:txBody>
          <a:bodyPr wrap="none" rtlCol="0">
            <a:spAutoFit/>
          </a:bodyPr>
          <a:lstStyle/>
          <a:p>
            <a:pPr algn="l"/>
            <a:r>
              <a:rPr lang="en-US" sz="2100" dirty="0"/>
              <a:t>loads (pushes) the address of</a:t>
            </a:r>
          </a:p>
          <a:p>
            <a:pPr algn="l"/>
            <a:r>
              <a:rPr lang="en-US" sz="2100" dirty="0"/>
              <a:t>global variable </a:t>
            </a:r>
            <a:r>
              <a:rPr lang="en-US" sz="2100" dirty="0">
                <a:latin typeface="Consolas" pitchFamily="49" charset="0"/>
                <a:cs typeface="Consolas" pitchFamily="49" charset="0"/>
              </a:rPr>
              <a:t>x</a:t>
            </a:r>
            <a:r>
              <a:rPr lang="en-US" sz="2100" dirty="0"/>
              <a:t> onto the stack</a:t>
            </a:r>
          </a:p>
        </p:txBody>
      </p:sp>
    </p:spTree>
    <p:extLst>
      <p:ext uri="{BB962C8B-B14F-4D97-AF65-F5344CB8AC3E}">
        <p14:creationId xmlns:p14="http://schemas.microsoft.com/office/powerpoint/2010/main" val="10710506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cs typeface="Consolas" pitchFamily="49" charset="0"/>
              </a:rPr>
              <a:t>(Loads the address of the variable onto the stack)</a:t>
            </a:r>
          </a:p>
        </p:txBody>
      </p:sp>
      <p:sp>
        <p:nvSpPr>
          <p:cNvPr id="3" name="Content Placeholder 2"/>
          <p:cNvSpPr>
            <a:spLocks noGrp="1"/>
          </p:cNvSpPr>
          <p:nvPr>
            <p:ph idx="1"/>
          </p:nvPr>
        </p:nvSpPr>
        <p:spPr>
          <a:xfrm>
            <a:off x="458787" y="1363663"/>
            <a:ext cx="8321040" cy="4935537"/>
          </a:xfrm>
        </p:spPr>
        <p:txBody>
          <a:bodyPr tIns="91440"/>
          <a:lstStyle/>
          <a:p>
            <a:pPr marL="91440" indent="0">
              <a:spcBef>
                <a:spcPts val="100"/>
              </a:spcBef>
              <a:buNone/>
            </a:pPr>
            <a:r>
              <a:rPr lang="en-US" sz="1800" dirty="0">
                <a:latin typeface="Consolas" pitchFamily="49" charset="0"/>
                <a:cs typeface="Consolas" pitchFamily="49" charset="0"/>
              </a:rPr>
              <a:t>override fun emit()</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is </a:t>
            </a:r>
            <a:r>
              <a:rPr lang="en-US" sz="1800" dirty="0" err="1">
                <a:latin typeface="Consolas" pitchFamily="49" charset="0"/>
                <a:cs typeface="Consolas" pitchFamily="49" charset="0"/>
              </a:rPr>
              <a:t>ParameterDecl</a:t>
            </a:r>
            <a:r>
              <a:rPr lang="en-US" sz="1800" dirty="0">
                <a:latin typeface="Consolas" pitchFamily="49" charset="0"/>
                <a:cs typeface="Consolas" pitchFamily="49" charset="0"/>
              </a:rPr>
              <a:t> &amp;&amp; </a:t>
            </a:r>
            <a:r>
              <a:rPr lang="en-US" sz="1800" dirty="0" err="1">
                <a:latin typeface="Consolas" pitchFamily="49" charset="0"/>
                <a:cs typeface="Consolas" pitchFamily="49" charset="0"/>
              </a:rPr>
              <a:t>decl.isVarParam</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 address of actual parameter is value of var parameter</a:t>
            </a:r>
          </a:p>
          <a:p>
            <a:pPr marL="91440" indent="0">
              <a:spcBef>
                <a:spcPts val="100"/>
              </a:spcBef>
              <a:buNone/>
            </a:pPr>
            <a:r>
              <a:rPr lang="en-US" sz="1800" dirty="0">
                <a:latin typeface="Consolas" pitchFamily="49" charset="0"/>
                <a:cs typeface="Consolas" pitchFamily="49" charset="0"/>
              </a:rPr>
              <a:t>        emit("LDLADDR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emit("LOADW")</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decl.scopeLevel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ScopeLevel.PROGRAM</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emit("LDGADDR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else</a:t>
            </a:r>
          </a:p>
          <a:p>
            <a:pPr marL="91440" indent="0">
              <a:spcBef>
                <a:spcPts val="100"/>
              </a:spcBef>
              <a:buNone/>
            </a:pPr>
            <a:r>
              <a:rPr lang="en-US" sz="1800" dirty="0">
                <a:latin typeface="Consolas" pitchFamily="49" charset="0"/>
                <a:cs typeface="Consolas" pitchFamily="49" charset="0"/>
              </a:rPr>
              <a:t>        emit("LDLADDR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63</a:t>
            </a:fld>
            <a:endParaRPr lang="en-US"/>
          </a:p>
        </p:txBody>
      </p:sp>
      <p:sp>
        <p:nvSpPr>
          <p:cNvPr id="7" name="TextBox 6">
            <a:extLst>
              <a:ext uri="{FF2B5EF4-FFF2-40B4-BE49-F238E27FC236}">
                <a16:creationId xmlns:a16="http://schemas.microsoft.com/office/drawing/2014/main" id="{541BAA40-15E5-4A37-BE3B-AB2AF14B757D}"/>
              </a:ext>
            </a:extLst>
          </p:cNvPr>
          <p:cNvSpPr txBox="1"/>
          <p:nvPr/>
        </p:nvSpPr>
        <p:spPr>
          <a:xfrm>
            <a:off x="1546075" y="5410200"/>
            <a:ext cx="6051850" cy="707886"/>
          </a:xfrm>
          <a:prstGeom prst="rect">
            <a:avLst/>
          </a:prstGeom>
          <a:noFill/>
          <a:ln>
            <a:solidFill>
              <a:schemeClr val="tx1"/>
            </a:solidFill>
          </a:ln>
        </p:spPr>
        <p:txBody>
          <a:bodyPr wrap="none" rtlCol="0">
            <a:spAutoFit/>
          </a:bodyPr>
          <a:lstStyle/>
          <a:p>
            <a:pPr algn="l"/>
            <a:r>
              <a:rPr lang="en-US" sz="2000" dirty="0"/>
              <a:t>We will extend this method again when we consider</a:t>
            </a:r>
          </a:p>
          <a:p>
            <a:pPr algn="l"/>
            <a:r>
              <a:rPr lang="en-US" sz="2000" dirty="0"/>
              <a:t>the topic of arrays, strings, and records in CPRL.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br>
              <a:rPr lang="en-US" dirty="0"/>
            </a:br>
            <a:r>
              <a:rPr lang="en-US" sz="2400" dirty="0"/>
              <a:t>(continued)</a:t>
            </a:r>
          </a:p>
        </p:txBody>
      </p:sp>
      <p:sp>
        <p:nvSpPr>
          <p:cNvPr id="3" name="Content Placeholder 2"/>
          <p:cNvSpPr>
            <a:spLocks noGrp="1"/>
          </p:cNvSpPr>
          <p:nvPr>
            <p:ph idx="1"/>
          </p:nvPr>
        </p:nvSpPr>
        <p:spPr>
          <a:xfrm>
            <a:off x="458788" y="1363663"/>
            <a:ext cx="8412480" cy="4935537"/>
          </a:xfrm>
        </p:spPr>
        <p:txBody>
          <a:bodyPr/>
          <a:lstStyle/>
          <a:p>
            <a:r>
              <a:rPr lang="en-US" sz="2350" dirty="0"/>
              <a:t>When a variable is </a:t>
            </a:r>
            <a:r>
              <a:rPr lang="en-US" sz="2350" b="1" dirty="0"/>
              <a:t>declared</a:t>
            </a:r>
            <a:r>
              <a:rPr lang="en-US" sz="2350" dirty="0"/>
              <a:t>, the declaration is initialized with the current level.</a:t>
            </a:r>
          </a:p>
          <a:p>
            <a:pPr marL="457200" lvl="1" indent="0">
              <a:buNone/>
            </a:pPr>
            <a:r>
              <a:rPr lang="en-US" sz="1750" dirty="0" err="1">
                <a:latin typeface="Consolas" panose="020B0609020204030204" pitchFamily="49" charset="0"/>
              </a:rPr>
              <a:t>val</a:t>
            </a:r>
            <a:r>
              <a:rPr lang="en-US" sz="1750" dirty="0">
                <a:latin typeface="Consolas" panose="020B0609020204030204" pitchFamily="49" charset="0"/>
              </a:rPr>
              <a:t> varDecl = VarDecl(identifiers, </a:t>
            </a:r>
            <a:r>
              <a:rPr lang="en-US" sz="1750" dirty="0" err="1">
                <a:latin typeface="Consolas" panose="020B0609020204030204" pitchFamily="49" charset="0"/>
              </a:rPr>
              <a:t>varType</a:t>
            </a:r>
            <a:r>
              <a:rPr lang="en-US" sz="1750" dirty="0">
                <a:latin typeface="Consolas" panose="020B0609020204030204" pitchFamily="49" charset="0"/>
              </a:rPr>
              <a:t>, </a:t>
            </a:r>
            <a:r>
              <a:rPr lang="en-US" sz="1750" dirty="0" err="1">
                <a:latin typeface="Consolas" panose="020B0609020204030204" pitchFamily="49" charset="0"/>
              </a:rPr>
              <a:t>initialValue</a:t>
            </a:r>
            <a:r>
              <a:rPr lang="en-US" sz="1750" dirty="0">
                <a:latin typeface="Consolas" panose="020B0609020204030204" pitchFamily="49" charset="0"/>
              </a:rPr>
              <a:t>,</a:t>
            </a:r>
            <a:br>
              <a:rPr lang="en-US" sz="1750" dirty="0">
                <a:latin typeface="Consolas" panose="020B0609020204030204" pitchFamily="49" charset="0"/>
              </a:rPr>
            </a:br>
            <a:r>
              <a:rPr lang="en-US" sz="1750" dirty="0">
                <a:latin typeface="Consolas" panose="020B0609020204030204" pitchFamily="49" charset="0"/>
              </a:rPr>
              <a:t>                      </a:t>
            </a:r>
            <a:r>
              <a:rPr lang="en-US" sz="1750" b="1" dirty="0" err="1">
                <a:latin typeface="Consolas" panose="020B0609020204030204" pitchFamily="49" charset="0"/>
              </a:rPr>
              <a:t>idTable.scopeLevel</a:t>
            </a:r>
            <a:r>
              <a:rPr lang="en-US" sz="175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7</a:t>
            </a:fld>
            <a:endParaRPr lang="en-US"/>
          </a:p>
        </p:txBody>
      </p:sp>
    </p:spTree>
    <p:extLst>
      <p:ext uri="{BB962C8B-B14F-4D97-AF65-F5344CB8AC3E}">
        <p14:creationId xmlns:p14="http://schemas.microsoft.com/office/powerpoint/2010/main" val="3395792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6" y="1363663"/>
            <a:ext cx="8229600" cy="4935537"/>
          </a:xfrm>
        </p:spPr>
        <p:txBody>
          <a:bodyPr/>
          <a:lstStyle/>
          <a:p>
            <a:pPr marL="182880" indent="0">
              <a:spcBef>
                <a:spcPts val="0"/>
              </a:spcBef>
              <a:buFontTx/>
              <a:buNone/>
            </a:pPr>
            <a:r>
              <a:rPr lang="en-US" sz="1800" dirty="0">
                <a:latin typeface="Consolas" pitchFamily="49" charset="0"/>
                <a:cs typeface="Consolas" pitchFamily="49" charset="0"/>
              </a:rPr>
              <a:t>var x : Integer;       // scope level of x is GLOBAL</a:t>
            </a:r>
          </a:p>
          <a:p>
            <a:pPr marL="182880" indent="0">
              <a:spcBef>
                <a:spcPts val="0"/>
              </a:spcBef>
              <a:buFontTx/>
              <a:buNone/>
            </a:pPr>
            <a:r>
              <a:rPr lang="en-US" sz="1800" dirty="0">
                <a:latin typeface="Consolas" pitchFamily="49" charset="0"/>
                <a:cs typeface="Consolas" pitchFamily="49" charset="0"/>
              </a:rPr>
              <a:t>var y : Integer;       // scope level of y is GLOBAL</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a:latin typeface="Consolas" pitchFamily="49" charset="0"/>
                <a:cs typeface="Consolas" pitchFamily="49" charset="0"/>
              </a:rPr>
              <a:t>proc p(n : Integer)    // scope level of p is GLOBAL</a:t>
            </a:r>
          </a:p>
          <a:p>
            <a:pPr marL="182880" indent="0">
              <a:spcBef>
                <a:spcPts val="0"/>
              </a:spcBef>
              <a:buFontTx/>
              <a:buNone/>
            </a:pPr>
            <a:r>
              <a:rPr lang="en-US" sz="1800" dirty="0">
                <a:latin typeface="Consolas" pitchFamily="49" charset="0"/>
                <a:cs typeface="Consolas" pitchFamily="49" charset="0"/>
              </a:rPr>
              <a:t>  {                    // scope level of n is LOCAL</a:t>
            </a:r>
          </a:p>
          <a:p>
            <a:pPr marL="182880" indent="0">
              <a:spcBef>
                <a:spcPts val="0"/>
              </a:spcBef>
              <a:buFontTx/>
              <a:buNone/>
            </a:pPr>
            <a:r>
              <a:rPr lang="en-US" sz="1800" dirty="0">
                <a:latin typeface="Consolas" pitchFamily="49" charset="0"/>
                <a:cs typeface="Consolas" pitchFamily="49" charset="0"/>
              </a:rPr>
              <a:t>    var x : Integer;   // scope level of x is LOCAL</a:t>
            </a:r>
          </a:p>
          <a:p>
            <a:pPr marL="182880" indent="0">
              <a:spcBef>
                <a:spcPts val="0"/>
              </a:spcBef>
              <a:buFontTx/>
              <a:buNone/>
            </a:pPr>
            <a:r>
              <a:rPr lang="en-US" sz="1800" dirty="0">
                <a:latin typeface="Consolas" pitchFamily="49" charset="0"/>
                <a:cs typeface="Consolas" pitchFamily="49" charset="0"/>
              </a:rPr>
              <a:t>    ... x ...          // x was declared at LOCAL scope</a:t>
            </a:r>
          </a:p>
          <a:p>
            <a:pPr marL="182880" indent="0">
              <a:spcBef>
                <a:spcPts val="0"/>
              </a:spcBef>
              <a:buFontTx/>
              <a:buNone/>
            </a:pPr>
            <a:r>
              <a:rPr lang="en-US" sz="1800" dirty="0">
                <a:latin typeface="Consolas" pitchFamily="49" charset="0"/>
                <a:cs typeface="Consolas" pitchFamily="49" charset="0"/>
              </a:rPr>
              <a:t>    ... y ...          // y was declared at GLOBAL scope</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a:latin typeface="Consolas" pitchFamily="49" charset="0"/>
                <a:cs typeface="Consolas" pitchFamily="49" charset="0"/>
              </a:rPr>
              <a:t>proc main()            // scope level of main is GLOBAL</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r>
              <a:rPr lang="en-US" sz="1800" dirty="0">
                <a:latin typeface="Consolas" pitchFamily="49" charset="0"/>
                <a:cs typeface="Consolas" pitchFamily="49" charset="0"/>
              </a:rPr>
              <a:t>    var y : Integer;   // scope level of y is LOCAL</a:t>
            </a:r>
          </a:p>
          <a:p>
            <a:pPr marL="182880" indent="0">
              <a:spcBef>
                <a:spcPts val="0"/>
              </a:spcBef>
              <a:buFontTx/>
              <a:buNone/>
            </a:pPr>
            <a:r>
              <a:rPr lang="en-US" sz="1800" dirty="0">
                <a:latin typeface="Consolas" pitchFamily="49" charset="0"/>
                <a:cs typeface="Consolas" pitchFamily="49" charset="0"/>
              </a:rPr>
              <a:t>    ... x  ...         // x was declared at GLOBAL scope</a:t>
            </a:r>
          </a:p>
          <a:p>
            <a:pPr marL="182880" indent="0">
              <a:spcBef>
                <a:spcPts val="0"/>
              </a:spcBef>
              <a:buFontTx/>
              <a:buNone/>
            </a:pPr>
            <a:r>
              <a:rPr lang="en-US" sz="1800" dirty="0">
                <a:latin typeface="Consolas" pitchFamily="49" charset="0"/>
                <a:cs typeface="Consolas" pitchFamily="49" charset="0"/>
              </a:rPr>
              <a:t>    ... y  ...         // y was declared at LOCAL scope</a:t>
            </a:r>
          </a:p>
          <a:p>
            <a:pPr marL="182880" indent="0">
              <a:spcBef>
                <a:spcPts val="0"/>
              </a:spcBef>
              <a:buFontTx/>
              <a:buNone/>
            </a:pPr>
            <a:r>
              <a:rPr lang="en-US" sz="1800" dirty="0">
                <a:latin typeface="Consolas" pitchFamily="49" charset="0"/>
                <a:cs typeface="Consolas" pitchFamily="49" charset="0"/>
              </a:rPr>
              <a:t>    ... p(5) ...       // p was declared at GLOBAL scope  </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8</a:t>
            </a:fld>
            <a:endParaRPr lang="en-US"/>
          </a:p>
        </p:txBody>
      </p:sp>
    </p:spTree>
    <p:extLst>
      <p:ext uri="{BB962C8B-B14F-4D97-AF65-F5344CB8AC3E}">
        <p14:creationId xmlns:p14="http://schemas.microsoft.com/office/powerpoint/2010/main" val="2456199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itchFamily="49" charset="0"/>
                <a:cs typeface="Consolas" pitchFamily="49" charset="0"/>
              </a:rPr>
              <a:t>IdTable</a:t>
            </a:r>
            <a:r>
              <a:rPr lang="en-US" dirty="0"/>
              <a:t> supports the ability to open new scopes and to search for declarations, both within the current scope and in enclosing scopes.</a:t>
            </a:r>
          </a:p>
          <a:p>
            <a:r>
              <a:rPr lang="en-US" dirty="0"/>
              <a:t>Class </a:t>
            </a:r>
            <a:r>
              <a:rPr lang="en-US" dirty="0" err="1">
                <a:latin typeface="Consolas" pitchFamily="49" charset="0"/>
                <a:cs typeface="Consolas" pitchFamily="49" charset="0"/>
              </a:rPr>
              <a:t>IdTable</a:t>
            </a:r>
            <a:r>
              <a:rPr lang="en-US" dirty="0"/>
              <a:t> is implemented as a stack of scopes, where each scope is a map from identifier strings (names of things) to their declarations.</a:t>
            </a:r>
          </a:p>
          <a:p>
            <a:pPr marL="457200" lvl="1" indent="0">
              <a:buNone/>
            </a:pPr>
            <a:r>
              <a:rPr lang="en-US" dirty="0"/>
              <a:t>(Note that, since we don’t allow subprograms to be nested, our stack has at most three levels.)</a:t>
            </a:r>
          </a:p>
          <a:p>
            <a:r>
              <a:rPr lang="en-US" dirty="0"/>
              <a:t>Opening a scope pushes a new scope (map) onto the stack.  Closing a scope pops the top scope off the stack.</a:t>
            </a:r>
          </a:p>
          <a:p>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66C86B5-9217-4201-8A8A-A5C797BDB79C}"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6459</TotalTime>
  <Words>4820</Words>
  <Application>Microsoft Office PowerPoint</Application>
  <PresentationFormat>On-screen Show (4:3)</PresentationFormat>
  <Paragraphs>866</Paragraphs>
  <Slides>63</Slides>
  <Notes>38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63</vt:i4>
      </vt:variant>
    </vt:vector>
  </HeadingPairs>
  <TitlesOfParts>
    <vt:vector size="67" baseType="lpstr">
      <vt:lpstr>Arial</vt:lpstr>
      <vt:lpstr>Calibri</vt:lpstr>
      <vt:lpstr>Consolas</vt:lpstr>
      <vt:lpstr>SoftMoore2</vt:lpstr>
      <vt:lpstr>Subprograms</vt:lpstr>
      <vt:lpstr>Subprograms</vt:lpstr>
      <vt:lpstr>Relevant Parser Methods (based on grammar rules)</vt:lpstr>
      <vt:lpstr>Relevant AST Classes</vt:lpstr>
      <vt:lpstr>Procedure Example – Parameters</vt:lpstr>
      <vt:lpstr>The Scope Level of a Variable Declaration</vt:lpstr>
      <vt:lpstr>The Scope Level of a Variable Declaration (continued)</vt:lpstr>
      <vt:lpstr>Example: Scope Levels</vt:lpstr>
      <vt:lpstr>Class IdTable</vt:lpstr>
      <vt:lpstr>Class IdTable (continued)</vt:lpstr>
      <vt:lpstr>Property and Selected Methods in the Modified Version of IdTable</vt:lpstr>
      <vt:lpstr>A Property and Selected Methods in the Modified Version of IdTable (continued)</vt:lpstr>
      <vt:lpstr>Constraint Rules for Subprograms</vt:lpstr>
      <vt:lpstr>Constraint Rules for Subprograms (continued)</vt:lpstr>
      <vt:lpstr>Constraint Rules for Subprograms (continued)</vt:lpstr>
      <vt:lpstr>Runtime Organization for Subprograms </vt:lpstr>
      <vt:lpstr>CVM Instructions for Subprograms</vt:lpstr>
      <vt:lpstr>Calling Conventions</vt:lpstr>
      <vt:lpstr>Calling Conventions (continued)</vt:lpstr>
      <vt:lpstr>Active Subprograms</vt:lpstr>
      <vt:lpstr>Activation Record (a.k.a. Frame)</vt:lpstr>
      <vt:lpstr>Return Value Part of an Activation Record</vt:lpstr>
      <vt:lpstr>Parameter Part of an Activation Record</vt:lpstr>
      <vt:lpstr>Context Part of an Activation Record</vt:lpstr>
      <vt:lpstr>Local Variable Part of an Activation Record</vt:lpstr>
      <vt:lpstr>Local Variable Part of an Activation Record (continued)</vt:lpstr>
      <vt:lpstr>Temporary Part of an Activation Record</vt:lpstr>
      <vt:lpstr>Example: Temporary Part of an Activation Record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Subprogram with Parameters</vt:lpstr>
      <vt:lpstr>Activation Record for Procedure p()</vt:lpstr>
      <vt:lpstr>Supporting Recursion</vt:lpstr>
      <vt:lpstr>Supporting Recursion (continued)</vt:lpstr>
      <vt:lpstr>Loading a Program</vt:lpstr>
      <vt:lpstr>General Discussion of Parameters</vt:lpstr>
      <vt:lpstr>General Discussion of Parameters (continued)</vt:lpstr>
      <vt:lpstr>Converting VariableExpr to Variable</vt:lpstr>
      <vt:lpstr>Converting VariableExpr to Variable (continued)</vt:lpstr>
      <vt:lpstr>Converting VariableExpr to Variable (continued)</vt:lpstr>
      <vt:lpstr>Calling a Subprogram</vt:lpstr>
      <vt:lpstr>PROC Instruction versus ALLOC Instruction</vt:lpstr>
      <vt:lpstr>Return Instruction</vt:lpstr>
      <vt:lpstr>Returning from a Subprogram</vt:lpstr>
      <vt:lpstr>Calling Conventions for CPRL on CVM</vt:lpstr>
      <vt:lpstr>Calling Conventions for CPRL on CVM (continued)</vt:lpstr>
      <vt:lpstr>Computing Relative Addresses</vt:lpstr>
      <vt:lpstr>Computing Relative Addresses</vt:lpstr>
      <vt:lpstr>Referencing Local Variables and Parameters</vt:lpstr>
      <vt:lpstr>Referencing Global Variables</vt:lpstr>
      <vt:lpstr>Example: Activation Record</vt:lpstr>
      <vt:lpstr>Activation Record for Procedure p()</vt:lpstr>
      <vt:lpstr>Referencing Variables and Parameters for Procedure p()</vt:lpstr>
      <vt:lpstr>Variable (var) Parameters</vt:lpstr>
      <vt:lpstr>Example: Activation Record</vt:lpstr>
      <vt:lpstr>Activation Record for Procedure p() (after call p(x, 6))</vt:lpstr>
      <vt:lpstr>Referencing Variables and Parameters from within Procedure p()</vt:lpstr>
      <vt:lpstr>Method emit() for Class Variable (Loads the address of the variable onto the stack)</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Subprograms</dc:title>
  <dc:creator>John I. Moore, Jr.</dc:creator>
  <cp:lastModifiedBy>John Moore</cp:lastModifiedBy>
  <cp:revision>342</cp:revision>
  <cp:lastPrinted>2020-04-16T13:35:31Z</cp:lastPrinted>
  <dcterms:created xsi:type="dcterms:W3CDTF">2005-01-12T21:47:45Z</dcterms:created>
  <dcterms:modified xsi:type="dcterms:W3CDTF">2023-06-13T14:00:43Z</dcterms:modified>
</cp:coreProperties>
</file>