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4"/>
  </p:notesMasterIdLst>
  <p:handoutMasterIdLst>
    <p:handoutMasterId r:id="rId55"/>
  </p:handoutMasterIdLst>
  <p:sldIdLst>
    <p:sldId id="256" r:id="rId2"/>
    <p:sldId id="270" r:id="rId3"/>
    <p:sldId id="327" r:id="rId4"/>
    <p:sldId id="328" r:id="rId5"/>
    <p:sldId id="335" r:id="rId6"/>
    <p:sldId id="264" r:id="rId7"/>
    <p:sldId id="347" r:id="rId8"/>
    <p:sldId id="259" r:id="rId9"/>
    <p:sldId id="261" r:id="rId10"/>
    <p:sldId id="307"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23" r:id="rId24"/>
    <p:sldId id="346" r:id="rId25"/>
    <p:sldId id="269" r:id="rId26"/>
    <p:sldId id="299" r:id="rId27"/>
    <p:sldId id="268" r:id="rId28"/>
    <p:sldId id="271" r:id="rId29"/>
    <p:sldId id="272" r:id="rId30"/>
    <p:sldId id="274" r:id="rId31"/>
    <p:sldId id="300" r:id="rId32"/>
    <p:sldId id="273" r:id="rId33"/>
    <p:sldId id="275" r:id="rId34"/>
    <p:sldId id="326" r:id="rId35"/>
    <p:sldId id="276" r:id="rId36"/>
    <p:sldId id="336" r:id="rId37"/>
    <p:sldId id="281" r:id="rId38"/>
    <p:sldId id="284" r:id="rId39"/>
    <p:sldId id="290" r:id="rId40"/>
    <p:sldId id="285" r:id="rId41"/>
    <p:sldId id="337" r:id="rId42"/>
    <p:sldId id="338" r:id="rId43"/>
    <p:sldId id="339" r:id="rId44"/>
    <p:sldId id="317" r:id="rId45"/>
    <p:sldId id="340" r:id="rId46"/>
    <p:sldId id="341" r:id="rId47"/>
    <p:sldId id="320" r:id="rId48"/>
    <p:sldId id="342" r:id="rId49"/>
    <p:sldId id="303" r:id="rId50"/>
    <p:sldId id="343" r:id="rId51"/>
    <p:sldId id="344" r:id="rId52"/>
    <p:sldId id="345" r:id="rId53"/>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0" autoAdjust="0"/>
    <p:restoredTop sz="97055" autoAdjust="0"/>
  </p:normalViewPr>
  <p:slideViewPr>
    <p:cSldViewPr>
      <p:cViewPr varScale="1">
        <p:scale>
          <a:sx n="90" d="100"/>
          <a:sy n="90" d="100"/>
        </p:scale>
        <p:origin x="624"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2"/>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a:lvl1pPr>
          </a:lstStyle>
          <a:p>
            <a:pPr>
              <a:defRPr/>
            </a:pPr>
            <a:r>
              <a:rPr lang="en-US"/>
              <a:t>Overview</a:t>
            </a:r>
          </a:p>
        </p:txBody>
      </p:sp>
      <p:sp>
        <p:nvSpPr>
          <p:cNvPr id="64515" name="Rectangle 3"/>
          <p:cNvSpPr>
            <a:spLocks noGrp="1" noChangeArrowheads="1"/>
          </p:cNvSpPr>
          <p:nvPr>
            <p:ph type="dt" idx="1"/>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9" y="4416426"/>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a:lvl1pPr>
          </a:lstStyle>
          <a:p>
            <a:pPr>
              <a:defRPr/>
            </a:pPr>
            <a:endParaRPr lang="en-US"/>
          </a:p>
        </p:txBody>
      </p:sp>
      <p:sp>
        <p:nvSpPr>
          <p:cNvPr id="64519" name="Rectangle 7"/>
          <p:cNvSpPr>
            <a:spLocks noGrp="1" noChangeArrowheads="1"/>
          </p:cNvSpPr>
          <p:nvPr>
            <p:ph type="sldNum" sz="quarter" idx="5"/>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48</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50</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52</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sz="2000" dirty="0">
                <a:latin typeface="Consolas" pitchFamily="49" charset="0"/>
                <a:cs typeface="Consolas" pitchFamily="49" charset="0"/>
              </a:rPr>
              <a:t>  BR L</a:t>
            </a:r>
            <a:r>
              <a:rPr lang="en-US" sz="2000" i="1" dirty="0">
                <a:latin typeface="Consolas" pitchFamily="49" charset="0"/>
                <a:cs typeface="Consolas" pitchFamily="49" charset="0"/>
              </a:rPr>
              <a:t>n</a:t>
            </a:r>
            <a:br>
              <a:rPr lang="en-US" sz="2000"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sz="2000" dirty="0">
                <a:latin typeface="Consolas" panose="020B0609020204030204" pitchFamily="49" charset="0"/>
              </a:rPr>
              <a:t>  BR L</a:t>
            </a:r>
            <a:r>
              <a:rPr lang="en-US" sz="2000" i="1" dirty="0">
                <a:latin typeface="Consolas" panose="020B0609020204030204" pitchFamily="49" charset="0"/>
              </a:rPr>
              <a:t>n</a:t>
            </a:r>
            <a:r>
              <a:rPr lang="en-US" sz="2000" dirty="0">
                <a:latin typeface="Consolas" panose="020B0609020204030204" pitchFamily="49" charset="0"/>
              </a:rPr>
              <a:t> </a:t>
            </a:r>
            <a:br>
              <a:rPr lang="en-US" sz="2000"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dirty="0">
                <a:latin typeface="Consolas" pitchFamily="49" charset="0"/>
                <a:cs typeface="Consolas" pitchFamily="49" charset="0"/>
              </a:rPr>
              <a:t>emit("BR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BLE 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L1</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p:txBody>
          <a:bodyPr/>
          <a:lstStyle/>
          <a:p>
            <a:r>
              <a:rPr lang="en-US" dirty="0"/>
              <a:t>In addition to the standard </a:t>
            </a:r>
            <a:r>
              <a:rPr lang="en-US" dirty="0">
                <a:latin typeface="Consolas" pitchFamily="49" charset="0"/>
                <a:cs typeface="Consolas" pitchFamily="49" charset="0"/>
              </a:rPr>
              <a:t>emit()</a:t>
            </a:r>
            <a:r>
              <a:rPr lang="en-US" dirty="0"/>
              <a:t> method for an expression, which leaves the value of an expression on the top of the stack, we introduce a couple of helper methods for branching.</a:t>
            </a:r>
          </a:p>
          <a:p>
            <a:r>
              <a:rPr lang="en-US" dirty="0"/>
              <a:t>Class </a:t>
            </a:r>
            <a:r>
              <a:rPr lang="en-US" dirty="0">
                <a:latin typeface="Consolas" panose="020B0609020204030204" pitchFamily="49" charset="0"/>
              </a:rPr>
              <a:t>Expression</a:t>
            </a:r>
            <a:r>
              <a:rPr lang="en-US" dirty="0"/>
              <a:t> defines a method named </a:t>
            </a:r>
            <a:r>
              <a:rPr lang="en-US" dirty="0">
                <a:latin typeface="Consolas" panose="020B0609020204030204" pitchFamily="49" charset="0"/>
              </a:rPr>
              <a:t>emitBranch()</a:t>
            </a:r>
            <a:r>
              <a:rPr lang="en-US" dirty="0"/>
              <a:t> that emits code to push a </a:t>
            </a:r>
            <a:r>
              <a:rPr lang="en-US" dirty="0" err="1"/>
              <a:t>boolean</a:t>
            </a:r>
            <a:r>
              <a:rPr lang="en-US" dirty="0"/>
              <a:t> value on the run-time stack plus code that branches based on that value.</a:t>
            </a:r>
          </a:p>
          <a:p>
            <a:pPr marL="457200" lvl="1" indent="0">
              <a:buNone/>
            </a:pPr>
            <a:r>
              <a:rPr lang="en-US" sz="1800" dirty="0">
                <a:latin typeface="Consolas" panose="020B0609020204030204" pitchFamily="49" charset="0"/>
              </a:rPr>
              <a:t>open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emit(if (condition) "BNZ $label" else "BZ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Method </a:t>
            </a:r>
            <a:r>
              <a:rPr lang="en-US" dirty="0">
                <a:latin typeface="Consolas" panose="020B0609020204030204" pitchFamily="49" charset="0"/>
              </a:rPr>
              <a:t>emitBranch()</a:t>
            </a:r>
            <a:r>
              <a:rPr lang="en-US" dirty="0"/>
              <a:t> for relational expressions.</a:t>
            </a:r>
          </a:p>
          <a:p>
            <a:pPr marL="457200" lvl="1" indent="0">
              <a:buNone/>
            </a:pPr>
            <a:r>
              <a:rPr lang="en-US" sz="1800" dirty="0">
                <a:latin typeface="Consolas" panose="020B0609020204030204" pitchFamily="49" charset="0"/>
              </a:rPr>
              <a:t>override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emitOperands()</a:t>
            </a:r>
          </a:p>
          <a:p>
            <a:pPr marL="457200" lvl="1" indent="0">
              <a:spcBef>
                <a:spcPts val="100"/>
              </a:spcBef>
              <a:buNone/>
            </a:pPr>
            <a:r>
              <a:rPr lang="en-US" sz="1800" dirty="0">
                <a:latin typeface="Consolas" panose="020B0609020204030204" pitchFamily="49" charset="0"/>
              </a:rPr>
              <a:t>    when (</a:t>
            </a:r>
            <a:r>
              <a:rPr lang="en-US" sz="1800" dirty="0" err="1">
                <a:latin typeface="Consolas" panose="020B0609020204030204" pitchFamily="49" charset="0"/>
              </a:rPr>
              <a:t>operator.symbol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Symbol.equals</a:t>
            </a:r>
            <a:r>
              <a:rPr lang="en-US" sz="1800" dirty="0">
                <a:latin typeface="Consolas" panose="020B0609020204030204" pitchFamily="49" charset="0"/>
              </a:rPr>
              <a:t>   -&gt; emit(if (condition) "BE $label"</a:t>
            </a:r>
          </a:p>
          <a:p>
            <a:pPr marL="457200" lvl="1" indent="0">
              <a:spcBef>
                <a:spcPts val="100"/>
              </a:spcBef>
              <a:buNone/>
            </a:pPr>
            <a:r>
              <a:rPr lang="en-US" sz="1800" dirty="0">
                <a:latin typeface="Consolas" panose="020B0609020204030204" pitchFamily="49" charset="0"/>
              </a:rPr>
              <a:t>                                 else "BNE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Symbol.notEqual</a:t>
            </a:r>
            <a:r>
              <a:rPr lang="en-US" sz="1800" dirty="0">
                <a:latin typeface="Consolas" panose="020B0609020204030204" pitchFamily="49" charset="0"/>
              </a:rPr>
              <a:t> -&gt; emit(if (condition) "BNE $label"</a:t>
            </a:r>
          </a:p>
          <a:p>
            <a:pPr marL="457200" lvl="1" indent="0">
              <a:spcBef>
                <a:spcPts val="100"/>
              </a:spcBef>
              <a:buNone/>
            </a:pPr>
            <a:r>
              <a:rPr lang="en-US" sz="1800" dirty="0">
                <a:latin typeface="Consolas" panose="020B0609020204030204" pitchFamily="49" charset="0"/>
              </a:rPr>
              <a:t>                                 else "BE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Symbol.lessThan</a:t>
            </a:r>
            <a:r>
              <a:rPr lang="en-US" sz="1800" dirty="0">
                <a:latin typeface="Consolas" panose="020B0609020204030204" pitchFamily="49" charset="0"/>
              </a:rPr>
              <a:t> -&gt; emit(if (condition) "BL $label"</a:t>
            </a:r>
          </a:p>
          <a:p>
            <a:pPr marL="457200" lvl="1" indent="0">
              <a:spcBef>
                <a:spcPts val="100"/>
              </a:spcBef>
              <a:buNone/>
            </a:pPr>
            <a:r>
              <a:rPr lang="en-US" sz="1800" dirty="0">
                <a:latin typeface="Consolas" panose="020B0609020204030204" pitchFamily="49" charset="0"/>
              </a:rPr>
              <a:t>                                 else "BGE $label")</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else -&gt; throw </a:t>
            </a:r>
            <a:r>
              <a:rPr lang="en-US" sz="1800" dirty="0" err="1">
                <a:latin typeface="Consolas" panose="020B0609020204030204" pitchFamily="49" charset="0"/>
              </a:rPr>
              <a:t>CodeGenException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   Class </a:t>
            </a:r>
            <a:r>
              <a:rPr lang="en-US" dirty="0">
                <a:latin typeface="Consolas" panose="020B0609020204030204" pitchFamily="49" charset="0"/>
              </a:rPr>
              <a:t>AST</a:t>
            </a:r>
            <a:r>
              <a:rPr lang="en-US" dirty="0"/>
              <a:t> provides two helper methods for emitting</a:t>
            </a:r>
            <a:br>
              <a:rPr lang="en-US" dirty="0"/>
            </a:br>
            <a:r>
              <a:rPr lang="en-US" dirty="0"/>
              <a:t>   load and store instructions for various types.</a:t>
            </a:r>
          </a:p>
          <a:p>
            <a:pPr marL="274320" lvl="1" indent="0">
              <a:spcBef>
                <a:spcPts val="12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LOAD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fun </a:t>
            </a:r>
            <a:r>
              <a:rPr lang="en-US" sz="1800" dirty="0" err="1">
                <a:latin typeface="Consolas" panose="020B0609020204030204" pitchFamily="49" charset="0"/>
              </a:rPr>
              <a:t>emitLoadInst</a:t>
            </a:r>
            <a:r>
              <a:rPr lang="en-US" sz="1800" dirty="0">
                <a:latin typeface="Consolas" panose="020B0609020204030204" pitchFamily="49" charset="0"/>
              </a:rPr>
              <a:t>(t : Type)</a:t>
            </a:r>
          </a:p>
          <a:p>
            <a:pPr marL="274320" lvl="1" indent="0">
              <a:spcBef>
                <a:spcPts val="100"/>
              </a:spcBef>
              <a:buNone/>
            </a:pPr>
            <a:endParaRPr lang="en-US" sz="1800" dirty="0">
              <a:latin typeface="Consolas" panose="020B0609020204030204" pitchFamily="49" charset="0"/>
            </a:endParaRPr>
          </a:p>
          <a:p>
            <a:pPr marL="274320" lvl="1" indent="0">
              <a:spcBef>
                <a:spcPts val="6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STORE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fun </a:t>
            </a:r>
            <a:r>
              <a:rPr lang="en-US" sz="1800" dirty="0" err="1">
                <a:latin typeface="Consolas" panose="020B0609020204030204" pitchFamily="49" charset="0"/>
              </a:rPr>
              <a:t>emitStoreInst</a:t>
            </a:r>
            <a:r>
              <a:rPr lang="en-US" sz="1800" dirty="0">
                <a:latin typeface="Consolas" panose="020B0609020204030204" pitchFamily="49" charset="0"/>
              </a:rPr>
              <a:t>(t : Type)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19</a:t>
            </a:fld>
            <a:endParaRPr lang="en-US"/>
          </a:p>
        </p:txBody>
      </p:sp>
      <p:sp>
        <p:nvSpPr>
          <p:cNvPr id="6" name="TextBox 5">
            <a:extLst>
              <a:ext uri="{FF2B5EF4-FFF2-40B4-BE49-F238E27FC236}">
                <a16:creationId xmlns:a16="http://schemas.microsoft.com/office/drawing/2014/main" id="{922505F3-9CD3-1761-B747-351DF334DCD0}"/>
              </a:ext>
            </a:extLst>
          </p:cNvPr>
          <p:cNvSpPr txBox="1"/>
          <p:nvPr/>
        </p:nvSpPr>
        <p:spPr>
          <a:xfrm>
            <a:off x="875315" y="5257800"/>
            <a:ext cx="7393371" cy="769441"/>
          </a:xfrm>
          <a:prstGeom prst="rect">
            <a:avLst/>
          </a:prstGeom>
          <a:noFill/>
          <a:ln>
            <a:solidFill>
              <a:schemeClr val="tx1"/>
            </a:solidFill>
          </a:ln>
        </p:spPr>
        <p:txBody>
          <a:bodyPr wrap="none" rtlCol="0">
            <a:spAutoFit/>
          </a:bodyPr>
          <a:lstStyle/>
          <a:p>
            <a:pPr algn="l"/>
            <a:r>
              <a:rPr lang="en-US" sz="2200" dirty="0"/>
              <a:t>Both methods assume that the target address for the load</a:t>
            </a:r>
          </a:p>
          <a:p>
            <a:pPr algn="l"/>
            <a:r>
              <a:rPr lang="en-US" sz="2200" dirty="0"/>
              <a:t>or store instruction is already on the top of the stack.</a:t>
            </a:r>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emits the appropriate LOAD instruction based on the size (number of bytes) of a type.</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a:t>
            </a:r>
            <a:r>
              <a:rPr lang="en-US" dirty="0"/>
              <a:t> (load 4 bytes)	–  </a:t>
            </a:r>
            <a:r>
              <a:rPr lang="en-US" dirty="0">
                <a:latin typeface="Consolas" panose="020B0609020204030204" pitchFamily="49" charset="0"/>
              </a:rPr>
              <a:t>LOAD n</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a:t>
            </a:r>
            <a:r>
              <a:rPr lang="en-US" dirty="0"/>
              <a:t> emits the appropriate </a:t>
            </a:r>
            <a:r>
              <a:rPr lang="en-US" dirty="0">
                <a:latin typeface="Consolas" panose="020B0609020204030204" pitchFamily="49" charset="0"/>
              </a:rPr>
              <a:t>STORE</a:t>
            </a:r>
            <a:r>
              <a:rPr lang="en-US" dirty="0"/>
              <a:t> instruction based on the size of a type.</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0" y="5181600"/>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when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4    -&gt; emit("LOADW")</a:t>
            </a:r>
          </a:p>
          <a:p>
            <a:pPr marL="182880" indent="0">
              <a:spcBef>
                <a:spcPts val="200"/>
              </a:spcBef>
              <a:buFontTx/>
              <a:buNone/>
            </a:pPr>
            <a:r>
              <a:rPr lang="en-US" sz="1800" dirty="0">
                <a:latin typeface="Consolas" pitchFamily="49" charset="0"/>
                <a:cs typeface="Consolas" pitchFamily="49" charset="0"/>
              </a:rPr>
              <a:t>        2    -&gt; emit("LOAD2B")</a:t>
            </a:r>
          </a:p>
          <a:p>
            <a:pPr marL="182880" indent="0">
              <a:spcBef>
                <a:spcPts val="200"/>
              </a:spcBef>
              <a:buFontTx/>
              <a:buNone/>
            </a:pPr>
            <a:r>
              <a:rPr lang="en-US" sz="1800" dirty="0">
                <a:latin typeface="Consolas" pitchFamily="49" charset="0"/>
                <a:cs typeface="Consolas" pitchFamily="49" charset="0"/>
              </a:rPr>
              <a:t>        1    -&gt; emit("LOADB")</a:t>
            </a:r>
          </a:p>
          <a:p>
            <a:pPr marL="182880" indent="0">
              <a:spcBef>
                <a:spcPts val="200"/>
              </a:spcBef>
              <a:buFontTx/>
              <a:buNone/>
            </a:pPr>
            <a:r>
              <a:rPr lang="en-US" sz="1800" dirty="0">
                <a:latin typeface="Consolas" pitchFamily="49" charset="0"/>
                <a:cs typeface="Consolas" pitchFamily="49" charset="0"/>
              </a:rPr>
              <a:t>        else -&gt; emit("LOAD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the AST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r>
              <a:rPr lang="en-US" sz="1750" dirty="0">
                <a:latin typeface="Consolas" panose="020B0609020204030204" pitchFamily="49" charset="0"/>
              </a:rPr>
              <a:t>private fun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var </a:t>
            </a:r>
            <a:r>
              <a:rPr lang="en-US" sz="1750" dirty="0" err="1">
                <a:latin typeface="Consolas" panose="020B0609020204030204" pitchFamily="49" charset="0"/>
              </a:rPr>
              <a:t>currentAddr</a:t>
            </a:r>
            <a:r>
              <a:rPr lang="en-US" sz="1750" dirty="0">
                <a:latin typeface="Consolas" panose="020B0609020204030204" pitchFamily="49" charset="0"/>
              </a:rPr>
              <a:t> = 0</a:t>
            </a:r>
          </a:p>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decl</a:t>
            </a:r>
            <a:r>
              <a:rPr lang="en-US" sz="1750" dirty="0">
                <a:latin typeface="Consolas" panose="020B0609020204030204" pitchFamily="49" charset="0"/>
              </a:rPr>
              <a:t> in </a:t>
            </a:r>
            <a:r>
              <a:rPr lang="en-US" sz="1750" dirty="0" err="1">
                <a:latin typeface="Consolas" panose="020B0609020204030204" pitchFamily="49" charset="0"/>
              </a:rPr>
              <a: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a:t>
            </a:r>
            <a:r>
              <a:rPr lang="en-US" sz="1750" dirty="0">
                <a:latin typeface="Consolas" panose="020B0609020204030204" pitchFamily="49" charset="0"/>
              </a:rPr>
              <a:t> is 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in </a:t>
            </a:r>
            <a:r>
              <a:rPr lang="en-US" sz="1750" dirty="0" err="1">
                <a:latin typeface="Consolas" panose="020B0609020204030204" pitchFamily="49" charset="0"/>
              </a:rPr>
              <a:t>decl.singleVarDecls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singleVarDecl.relAddr</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singleVarDecl.size</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
        <p:nvSpPr>
          <p:cNvPr id="6" name="TextBox 5">
            <a:extLst>
              <a:ext uri="{FF2B5EF4-FFF2-40B4-BE49-F238E27FC236}">
                <a16:creationId xmlns:a16="http://schemas.microsoft.com/office/drawing/2014/main" id="{22C0AFB0-C7C3-69D9-65AD-3F4CDD31E4B2}"/>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varLength</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24</a:t>
            </a:fld>
            <a:endParaRPr lang="en-US"/>
          </a:p>
        </p:txBody>
      </p:sp>
    </p:spTree>
    <p:extLst>
      <p:ext uri="{BB962C8B-B14F-4D97-AF65-F5344CB8AC3E}">
        <p14:creationId xmlns:p14="http://schemas.microsoft.com/office/powerpoint/2010/main" val="2537400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GLOBAL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override fun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LOCAL</a:t>
            </a:r>
            <a:r>
              <a:rPr lang="en-US" dirty="0"/>
              <a:t> 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 plus</a:t>
            </a:r>
          </a:p>
          <a:p>
            <a:pPr lvl="2"/>
            <a:r>
              <a:rPr lang="en-US" dirty="0"/>
              <a:t>2 for each character</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computed property </a:t>
            </a:r>
            <a:r>
              <a:rPr lang="en-US" dirty="0" err="1">
                <a:latin typeface="Consolas" pitchFamily="49" charset="0"/>
              </a:rPr>
              <a:t>i</a:t>
            </a:r>
            <a:r>
              <a:rPr lang="en-US" dirty="0" err="1">
                <a:latin typeface="Consolas" pitchFamily="49" charset="0"/>
                <a:cs typeface="Consolas" pitchFamily="49" charset="0"/>
              </a:rPr>
              <a:t>ntValue</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when (type)</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 -&gt; emit("LDCINT ${</a:t>
            </a:r>
            <a:r>
              <a:rPr lang="en-US" sz="1800" dirty="0" err="1">
                <a:latin typeface="Consolas" pitchFamily="49" charset="0"/>
                <a:cs typeface="Consolas" pitchFamily="49" charset="0"/>
              </a:rPr>
              <a: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 -&gt; emit("LDCB ${</a:t>
            </a:r>
            <a:r>
              <a:rPr lang="en-US" sz="1800" dirty="0" err="1">
                <a:latin typeface="Consolas" pitchFamily="49" charset="0"/>
                <a:cs typeface="Consolas" pitchFamily="49" charset="0"/>
              </a:rPr>
              <a: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    -&gt; emit("LDCCH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Type.String</a:t>
            </a:r>
            <a:r>
              <a:rPr lang="en-US" sz="1800" dirty="0">
                <a:latin typeface="Consolas" pitchFamily="49" charset="0"/>
                <a:cs typeface="Consolas" pitchFamily="49" charset="0"/>
              </a:rPr>
              <a:t>  -&gt; emit("LDCSTR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-&gt;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 string, or record types</a:t>
            </a:r>
          </a:p>
          <a:p>
            <a:pPr marL="914400" lvl="2" indent="0">
              <a:buNone/>
            </a:pPr>
            <a:r>
              <a:rPr lang="en-US" dirty="0"/>
              <a:t>(but string literals are allowed)</a:t>
            </a:r>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3501896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 fun emit()</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a:t>
            </a:r>
          </a:p>
          <a:p>
            <a:pPr lvl="1">
              <a:spcBef>
                <a:spcPts val="1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override fun emit()</a:t>
            </a: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 == Symbol.plus)</a:t>
            </a:r>
          </a:p>
          <a:p>
            <a:pPr marL="274320" indent="0">
              <a:spcBef>
                <a:spcPts val="100"/>
              </a:spcBef>
              <a:buFontTx/>
              <a:buNone/>
            </a:pPr>
            <a:r>
              <a:rPr lang="en-US" sz="1800" dirty="0">
                <a:latin typeface="Consolas" pitchFamily="49" charset="0"/>
                <a:cs typeface="Consolas" pitchFamily="49" charset="0"/>
              </a:rPr>
              <a:t>        emit("ADD")</a:t>
            </a:r>
          </a:p>
          <a:p>
            <a:pPr marL="274320" indent="0">
              <a:spcBef>
                <a:spcPts val="1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 == Symbol.minus)</a:t>
            </a:r>
          </a:p>
          <a:p>
            <a:pPr marL="274320" indent="0">
              <a:spcBef>
                <a:spcPts val="100"/>
              </a:spcBef>
              <a:buFontTx/>
              <a:buNone/>
            </a:pPr>
            <a:r>
              <a:rPr lang="en-US" sz="1800" dirty="0">
                <a:latin typeface="Consolas" pitchFamily="49" charset="0"/>
                <a:cs typeface="Consolas" pitchFamily="49" charset="0"/>
              </a:rPr>
              <a:t>        emit("SUB")</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7" name="Content Placeholder 2"/>
          <p:cNvSpPr>
            <a:spLocks noGrp="1"/>
          </p:cNvSpPr>
          <p:nvPr>
            <p:ph idx="1"/>
          </p:nvPr>
        </p:nvSpPr>
        <p:spPr/>
        <p:txBody>
          <a:bodyPr/>
          <a:lstStyle/>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and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false.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its value becomes the truth value for the compound expression.</a:t>
            </a:r>
          </a:p>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or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true.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value becomes the truth value for the compound expression.</a:t>
            </a:r>
          </a:p>
          <a:p>
            <a:pPr lvl="1"/>
            <a:endParaRPr lang="en-US" dirty="0"/>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34</a:t>
            </a:fld>
            <a:endParaRPr lang="en-US"/>
          </a:p>
        </p:txBody>
      </p:sp>
    </p:spTree>
    <p:extLst>
      <p:ext uri="{BB962C8B-B14F-4D97-AF65-F5344CB8AC3E}">
        <p14:creationId xmlns:p14="http://schemas.microsoft.com/office/powerpoint/2010/main" val="3293066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CPRL Code Template for Logical </a:t>
            </a:r>
            <a:r>
              <a:rPr lang="en-US" dirty="0">
                <a:latin typeface="Consolas" pitchFamily="49" charset="0"/>
                <a:cs typeface="Consolas" pitchFamily="49" charset="0"/>
              </a:rPr>
              <a:t>and</a:t>
            </a:r>
            <a:br>
              <a:rPr lang="en-US"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36</a:t>
            </a:fld>
            <a:endParaRPr lang="en-US"/>
          </a:p>
        </p:txBody>
      </p:sp>
      <p:sp>
        <p:nvSpPr>
          <p:cNvPr id="2" name="TextBox 1"/>
          <p:cNvSpPr txBox="1"/>
          <p:nvPr/>
        </p:nvSpPr>
        <p:spPr>
          <a:xfrm>
            <a:off x="1149493" y="4863405"/>
            <a:ext cx="6845015" cy="1384995"/>
          </a:xfrm>
          <a:prstGeom prst="rect">
            <a:avLst/>
          </a:prstGeom>
          <a:noFill/>
          <a:ln>
            <a:solidFill>
              <a:schemeClr val="tx1"/>
            </a:solidFill>
          </a:ln>
        </p:spPr>
        <p:txBody>
          <a:bodyPr wrap="none" rtlCol="0">
            <a:spAutoFit/>
          </a:bodyPr>
          <a:lstStyle/>
          <a:p>
            <a:pPr algn="l"/>
            <a:r>
              <a:rPr lang="en-US" sz="2100" dirty="0"/>
              <a:t>Note: When the branch instruction emitted above is</a:t>
            </a:r>
          </a:p>
          <a:p>
            <a:pPr algn="l"/>
            <a:r>
              <a:rPr lang="en-US" sz="2100" dirty="0"/>
              <a:t>executed, the </a:t>
            </a:r>
            <a:r>
              <a:rPr lang="en-US" sz="2100" dirty="0" err="1"/>
              <a:t>boolean</a:t>
            </a:r>
            <a:r>
              <a:rPr lang="en-US" sz="2100" dirty="0"/>
              <a:t> value on the top of the stack is</a:t>
            </a:r>
          </a:p>
          <a:p>
            <a:pPr algn="l"/>
            <a:r>
              <a:rPr lang="en-US" sz="2100" dirty="0"/>
              <a:t>popped off.  The instruction </a:t>
            </a:r>
            <a:r>
              <a:rPr lang="en-US" sz="2100" dirty="0">
                <a:latin typeface="Consolas" panose="020B0609020204030204" pitchFamily="49" charset="0"/>
              </a:rPr>
              <a:t>LDCB 0</a:t>
            </a:r>
            <a:r>
              <a:rPr lang="en-US" sz="2100" dirty="0"/>
              <a:t> is needed to restore</a:t>
            </a:r>
          </a:p>
          <a:p>
            <a:pPr algn="l"/>
            <a:r>
              <a:rPr lang="en-US" sz="2100" dirty="0"/>
              <a:t>the 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 statement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 fun emit()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for (</a:t>
            </a:r>
            <a:r>
              <a:rPr lang="en-US" sz="1800" dirty="0" err="1">
                <a:latin typeface="Consolas" panose="020B0609020204030204" pitchFamily="49" charset="0"/>
              </a:rPr>
              <a:t>stmt</a:t>
            </a:r>
            <a:r>
              <a:rPr lang="en-US" sz="1800" dirty="0">
                <a:latin typeface="Consolas" panose="020B0609020204030204" pitchFamily="49" charset="0"/>
              </a:rPr>
              <a:t> in statements)</a:t>
            </a:r>
          </a:p>
          <a:p>
            <a:pPr marL="457200" lvl="1" indent="0">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43</a:t>
            </a:fld>
            <a:endParaRPr lang="en-US"/>
          </a:p>
        </p:txBody>
      </p:sp>
    </p:spTree>
    <p:extLst>
      <p:ext uri="{BB962C8B-B14F-4D97-AF65-F5344CB8AC3E}">
        <p14:creationId xmlns:p14="http://schemas.microsoft.com/office/powerpoint/2010/main" val="37571175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tIns="91440"/>
          <a:lstStyle/>
          <a:p>
            <a:pPr marL="182880" indent="0">
              <a:spcBef>
                <a:spcPts val="100"/>
              </a:spcBef>
              <a:buFontTx/>
              <a:buNone/>
            </a:pPr>
            <a:r>
              <a:rPr lang="en-US" sz="1800" dirty="0">
                <a:latin typeface="Consolas" pitchFamily="49" charset="0"/>
                <a:cs typeface="Consolas" pitchFamily="49" charset="0"/>
              </a:rPr>
              <a:t>override fun emit()</a:t>
            </a: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?.emitBranch(false,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3128523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45</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 fun emit()</a:t>
            </a: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exitLabel</a:t>
            </a:r>
            <a:r>
              <a:rPr lang="en-US" sz="1800" dirty="0">
                <a:latin typeface="Consolas" panose="020B0609020204030204" pitchFamily="49" charset="0"/>
              </a:rPr>
              <a:t> = </a:t>
            </a:r>
            <a:r>
              <a:rPr lang="en-US" sz="1800" dirty="0" err="1">
                <a:latin typeface="Consolas" panose="020B0609020204030204" pitchFamily="49" charset="0"/>
              </a:rPr>
              <a:t>loopStmt.getExitLabel</a:t>
            </a:r>
            <a:r>
              <a:rPr lang="en-US" sz="1800" dirty="0">
                <a:latin typeface="Consolas" panose="020B0609020204030204" pitchFamily="49" charset="0"/>
              </a:rPr>
              <a:t>()</a:t>
            </a:r>
          </a:p>
          <a:p>
            <a:pPr marL="274320" indent="0">
              <a:spcBef>
                <a:spcPts val="300"/>
              </a:spcBef>
              <a:buNone/>
            </a:pP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47</a:t>
            </a:fld>
            <a:endParaRPr lang="en-US"/>
          </a:p>
        </p:txBody>
      </p:sp>
    </p:spTree>
    <p:extLst>
      <p:ext uri="{BB962C8B-B14F-4D97-AF65-F5344CB8AC3E}">
        <p14:creationId xmlns:p14="http://schemas.microsoft.com/office/powerpoint/2010/main" val="1274943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a:latin typeface="Consolas" pitchFamily="49" charset="0"/>
                <a:cs typeface="Consolas" pitchFamily="49" charset="0"/>
              </a:rPr>
              <a:t>L2</a:t>
            </a:r>
            <a:r>
              <a:rPr lang="en-US" sz="1800" dirty="0">
                <a:latin typeface="Consolas" pitchFamily="49" charset="0"/>
                <a:cs typeface="Consolas" pitchFamily="49" charset="0"/>
              </a:rPr>
              <a:t>:</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51</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p:txBody>
          <a:bodyPr/>
          <a:lstStyle/>
          <a:p>
            <a:r>
              <a:rPr lang="en-US" sz="2350" dirty="0"/>
              <a:t>Class </a:t>
            </a:r>
            <a:r>
              <a:rPr lang="en-US" sz="2350" dirty="0">
                <a:latin typeface="Consolas" pitchFamily="49" charset="0"/>
                <a:cs typeface="Consolas" pitchFamily="49" charset="0"/>
              </a:rPr>
              <a:t>AST</a:t>
            </a:r>
            <a:r>
              <a:rPr lang="en-US" sz="2350" dirty="0"/>
              <a:t> defines four methods that write assembly language to the target file.</a:t>
            </a:r>
          </a:p>
          <a:p>
            <a:pPr lvl="1">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 : Type)</a:t>
            </a: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(label : String)   // appends ":"</a:t>
            </a:r>
          </a:p>
          <a:p>
            <a:pPr lvl="1">
              <a:spcBef>
                <a:spcPts val="200"/>
              </a:spcBef>
              <a:buFontTx/>
              <a:buNone/>
            </a:pPr>
            <a:r>
              <a:rPr lang="en-US" sz="1800" dirty="0">
                <a:latin typeface="Consolas" pitchFamily="49" charset="0"/>
                <a:cs typeface="Consolas" pitchFamily="49" charset="0"/>
              </a:rPr>
              <a:t>protected fun emit(instruction : String)</a:t>
            </a:r>
          </a:p>
          <a:p>
            <a:r>
              <a:rPr lang="en-US" sz="2350" dirty="0"/>
              <a:t>Since all AST classes are subclasses (either directly or indirectly) of class </a:t>
            </a:r>
            <a:r>
              <a:rPr lang="en-US" sz="2350" dirty="0">
                <a:latin typeface="Consolas" pitchFamily="49" charset="0"/>
                <a:cs typeface="Consolas" pitchFamily="49" charset="0"/>
              </a:rPr>
              <a:t>AST</a:t>
            </a:r>
            <a:r>
              <a:rPr lang="en-US" sz="2350" dirty="0"/>
              <a:t>, then all AST classes inherit these code-generation methods.</a:t>
            </a:r>
          </a:p>
          <a:p>
            <a:r>
              <a:rPr lang="en-US" sz="2350" dirty="0"/>
              <a:t>All </a:t>
            </a:r>
            <a:r>
              <a:rPr lang="en-US" sz="2350" dirty="0">
                <a:latin typeface="Consolas" panose="020B0609020204030204" pitchFamily="49" charset="0"/>
              </a:rPr>
              <a:t>emit()</a:t>
            </a:r>
            <a:r>
              <a:rPr lang="en-US" sz="2350"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a:t>
            </a:r>
            <a:r>
              <a:rPr lang="en-US" dirty="0">
                <a:latin typeface="Consolas" panose="020B0609020204030204" pitchFamily="49" charset="0"/>
              </a:rPr>
              <a:t>else</a:t>
            </a:r>
            <a:r>
              <a:rPr lang="en-US" dirty="0"/>
              <a:t> part needs to branch to the else part if the condition is false.  If the condition is true, it needs to execute the </a:t>
            </a:r>
            <a:r>
              <a:rPr lang="en-US" dirty="0">
                <a:latin typeface="Consolas" panose="020B0609020204030204" pitchFamily="49" charset="0"/>
              </a:rPr>
              <a:t>then</a:t>
            </a:r>
            <a:r>
              <a:rPr lang="en-US" dirty="0"/>
              <a:t> statement and then branch over the else part.</a:t>
            </a:r>
          </a:p>
          <a:p>
            <a:r>
              <a:rPr lang="en-US" dirty="0"/>
              <a:t>Branches (a.k.a. jumps) are relative.  The assembler computes the offset.</a:t>
            </a:r>
          </a:p>
          <a:p>
            <a:pPr lvl="1"/>
            <a:r>
              <a:rPr lang="en-US" dirty="0"/>
              <a:t>e. g., </a:t>
            </a:r>
            <a:r>
              <a:rPr lang="en-US" dirty="0">
                <a:latin typeface="Consolas" panose="020B0609020204030204" pitchFamily="49" charset="0"/>
              </a:rPr>
              <a:t>BR L5</a:t>
            </a:r>
            <a:r>
              <a:rPr lang="en-US" dirty="0"/>
              <a:t> could translate to branch </a:t>
            </a:r>
            <a:r>
              <a:rPr lang="en-US" dirty="0">
                <a:latin typeface="Consolas" panose="020B0609020204030204" pitchFamily="49" charset="0"/>
              </a:rPr>
              <a:t>-12</a:t>
            </a:r>
            <a:r>
              <a:rPr lang="en-US" dirty="0"/>
              <a:t> (backward </a:t>
            </a:r>
            <a:r>
              <a:rPr lang="en-US" dirty="0">
                <a:latin typeface="Consolas" panose="020B0609020204030204" pitchFamily="49" charset="0"/>
              </a:rPr>
              <a:t>12</a:t>
            </a:r>
            <a:r>
              <a:rPr lang="en-US" dirty="0"/>
              <a:t>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100"/>
              </a:spcBef>
              <a:buNone/>
            </a:pPr>
            <a:r>
              <a:rPr lang="en-US" sz="1800" dirty="0">
                <a:latin typeface="Consolas" pitchFamily="49" charset="0"/>
                <a:cs typeface="Consolas" pitchFamily="49" charset="0"/>
              </a:rPr>
              <a:t> * Returns a new value for a label number.  This method should</a:t>
            </a:r>
          </a:p>
          <a:p>
            <a:pPr marL="457200" lvl="1" indent="0">
              <a:spcBef>
                <a:spcPts val="100"/>
              </a:spcBef>
              <a:buNone/>
            </a:pPr>
            <a:r>
              <a:rPr lang="en-US" sz="1800" dirty="0">
                <a:latin typeface="Consolas" pitchFamily="49" charset="0"/>
                <a:cs typeface="Consolas" pitchFamily="49" charset="0"/>
              </a:rPr>
              <a:t> * be called once for each label before code generation.</a:t>
            </a:r>
          </a:p>
          <a:p>
            <a:pPr marL="457200" lvl="1" indent="0">
              <a:spcBef>
                <a:spcPts val="100"/>
              </a:spcBef>
              <a:buNone/>
            </a:pPr>
            <a:r>
              <a:rPr lang="en-US" sz="1800" dirty="0">
                <a:latin typeface="Consolas" pitchFamily="49" charset="0"/>
                <a:cs typeface="Consolas" pitchFamily="49" charset="0"/>
              </a:rPr>
              <a:t> */</a:t>
            </a:r>
          </a:p>
          <a:p>
            <a:pPr marL="457200" lvl="1" indent="0">
              <a:spcBef>
                <a:spcPts val="100"/>
              </a:spcBef>
              <a:buNone/>
            </a:pPr>
            <a:r>
              <a:rPr lang="en-US" sz="1800" dirty="0">
                <a:latin typeface="Consolas" pitchFamily="49" charset="0"/>
                <a:cs typeface="Consolas" pitchFamily="49" charset="0"/>
              </a:rPr>
              <a:t>protected fun getNewLabel() : String</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sz="2200" dirty="0">
                <a:latin typeface="Consolas" panose="020B0609020204030204" pitchFamily="49" charset="0"/>
              </a:rPr>
              <a:t>L1</a:t>
            </a:r>
            <a:r>
              <a:rPr lang="en-US" dirty="0"/>
              <a:t>”, “</a:t>
            </a:r>
            <a:r>
              <a:rPr lang="en-US" sz="2200" dirty="0">
                <a:latin typeface="Consolas" panose="020B0609020204030204" pitchFamily="49" charset="0"/>
              </a:rPr>
              <a:t>L2</a:t>
            </a:r>
            <a:r>
              <a:rPr lang="en-US" dirty="0"/>
              <a:t>”, “</a:t>
            </a:r>
            <a:r>
              <a:rPr lang="en-US" sz="2200"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L1 = getNewLabel()   // label for start of loop</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L2 = getNewLabel()   // label for end of loop</a:t>
            </a:r>
          </a:p>
          <a:p>
            <a:r>
              <a:rPr lang="en-US" dirty="0"/>
              <a:t>The actual value assigned to the label variables by calls to </a:t>
            </a:r>
            <a:r>
              <a:rPr lang="en-US" dirty="0">
                <a:latin typeface="Consolas" pitchFamily="49" charset="0"/>
                <a:cs typeface="Consolas" pitchFamily="49" charset="0"/>
              </a:rPr>
              <a:t>getNewLabel()</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7" name="TextBox 6">
            <a:extLst>
              <a:ext uri="{FF2B5EF4-FFF2-40B4-BE49-F238E27FC236}">
                <a16:creationId xmlns:a16="http://schemas.microsoft.com/office/drawing/2014/main" id="{8D379662-860D-7118-5BEF-4296A7D8A280}"/>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a:t>
            </a:r>
            <a:r>
              <a:rPr lang="en-US" sz="2200" dirty="0">
                <a:latin typeface="Consolas" panose="020B0609020204030204" pitchFamily="49" charset="0"/>
              </a:rPr>
              <a:t>L2</a:t>
            </a:r>
            <a:r>
              <a:rPr lang="en-US" sz="2200" dirty="0"/>
              <a:t>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6485</TotalTime>
  <Words>4578</Words>
  <Application>Microsoft Office PowerPoint</Application>
  <PresentationFormat>On-screen Show (4:3)</PresentationFormat>
  <Paragraphs>676</Paragraphs>
  <Slides>52</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Binary Expressions</vt:lpstr>
      <vt:lpstr>Method emit() for Class AddingExpr</vt:lpstr>
      <vt:lpstr>Short Circuit Evaluation of Logical Expressions</vt:lpstr>
      <vt:lpstr>Generating Code for Logical Expressions</vt:lpstr>
      <vt:lpstr>CPRL Code Template for Logical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ReadStmt</vt:lpstr>
      <vt:lpstr>Code Generation for ExitStmt </vt:lpstr>
      <vt:lpstr>Method emit() for ExitStmt</vt:lpstr>
      <vt:lpstr>Code Generation for IfStmt</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297</cp:revision>
  <cp:lastPrinted>2020-08-15T13:47:41Z</cp:lastPrinted>
  <dcterms:created xsi:type="dcterms:W3CDTF">2005-01-12T21:47:45Z</dcterms:created>
  <dcterms:modified xsi:type="dcterms:W3CDTF">2024-06-25T13:41:12Z</dcterms:modified>
</cp:coreProperties>
</file>