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9" r:id="rId3"/>
    <p:sldId id="400" r:id="rId4"/>
    <p:sldId id="401" r:id="rId5"/>
    <p:sldId id="404" r:id="rId6"/>
    <p:sldId id="405" r:id="rId7"/>
    <p:sldId id="406" r:id="rId8"/>
    <p:sldId id="407" r:id="rId9"/>
    <p:sldId id="310" r:id="rId10"/>
    <p:sldId id="409" r:id="rId11"/>
    <p:sldId id="315" r:id="rId12"/>
    <p:sldId id="410" r:id="rId13"/>
    <p:sldId id="311" r:id="rId14"/>
    <p:sldId id="292" r:id="rId15"/>
    <p:sldId id="371" r:id="rId16"/>
    <p:sldId id="293" r:id="rId17"/>
    <p:sldId id="294" r:id="rId18"/>
    <p:sldId id="411" r:id="rId19"/>
    <p:sldId id="296" r:id="rId20"/>
    <p:sldId id="412" r:id="rId21"/>
    <p:sldId id="413" r:id="rId22"/>
    <p:sldId id="345" r:id="rId23"/>
    <p:sldId id="414" r:id="rId24"/>
    <p:sldId id="341" r:id="rId25"/>
    <p:sldId id="342" r:id="rId26"/>
    <p:sldId id="374" r:id="rId27"/>
    <p:sldId id="347" r:id="rId28"/>
    <p:sldId id="385" r:id="rId29"/>
    <p:sldId id="298" r:id="rId30"/>
    <p:sldId id="330" r:id="rId31"/>
    <p:sldId id="332" r:id="rId32"/>
    <p:sldId id="337" r:id="rId33"/>
    <p:sldId id="331" r:id="rId34"/>
    <p:sldId id="299" r:id="rId35"/>
    <p:sldId id="300" r:id="rId36"/>
    <p:sldId id="363" r:id="rId37"/>
    <p:sldId id="415" r:id="rId38"/>
    <p:sldId id="416" r:id="rId39"/>
    <p:sldId id="314" r:id="rId40"/>
    <p:sldId id="380" r:id="rId41"/>
    <p:sldId id="386" r:id="rId42"/>
    <p:sldId id="266" r:id="rId43"/>
    <p:sldId id="367" r:id="rId44"/>
    <p:sldId id="369" r:id="rId45"/>
    <p:sldId id="370" r:id="rId46"/>
    <p:sldId id="258" r:id="rId47"/>
    <p:sldId id="271" r:id="rId48"/>
    <p:sldId id="355" r:id="rId49"/>
    <p:sldId id="356" r:id="rId50"/>
    <p:sldId id="316" r:id="rId51"/>
    <p:sldId id="378" r:id="rId52"/>
    <p:sldId id="387" r:id="rId53"/>
    <p:sldId id="388" r:id="rId54"/>
    <p:sldId id="389" r:id="rId55"/>
    <p:sldId id="391" r:id="rId56"/>
    <p:sldId id="381" r:id="rId57"/>
    <p:sldId id="390" r:id="rId58"/>
    <p:sldId id="323" r:id="rId59"/>
    <p:sldId id="320" r:id="rId60"/>
    <p:sldId id="392" r:id="rId61"/>
    <p:sldId id="393" r:id="rId62"/>
    <p:sldId id="324" r:id="rId63"/>
    <p:sldId id="382" r:id="rId64"/>
    <p:sldId id="394" r:id="rId65"/>
    <p:sldId id="395" r:id="rId66"/>
    <p:sldId id="417" r:id="rId67"/>
    <p:sldId id="397" r:id="rId68"/>
    <p:sldId id="328" r:id="rId69"/>
    <p:sldId id="336" r:id="rId70"/>
    <p:sldId id="398" r:id="rId71"/>
    <p:sldId id="379" r:id="rId72"/>
    <p:sldId id="358" r:id="rId73"/>
    <p:sldId id="359" r:id="rId74"/>
    <p:sldId id="360" r:id="rId75"/>
    <p:sldId id="402" r:id="rId76"/>
    <p:sldId id="403"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62" d="100"/>
          <a:sy n="62" d="100"/>
        </p:scale>
        <p:origin x="105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sz="2350" dirty="0"/>
              <a:t>The </a:t>
            </a:r>
            <a:r>
              <a:rPr lang="en-US" sz="2350" dirty="0">
                <a:latin typeface="Consolas" pitchFamily="49" charset="0"/>
                <a:cs typeface="Consolas" pitchFamily="49" charset="0"/>
              </a:rPr>
              <a:t>parseN()</a:t>
            </a:r>
            <a:r>
              <a:rPr lang="en-US" sz="2350" dirty="0"/>
              <a:t> methods of the parser function as follows.</a:t>
            </a:r>
          </a:p>
          <a:p>
            <a:r>
              <a:rPr lang="en-US" sz="2350" dirty="0"/>
              <a:t>Scanner property </a:t>
            </a:r>
            <a:r>
              <a:rPr lang="en-US" sz="2350" dirty="0">
                <a:latin typeface="Consolas" panose="020B0609020204030204" pitchFamily="49" charset="0"/>
              </a:rPr>
              <a:t>s</a:t>
            </a:r>
            <a:r>
              <a:rPr lang="en-US" sz="2350" dirty="0">
                <a:latin typeface="Consolas" panose="020B0609020204030204" pitchFamily="49" charset="0"/>
                <a:cs typeface="Consolas" pitchFamily="49" charset="0"/>
              </a:rPr>
              <a:t>ymbol</a:t>
            </a:r>
            <a:r>
              <a:rPr lang="en-US" sz="2350" dirty="0"/>
              <a:t> provides one “lookahead” symbol for the parsing methods.</a:t>
            </a:r>
          </a:p>
          <a:p>
            <a:r>
              <a:rPr lang="en-US" sz="2350" dirty="0"/>
              <a:t>Additional lookahead symbols can be examined by using the </a:t>
            </a:r>
            <a:r>
              <a:rPr lang="en-US" sz="2350" dirty="0">
                <a:latin typeface="Consolas" panose="020B0609020204030204" pitchFamily="49" charset="0"/>
              </a:rPr>
              <a:t>symbol</a:t>
            </a:r>
            <a:r>
              <a:rPr lang="en-US" sz="2350" dirty="0"/>
              <a:t> property of tokens obtained from scanner method </a:t>
            </a:r>
            <a:r>
              <a:rPr lang="en-US" sz="2350" dirty="0">
                <a:latin typeface="Consolas" panose="020B0609020204030204" pitchFamily="49" charset="0"/>
              </a:rPr>
              <a:t>lookahead()</a:t>
            </a:r>
            <a:r>
              <a:rPr lang="en-US" sz="2350" dirty="0"/>
              <a:t>; e.g., </a:t>
            </a:r>
            <a:r>
              <a:rPr lang="en-US" sz="2350" dirty="0">
                <a:latin typeface="Consolas" panose="020B0609020204030204" pitchFamily="49" charset="0"/>
              </a:rPr>
              <a:t>lookahead(2).symbol</a:t>
            </a:r>
            <a:r>
              <a:rPr lang="en-US" sz="2350" dirty="0"/>
              <a:t>.</a:t>
            </a:r>
          </a:p>
          <a:p>
            <a:r>
              <a:rPr lang="en-US" sz="2350" dirty="0"/>
              <a:t>On entry into the method </a:t>
            </a:r>
            <a:r>
              <a:rPr lang="en-US" sz="2350" dirty="0">
                <a:latin typeface="Consolas" pitchFamily="49" charset="0"/>
                <a:cs typeface="Consolas" pitchFamily="49" charset="0"/>
              </a:rPr>
              <a:t>parseN()</a:t>
            </a:r>
            <a:r>
              <a:rPr lang="en-US" sz="2350" dirty="0"/>
              <a:t>, the symbol returned from the scanner should be a symbol that could start on the right side of the rule </a:t>
            </a:r>
            <a:r>
              <a:rPr lang="en-US" sz="2350"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extLst>
      <p:ext uri="{BB962C8B-B14F-4D97-AF65-F5344CB8AC3E}">
        <p14:creationId xmlns:p14="http://schemas.microsoft.com/office/powerpoint/2010/main" val="344684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4" name="Group 3">
            <a:extLst>
              <a:ext uri="{FF2B5EF4-FFF2-40B4-BE49-F238E27FC236}">
                <a16:creationId xmlns:a16="http://schemas.microsoft.com/office/drawing/2014/main" id="{4C61ED45-D7F4-7995-4888-B94235309CB7}"/>
              </a:ext>
            </a:extLst>
          </p:cNvPr>
          <p:cNvGrpSpPr/>
          <p:nvPr/>
        </p:nvGrpSpPr>
        <p:grpSpPr>
          <a:xfrm>
            <a:off x="5222158" y="2882900"/>
            <a:ext cx="1331042" cy="1219200"/>
            <a:chOff x="5257800" y="2895600"/>
            <a:chExt cx="1331042" cy="1219200"/>
          </a:xfrm>
        </p:grpSpPr>
        <p:sp>
          <p:nvSpPr>
            <p:cNvPr id="2" name="Right Brace 1">
              <a:extLst>
                <a:ext uri="{FF2B5EF4-FFF2-40B4-BE49-F238E27FC236}">
                  <a16:creationId xmlns:a16="http://schemas.microsoft.com/office/drawing/2014/main" id="{97095F04-C575-1485-D43F-42FE58093357}"/>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D4CD2377-DA9A-C11A-A29B-F20EB4AA667F}"/>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arrayTypeDecl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 ( </a:t>
            </a:r>
            <a:r>
              <a:rPr lang="en-US" sz="2000" dirty="0" err="1">
                <a:latin typeface="Consolas" panose="020B0609020204030204" pitchFamily="49" charset="0"/>
              </a:rPr>
              <a:t>arrayTypeDecl</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Follow Sets from CPRL: Example 1</a:t>
            </a:r>
          </a:p>
        </p:txBody>
      </p:sp>
      <p:sp>
        <p:nvSpPr>
          <p:cNvPr id="16389" name="Rectangle 3"/>
          <p:cNvSpPr>
            <a:spLocks noGrp="1" noChangeArrowheads="1"/>
          </p:cNvSpPr>
          <p:nvPr>
            <p:ph type="body" idx="1"/>
          </p:nvPr>
        </p:nvSpPr>
        <p:spPr/>
        <p:txBody>
          <a:bodyPr/>
          <a:lstStyle/>
          <a:p>
            <a:r>
              <a:rPr lang="en-US" dirty="0"/>
              <a:t>What can follow </a:t>
            </a:r>
            <a:r>
              <a:rPr lang="en-US" dirty="0">
                <a:latin typeface="Consolas" panose="020B0609020204030204" pitchFamily="49" charset="0"/>
              </a:rPr>
              <a:t>subprogramDecl</a:t>
            </a:r>
            <a:r>
              <a:rPr lang="en-US" dirty="0"/>
              <a:t>?</a:t>
            </a:r>
          </a:p>
          <a:p>
            <a:pPr lvl="1"/>
            <a:r>
              <a:rPr lang="en-US" dirty="0"/>
              <a:t>From the rule</a:t>
            </a:r>
          </a:p>
          <a:p>
            <a:pPr marL="914400" lvl="2" indent="0">
              <a:buNone/>
            </a:pPr>
            <a:r>
              <a:rPr lang="en-US" dirty="0" err="1"/>
              <a:t>subprogramDecls</a:t>
            </a:r>
            <a:r>
              <a:rPr lang="en-US" dirty="0"/>
              <a:t> = subprogramDecl { subprogramDecl } .</a:t>
            </a:r>
          </a:p>
          <a:p>
            <a:pPr marL="740664" lvl="1" indent="0">
              <a:buNone/>
            </a:pPr>
            <a:r>
              <a:rPr lang="en-US" dirty="0"/>
              <a:t>we know that </a:t>
            </a:r>
            <a:r>
              <a:rPr lang="en-US" dirty="0">
                <a:latin typeface="Consolas" panose="020B0609020204030204" pitchFamily="49" charset="0"/>
              </a:rPr>
              <a:t>subprogramDecl</a:t>
            </a:r>
            <a:r>
              <a:rPr lang="en-US" dirty="0"/>
              <a:t> can follow another   </a:t>
            </a:r>
            <a:r>
              <a:rPr lang="en-US" dirty="0">
                <a:latin typeface="Consolas" panose="020B0609020204030204" pitchFamily="49" charset="0"/>
              </a:rPr>
              <a:t>subprogramDecl</a:t>
            </a:r>
            <a:r>
              <a:rPr lang="en-US" dirty="0"/>
              <a:t>, so the follow set for </a:t>
            </a:r>
            <a:r>
              <a:rPr lang="en-US" dirty="0">
                <a:latin typeface="Consolas" panose="020B0609020204030204" pitchFamily="49" charset="0"/>
              </a:rPr>
              <a:t>subprogramDecl</a:t>
            </a:r>
            <a:r>
              <a:rPr lang="en-US" dirty="0"/>
              <a:t> includes the first set of </a:t>
            </a:r>
            <a:r>
              <a:rPr lang="en-US" dirty="0">
                <a:latin typeface="Consolas" panose="020B0609020204030204" pitchFamily="49" charset="0"/>
              </a:rPr>
              <a:t>subprogramDecl</a:t>
            </a:r>
            <a:r>
              <a:rPr lang="en-US" dirty="0"/>
              <a:t>; i.e.,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From the rule</a:t>
            </a:r>
          </a:p>
          <a:p>
            <a:pPr marL="914400" lvl="2" indent="0">
              <a:buNone/>
            </a:pPr>
            <a:r>
              <a:rPr lang="en-US" dirty="0">
                <a:latin typeface="Consolas" panose="020B0609020204030204" pitchFamily="49" charset="0"/>
              </a:rPr>
              <a:t>program = initialDecls </a:t>
            </a:r>
            <a:r>
              <a:rPr lang="en-US" dirty="0" err="1">
                <a:latin typeface="Consolas" panose="020B0609020204030204" pitchFamily="49" charset="0"/>
              </a:rPr>
              <a:t>subprogramDecls</a:t>
            </a:r>
            <a:r>
              <a:rPr lang="en-US" dirty="0">
                <a:latin typeface="Consolas" panose="020B0609020204030204" pitchFamily="49" charset="0"/>
              </a:rPr>
              <a:t> .</a:t>
            </a:r>
          </a:p>
          <a:p>
            <a:pPr marL="740664" lvl="2" indent="0">
              <a:buNone/>
            </a:pPr>
            <a:r>
              <a:rPr lang="en-US" sz="2000" dirty="0"/>
              <a:t>we know that anything that can follow </a:t>
            </a:r>
            <a:r>
              <a:rPr lang="en-US" sz="2000" dirty="0">
                <a:latin typeface="Consolas" panose="020B0609020204030204" pitchFamily="49" charset="0"/>
              </a:rPr>
              <a:t>program</a:t>
            </a:r>
            <a:r>
              <a:rPr lang="en-US" sz="2000" dirty="0"/>
              <a:t> can also follow</a:t>
            </a:r>
            <a:br>
              <a:rPr lang="en-US" sz="2000" dirty="0"/>
            </a:br>
            <a:r>
              <a:rPr lang="en-US" sz="2000" dirty="0">
                <a:latin typeface="Consolas" panose="020B0609020204030204" pitchFamily="49" charset="0"/>
              </a:rPr>
              <a:t>subprogramDecl</a:t>
            </a:r>
            <a:r>
              <a:rPr lang="en-US" sz="2000" dirty="0"/>
              <a:t>, so the follow set for </a:t>
            </a:r>
            <a:r>
              <a:rPr lang="en-US" sz="2000" dirty="0">
                <a:latin typeface="Consolas" panose="020B0609020204030204" pitchFamily="49" charset="0"/>
              </a:rPr>
              <a:t>subprogramDecl</a:t>
            </a:r>
            <a:r>
              <a:rPr lang="en-US" sz="2000" dirty="0"/>
              <a:t> includes </a:t>
            </a:r>
            <a:r>
              <a:rPr lang="en-US" sz="2000" dirty="0">
                <a:latin typeface="Consolas" panose="020B0609020204030204" pitchFamily="49" charset="0"/>
              </a:rPr>
              <a:t>EOF</a:t>
            </a:r>
            <a:r>
              <a:rPr lang="en-US" sz="2000" dirty="0"/>
              <a:t>.  (remember augmenting rule)</a:t>
            </a:r>
          </a:p>
          <a:p>
            <a:pPr lvl="1"/>
            <a:r>
              <a:rPr lang="en-US" dirty="0"/>
              <a:t>Conclusion:</a:t>
            </a:r>
          </a:p>
          <a:p>
            <a:pPr marL="914400" lvl="2" indent="0">
              <a:buNone/>
            </a:pPr>
            <a:r>
              <a:rPr lang="en-US"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24</a:t>
            </a:fld>
            <a:endParaRPr lang="en-US"/>
          </a:p>
        </p:txBody>
      </p:sp>
    </p:spTree>
    <p:extLst>
      <p:ext uri="{BB962C8B-B14F-4D97-AF65-F5344CB8AC3E}">
        <p14:creationId xmlns:p14="http://schemas.microsoft.com/office/powerpoint/2010/main" val="307163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r>
              <a:rPr lang="en-US" dirty="0"/>
              <a:t>What can follow </a:t>
            </a:r>
            <a:r>
              <a:rPr lang="en-US" dirty="0" err="1">
                <a:latin typeface="Consolas" panose="020B0609020204030204" pitchFamily="49" charset="0"/>
              </a:rPr>
              <a:t>loopStmt</a:t>
            </a:r>
            <a:r>
              <a:rPr lang="en-US" dirty="0"/>
              <a:t>?</a:t>
            </a:r>
          </a:p>
          <a:p>
            <a:pPr lvl="1"/>
            <a:r>
              <a:rPr lang="en-US" dirty="0"/>
              <a:t>...   (left as an exercise)</a:t>
            </a:r>
            <a:br>
              <a:rPr lang="en-US" dirty="0"/>
            </a:br>
            <a:r>
              <a:rPr lang="en-US" dirty="0"/>
              <a:t>Hints:</a:t>
            </a:r>
          </a:p>
          <a:p>
            <a:pPr lvl="2"/>
            <a:r>
              <a:rPr lang="en-US" dirty="0"/>
              <a:t>Any statement can follow a loop statement.</a:t>
            </a:r>
          </a:p>
          <a:p>
            <a:pPr lvl="2"/>
            <a:r>
              <a:rPr lang="en-US" dirty="0"/>
              <a:t>A loop statement can be the last statement of a procedure.</a:t>
            </a:r>
          </a:p>
          <a:p>
            <a:pPr lvl="1"/>
            <a:r>
              <a:rPr lang="en-US" dirty="0"/>
              <a:t>Conclusion:</a:t>
            </a:r>
          </a:p>
          <a:p>
            <a:pPr marL="914400" lvl="2" indent="0">
              <a:buNone/>
            </a:pPr>
            <a:r>
              <a:rPr lang="en-US" dirty="0">
                <a:latin typeface="Consolas" panose="020B0609020204030204" pitchFamily="49" charset="0"/>
              </a:rPr>
              <a:t>Follow(loopStmt)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4876800"/>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353096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u="sng" dirty="0"/>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  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fun parseLoopStmt()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4290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46834" y="3852374"/>
            <a:ext cx="404336" cy="32742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028964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35091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idToken</a:t>
            </a:r>
            <a:r>
              <a:rPr lang="en-US" dirty="0">
                <a:latin typeface="Consolas" panose="020B0609020204030204" pitchFamily="49" charset="0"/>
              </a:rPr>
              <a:t> : Token)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 Handle identifiers based on how they are declared,</a:t>
            </a:r>
          </a:p>
          <a:p>
            <a:pPr marL="182880" lvl="1" indent="0">
              <a:spcBef>
                <a:spcPts val="100"/>
              </a:spcBef>
              <a:buNone/>
            </a:pPr>
            <a:r>
              <a:rPr lang="en-US" sz="1800" dirty="0">
                <a:latin typeface="Consolas" panose="020B0609020204030204" pitchFamily="49" charset="0"/>
              </a:rPr>
              <a:t>    // or use the lookahead symbol if not declared.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182880" lvl="1" indent="0">
              <a:spcBef>
                <a:spcPts val="100"/>
              </a:spcBef>
              <a:buNone/>
            </a:pP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if (idType != null)</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when (idType)</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 is not valid as an expression.")</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else</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 Make parsing decision using lookahead symbol.</a:t>
            </a:r>
          </a:p>
          <a:p>
            <a:pPr marL="18288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Symbol.leftParen)</a:t>
            </a:r>
          </a:p>
          <a:p>
            <a:pPr marL="18288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182880" indent="0">
              <a:spcBef>
                <a:spcPts val="100"/>
              </a:spcBef>
              <a:buNone/>
            </a:pPr>
            <a:r>
              <a:rPr lang="en-US" sz="1800" b="1" dirty="0">
                <a:latin typeface="Consolas" panose="020B0609020204030204" pitchFamily="49" charset="0"/>
              </a:rPr>
              <a:t>                      + " not been declared.")</a:t>
            </a:r>
          </a:p>
          <a:p>
            <a:pPr marL="182880" indent="0">
              <a:spcBef>
                <a:spcPts val="100"/>
              </a:spcBef>
              <a:buNone/>
            </a:pPr>
            <a:endParaRPr lang="en-US" sz="1800" b="1" dirty="0">
              <a:latin typeface="Consolas" panose="020B0609020204030204" pitchFamily="49" charset="0"/>
            </a:endParaRP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Symbol.procRW</a:t>
            </a:r>
            <a:r>
              <a:rPr lang="en-US" sz="1750" dirty="0">
                <a:latin typeface="Consolas" pitchFamily="49" charset="0"/>
                <a:cs typeface="Consolas" pitchFamily="49" charset="0"/>
              </a:rPr>
              <a:t>)</a:t>
            </a:r>
          </a:p>
          <a:p>
            <a:pPr marL="182880" indent="0">
              <a:spcBef>
                <a:spcPts val="0"/>
              </a:spcBef>
              <a:buNone/>
            </a:pP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 </a:t>
            </a:r>
            <a:r>
              <a:rPr lang="en-US" sz="1750" dirty="0" err="1">
                <a:latin typeface="Consolas" pitchFamily="49" charset="0"/>
                <a:cs typeface="Consolas" pitchFamily="49" charset="0"/>
              </a:rPr>
              <a:t>scanner.token</a:t>
            </a: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match(Symbol.identifier)</a:t>
            </a:r>
          </a:p>
          <a:p>
            <a:pPr marL="182880" indent="0">
              <a:spcBef>
                <a:spcPts val="0"/>
              </a:spcBef>
              <a:buNone/>
            </a:pPr>
            <a:r>
              <a:rPr lang="en-US" sz="1750" dirty="0">
                <a:latin typeface="Consolas" pitchFamily="49" charset="0"/>
                <a:cs typeface="Consolas" pitchFamily="49" charset="0"/>
              </a:rPr>
              <a:t>idTable.add(</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IdType.procedureId)</a:t>
            </a:r>
          </a:p>
          <a:p>
            <a:pPr marL="182880" indent="0">
              <a:spcBef>
                <a:spcPts val="0"/>
              </a:spcBef>
              <a:buNone/>
            </a:pPr>
            <a:r>
              <a:rPr lang="en-US" sz="1750" dirty="0">
                <a:latin typeface="Consolas" pitchFamily="49" charset="0"/>
                <a:cs typeface="Consolas" pitchFamily="49" charset="0"/>
              </a:rPr>
              <a:t>match(Symbol.leftParen)</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try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idTable.openScope(</a:t>
            </a:r>
            <a:r>
              <a:rPr lang="en-US" sz="1750" dirty="0" err="1">
                <a:latin typeface="Consolas" pitchFamily="49" charset="0"/>
                <a:cs typeface="Consolas" pitchFamily="49" charset="0"/>
              </a:rPr>
              <a:t>ScopeLevel.LOCAL</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scanner.symbol.isParameterDeclStarter</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parseFormalParameters</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Symbol.rightParen</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Symbol.leftBrace</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parseInitialDecls()</a:t>
            </a:r>
          </a:p>
          <a:p>
            <a:pPr marL="182880" indent="0">
              <a:spcBef>
                <a:spcPts val="0"/>
              </a:spcBef>
              <a:buNone/>
            </a:pPr>
            <a:r>
              <a:rPr lang="en-US" sz="1750" dirty="0">
                <a:latin typeface="Consolas" pitchFamily="49" charset="0"/>
                <a:cs typeface="Consolas" pitchFamily="49" charset="0"/>
              </a:rPr>
              <a:t>    parseStatements()</a:t>
            </a:r>
          </a:p>
          <a:p>
            <a:pPr marL="182880" indent="0">
              <a:spcBef>
                <a:spcPts val="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805174"/>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860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36070" y="2441130"/>
            <a:ext cx="2443860" cy="2286000"/>
          </a:xfrm>
          <a:prstGeom prst="bentConnector2">
            <a:avLst/>
          </a:prstGeom>
          <a:noFill/>
          <a:ln w="9525" cap="flat" cmpd="sng" algn="ctr">
            <a:solidFill>
              <a:schemeClr val="tx1"/>
            </a:solidFill>
            <a:prstDash val="solid"/>
            <a:round/>
            <a:headEnd type="none" w="med" len="med"/>
            <a:tailEnd type="stealth" w="lg" len="lg"/>
          </a:ln>
          <a:effectLst/>
        </p:spPr>
      </p:cxnSp>
      <p:cxnSp>
        <p:nvCxnSpPr>
          <p:cNvPr id="12" name="Elbow Connector 11"/>
          <p:cNvCxnSpPr>
            <a:cxnSpLocks/>
            <a:stCxn id="6" idx="1"/>
            <a:endCxn id="8" idx="3"/>
          </p:cNvCxnSpPr>
          <p:nvPr/>
        </p:nvCxnSpPr>
        <p:spPr bwMode="auto">
          <a:xfrm rot="10800000">
            <a:off x="4690237" y="4506516"/>
            <a:ext cx="657417" cy="1053038"/>
          </a:xfrm>
          <a:prstGeom prst="bentConnector3">
            <a:avLst>
              <a:gd name="adj1" fmla="val 50000"/>
            </a:avLst>
          </a:prstGeom>
          <a:noFill/>
          <a:ln w="9525" cap="flat" cmpd="sng" algn="ctr">
            <a:solidFill>
              <a:schemeClr val="tx1"/>
            </a:solidFill>
            <a:prstDash val="solid"/>
            <a:round/>
            <a:headEnd type="none" w="med" len="med"/>
            <a:tailEnd type="stealth" w="lg" len="lg"/>
          </a:ln>
          <a:effectLst/>
        </p:spPr>
      </p:cxnSp>
      <p:cxnSp>
        <p:nvCxnSpPr>
          <p:cNvPr id="15" name="Elbow Connector 14"/>
          <p:cNvCxnSpPr>
            <a:stCxn id="22" idx="0"/>
            <a:endCxn id="16" idx="3"/>
          </p:cNvCxnSpPr>
          <p:nvPr/>
        </p:nvCxnSpPr>
        <p:spPr bwMode="auto">
          <a:xfrm rot="16200000" flipV="1">
            <a:off x="6303582" y="3108642"/>
            <a:ext cx="1108836" cy="2286000"/>
          </a:xfrm>
          <a:prstGeom prst="bentConnector2">
            <a:avLst/>
          </a:prstGeom>
          <a:noFill/>
          <a:ln w="9525" cap="flat" cmpd="sng" algn="ctr">
            <a:solidFill>
              <a:schemeClr val="tx1"/>
            </a:solidFill>
            <a:prstDash val="solid"/>
            <a:round/>
            <a:headEnd type="none" w="med" len="med"/>
            <a:tailEnd type="stealth" w="lg" len="lg"/>
          </a:ln>
          <a:effectLst/>
        </p:spPr>
      </p:cxnSp>
      <p:sp>
        <p:nvSpPr>
          <p:cNvPr id="16" name="Diamond 15"/>
          <p:cNvSpPr/>
          <p:nvPr/>
        </p:nvSpPr>
        <p:spPr bwMode="auto">
          <a:xfrm>
            <a:off x="5562600" y="362102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80606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3031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560064" y="548335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6" idx="1"/>
            <a:endCxn id="23" idx="3"/>
          </p:cNvCxnSpPr>
          <p:nvPr/>
        </p:nvCxnSpPr>
        <p:spPr bwMode="auto">
          <a:xfrm flipH="1">
            <a:off x="3712464" y="5559554"/>
            <a:ext cx="1635189"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finally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idTable.closeScope();</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Symbol.rightBrace</a:t>
            </a: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2963581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412480" cy="4935537"/>
          </a:xfrm>
        </p:spPr>
        <p:txBody>
          <a:bodyPr/>
          <a:lstStyle/>
          <a:p>
            <a:pPr marL="0" indent="0">
              <a:spcBef>
                <a:spcPts val="100"/>
              </a:spcBef>
              <a:buNone/>
            </a:pPr>
            <a:r>
              <a:rPr lang="en-US" sz="1750" dirty="0">
                <a:latin typeface="Consolas" panose="020B0609020204030204" pitchFamily="49" charset="0"/>
              </a:rPr>
              <a:t>private fun </a:t>
            </a:r>
            <a:r>
              <a:rPr lang="en-US" sz="1750" dirty="0" err="1">
                <a:latin typeface="Consolas" panose="020B0609020204030204" pitchFamily="49" charset="0"/>
              </a:rPr>
              <a:t>parseVariableCommon</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idToken</a:t>
            </a:r>
            <a:r>
              <a:rPr lang="en-US" sz="1750" dirty="0">
                <a:latin typeface="Consolas" panose="020B0609020204030204" pitchFamily="49" charset="0"/>
              </a:rPr>
              <a:t> = </a:t>
            </a:r>
            <a:r>
              <a:rPr lang="en-US" sz="1750" dirty="0" err="1">
                <a:latin typeface="Consolas" panose="020B0609020204030204" pitchFamily="49" charset="0"/>
              </a:rPr>
              <a:t>scanner.token</a:t>
            </a:r>
            <a:endParaRPr lang="en-US" sz="1750" dirty="0">
              <a:latin typeface="Consolas" panose="020B0609020204030204" pitchFamily="49" charset="0"/>
            </a:endParaRPr>
          </a:p>
          <a:p>
            <a:pPr marL="0" indent="0">
              <a:spcBef>
                <a:spcPts val="100"/>
              </a:spcBef>
              <a:buNone/>
            </a:pPr>
            <a:r>
              <a:rPr lang="en-US" sz="1750" dirty="0">
                <a:latin typeface="Consolas" panose="020B0609020204030204" pitchFamily="49" charset="0"/>
              </a:rPr>
              <a:t>    match(Symbol.identifier)</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idType = </a:t>
            </a:r>
            <a:r>
              <a:rPr lang="en-US" sz="1750" dirty="0" err="1">
                <a:latin typeface="Consolas" panose="020B0609020204030204" pitchFamily="49" charset="0"/>
              </a:rPr>
              <a:t>idTable</a:t>
            </a:r>
            <a:r>
              <a:rPr lang="en-US" sz="1750" dirty="0">
                <a:latin typeface="Consolas" panose="020B0609020204030204" pitchFamily="49" charset="0"/>
              </a:rPr>
              <a:t>[</a:t>
            </a:r>
            <a:r>
              <a:rPr lang="en-US" sz="1750" dirty="0" err="1">
                <a:latin typeface="Consolas" panose="020B0609020204030204" pitchFamily="49" charset="0"/>
              </a:rPr>
              <a:t>idToken.text</a:t>
            </a:r>
            <a:r>
              <a:rPr lang="en-US" sz="1750" dirty="0">
                <a:latin typeface="Consolas" panose="020B0609020204030204" pitchFamily="49" charset="0"/>
              </a:rPr>
              <a:t>]</a:t>
            </a:r>
          </a:p>
          <a:p>
            <a:pPr marL="0" indent="0">
              <a:spcBef>
                <a:spcPts val="100"/>
              </a:spcBef>
              <a:buNone/>
            </a:pPr>
            <a:endParaRPr lang="en-US" sz="1750" dirty="0">
              <a:latin typeface="Consolas" panose="020B0609020204030204" pitchFamily="49" charset="0"/>
            </a:endParaRPr>
          </a:p>
          <a:p>
            <a:pPr marL="0" indent="0">
              <a:spcBef>
                <a:spcPts val="100"/>
              </a:spcBef>
              <a:buNone/>
            </a:pPr>
            <a:r>
              <a:rPr lang="en-US" sz="1750" dirty="0">
                <a:latin typeface="Consolas" panose="020B0609020204030204" pitchFamily="49" charset="0"/>
              </a:rPr>
              <a:t>    if (idType == null)</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"Identifier \"$</a:t>
            </a:r>
            <a:r>
              <a:rPr lang="en-US" sz="1750" dirty="0" err="1">
                <a:latin typeface="Consolas" panose="020B0609020204030204" pitchFamily="49" charset="0"/>
              </a:rPr>
              <a:t>idToken</a:t>
            </a:r>
            <a:r>
              <a:rPr lang="en-US" sz="1750" dirty="0">
                <a:latin typeface="Consolas" panose="020B0609020204030204" pitchFamily="49" charset="0"/>
              </a:rPr>
              <a:t>\" has not " +</a:t>
            </a:r>
          </a:p>
          <a:p>
            <a:pPr marL="0" indent="0">
              <a:spcBef>
                <a:spcPts val="100"/>
              </a:spcBef>
              <a:buNone/>
            </a:pPr>
            <a:r>
              <a:rPr lang="en-US" sz="1750" dirty="0">
                <a:latin typeface="Consolas" panose="020B0609020204030204" pitchFamily="49" charset="0"/>
              </a:rPr>
              <a:t>                       "been declared."</a:t>
            </a:r>
          </a:p>
          <a:p>
            <a:pPr marL="0"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idToken.position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else if (idType !== IdType.variableId)</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"Identifier \"$</a:t>
            </a:r>
            <a:r>
              <a:rPr lang="en-US" sz="1750" dirty="0" err="1">
                <a:latin typeface="Consolas" panose="020B0609020204030204" pitchFamily="49" charset="0"/>
              </a:rPr>
              <a:t>idToken</a:t>
            </a:r>
            <a:r>
              <a:rPr lang="en-US" sz="1750" dirty="0">
                <a:latin typeface="Consolas" panose="020B0609020204030204" pitchFamily="49" charset="0"/>
              </a:rPr>
              <a:t>\" is not a variable."</a:t>
            </a:r>
          </a:p>
          <a:p>
            <a:pPr marL="0"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idToken.position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048000" y="6000690"/>
            <a:ext cx="2977097" cy="400110"/>
          </a:xfrm>
          <a:prstGeom prst="rect">
            <a:avLst/>
          </a:prstGeom>
          <a:noFill/>
        </p:spPr>
        <p:txBody>
          <a:bodyPr wrap="none" rtlCol="0">
            <a:spAutoFit/>
          </a:bodyPr>
          <a:lstStyle/>
          <a:p>
            <a:r>
              <a:rPr lang="en-US" sz="20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182880" indent="0">
              <a:spcBef>
                <a:spcPts val="100"/>
              </a:spcBef>
              <a:buNone/>
            </a:pPr>
            <a:r>
              <a:rPr lang="en-US" sz="1750" dirty="0">
                <a:latin typeface="Consolas" panose="020B0609020204030204" pitchFamily="49" charset="0"/>
              </a:rPr>
              <a:t>    while (</a:t>
            </a:r>
            <a:r>
              <a:rPr lang="en-US" sz="1750" dirty="0" err="1">
                <a:latin typeface="Consolas" panose="020B0609020204030204" pitchFamily="49" charset="0"/>
              </a:rPr>
              <a:t>scanner.symbol.isSelectorStarter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p>
          <a:p>
            <a:pPr marL="182880" indent="0">
              <a:spcBef>
                <a:spcPts val="100"/>
              </a:spcBef>
              <a:buNone/>
            </a:pPr>
            <a:r>
              <a:rPr lang="en-US" sz="1750" dirty="0">
                <a:latin typeface="Consolas" panose="020B0609020204030204" pitchFamily="49" charset="0"/>
              </a:rPr>
              <a:t>        if (</a:t>
            </a:r>
            <a:r>
              <a:rPr lang="en-US" sz="1750" dirty="0" err="1">
                <a:latin typeface="Consolas" panose="020B0609020204030204" pitchFamily="49" charset="0"/>
              </a:rPr>
              <a:t>scanner.symbol</a:t>
            </a:r>
            <a:r>
              <a:rPr lang="en-US" sz="1750" dirty="0">
                <a:latin typeface="Consolas" panose="020B0609020204030204" pitchFamily="49" charset="0"/>
              </a:rPr>
              <a:t> == </a:t>
            </a:r>
            <a:r>
              <a:rPr lang="en-US" sz="1750" dirty="0" err="1">
                <a:latin typeface="Consolas" panose="020B0609020204030204" pitchFamily="49" charset="0"/>
              </a:rPr>
              <a:t>Symbol.leftBracket</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parseIndexExpr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else if (</a:t>
            </a:r>
            <a:r>
              <a:rPr lang="en-US" sz="1750" dirty="0" err="1">
                <a:latin typeface="Consolas" panose="020B0609020204030204" pitchFamily="49" charset="0"/>
              </a:rPr>
              <a:t>scanner.symbol</a:t>
            </a:r>
            <a:r>
              <a:rPr lang="en-US" sz="1750" dirty="0">
                <a:latin typeface="Consolas" panose="020B0609020204030204" pitchFamily="49" charset="0"/>
              </a:rPr>
              <a:t> == Symbol.dot)</a:t>
            </a:r>
          </a:p>
          <a:p>
            <a:pPr marL="18288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parseFieldExpr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p>
          <a:p>
            <a:pPr marL="18288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StandardCharsets.UTF_8))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7818</TotalTime>
  <Words>6511</Words>
  <Application>Microsoft Office PowerPoint</Application>
  <PresentationFormat>On-screen Show (4:3)</PresentationFormat>
  <Paragraphs>981</Paragraphs>
  <Slides>76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Consolas</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330</cp:revision>
  <cp:lastPrinted>2020-02-14T16:03:22Z</cp:lastPrinted>
  <dcterms:created xsi:type="dcterms:W3CDTF">2005-01-12T21:47:45Z</dcterms:created>
  <dcterms:modified xsi:type="dcterms:W3CDTF">2023-05-29T15:56:50Z</dcterms:modified>
</cp:coreProperties>
</file>