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2"/>
  </p:notesMasterIdLst>
  <p:handoutMasterIdLst>
    <p:handoutMasterId r:id="rId73"/>
  </p:handoutMasterIdLst>
  <p:sldIdLst>
    <p:sldId id="256" r:id="rId2"/>
    <p:sldId id="278" r:id="rId3"/>
    <p:sldId id="306" r:id="rId4"/>
    <p:sldId id="310" r:id="rId5"/>
    <p:sldId id="307" r:id="rId6"/>
    <p:sldId id="297" r:id="rId7"/>
    <p:sldId id="303" r:id="rId8"/>
    <p:sldId id="371" r:id="rId9"/>
    <p:sldId id="372" r:id="rId10"/>
    <p:sldId id="296" r:id="rId11"/>
    <p:sldId id="308" r:id="rId12"/>
    <p:sldId id="304" r:id="rId13"/>
    <p:sldId id="280" r:id="rId14"/>
    <p:sldId id="281" r:id="rId15"/>
    <p:sldId id="282" r:id="rId16"/>
    <p:sldId id="284" r:id="rId17"/>
    <p:sldId id="279" r:id="rId18"/>
    <p:sldId id="329" r:id="rId19"/>
    <p:sldId id="349" r:id="rId20"/>
    <p:sldId id="331" r:id="rId21"/>
    <p:sldId id="283" r:id="rId22"/>
    <p:sldId id="364" r:id="rId23"/>
    <p:sldId id="293" r:id="rId24"/>
    <p:sldId id="346" r:id="rId25"/>
    <p:sldId id="347" r:id="rId26"/>
    <p:sldId id="314" r:id="rId27"/>
    <p:sldId id="315" r:id="rId28"/>
    <p:sldId id="316" r:id="rId29"/>
    <p:sldId id="373" r:id="rId30"/>
    <p:sldId id="374" r:id="rId31"/>
    <p:sldId id="375" r:id="rId32"/>
    <p:sldId id="332" r:id="rId33"/>
    <p:sldId id="343" r:id="rId34"/>
    <p:sldId id="369" r:id="rId35"/>
    <p:sldId id="333" r:id="rId36"/>
    <p:sldId id="311" r:id="rId37"/>
    <p:sldId id="368" r:id="rId38"/>
    <p:sldId id="312" r:id="rId39"/>
    <p:sldId id="313" r:id="rId40"/>
    <p:sldId id="365" r:id="rId41"/>
    <p:sldId id="326" r:id="rId42"/>
    <p:sldId id="351" r:id="rId43"/>
    <p:sldId id="327" r:id="rId44"/>
    <p:sldId id="350" r:id="rId45"/>
    <p:sldId id="285" r:id="rId46"/>
    <p:sldId id="334" r:id="rId47"/>
    <p:sldId id="345" r:id="rId48"/>
    <p:sldId id="320" r:id="rId49"/>
    <p:sldId id="352" r:id="rId50"/>
    <p:sldId id="348" r:id="rId51"/>
    <p:sldId id="366" r:id="rId52"/>
    <p:sldId id="367" r:id="rId53"/>
    <p:sldId id="322" r:id="rId54"/>
    <p:sldId id="376" r:id="rId55"/>
    <p:sldId id="336" r:id="rId56"/>
    <p:sldId id="337" r:id="rId57"/>
    <p:sldId id="338" r:id="rId58"/>
    <p:sldId id="340" r:id="rId59"/>
    <p:sldId id="339" r:id="rId60"/>
    <p:sldId id="341" r:id="rId61"/>
    <p:sldId id="361" r:id="rId62"/>
    <p:sldId id="362" r:id="rId63"/>
    <p:sldId id="342" r:id="rId64"/>
    <p:sldId id="363" r:id="rId65"/>
    <p:sldId id="289" r:id="rId66"/>
    <p:sldId id="290" r:id="rId67"/>
    <p:sldId id="305" r:id="rId68"/>
    <p:sldId id="291" r:id="rId69"/>
    <p:sldId id="370" r:id="rId70"/>
    <p:sldId id="295" r:id="rId71"/>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5" autoAdjust="0"/>
    <p:restoredTop sz="97055" autoAdjust="0"/>
  </p:normalViewPr>
  <p:slideViewPr>
    <p:cSldViewPr>
      <p:cViewPr varScale="1">
        <p:scale>
          <a:sx n="85" d="100"/>
          <a:sy n="85" d="100"/>
        </p:scale>
        <p:origin x="50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823267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17</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22</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23</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36</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37</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38</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39</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45</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46</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65</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66</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67</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68</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70</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914149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240071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br>
              <a:rPr lang="en-US" dirty="0"/>
            </a:br>
            <a:r>
              <a:rPr lang="en-US" sz="2400" dirty="0"/>
              <a:t>(continued)</a:t>
            </a:r>
            <a:endParaRPr lang="en-US" sz="2000" dirty="0">
              <a:latin typeface="Consolas" panose="020B0609020204030204" pitchFamily="49" charset="0"/>
            </a:endParaRP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11</a:t>
            </a:fld>
            <a:endParaRPr lang="en-US" dirty="0"/>
          </a:p>
        </p:txBody>
      </p:sp>
      <p:grpSp>
        <p:nvGrpSpPr>
          <p:cNvPr id="15" name="Group 14">
            <a:extLst>
              <a:ext uri="{FF2B5EF4-FFF2-40B4-BE49-F238E27FC236}">
                <a16:creationId xmlns:a16="http://schemas.microsoft.com/office/drawing/2014/main" id="{17039F02-917B-4464-895F-287FE1865665}"/>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1E987FDD-C954-4F21-A586-A107D325F4D0}"/>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63B978CF-B770-4116-97D6-864386B4B7B0}"/>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A662A935-9024-4723-9FC9-B5A605F9E3F9}"/>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16CC1E61-CF4D-4262-BE24-FC5FFECB8464}"/>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952035DB-66D2-4F9E-BEC1-CBB1F83D913D}"/>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7F2C8055-3983-46A6-BC88-FF19B39C439D}"/>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332CC964-574D-42B5-AD00-9F441584CC24}"/>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90E8EF30-7259-4831-B4FD-3AA2AA11F9E7}"/>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41AD70A-50B4-4556-9A83-28BF6D4250B9}"/>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A2C3CF3E-FE2C-4BFC-93A5-F32B56BD9C0D}"/>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5F74A229-8E79-4484-B7A8-762CFA0FB5C8}"/>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13</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package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14</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3" name="TextBox 2">
            <a:extLst>
              <a:ext uri="{FF2B5EF4-FFF2-40B4-BE49-F238E27FC236}">
                <a16:creationId xmlns:a16="http://schemas.microsoft.com/office/drawing/2014/main" id="{D05EEC83-C05D-AE5F-08AD-A677381897F7}"/>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15</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private fun parseStatements()      : List&lt;Statement&gt;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implicitly returning </a:t>
            </a:r>
            <a:r>
              <a:rPr lang="en-US" dirty="0">
                <a:latin typeface="Consolas" panose="020B0609020204030204" pitchFamily="49" charset="0"/>
              </a:rPr>
              <a:t>Unit</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18</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19</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 returns a default (empty) token if parsing fails</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20</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21</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grpSp>
        <p:nvGrpSpPr>
          <p:cNvPr id="3" name="Group 2"/>
          <p:cNvGrpSpPr/>
          <p:nvPr/>
        </p:nvGrpSpPr>
        <p:grpSpPr>
          <a:xfrm>
            <a:off x="91440" y="1790785"/>
            <a:ext cx="8961120" cy="3467015"/>
            <a:chOff x="134366" y="1752600"/>
            <a:chExt cx="8978210"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11287" name="AutoShape 25"/>
            <p:cNvCxnSpPr>
              <a:cxnSpLocks noChangeShapeType="1"/>
              <a:stCxn id="11275" idx="0"/>
              <a:endCxn id="47"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cxnSpLocks/>
              <a:stCxn id="30" idx="0"/>
              <a:endCxn id="46"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cxnSpLocks/>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cxnSpLocks/>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cxnSpLocks/>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cxnSpLocks/>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22</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23</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24</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Tree>
    <p:extLst>
      <p:ext uri="{BB962C8B-B14F-4D97-AF65-F5344CB8AC3E}">
        <p14:creationId xmlns:p14="http://schemas.microsoft.com/office/powerpoint/2010/main" val="527266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27</a:t>
            </a:fld>
            <a:endParaRPr lang="en-US" dirty="0"/>
          </a:p>
        </p:txBody>
      </p:sp>
      <p:sp>
        <p:nvSpPr>
          <p:cNvPr id="6" name="TextBox 5">
            <a:extLst>
              <a:ext uri="{FF2B5EF4-FFF2-40B4-BE49-F238E27FC236}">
                <a16:creationId xmlns:a16="http://schemas.microsoft.com/office/drawing/2014/main" id="{AF3C887C-657B-1FD7-E3CE-D45B43FE82C6}"/>
              </a:ext>
            </a:extLst>
          </p:cNvPr>
          <p:cNvSpPr txBox="1"/>
          <p:nvPr/>
        </p:nvSpPr>
        <p:spPr>
          <a:xfrm>
            <a:off x="5218097" y="28956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8" name="Straight Arrow Connector 7">
            <a:extLst>
              <a:ext uri="{FF2B5EF4-FFF2-40B4-BE49-F238E27FC236}">
                <a16:creationId xmlns:a16="http://schemas.microsoft.com/office/drawing/2014/main" id="{E1315572-EE45-4F98-23A3-4632CC3F524A}"/>
              </a:ext>
            </a:extLst>
          </p:cNvPr>
          <p:cNvCxnSpPr>
            <a:cxnSpLocks/>
            <a:stCxn id="6" idx="0"/>
          </p:cNvCxnSpPr>
          <p:nvPr/>
        </p:nvCxnSpPr>
        <p:spPr bwMode="auto">
          <a:xfrm flipV="1">
            <a:off x="6571449" y="2590800"/>
            <a:ext cx="0" cy="30480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72490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28</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2685786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p:txBody>
          <a:bodyPr/>
          <a:lstStyle/>
          <a:p>
            <a:r>
              <a:rPr lang="en-US" dirty="0"/>
              <a:t>Variables can be initialized at the point where they are declared.</a:t>
            </a:r>
          </a:p>
          <a:p>
            <a:r>
              <a:rPr lang="en-US" dirty="0"/>
              <a:t>Since composite types can be nested (e.g., an array of records), initializers for composite types can also be nested.</a:t>
            </a:r>
          </a:p>
          <a:p>
            <a:r>
              <a:rPr lang="en-US" dirty="0"/>
              <a:t>Initializers are implemented using a variant of the Composite Pattern.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spTree>
    <p:extLst>
      <p:ext uri="{BB962C8B-B14F-4D97-AF65-F5344CB8AC3E}">
        <p14:creationId xmlns:p14="http://schemas.microsoft.com/office/powerpoint/2010/main" val="38482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additional properties to support error handling and code generation.</a:t>
            </a:r>
          </a:p>
        </p:txBody>
      </p:sp>
      <p:sp>
        <p:nvSpPr>
          <p:cNvPr id="2" name="TextBox 1"/>
          <p:cNvSpPr txBox="1"/>
          <p:nvPr/>
        </p:nvSpPr>
        <p:spPr>
          <a:xfrm>
            <a:off x="665674" y="5257800"/>
            <a:ext cx="781265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properties)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AST Classes Involved in Initialization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30</a:t>
            </a:fld>
            <a:endParaRPr lang="en-US" dirty="0"/>
          </a:p>
        </p:txBody>
      </p:sp>
      <p:grpSp>
        <p:nvGrpSpPr>
          <p:cNvPr id="7" name="Group 6">
            <a:extLst>
              <a:ext uri="{FF2B5EF4-FFF2-40B4-BE49-F238E27FC236}">
                <a16:creationId xmlns:a16="http://schemas.microsoft.com/office/drawing/2014/main" id="{6E1710A7-35A6-DD89-83FB-92AF0B74AB90}"/>
              </a:ext>
            </a:extLst>
          </p:cNvPr>
          <p:cNvGrpSpPr/>
          <p:nvPr/>
        </p:nvGrpSpPr>
        <p:grpSpPr>
          <a:xfrm>
            <a:off x="818056" y="1905000"/>
            <a:ext cx="7507888" cy="1722770"/>
            <a:chOff x="2759618" y="2026125"/>
            <a:chExt cx="7507888" cy="1722770"/>
          </a:xfrm>
        </p:grpSpPr>
        <p:sp>
          <p:nvSpPr>
            <p:cNvPr id="8" name="Text Box 10">
              <a:extLst>
                <a:ext uri="{FF2B5EF4-FFF2-40B4-BE49-F238E27FC236}">
                  <a16:creationId xmlns:a16="http://schemas.microsoft.com/office/drawing/2014/main" id="{29EB55AE-11E9-2319-F760-F6083E01AE9D}"/>
                </a:ext>
              </a:extLst>
            </p:cNvPr>
            <p:cNvSpPr txBox="1">
              <a:spLocks noChangeArrowheads="1"/>
            </p:cNvSpPr>
            <p:nvPr/>
          </p:nvSpPr>
          <p:spPr bwMode="auto">
            <a:xfrm>
              <a:off x="7818817" y="3409699"/>
              <a:ext cx="1973297"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CompositeInitializer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9" name="Text Box 10">
              <a:extLst>
                <a:ext uri="{FF2B5EF4-FFF2-40B4-BE49-F238E27FC236}">
                  <a16:creationId xmlns:a16="http://schemas.microsoft.com/office/drawing/2014/main" id="{AB5A33D1-A744-4963-5CF7-F4E396250375}"/>
                </a:ext>
              </a:extLst>
            </p:cNvPr>
            <p:cNvSpPr txBox="1">
              <a:spLocks noChangeArrowheads="1"/>
            </p:cNvSpPr>
            <p:nvPr/>
          </p:nvSpPr>
          <p:spPr bwMode="auto">
            <a:xfrm>
              <a:off x="2759618" y="3409699"/>
              <a:ext cx="124393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ptos" panose="020B0004020202020204" pitchFamily="34" charset="0"/>
                </a:rPr>
                <a:t>ConstValue</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10" name="Text Box 10">
              <a:extLst>
                <a:ext uri="{FF2B5EF4-FFF2-40B4-BE49-F238E27FC236}">
                  <a16:creationId xmlns:a16="http://schemas.microsoft.com/office/drawing/2014/main" id="{692B5269-BDF0-C7CC-EE9A-0277419DE5F5}"/>
                </a:ext>
              </a:extLst>
            </p:cNvPr>
            <p:cNvSpPr txBox="1">
              <a:spLocks noChangeArrowheads="1"/>
            </p:cNvSpPr>
            <p:nvPr/>
          </p:nvSpPr>
          <p:spPr bwMode="auto">
            <a:xfrm>
              <a:off x="4438002" y="3409699"/>
              <a:ext cx="936155"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ptos" panose="020B0004020202020204" pitchFamily="34" charset="0"/>
                </a:rPr>
                <a:t>Padding</a:t>
              </a:r>
            </a:p>
          </p:txBody>
        </p:sp>
        <p:sp useBgFill="1">
          <p:nvSpPr>
            <p:cNvPr id="11" name="Text Box 10">
              <a:extLst>
                <a:ext uri="{FF2B5EF4-FFF2-40B4-BE49-F238E27FC236}">
                  <a16:creationId xmlns:a16="http://schemas.microsoft.com/office/drawing/2014/main" id="{26252A7D-21DD-3B67-BFE2-B5C368923F80}"/>
                </a:ext>
              </a:extLst>
            </p:cNvPr>
            <p:cNvSpPr txBox="1">
              <a:spLocks noChangeArrowheads="1"/>
            </p:cNvSpPr>
            <p:nvPr/>
          </p:nvSpPr>
          <p:spPr bwMode="auto">
            <a:xfrm>
              <a:off x="5366963" y="2026125"/>
              <a:ext cx="1088438"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ptos" panose="020B00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ptos" panose="020B0004020202020204" pitchFamily="34" charset="0"/>
                </a:rPr>
                <a:t>Initializer</a:t>
              </a:r>
              <a:endParaRPr kumimoji="0" lang="en-US" sz="1600" b="0" i="1" u="none" strike="noStrike" kern="0" cap="none" spc="0" normalizeH="0" baseline="0" noProof="0" dirty="0">
                <a:ln>
                  <a:noFill/>
                </a:ln>
                <a:effectLst/>
                <a:uLnTx/>
                <a:uFillTx/>
                <a:latin typeface="Aptos" panose="020B0004020202020204" pitchFamily="34" charset="0"/>
              </a:endParaRPr>
            </a:p>
          </p:txBody>
        </p:sp>
        <p:sp>
          <p:nvSpPr>
            <p:cNvPr id="12" name="Isosceles Triangle 11">
              <a:extLst>
                <a:ext uri="{FF2B5EF4-FFF2-40B4-BE49-F238E27FC236}">
                  <a16:creationId xmlns:a16="http://schemas.microsoft.com/office/drawing/2014/main" id="{BB362811-E361-0BE3-D6C7-25A905A7C472}"/>
                </a:ext>
              </a:extLst>
            </p:cNvPr>
            <p:cNvSpPr/>
            <p:nvPr/>
          </p:nvSpPr>
          <p:spPr bwMode="auto">
            <a:xfrm>
              <a:off x="5828886" y="263861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ptos" panose="020B0004020202020204" pitchFamily="34" charset="0"/>
              </a:endParaRPr>
            </a:p>
          </p:txBody>
        </p:sp>
        <p:cxnSp>
          <p:nvCxnSpPr>
            <p:cNvPr id="13" name="Connector: Elbow 12">
              <a:extLst>
                <a:ext uri="{FF2B5EF4-FFF2-40B4-BE49-F238E27FC236}">
                  <a16:creationId xmlns:a16="http://schemas.microsoft.com/office/drawing/2014/main" id="{08AF6412-36A7-FE1D-6F18-1EFAA14D56B0}"/>
                </a:ext>
              </a:extLst>
            </p:cNvPr>
            <p:cNvCxnSpPr>
              <a:stCxn id="12" idx="3"/>
              <a:endCxn id="9" idx="0"/>
            </p:cNvCxnSpPr>
            <p:nvPr/>
          </p:nvCxnSpPr>
          <p:spPr>
            <a:xfrm rot="5400000">
              <a:off x="4343136" y="1841653"/>
              <a:ext cx="606494" cy="2529599"/>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6B86C04-4328-89FC-0610-CBCF2CC25A58}"/>
                </a:ext>
              </a:extLst>
            </p:cNvPr>
            <p:cNvCxnSpPr>
              <a:stCxn id="12" idx="3"/>
              <a:endCxn id="10" idx="0"/>
            </p:cNvCxnSpPr>
            <p:nvPr/>
          </p:nvCxnSpPr>
          <p:spPr>
            <a:xfrm rot="5400000">
              <a:off x="5105384" y="2603901"/>
              <a:ext cx="606494" cy="100510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Diamond 14">
              <a:extLst>
                <a:ext uri="{FF2B5EF4-FFF2-40B4-BE49-F238E27FC236}">
                  <a16:creationId xmlns:a16="http://schemas.microsoft.com/office/drawing/2014/main" id="{54962497-A527-DFD7-06E8-C51D76B565E1}"/>
                </a:ext>
              </a:extLst>
            </p:cNvPr>
            <p:cNvSpPr/>
            <p:nvPr/>
          </p:nvSpPr>
          <p:spPr>
            <a:xfrm>
              <a:off x="9804876" y="3512723"/>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ptos" panose="020B0004020202020204" pitchFamily="34" charset="0"/>
              </a:endParaRPr>
            </a:p>
          </p:txBody>
        </p:sp>
        <p:sp>
          <p:nvSpPr>
            <p:cNvPr id="16" name="TextBox 15">
              <a:extLst>
                <a:ext uri="{FF2B5EF4-FFF2-40B4-BE49-F238E27FC236}">
                  <a16:creationId xmlns:a16="http://schemas.microsoft.com/office/drawing/2014/main" id="{81AE4318-6C83-65A6-E629-8E1F02FF41CF}"/>
                </a:ext>
              </a:extLst>
            </p:cNvPr>
            <p:cNvSpPr txBox="1"/>
            <p:nvPr/>
          </p:nvSpPr>
          <p:spPr>
            <a:xfrm>
              <a:off x="6444024" y="2090609"/>
              <a:ext cx="279244"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a:t>
              </a:r>
            </a:p>
          </p:txBody>
        </p:sp>
        <p:sp>
          <p:nvSpPr>
            <p:cNvPr id="17" name="Text Box 10">
              <a:extLst>
                <a:ext uri="{FF2B5EF4-FFF2-40B4-BE49-F238E27FC236}">
                  <a16:creationId xmlns:a16="http://schemas.microsoft.com/office/drawing/2014/main" id="{2F826C74-CB69-27E9-7A6D-4EBAAB17EDD9}"/>
                </a:ext>
              </a:extLst>
            </p:cNvPr>
            <p:cNvSpPr txBox="1">
              <a:spLocks noChangeArrowheads="1"/>
            </p:cNvSpPr>
            <p:nvPr/>
          </p:nvSpPr>
          <p:spPr bwMode="auto">
            <a:xfrm>
              <a:off x="5808611" y="3409699"/>
              <a:ext cx="157575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EmptyInitializer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cxnSp>
          <p:nvCxnSpPr>
            <p:cNvPr id="18" name="Connector: Elbow 17">
              <a:extLst>
                <a:ext uri="{FF2B5EF4-FFF2-40B4-BE49-F238E27FC236}">
                  <a16:creationId xmlns:a16="http://schemas.microsoft.com/office/drawing/2014/main" id="{B5344446-F55A-7D17-296B-308DEB7D8B2F}"/>
                </a:ext>
              </a:extLst>
            </p:cNvPr>
            <p:cNvCxnSpPr>
              <a:cxnSpLocks/>
              <a:stCxn id="17" idx="0"/>
              <a:endCxn id="12" idx="3"/>
            </p:cNvCxnSpPr>
            <p:nvPr/>
          </p:nvCxnSpPr>
          <p:spPr>
            <a:xfrm rot="16200000" flipV="1">
              <a:off x="5950588" y="2763799"/>
              <a:ext cx="606494" cy="68530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A5AB3C9-0343-3D8A-DB0D-26C20FF76EF5}"/>
                </a:ext>
              </a:extLst>
            </p:cNvPr>
            <p:cNvCxnSpPr>
              <a:stCxn id="8" idx="0"/>
              <a:endCxn id="12" idx="3"/>
            </p:cNvCxnSpPr>
            <p:nvPr/>
          </p:nvCxnSpPr>
          <p:spPr>
            <a:xfrm rot="16200000" flipV="1">
              <a:off x="7055077" y="1659310"/>
              <a:ext cx="606494" cy="2894284"/>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CF4C123-39D6-A672-587B-E49D95014D29}"/>
                </a:ext>
              </a:extLst>
            </p:cNvPr>
            <p:cNvCxnSpPr>
              <a:stCxn id="15" idx="3"/>
              <a:endCxn id="11" idx="3"/>
            </p:cNvCxnSpPr>
            <p:nvPr/>
          </p:nvCxnSpPr>
          <p:spPr>
            <a:xfrm flipH="1" flipV="1">
              <a:off x="6455401" y="2323964"/>
              <a:ext cx="3578075" cy="1257339"/>
            </a:xfrm>
            <a:prstGeom prst="bentConnector3">
              <a:avLst>
                <a:gd name="adj1" fmla="val -6389"/>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7ECDA7-7047-128B-7B19-FA9267274218}"/>
                </a:ext>
              </a:extLst>
            </p:cNvPr>
            <p:cNvSpPr txBox="1"/>
            <p:nvPr/>
          </p:nvSpPr>
          <p:spPr>
            <a:xfrm>
              <a:off x="9969026" y="3292231"/>
              <a:ext cx="298480"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1</a:t>
              </a:r>
            </a:p>
          </p:txBody>
        </p:sp>
      </p:grpSp>
      <p:sp>
        <p:nvSpPr>
          <p:cNvPr id="22" name="TextBox 21">
            <a:extLst>
              <a:ext uri="{FF2B5EF4-FFF2-40B4-BE49-F238E27FC236}">
                <a16:creationId xmlns:a16="http://schemas.microsoft.com/office/drawing/2014/main" id="{1FA0467C-B86C-CB69-E4EA-BD4DF7BB6353}"/>
              </a:ext>
            </a:extLst>
          </p:cNvPr>
          <p:cNvSpPr txBox="1"/>
          <p:nvPr/>
        </p:nvSpPr>
        <p:spPr>
          <a:xfrm>
            <a:off x="1705670" y="4114800"/>
            <a:ext cx="5732660" cy="1708160"/>
          </a:xfrm>
          <a:prstGeom prst="rect">
            <a:avLst/>
          </a:prstGeom>
          <a:solidFill>
            <a:schemeClr val="bg1"/>
          </a:solidFill>
          <a:ln>
            <a:solidFill>
              <a:schemeClr val="tx1"/>
            </a:solidFill>
          </a:ln>
        </p:spPr>
        <p:txBody>
          <a:bodyPr wrap="none" rtlCol="0">
            <a:spAutoFit/>
          </a:bodyPr>
          <a:lstStyle/>
          <a:p>
            <a:pPr algn="l"/>
            <a:r>
              <a:rPr lang="en-US" sz="2000" dirty="0"/>
              <a:t>Class </a:t>
            </a:r>
            <a:r>
              <a:rPr lang="en-US" sz="2000" dirty="0">
                <a:latin typeface="Consolas" panose="020B0609020204030204" pitchFamily="49" charset="0"/>
              </a:rPr>
              <a:t>Padding</a:t>
            </a:r>
            <a:r>
              <a:rPr lang="en-US" sz="2000" dirty="0"/>
              <a:t> is used only in two special cases:</a:t>
            </a:r>
          </a:p>
          <a:p>
            <a:pPr algn="l"/>
            <a:r>
              <a:rPr lang="en-US" sz="2000" dirty="0"/>
              <a:t>–  initialization involving string literals</a:t>
            </a:r>
          </a:p>
          <a:p>
            <a:pPr algn="l"/>
            <a:r>
              <a:rPr lang="en-US" sz="2000" dirty="0"/>
              <a:t>–  passing string literals as parameters</a:t>
            </a:r>
          </a:p>
          <a:p>
            <a:pPr algn="l">
              <a:spcBef>
                <a:spcPts val="600"/>
              </a:spcBef>
            </a:pPr>
            <a:r>
              <a:rPr lang="en-US" sz="2000" dirty="0"/>
              <a:t>Padding is added only during code generation.</a:t>
            </a:r>
            <a:br>
              <a:rPr lang="en-US" sz="2000" dirty="0"/>
            </a:br>
            <a:r>
              <a:rPr lang="en-US" sz="2000" dirty="0"/>
              <a:t>We’ll ignore it for now.</a:t>
            </a:r>
          </a:p>
        </p:txBody>
      </p:sp>
    </p:spTree>
    <p:extLst>
      <p:ext uri="{BB962C8B-B14F-4D97-AF65-F5344CB8AC3E}">
        <p14:creationId xmlns:p14="http://schemas.microsoft.com/office/powerpoint/2010/main" val="664924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Parsing Methods for 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a:xfrm>
            <a:off x="381000" y="1363663"/>
            <a:ext cx="8595360" cy="4935537"/>
          </a:xfrm>
        </p:spPr>
        <p:txBody>
          <a:bodyPr/>
          <a:lstStyle/>
          <a:p>
            <a:pPr marL="0" indent="0">
              <a:spcBef>
                <a:spcPts val="200"/>
              </a:spcBef>
              <a:buNone/>
            </a:pPr>
            <a:r>
              <a:rPr lang="en-US" sz="1800" dirty="0">
                <a:latin typeface="Consolas" panose="020B0609020204030204" pitchFamily="49" charset="0"/>
              </a:rPr>
              <a:t>// initializer = </a:t>
            </a:r>
            <a:r>
              <a:rPr lang="en-US" sz="1800" dirty="0" err="1">
                <a:latin typeface="Consolas" panose="020B0609020204030204" pitchFamily="49" charset="0"/>
              </a:rPr>
              <a:t>constValue</a:t>
            </a:r>
            <a:r>
              <a:rPr lang="en-US" sz="1800" dirty="0">
                <a:latin typeface="Consolas" panose="020B0609020204030204" pitchFamily="49" charset="0"/>
              </a:rPr>
              <a:t> | </a:t>
            </a:r>
            <a:r>
              <a:rPr lang="en-US" sz="1800" dirty="0" err="1">
                <a:latin typeface="Consolas" panose="020B0609020204030204" pitchFamily="49" charset="0"/>
              </a:rPr>
              <a:t>compositeInitializer</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fun </a:t>
            </a:r>
            <a:r>
              <a:rPr lang="en-US" sz="1800" dirty="0" err="1">
                <a:latin typeface="Consolas" panose="020B0609020204030204" pitchFamily="49" charset="0"/>
              </a:rPr>
              <a:t>parseInitializer</a:t>
            </a:r>
            <a:r>
              <a:rPr lang="en-US" sz="1800" dirty="0">
                <a:latin typeface="Consolas" panose="020B0609020204030204" pitchFamily="49" charset="0"/>
              </a:rPr>
              <a:t>() : Initializer</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compositeInitializer</a:t>
            </a:r>
            <a:r>
              <a:rPr lang="en-US" sz="1800" dirty="0">
                <a:latin typeface="Consolas" panose="020B0609020204030204" pitchFamily="49" charset="0"/>
              </a:rPr>
              <a:t> = "{" initializer { "," initializer } "}" .</a:t>
            </a:r>
          </a:p>
          <a:p>
            <a:pPr marL="0" indent="0">
              <a:spcBef>
                <a:spcPts val="200"/>
              </a:spcBef>
              <a:buNone/>
            </a:pPr>
            <a:r>
              <a:rPr lang="en-US" sz="1800" dirty="0">
                <a:latin typeface="Consolas" panose="020B0609020204030204" pitchFamily="49" charset="0"/>
              </a:rPr>
              <a:t>private fun </a:t>
            </a:r>
            <a:r>
              <a:rPr lang="en-US" sz="1800" dirty="0" err="1">
                <a:latin typeface="Consolas" panose="020B0609020204030204" pitchFamily="49" charset="0"/>
              </a:rPr>
              <a:t>parseCompositeInitializer</a:t>
            </a:r>
            <a:r>
              <a:rPr lang="en-US" sz="1800" dirty="0">
                <a:latin typeface="Consolas" panose="020B0609020204030204" pitchFamily="49" charset="0"/>
              </a:rPr>
              <a:t>() : </a:t>
            </a:r>
            <a:r>
              <a:rPr lang="en-US" sz="1800" dirty="0" err="1">
                <a:latin typeface="Consolas" panose="020B0609020204030204" pitchFamily="49" charset="0"/>
              </a:rPr>
              <a:t>CompositeInitializer</a:t>
            </a:r>
            <a:endParaRPr lang="en-US" sz="1800" dirty="0">
              <a:latin typeface="Consolas" panose="020B0609020204030204" pitchFamily="49" charset="0"/>
            </a:endParaRP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constValue</a:t>
            </a:r>
            <a:r>
              <a:rPr lang="en-US" sz="1800" dirty="0">
                <a:latin typeface="Consolas" panose="020B0609020204030204" pitchFamily="49" charset="0"/>
              </a:rPr>
              <a:t> = ( [ "-" ] literal ) | </a:t>
            </a:r>
            <a:r>
              <a:rPr lang="en-US" sz="1800" dirty="0" err="1">
                <a:latin typeface="Consolas" panose="020B0609020204030204" pitchFamily="49" charset="0"/>
              </a:rPr>
              <a:t>constId</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fun </a:t>
            </a:r>
            <a:r>
              <a:rPr lang="en-US" sz="1800" dirty="0" err="1">
                <a:latin typeface="Consolas" panose="020B0609020204030204" pitchFamily="49" charset="0"/>
              </a:rPr>
              <a:t>parseConstValue</a:t>
            </a:r>
            <a:r>
              <a:rPr lang="en-US" sz="1800" dirty="0">
                <a:latin typeface="Consolas" panose="020B0609020204030204" pitchFamily="49" charset="0"/>
              </a:rPr>
              <a:t>() : Expression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31</a:t>
            </a:fld>
            <a:endParaRPr lang="en-US" dirty="0"/>
          </a:p>
        </p:txBody>
      </p:sp>
    </p:spTree>
    <p:extLst>
      <p:ext uri="{BB962C8B-B14F-4D97-AF65-F5344CB8AC3E}">
        <p14:creationId xmlns:p14="http://schemas.microsoft.com/office/powerpoint/2010/main" val="1855444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32</a:t>
            </a:fld>
            <a:endParaRPr lang="en-US" dirty="0"/>
          </a:p>
        </p:txBody>
      </p:sp>
    </p:spTree>
    <p:extLst>
      <p:ext uri="{BB962C8B-B14F-4D97-AF65-F5344CB8AC3E}">
        <p14:creationId xmlns:p14="http://schemas.microsoft.com/office/powerpoint/2010/main" val="1609741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33</a:t>
            </a:fld>
            <a:endParaRPr lang="en-US" dirty="0"/>
          </a:p>
        </p:txBody>
      </p:sp>
    </p:spTree>
    <p:extLst>
      <p:ext uri="{BB962C8B-B14F-4D97-AF65-F5344CB8AC3E}">
        <p14:creationId xmlns:p14="http://schemas.microsoft.com/office/powerpoint/2010/main" val="1397431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34</a:t>
            </a:fld>
            <a:endParaRPr lang="en-US" dirty="0"/>
          </a:p>
        </p:txBody>
      </p:sp>
      <p:grpSp>
        <p:nvGrpSpPr>
          <p:cNvPr id="20" name="Group 19">
            <a:extLst>
              <a:ext uri="{FF2B5EF4-FFF2-40B4-BE49-F238E27FC236}">
                <a16:creationId xmlns:a16="http://schemas.microsoft.com/office/drawing/2014/main" id="{267B431B-6D7D-017F-BDA3-D809B60D6056}"/>
              </a:ext>
            </a:extLst>
          </p:cNvPr>
          <p:cNvGrpSpPr/>
          <p:nvPr/>
        </p:nvGrpSpPr>
        <p:grpSpPr>
          <a:xfrm>
            <a:off x="1676400" y="2895600"/>
            <a:ext cx="5486604" cy="1745177"/>
            <a:chOff x="2507650" y="1940183"/>
            <a:chExt cx="5486604" cy="1745177"/>
          </a:xfrm>
        </p:grpSpPr>
        <p:sp>
          <p:nvSpPr>
            <p:cNvPr id="21" name="Text Box 10">
              <a:extLst>
                <a:ext uri="{FF2B5EF4-FFF2-40B4-BE49-F238E27FC236}">
                  <a16:creationId xmlns:a16="http://schemas.microsoft.com/office/drawing/2014/main" id="{FB9AA951-6096-63F1-0A20-F75A1091F487}"/>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22" name="Text Box 10">
              <a:extLst>
                <a:ext uri="{FF2B5EF4-FFF2-40B4-BE49-F238E27FC236}">
                  <a16:creationId xmlns:a16="http://schemas.microsoft.com/office/drawing/2014/main" id="{6363F2FC-2D00-25C3-F836-3B72547536E5}"/>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3" name="Text Box 10">
              <a:extLst>
                <a:ext uri="{FF2B5EF4-FFF2-40B4-BE49-F238E27FC236}">
                  <a16:creationId xmlns:a16="http://schemas.microsoft.com/office/drawing/2014/main" id="{D43CBCC0-87B6-7AD2-DB73-CF3F6D547DCA}"/>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4" name="Text Box 10">
              <a:extLst>
                <a:ext uri="{FF2B5EF4-FFF2-40B4-BE49-F238E27FC236}">
                  <a16:creationId xmlns:a16="http://schemas.microsoft.com/office/drawing/2014/main" id="{662BF845-1A5E-5BB0-A7AD-DFD3A7741A5E}"/>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A2E6EAE9-4CD1-AC01-CD6A-964E115EF55B}"/>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CCFFC72E-B60A-68EA-0E1B-751E207A57FD}"/>
                </a:ext>
              </a:extLst>
            </p:cNvPr>
            <p:cNvCxnSpPr>
              <a:stCxn id="25" idx="3"/>
              <a:endCxn id="22"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359405-A547-1050-97DE-4FAC18DE85F6}"/>
                </a:ext>
              </a:extLst>
            </p:cNvPr>
            <p:cNvCxnSpPr>
              <a:stCxn id="25" idx="3"/>
              <a:endCxn id="23"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2EC5C4F6-86FE-1B1C-4543-78C5B40B9636}"/>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1143616-7167-EEF1-EFAC-ED471F4A9296}"/>
                </a:ext>
              </a:extLst>
            </p:cNvPr>
            <p:cNvCxnSpPr>
              <a:stCxn id="28" idx="3"/>
              <a:endCxn id="22"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E7241E-F14D-A2C9-8672-A1EA9BB4B43D}"/>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Symbol.identifier</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scanner.text</a:t>
            </a: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return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35</a:t>
            </a:fld>
            <a:endParaRPr lang="en-US" dirty="0"/>
          </a:p>
        </p:txBody>
      </p:sp>
    </p:spTree>
    <p:extLst>
      <p:ext uri="{BB962C8B-B14F-4D97-AF65-F5344CB8AC3E}">
        <p14:creationId xmlns:p14="http://schemas.microsoft.com/office/powerpoint/2010/main" val="110008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36</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13816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varDecl.singleVarDecls</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37</a:t>
            </a:fld>
            <a:endParaRPr lang="en-US" dirty="0"/>
          </a:p>
        </p:txBody>
      </p:sp>
    </p:spTree>
    <p:extLst>
      <p:ext uri="{BB962C8B-B14F-4D97-AF65-F5344CB8AC3E}">
        <p14:creationId xmlns:p14="http://schemas.microsoft.com/office/powerpoint/2010/main" val="783126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39</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a:xfrm>
            <a:off x="458788" y="1363663"/>
            <a:ext cx="8321040" cy="4935537"/>
          </a:xfrm>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a:t>
            </a:r>
          </a:p>
          <a:p>
            <a:pPr marL="182880" lvl="1" indent="0">
              <a:spcBef>
                <a:spcPts val="100"/>
              </a:spcBef>
              <a:buNone/>
            </a:pPr>
            <a:r>
              <a:rPr lang="en-US" sz="1800" dirty="0">
                <a:latin typeface="Consolas" panose="020B0609020204030204" pitchFamily="49" charset="0"/>
              </a:rPr>
              <a:t>                   "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5ABBEB08-B36F-BBBF-3ED4-3B19733BB70F}"/>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6FC7B3AF-B0CF-8862-D2BA-258D7B3BD55B}"/>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4" name="Straight Arrow Connector 4">
            <a:extLst>
              <a:ext uri="{FF2B5EF4-FFF2-40B4-BE49-F238E27FC236}">
                <a16:creationId xmlns:a16="http://schemas.microsoft.com/office/drawing/2014/main" id="{41393D9E-7558-36C4-4BCA-55D4DB35E7C4}"/>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55CF3137-6525-4B98-98FB-61A3ACFD09A4}"/>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94E74F86-23E4-4620-A685-5DFBB603B728}"/>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75E53910-050F-47F3-9D30-46378B5BC675}"/>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7406B2C7-614B-4FD5-8925-D656D557497E}"/>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C6070F21-F0AB-47DC-8CE7-2F21F248C156}"/>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BC8125AC-446D-4AF5-A286-13D9CF86B592}"/>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B804C378-1442-4845-917E-4C0858DA0310}"/>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46190A00-5DA7-4252-BCB8-EC745315D48D}"/>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33A7C7A9-7432-4A9A-ABBC-2685F85872C4}"/>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838162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none    =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41</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The companion object for </a:t>
            </a:r>
            <a:r>
              <a:rPr lang="en-US" dirty="0">
                <a:latin typeface="Consolas" panose="020B0609020204030204" pitchFamily="49" charset="0"/>
              </a:rPr>
              <a:t>Type</a:t>
            </a:r>
            <a:r>
              <a:rPr lang="en-US" dirty="0"/>
              <a:t> also contains a couple of helper methods.</a:t>
            </a:r>
          </a:p>
          <a:p>
            <a:pPr marL="457200" lvl="1" indent="0">
              <a:spcBef>
                <a:spcPts val="400"/>
              </a:spcBef>
              <a:buNone/>
            </a:pPr>
            <a:r>
              <a:rPr lang="en-US" sz="1800" dirty="0">
                <a:latin typeface="Consolas" panose="020B0609020204030204" pitchFamily="49" charset="0"/>
              </a:rPr>
              <a:t>fun </a:t>
            </a:r>
            <a:r>
              <a:rPr lang="en-US" sz="1800" dirty="0" err="1">
                <a:latin typeface="Consolas" panose="020B0609020204030204" pitchFamily="49" charset="0"/>
              </a:rPr>
              <a:t>typeOf</a:t>
            </a:r>
            <a:r>
              <a:rPr lang="en-US" sz="1800" dirty="0">
                <a:latin typeface="Consolas" panose="020B0609020204030204" pitchFamily="49" charset="0"/>
              </a:rPr>
              <a:t>(literal : Symbol): Type</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spcBef>
                <a:spcPts val="400"/>
              </a:spcBef>
              <a:buNone/>
            </a:pPr>
            <a:r>
              <a:rPr lang="en-US" sz="1800" dirty="0">
                <a:latin typeface="Consolas" panose="020B0609020204030204" pitchFamily="49" charset="0"/>
              </a:rPr>
              <a:t>private fun </a:t>
            </a:r>
            <a:r>
              <a:rPr lang="en-US" sz="1800" dirty="0" err="1">
                <a:latin typeface="Consolas" panose="020B0609020204030204" pitchFamily="49" charset="0"/>
              </a:rPr>
              <a:t>capacityOf</a:t>
            </a:r>
            <a:r>
              <a:rPr lang="en-US" sz="1800" dirty="0">
                <a:latin typeface="Consolas" panose="020B0609020204030204" pitchFamily="49" charset="0"/>
              </a:rPr>
              <a:t>(</a:t>
            </a:r>
            <a:r>
              <a:rPr lang="en-US" sz="1800" dirty="0" err="1">
                <a:latin typeface="Consolas" panose="020B0609020204030204" pitchFamily="49" charset="0"/>
              </a:rPr>
              <a:t>literalText</a:t>
            </a:r>
            <a:r>
              <a:rPr lang="en-US" sz="1800" dirty="0">
                <a:latin typeface="Consolas" panose="020B0609020204030204" pitchFamily="49" charset="0"/>
              </a:rPr>
              <a:t> : String) : Int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42</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43</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44</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45</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a:p>
            <a:pPr marL="182880" indent="0">
              <a:spcBef>
                <a:spcPts val="200"/>
              </a:spcBef>
              <a:buFontTx/>
              <a:buNone/>
            </a:pPr>
            <a:r>
              <a:rPr lang="en-US" sz="1800" dirty="0">
                <a:latin typeface="Consolas" pitchFamily="49" charset="0"/>
              </a:rPr>
              <a:t>        match(Symbol.assign)</a:t>
            </a:r>
          </a:p>
        </p:txBody>
      </p:sp>
      <p:sp>
        <p:nvSpPr>
          <p:cNvPr id="17414" name="TextBox 5"/>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46</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computed property named </a:t>
            </a:r>
            <a:r>
              <a:rPr lang="en-US" sz="2350" dirty="0" err="1">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a:t>
            </a:r>
          </a:p>
          <a:p>
            <a:pPr marL="457200" lvl="1" indent="0">
              <a:buNone/>
            </a:pP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47</a:t>
            </a:fld>
            <a:endParaRPr lang="en-US"/>
          </a:p>
        </p:txBody>
      </p:sp>
    </p:spTree>
    <p:extLst>
      <p:ext uri="{BB962C8B-B14F-4D97-AF65-F5344CB8AC3E}">
        <p14:creationId xmlns:p14="http://schemas.microsoft.com/office/powerpoint/2010/main" val="720601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48</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986261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49</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864371" y="3429000"/>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(used only 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6" y="2446025"/>
            <a:ext cx="1112520" cy="853431"/>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sz="2350" dirty="0"/>
              <a:t>AST classes often contain properties or lists of properties that reference instances of other AST classes, and most such references correspond to the edges of the “tree”.  Most of these structural (edge) references are created by the parser when parsing nonterminal symbols.</a:t>
            </a:r>
          </a:p>
          <a:p>
            <a:r>
              <a:rPr lang="en-US" sz="2350"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50</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51</a:t>
            </a:fld>
            <a:endParaRPr lang="en-US" dirty="0"/>
          </a:p>
        </p:txBody>
      </p:sp>
    </p:spTree>
    <p:extLst>
      <p:ext uri="{BB962C8B-B14F-4D97-AF65-F5344CB8AC3E}">
        <p14:creationId xmlns:p14="http://schemas.microsoft.com/office/powerpoint/2010/main" val="21839395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52</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
        <p:nvSpPr>
          <p:cNvPr id="2" name="Footer Placeholder 1">
            <a:extLst>
              <a:ext uri="{FF2B5EF4-FFF2-40B4-BE49-F238E27FC236}">
                <a16:creationId xmlns:a16="http://schemas.microsoft.com/office/drawing/2014/main" id="{14C24F91-5FF2-08C8-61E2-1742415EB552}"/>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F8DF3534-279B-3BD7-5209-C9098DB888D3}"/>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53</a:t>
            </a:fld>
            <a:endParaRPr lang="en-US" dirty="0"/>
          </a:p>
        </p:txBody>
      </p:sp>
    </p:spTree>
    <p:extLst>
      <p:ext uri="{BB962C8B-B14F-4D97-AF65-F5344CB8AC3E}">
        <p14:creationId xmlns:p14="http://schemas.microsoft.com/office/powerpoint/2010/main" val="14642591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2" name="Group 1">
            <a:extLst>
              <a:ext uri="{FF2B5EF4-FFF2-40B4-BE49-F238E27FC236}">
                <a16:creationId xmlns:a16="http://schemas.microsoft.com/office/drawing/2014/main" id="{F5C3C41E-D663-E19F-C562-EC082B2ACFB1}"/>
              </a:ext>
            </a:extLst>
          </p:cNvPr>
          <p:cNvGrpSpPr/>
          <p:nvPr/>
        </p:nvGrpSpPr>
        <p:grpSpPr>
          <a:xfrm>
            <a:off x="530592" y="1295400"/>
            <a:ext cx="8082816" cy="5021997"/>
            <a:chOff x="533400" y="1295400"/>
            <a:chExt cx="8082816" cy="5021997"/>
          </a:xfrm>
        </p:grpSpPr>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533400" y="3602420"/>
              <a:ext cx="2066591"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a:t>scopeLevel : </a:t>
              </a:r>
              <a:r>
                <a:rPr lang="en-US" sz="1600" dirty="0">
                  <a:latin typeface="Consolas" panose="020B0609020204030204" pitchFamily="49" charset="0"/>
                </a:rPr>
                <a:t>GLOBAL</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44319" y="656330"/>
              <a:ext cx="347246" cy="2302494"/>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66696" y="4679638"/>
              <a:ext cx="6065355" cy="1231764"/>
            </a:xfrm>
            <a:prstGeom prst="bentConnector4">
              <a:avLst>
                <a:gd name="adj1" fmla="val -3769"/>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66696" y="4679638"/>
              <a:ext cx="133542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20712"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66695"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18110"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66695" y="3130364"/>
              <a:ext cx="1" cy="472056"/>
            </a:xfrm>
            <a:prstGeom prst="straightConnector1">
              <a:avLst/>
            </a:prstGeom>
            <a:noFill/>
            <a:ln w="9525" cap="flat" cmpd="sng" algn="ctr">
              <a:solidFill>
                <a:schemeClr val="tx1"/>
              </a:solidFill>
              <a:prstDash val="solid"/>
              <a:round/>
              <a:headEnd type="none" w="med" len="med"/>
              <a:tailEnd type="triangle"/>
            </a:ln>
            <a:effectLst/>
          </p:spPr>
        </p:cxnSp>
      </p:grpSp>
      <p:sp>
        <p:nvSpPr>
          <p:cNvPr id="3" name="Footer Placeholder 2">
            <a:extLst>
              <a:ext uri="{FF2B5EF4-FFF2-40B4-BE49-F238E27FC236}">
                <a16:creationId xmlns:a16="http://schemas.microsoft.com/office/drawing/2014/main" id="{7B54FDFE-A571-03FB-AD33-A7533E49EC16}"/>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6623A951-04F8-9C67-97B8-323C18D672F9}"/>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8223195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property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or an initializer block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Initializer block in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57</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Initializer block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Type.Integer</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VariableDecl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selectorExprs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a:latin typeface="Consolas" panose="020B0609020204030204" pitchFamily="49" charset="0"/>
              </a:rPr>
              <a:t>loop</a:t>
            </a:r>
            <a:r>
              <a:rPr lang="en-US" dirty="0"/>
              <a:t>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B097CCA6-EF12-420D-831C-F20987DB59BD}"/>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A9A6E5F2-5E28-4909-A1D8-A3D945E6115A}"/>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67E9F2C9-1E6C-48FF-9F75-EB567DCC5FE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96205AF5-44F0-40EF-A305-F76B78C1656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8C5860F3-A559-406D-BAFC-2256FAA26368}"/>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45297588-00F2-4153-A7A5-F3B4D509CD57}"/>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59377B81-C53D-4252-95FF-4953B63B1171}"/>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F10031F-6AA8-47B5-B879-D6036DE86A7C}"/>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E5FCEA9-29CD-4C94-87DC-DCFFF977AEB0}"/>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60</a:t>
            </a:fld>
            <a:endParaRPr lang="en-US" dirty="0"/>
          </a:p>
        </p:txBody>
      </p:sp>
      <p:sp>
        <p:nvSpPr>
          <p:cNvPr id="5" name="TextBox 4">
            <a:extLst>
              <a:ext uri="{FF2B5EF4-FFF2-40B4-BE49-F238E27FC236}">
                <a16:creationId xmlns:a16="http://schemas.microsoft.com/office/drawing/2014/main" id="{B19B3317-120E-5F58-AF95-980C5A3B7B36}"/>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61</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62</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6425" cy="4935537"/>
          </a:xfrm>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63</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222912"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64</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t>
            </a:r>
            <a:r>
              <a:rPr lang="en-US"/>
              <a:t>a loop, </a:t>
            </a:r>
            <a:r>
              <a:rPr lang="en-US" dirty="0"/>
              <a:t>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66</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67</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loopContext.beginLoop</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stmt</a:t>
            </a:r>
            <a:r>
              <a:rPr lang="en-US" sz="1800" b="1"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loopContext.endLoop</a:t>
            </a:r>
            <a:r>
              <a:rPr lang="en-US" sz="1800" b="1"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 save position for error reporting</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138-0CFD-3601-B29E-C7A3C3D559AB}"/>
              </a:ext>
            </a:extLst>
          </p:cNvPr>
          <p:cNvSpPr>
            <a:spLocks noGrp="1"/>
          </p:cNvSpPr>
          <p:nvPr>
            <p:ph type="title"/>
          </p:nvPr>
        </p:nvSpPr>
        <p:spPr/>
        <p:txBody>
          <a:bodyPr/>
          <a:lstStyle/>
          <a:p>
            <a:r>
              <a:rPr lang="en-US" dirty="0"/>
              <a:t>Do We Need Context Classes?</a:t>
            </a:r>
          </a:p>
        </p:txBody>
      </p:sp>
      <p:sp>
        <p:nvSpPr>
          <p:cNvPr id="3" name="Content Placeholder 2">
            <a:extLst>
              <a:ext uri="{FF2B5EF4-FFF2-40B4-BE49-F238E27FC236}">
                <a16:creationId xmlns:a16="http://schemas.microsoft.com/office/drawing/2014/main" id="{FD9ED470-9AD3-F4D9-01A0-51FA668E9DD7}"/>
              </a:ext>
            </a:extLst>
          </p:cNvPr>
          <p:cNvSpPr>
            <a:spLocks noGrp="1"/>
          </p:cNvSpPr>
          <p:nvPr>
            <p:ph idx="1"/>
          </p:nvPr>
        </p:nvSpPr>
        <p:spPr/>
        <p:txBody>
          <a:bodyPr/>
          <a:lstStyle/>
          <a:p>
            <a:r>
              <a:rPr lang="en-US" sz="2400" dirty="0">
                <a:effectLst/>
                <a:latin typeface="+mn-lt"/>
                <a:ea typeface="Calibri" panose="020F0502020204030204" pitchFamily="34" charset="0"/>
                <a:cs typeface="Times New Roman" panose="02020603050405020304" pitchFamily="18" charset="0"/>
              </a:rPr>
              <a:t>Class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LoopContext</a:t>
            </a:r>
            <a:r>
              <a:rPr lang="en-US" sz="2400" dirty="0">
                <a:effectLst/>
                <a:latin typeface="+mn-lt"/>
                <a:ea typeface="Calibri" panose="020F0502020204030204" pitchFamily="34" charset="0"/>
                <a:cs typeface="Times New Roman" panose="02020603050405020304" pitchFamily="18" charset="0"/>
              </a:rPr>
              <a:t> exists solely to help associate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with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r>
              <a:rPr lang="en-US" dirty="0">
                <a:ea typeface="Calibri" panose="020F0502020204030204" pitchFamily="34" charset="0"/>
                <a:cs typeface="Times New Roman" panose="02020603050405020304" pitchFamily="18" charset="0"/>
              </a:rPr>
              <a:t>C</a:t>
            </a:r>
            <a:r>
              <a:rPr lang="en-US" sz="2400" dirty="0">
                <a:effectLst/>
                <a:latin typeface="+mn-lt"/>
                <a:ea typeface="Calibri" panose="020F0502020204030204" pitchFamily="34" charset="0"/>
                <a:cs typeface="Times New Roman" panose="02020603050405020304" pitchFamily="18" charset="0"/>
              </a:rPr>
              <a:t>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SubprogramContext</a:t>
            </a:r>
            <a:r>
              <a:rPr lang="en-US" sz="2400" dirty="0">
                <a:effectLst/>
                <a:latin typeface="+mn-lt"/>
                <a:ea typeface="Calibri" panose="020F0502020204030204" pitchFamily="34" charset="0"/>
                <a:cs typeface="Times New Roman" panose="02020603050405020304" pitchFamily="18" charset="0"/>
              </a:rPr>
              <a:t> exists solely to help associate a return statement with its enclosing subprogram.</a:t>
            </a:r>
          </a:p>
          <a:p>
            <a:r>
              <a:rPr lang="en-US" sz="2400" dirty="0">
                <a:effectLst/>
                <a:latin typeface="+mn-lt"/>
                <a:ea typeface="Calibri" panose="020F0502020204030204" pitchFamily="34" charset="0"/>
                <a:cs typeface="Times New Roman" panose="02020603050405020304" pitchFamily="18" charset="0"/>
              </a:rPr>
              <a:t>Both classes can be eliminated if we had parent references to the AST classes.</a:t>
            </a:r>
          </a:p>
          <a:p>
            <a:r>
              <a:rPr lang="en-US" sz="2400" dirty="0">
                <a:effectLst/>
                <a:latin typeface="+mn-lt"/>
                <a:ea typeface="Calibri" panose="020F0502020204030204" pitchFamily="34" charset="0"/>
                <a:cs typeface="Times New Roman" panose="02020603050405020304" pitchFamily="18" charset="0"/>
              </a:rPr>
              <a:t>For example, if parent references existed,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could simply follow the chain of parent references to find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endParaRPr lang="en-US" dirty="0"/>
          </a:p>
        </p:txBody>
      </p:sp>
      <p:sp>
        <p:nvSpPr>
          <p:cNvPr id="4" name="Footer Placeholder 3">
            <a:extLst>
              <a:ext uri="{FF2B5EF4-FFF2-40B4-BE49-F238E27FC236}">
                <a16:creationId xmlns:a16="http://schemas.microsoft.com/office/drawing/2014/main" id="{B15E7607-756B-E94D-CAA6-5A1732CC67A6}"/>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2812B25-AE0A-8A36-6F54-C728915890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69</a:t>
            </a:fld>
            <a:endParaRPr lang="en-US" dirty="0"/>
          </a:p>
        </p:txBody>
      </p:sp>
    </p:spTree>
    <p:extLst>
      <p:ext uri="{BB962C8B-B14F-4D97-AF65-F5344CB8AC3E}">
        <p14:creationId xmlns:p14="http://schemas.microsoft.com/office/powerpoint/2010/main" val="79330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22960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182880" indent="0">
              <a:spcBef>
                <a:spcPts val="200"/>
              </a:spcBef>
              <a:buNone/>
            </a:pPr>
            <a:r>
              <a:rPr lang="en-US" sz="1800" dirty="0">
                <a:latin typeface="Consolas" pitchFamily="49" charset="0"/>
                <a:cs typeface="Consolas" pitchFamily="49" charset="0"/>
              </a:rPr>
              <a:t>    var statement : Statement   = </a:t>
            </a:r>
            <a:r>
              <a:rPr lang="en-US" sz="1800" dirty="0" err="1">
                <a:latin typeface="Consolas" pitchFamily="49" charset="0"/>
                <a:cs typeface="Consolas" pitchFamily="49" charset="0"/>
              </a:rPr>
              <a:t>EmptyStatement</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6" name="TextBox 5">
            <a:extLst>
              <a:ext uri="{FF2B5EF4-FFF2-40B4-BE49-F238E27FC236}">
                <a16:creationId xmlns:a16="http://schemas.microsoft.com/office/drawing/2014/main" id="{BA53AFAA-D5AD-13FB-1145-22741AC6DABB}"/>
              </a:ext>
            </a:extLst>
          </p:cNvPr>
          <p:cNvSpPr txBox="1"/>
          <p:nvPr/>
        </p:nvSpPr>
        <p:spPr>
          <a:xfrm>
            <a:off x="796768" y="3505200"/>
            <a:ext cx="755046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 Boolean</a:t>
            </a:r>
            <a:br>
              <a:rPr lang="en-US" sz="2000" dirty="0"/>
            </a:br>
            <a:r>
              <a:rPr lang="en-US" sz="2000" dirty="0"/>
              <a:t>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object named </a:t>
            </a:r>
            <a:r>
              <a:rPr lang="en-US" sz="2000" dirty="0" err="1">
                <a:latin typeface="Consolas" panose="020B0609020204030204" pitchFamily="49" charset="0"/>
              </a:rPr>
              <a:t>EmptyStatement</a:t>
            </a:r>
            <a:r>
              <a:rPr lang="en-US" sz="2000" dirty="0"/>
              <a:t>,</a:t>
            </a:r>
            <a:br>
              <a:rPr lang="en-US" sz="2000" dirty="0"/>
            </a:br>
            <a:r>
              <a:rPr lang="en-US" sz="2000" dirty="0"/>
              <a:t>which is subclassed from </a:t>
            </a:r>
            <a:r>
              <a:rPr lang="en-US" sz="2000" dirty="0">
                <a:latin typeface="Consolas" panose="020B0609020204030204" pitchFamily="49" charset="0"/>
              </a:rPr>
              <a:t>Statement</a:t>
            </a:r>
            <a:r>
              <a:rPr lang="en-US" sz="2000" dirty="0"/>
              <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The parser assigns values to these two properties during</a:t>
            </a:r>
            <a:br>
              <a:rPr lang="en-US" sz="2000" dirty="0"/>
            </a:br>
            <a:r>
              <a:rPr lang="en-US" sz="2000" dirty="0"/>
              <a:t>parsing.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70</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a:t>For now, </a:t>
            </a:r>
            <a:r>
              <a:rPr lang="en-US" dirty="0"/>
              <a:t>u</a:t>
            </a:r>
            <a:r>
              <a:rPr lang="en-US"/>
              <a:t>se </a:t>
            </a:r>
            <a:r>
              <a:rPr lang="en-US" dirty="0"/>
              <a:t>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a:t>
            </a:r>
            <a:r>
              <a:rPr lang="en-US" dirty="0">
                <a:cs typeface="Consolas" pitchFamily="49" charset="0"/>
              </a:rPr>
              <a:t>ontext</a:t>
            </a:r>
            <a:r>
              <a:rPr lang="en-US" dirty="0"/>
              <a: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3</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err="1">
                <a:latin typeface="Consolas" panose="020B0609020204030204" pitchFamily="49" charset="0"/>
              </a:rPr>
              <a:t>forLoop</a:t>
            </a:r>
            <a:r>
              <a:rPr lang="en-US" dirty="0"/>
              <a:t> statement.</a:t>
            </a:r>
          </a:p>
          <a:p>
            <a:pPr marL="457200" lvl="1" indent="0">
              <a:spcBef>
                <a:spcPts val="1200"/>
              </a:spcBef>
              <a:buNone/>
            </a:pPr>
            <a:r>
              <a:rPr lang="en-US" sz="1900" dirty="0" err="1">
                <a:latin typeface="Consolas" pitchFamily="49" charset="0"/>
                <a:cs typeface="Consolas" pitchFamily="49" charset="0"/>
              </a:rPr>
              <a:t>forLoopStmt</a:t>
            </a:r>
            <a:r>
              <a:rPr lang="en-US" sz="1900" dirty="0">
                <a:latin typeface="Consolas" pitchFamily="49" charset="0"/>
                <a:cs typeface="Consolas" pitchFamily="49" charset="0"/>
              </a:rPr>
              <a:t> = "for" </a:t>
            </a:r>
            <a:r>
              <a:rPr lang="en-US" sz="1900" dirty="0" err="1">
                <a:latin typeface="Consolas" pitchFamily="49" charset="0"/>
                <a:cs typeface="Consolas" pitchFamily="49" charset="0"/>
              </a:rPr>
              <a:t>varId</a:t>
            </a:r>
            <a:r>
              <a:rPr lang="en-US" sz="1900" dirty="0">
                <a:latin typeface="Consolas" pitchFamily="49" charset="0"/>
                <a:cs typeface="Consolas" pitchFamily="49" charset="0"/>
              </a:rPr>
              <a:t> "in" </a:t>
            </a:r>
            <a:r>
              <a:rPr lang="en-US" sz="1900" dirty="0" err="1">
                <a:latin typeface="Consolas" pitchFamily="49" charset="0"/>
                <a:cs typeface="Consolas" pitchFamily="49" charset="0"/>
              </a:rPr>
              <a:t>intExpr</a:t>
            </a:r>
            <a:r>
              <a:rPr lang="en-US" sz="1900" dirty="0">
                <a:latin typeface="Consolas" pitchFamily="49" charset="0"/>
                <a:cs typeface="Consolas" pitchFamily="49" charset="0"/>
              </a:rPr>
              <a:t> ".." </a:t>
            </a:r>
            <a:r>
              <a:rPr lang="en-US" sz="1900" dirty="0" err="1">
                <a:latin typeface="Consolas" pitchFamily="49" charset="0"/>
                <a:cs typeface="Consolas" pitchFamily="49" charset="0"/>
              </a:rPr>
              <a:t>intExpr</a:t>
            </a:r>
            <a:br>
              <a:rPr lang="en-US" sz="1900" dirty="0">
                <a:latin typeface="Consolas" pitchFamily="49" charset="0"/>
                <a:cs typeface="Consolas" pitchFamily="49" charset="0"/>
              </a:rPr>
            </a:br>
            <a:r>
              <a:rPr lang="en-US" sz="1900" dirty="0">
                <a:latin typeface="Consolas" pitchFamily="49" charset="0"/>
                <a:cs typeface="Consolas" pitchFamily="49" charset="0"/>
              </a:rPr>
              <a:t>              "loop" statement .</a:t>
            </a:r>
            <a:endParaRPr lang="en-US" sz="1900" dirty="0"/>
          </a:p>
          <a:p>
            <a:r>
              <a:rPr lang="en-US" dirty="0"/>
              <a:t>Class </a:t>
            </a:r>
            <a:r>
              <a:rPr lang="en-US" dirty="0" err="1">
                <a:latin typeface="Consolas" panose="020B0609020204030204" pitchFamily="49" charset="0"/>
              </a:rPr>
              <a:t>ForLoopStmt</a:t>
            </a:r>
            <a:r>
              <a:rPr lang="en-US" dirty="0"/>
              <a:t> is implemented as a subclass of </a:t>
            </a:r>
            <a:r>
              <a:rPr lang="en-US" dirty="0" err="1">
                <a:latin typeface="Consolas" panose="020B0609020204030204" pitchFamily="49" charset="0"/>
              </a:rPr>
              <a:t>LoopStmt</a:t>
            </a:r>
            <a:r>
              <a:rPr lang="en-US" dirty="0"/>
              <a:t>; the loop variable is implicitly declared. </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8</a:t>
            </a:fld>
            <a:endParaRPr lang="en-US" dirty="0"/>
          </a:p>
        </p:txBody>
      </p:sp>
      <p:grpSp>
        <p:nvGrpSpPr>
          <p:cNvPr id="36" name="Group 35">
            <a:extLst>
              <a:ext uri="{FF2B5EF4-FFF2-40B4-BE49-F238E27FC236}">
                <a16:creationId xmlns:a16="http://schemas.microsoft.com/office/drawing/2014/main" id="{12658FF9-886D-C92B-0948-FBFCA6B153E5}"/>
              </a:ext>
            </a:extLst>
          </p:cNvPr>
          <p:cNvGrpSpPr/>
          <p:nvPr/>
        </p:nvGrpSpPr>
        <p:grpSpPr>
          <a:xfrm>
            <a:off x="2123746" y="3581400"/>
            <a:ext cx="6182054" cy="2246553"/>
            <a:chOff x="1828800" y="3620847"/>
            <a:chExt cx="6182054" cy="2246553"/>
          </a:xfrm>
        </p:grpSpPr>
        <p:sp>
          <p:nvSpPr>
            <p:cNvPr id="3" name="Text Box 1028">
              <a:extLst>
                <a:ext uri="{FF2B5EF4-FFF2-40B4-BE49-F238E27FC236}">
                  <a16:creationId xmlns:a16="http://schemas.microsoft.com/office/drawing/2014/main" id="{ED259683-CECE-CEB5-DD59-E80ED7C4F75C}"/>
                </a:ext>
              </a:extLst>
            </p:cNvPr>
            <p:cNvSpPr txBox="1">
              <a:spLocks noChangeArrowheads="1"/>
            </p:cNvSpPr>
            <p:nvPr/>
          </p:nvSpPr>
          <p:spPr bwMode="auto">
            <a:xfrm>
              <a:off x="3187950" y="4469089"/>
              <a:ext cx="1372171" cy="339196"/>
            </a:xfrm>
            <a:prstGeom prst="rect">
              <a:avLst/>
            </a:prstGeom>
            <a:noFill/>
            <a:ln w="9525">
              <a:solidFill>
                <a:schemeClr val="tx1"/>
              </a:solidFill>
              <a:miter lim="800000"/>
              <a:headEnd/>
              <a:tailEnd/>
            </a:ln>
          </p:spPr>
          <p:txBody>
            <a:bodyPr wrap="square" lIns="92075" tIns="46038" rIns="92075" bIns="46038">
              <a:spAutoFit/>
            </a:bodyPr>
            <a:lstStyle/>
            <a:p>
              <a:r>
                <a:rPr lang="en-US" sz="1600" dirty="0" err="1">
                  <a:latin typeface="Arial" panose="020B0604020202020204" pitchFamily="34" charset="0"/>
                  <a:cs typeface="Arial" panose="020B0604020202020204" pitchFamily="34" charset="0"/>
                </a:rPr>
                <a:t>ForLoopStmt</a:t>
              </a:r>
              <a:endParaRPr lang="en-US" sz="1600" dirty="0">
                <a:latin typeface="Arial" panose="020B0604020202020204" pitchFamily="34" charset="0"/>
                <a:cs typeface="Arial" panose="020B0604020202020204" pitchFamily="34" charset="0"/>
              </a:endParaRPr>
            </a:p>
          </p:txBody>
        </p:sp>
        <p:sp>
          <p:nvSpPr>
            <p:cNvPr id="4" name="Text Box 1029">
              <a:extLst>
                <a:ext uri="{FF2B5EF4-FFF2-40B4-BE49-F238E27FC236}">
                  <a16:creationId xmlns:a16="http://schemas.microsoft.com/office/drawing/2014/main" id="{3A9C5B4D-5A7F-4246-F67D-E7CF6C805384}"/>
                </a:ext>
              </a:extLst>
            </p:cNvPr>
            <p:cNvSpPr txBox="1">
              <a:spLocks noChangeArrowheads="1"/>
            </p:cNvSpPr>
            <p:nvPr/>
          </p:nvSpPr>
          <p:spPr bwMode="auto">
            <a:xfrm>
              <a:off x="3274512"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cxnSp>
          <p:nvCxnSpPr>
            <p:cNvPr id="5" name="AutoShape 1031">
              <a:extLst>
                <a:ext uri="{FF2B5EF4-FFF2-40B4-BE49-F238E27FC236}">
                  <a16:creationId xmlns:a16="http://schemas.microsoft.com/office/drawing/2014/main" id="{D45EFB8C-ABFE-705B-C392-406679140093}"/>
                </a:ext>
              </a:extLst>
            </p:cNvPr>
            <p:cNvCxnSpPr>
              <a:cxnSpLocks noChangeShapeType="1"/>
              <a:stCxn id="6" idx="2"/>
              <a:endCxn id="4" idx="0"/>
            </p:cNvCxnSpPr>
            <p:nvPr/>
          </p:nvCxnSpPr>
          <p:spPr bwMode="auto">
            <a:xfrm rot="5400000">
              <a:off x="3609069" y="5263236"/>
              <a:ext cx="529935" cy="1"/>
            </a:xfrm>
            <a:prstGeom prst="bentConnector3">
              <a:avLst>
                <a:gd name="adj1" fmla="val 50000"/>
              </a:avLst>
            </a:prstGeom>
            <a:noFill/>
            <a:ln w="9525">
              <a:solidFill>
                <a:schemeClr val="tx1"/>
              </a:solidFill>
              <a:miter lim="800000"/>
              <a:headEnd type="none" w="lg" len="lg"/>
              <a:tailEnd type="none" w="lg" len="lg"/>
            </a:ln>
          </p:spPr>
        </p:cxnSp>
        <p:sp>
          <p:nvSpPr>
            <p:cNvPr id="6" name="AutoShape 1033">
              <a:extLst>
                <a:ext uri="{FF2B5EF4-FFF2-40B4-BE49-F238E27FC236}">
                  <a16:creationId xmlns:a16="http://schemas.microsoft.com/office/drawing/2014/main" id="{081D65DF-E9AE-FF72-976C-14A98ECB1F7A}"/>
                </a:ext>
              </a:extLst>
            </p:cNvPr>
            <p:cNvSpPr>
              <a:spLocks noChangeArrowheads="1"/>
            </p:cNvSpPr>
            <p:nvPr/>
          </p:nvSpPr>
          <p:spPr bwMode="auto">
            <a:xfrm>
              <a:off x="3805773" y="4815706"/>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37B51F-EBFA-FB09-0B03-B0AB6F2E784D}"/>
                </a:ext>
              </a:extLst>
            </p:cNvPr>
            <p:cNvSpPr txBox="1"/>
            <p:nvPr/>
          </p:nvSpPr>
          <p:spPr>
            <a:xfrm>
              <a:off x="5588100"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8" name="Text Box 1028">
              <a:extLst>
                <a:ext uri="{FF2B5EF4-FFF2-40B4-BE49-F238E27FC236}">
                  <a16:creationId xmlns:a16="http://schemas.microsoft.com/office/drawing/2014/main" id="{F02D1825-6A0E-C1A9-5A05-5A511F70BD40}"/>
                </a:ext>
              </a:extLst>
            </p:cNvPr>
            <p:cNvSpPr txBox="1">
              <a:spLocks noChangeArrowheads="1"/>
            </p:cNvSpPr>
            <p:nvPr/>
          </p:nvSpPr>
          <p:spPr bwMode="auto">
            <a:xfrm>
              <a:off x="3336757" y="362084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9" name="Text Box 1029">
              <a:extLst>
                <a:ext uri="{FF2B5EF4-FFF2-40B4-BE49-F238E27FC236}">
                  <a16:creationId xmlns:a16="http://schemas.microsoft.com/office/drawing/2014/main" id="{BD5C8A1E-92E9-2A9C-1C45-DBC5A003574C}"/>
                </a:ext>
              </a:extLst>
            </p:cNvPr>
            <p:cNvSpPr txBox="1">
              <a:spLocks noChangeArrowheads="1"/>
            </p:cNvSpPr>
            <p:nvPr/>
          </p:nvSpPr>
          <p:spPr bwMode="auto">
            <a:xfrm>
              <a:off x="1828800" y="5528204"/>
              <a:ext cx="92852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Variable</a:t>
              </a:r>
            </a:p>
          </p:txBody>
        </p:sp>
        <p:sp>
          <p:nvSpPr>
            <p:cNvPr id="10" name="Text Box 1029">
              <a:extLst>
                <a:ext uri="{FF2B5EF4-FFF2-40B4-BE49-F238E27FC236}">
                  <a16:creationId xmlns:a16="http://schemas.microsoft.com/office/drawing/2014/main" id="{132BF104-FA0A-BE44-7F35-7F5CE08773E4}"/>
                </a:ext>
              </a:extLst>
            </p:cNvPr>
            <p:cNvSpPr txBox="1">
              <a:spLocks noChangeArrowheads="1"/>
            </p:cNvSpPr>
            <p:nvPr/>
          </p:nvSpPr>
          <p:spPr bwMode="auto">
            <a:xfrm>
              <a:off x="4990746"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1" name="Isosceles Triangle 10">
              <a:extLst>
                <a:ext uri="{FF2B5EF4-FFF2-40B4-BE49-F238E27FC236}">
                  <a16:creationId xmlns:a16="http://schemas.microsoft.com/office/drawing/2014/main" id="{56295C06-C2EF-9925-A838-51834BEF4745}"/>
                </a:ext>
              </a:extLst>
            </p:cNvPr>
            <p:cNvSpPr/>
            <p:nvPr/>
          </p:nvSpPr>
          <p:spPr bwMode="auto">
            <a:xfrm>
              <a:off x="3786658" y="396711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2" name="Straight Arrow Connector 11">
              <a:extLst>
                <a:ext uri="{FF2B5EF4-FFF2-40B4-BE49-F238E27FC236}">
                  <a16:creationId xmlns:a16="http://schemas.microsoft.com/office/drawing/2014/main" id="{B1D131CF-319B-0C76-E611-62C5531349B4}"/>
                </a:ext>
              </a:extLst>
            </p:cNvPr>
            <p:cNvCxnSpPr>
              <a:stCxn id="11" idx="3"/>
              <a:endCxn id="3" idx="0"/>
            </p:cNvCxnSpPr>
            <p:nvPr/>
          </p:nvCxnSpPr>
          <p:spPr>
            <a:xfrm>
              <a:off x="3868954" y="4131702"/>
              <a:ext cx="5082" cy="337387"/>
            </a:xfrm>
            <a:prstGeom prst="straightConnector1">
              <a:avLst/>
            </a:prstGeom>
            <a:noFill/>
            <a:ln w="9525">
              <a:solidFill>
                <a:schemeClr val="tx1"/>
              </a:solidFill>
              <a:miter lim="800000"/>
              <a:headEnd type="none" w="lg" len="lg"/>
              <a:tailEnd type="none" w="lg" len="lg"/>
            </a:ln>
          </p:spPr>
        </p:cxnSp>
        <p:cxnSp>
          <p:nvCxnSpPr>
            <p:cNvPr id="13" name="Connector: Elbow 12">
              <a:extLst>
                <a:ext uri="{FF2B5EF4-FFF2-40B4-BE49-F238E27FC236}">
                  <a16:creationId xmlns:a16="http://schemas.microsoft.com/office/drawing/2014/main" id="{ABD0BA70-6D3A-AF05-E996-C39740F2FBB6}"/>
                </a:ext>
              </a:extLst>
            </p:cNvPr>
            <p:cNvCxnSpPr>
              <a:stCxn id="6" idx="2"/>
              <a:endCxn id="9" idx="0"/>
            </p:cNvCxnSpPr>
            <p:nvPr/>
          </p:nvCxnSpPr>
          <p:spPr>
            <a:xfrm rot="5400000">
              <a:off x="2818582" y="4472749"/>
              <a:ext cx="529935" cy="1580974"/>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C4770E-4772-7C82-4510-C3FF95C363CB}"/>
                </a:ext>
              </a:extLst>
            </p:cNvPr>
            <p:cNvCxnSpPr>
              <a:stCxn id="6" idx="2"/>
              <a:endCxn id="10" idx="0"/>
            </p:cNvCxnSpPr>
            <p:nvPr/>
          </p:nvCxnSpPr>
          <p:spPr>
            <a:xfrm rot="16200000" flipH="1">
              <a:off x="4467185" y="4405119"/>
              <a:ext cx="529935" cy="1716233"/>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5AD586D-5CC8-7E6E-3AC3-C0A6CE075F04}"/>
                </a:ext>
              </a:extLst>
            </p:cNvPr>
            <p:cNvSpPr txBox="1"/>
            <p:nvPr/>
          </p:nvSpPr>
          <p:spPr>
            <a:xfrm>
              <a:off x="3883704"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3D454258-6018-BFD7-F51B-DE368F7CE7DC}"/>
                </a:ext>
              </a:extLst>
            </p:cNvPr>
            <p:cNvSpPr txBox="1"/>
            <p:nvPr/>
          </p:nvSpPr>
          <p:spPr>
            <a:xfrm>
              <a:off x="2306842"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nvGrpSpPr>
            <p:cNvPr id="35" name="Group 34">
              <a:extLst>
                <a:ext uri="{FF2B5EF4-FFF2-40B4-BE49-F238E27FC236}">
                  <a16:creationId xmlns:a16="http://schemas.microsoft.com/office/drawing/2014/main" id="{2CC99388-D831-F442-141A-FC64A491D989}"/>
                </a:ext>
              </a:extLst>
            </p:cNvPr>
            <p:cNvGrpSpPr/>
            <p:nvPr/>
          </p:nvGrpSpPr>
          <p:grpSpPr>
            <a:xfrm>
              <a:off x="5267654" y="4246126"/>
              <a:ext cx="2743200" cy="762000"/>
              <a:chOff x="5267654" y="4246126"/>
              <a:chExt cx="2743200" cy="762000"/>
            </a:xfrm>
          </p:grpSpPr>
          <p:grpSp>
            <p:nvGrpSpPr>
              <p:cNvPr id="28" name="Group 24">
                <a:extLst>
                  <a:ext uri="{FF2B5EF4-FFF2-40B4-BE49-F238E27FC236}">
                    <a16:creationId xmlns:a16="http://schemas.microsoft.com/office/drawing/2014/main" id="{E4CB02DB-19B3-3AC6-543D-4E937CC21EAD}"/>
                  </a:ext>
                </a:extLst>
              </p:cNvPr>
              <p:cNvGrpSpPr>
                <a:grpSpLocks/>
              </p:cNvGrpSpPr>
              <p:nvPr/>
            </p:nvGrpSpPr>
            <p:grpSpPr bwMode="auto">
              <a:xfrm>
                <a:off x="5267654" y="4246126"/>
                <a:ext cx="2743200" cy="762000"/>
                <a:chOff x="1680" y="2201"/>
                <a:chExt cx="2361" cy="693"/>
              </a:xfrm>
            </p:grpSpPr>
            <p:sp>
              <p:nvSpPr>
                <p:cNvPr id="30" name="AutoShape 9">
                  <a:extLst>
                    <a:ext uri="{FF2B5EF4-FFF2-40B4-BE49-F238E27FC236}">
                      <a16:creationId xmlns:a16="http://schemas.microsoft.com/office/drawing/2014/main" id="{EEC3B0BA-F9F2-5C6B-BEB0-642D2C0ED043}"/>
                    </a:ext>
                  </a:extLst>
                </p:cNvPr>
                <p:cNvSpPr>
                  <a:spLocks noChangeArrowheads="1"/>
                </p:cNvSpPr>
                <p:nvPr/>
              </p:nvSpPr>
              <p:spPr bwMode="gray">
                <a:xfrm>
                  <a:off x="3811" y="2201"/>
                  <a:ext cx="230" cy="230"/>
                </a:xfrm>
                <a:prstGeom prst="rtTriangl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912813">
                    <a:defRPr sz="2400">
                      <a:solidFill>
                        <a:schemeClr val="tx1"/>
                      </a:solidFill>
                      <a:latin typeface="Arial" panose="020B0604020202020204" pitchFamily="34" charset="0"/>
                    </a:defRPr>
                  </a:lvl1pPr>
                  <a:lvl2pPr marL="742950" indent="-285750" defTabSz="912813">
                    <a:defRPr sz="2400">
                      <a:solidFill>
                        <a:schemeClr val="tx1"/>
                      </a:solidFill>
                      <a:latin typeface="Arial" panose="020B0604020202020204" pitchFamily="34" charset="0"/>
                    </a:defRPr>
                  </a:lvl2pPr>
                  <a:lvl3pPr marL="1143000" indent="-228600" defTabSz="912813">
                    <a:defRPr sz="2400">
                      <a:solidFill>
                        <a:schemeClr val="tx1"/>
                      </a:solidFill>
                      <a:latin typeface="Arial" panose="020B0604020202020204" pitchFamily="34" charset="0"/>
                    </a:defRPr>
                  </a:lvl3pPr>
                  <a:lvl4pPr marL="1600200" indent="-228600" defTabSz="912813">
                    <a:defRPr sz="2400">
                      <a:solidFill>
                        <a:schemeClr val="tx1"/>
                      </a:solidFill>
                      <a:latin typeface="Arial" panose="020B0604020202020204" pitchFamily="34" charset="0"/>
                    </a:defRPr>
                  </a:lvl4pPr>
                  <a:lvl5pPr marL="2057400" indent="-228600" defTabSz="912813">
                    <a:defRPr sz="2400">
                      <a:solidFill>
                        <a:schemeClr val="tx1"/>
                      </a:solidFill>
                      <a:latin typeface="Arial" panose="020B0604020202020204" pitchFamily="34" charset="0"/>
                    </a:defRPr>
                  </a:lvl5pPr>
                  <a:lvl6pPr marL="2514600" indent="-228600" algn="ctr"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12813"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1" name="Line 19">
                  <a:extLst>
                    <a:ext uri="{FF2B5EF4-FFF2-40B4-BE49-F238E27FC236}">
                      <a16:creationId xmlns:a16="http://schemas.microsoft.com/office/drawing/2014/main" id="{B2502F72-E721-3976-E675-B82E3635822C}"/>
                    </a:ext>
                  </a:extLst>
                </p:cNvPr>
                <p:cNvSpPr>
                  <a:spLocks noChangeShapeType="1"/>
                </p:cNvSpPr>
                <p:nvPr/>
              </p:nvSpPr>
              <p:spPr bwMode="gray">
                <a:xfrm>
                  <a:off x="1680" y="2203"/>
                  <a:ext cx="0" cy="69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2" name="Line 20">
                  <a:extLst>
                    <a:ext uri="{FF2B5EF4-FFF2-40B4-BE49-F238E27FC236}">
                      <a16:creationId xmlns:a16="http://schemas.microsoft.com/office/drawing/2014/main" id="{7D8F10DF-34B0-9410-83D6-79A021AA0626}"/>
                    </a:ext>
                  </a:extLst>
                </p:cNvPr>
                <p:cNvSpPr>
                  <a:spLocks noChangeShapeType="1"/>
                </p:cNvSpPr>
                <p:nvPr/>
              </p:nvSpPr>
              <p:spPr bwMode="gray">
                <a:xfrm>
                  <a:off x="1680" y="2894"/>
                  <a:ext cx="236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3" name="Line 21">
                  <a:extLst>
                    <a:ext uri="{FF2B5EF4-FFF2-40B4-BE49-F238E27FC236}">
                      <a16:creationId xmlns:a16="http://schemas.microsoft.com/office/drawing/2014/main" id="{488F261C-D840-92BB-9A5F-2E26D302DE53}"/>
                    </a:ext>
                  </a:extLst>
                </p:cNvPr>
                <p:cNvSpPr>
                  <a:spLocks noChangeShapeType="1"/>
                </p:cNvSpPr>
                <p:nvPr/>
              </p:nvSpPr>
              <p:spPr bwMode="gray">
                <a:xfrm>
                  <a:off x="1680" y="2201"/>
                  <a:ext cx="213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sp>
              <p:nvSpPr>
                <p:cNvPr id="34" name="Line 22">
                  <a:extLst>
                    <a:ext uri="{FF2B5EF4-FFF2-40B4-BE49-F238E27FC236}">
                      <a16:creationId xmlns:a16="http://schemas.microsoft.com/office/drawing/2014/main" id="{6F25BEE3-79A4-26B4-4DE5-9C3251031BFB}"/>
                    </a:ext>
                  </a:extLst>
                </p:cNvPr>
                <p:cNvSpPr>
                  <a:spLocks noChangeShapeType="1"/>
                </p:cNvSpPr>
                <p:nvPr/>
              </p:nvSpPr>
              <p:spPr bwMode="gray">
                <a:xfrm>
                  <a:off x="4041" y="2433"/>
                  <a:ext cx="0" cy="46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grpSp>
          <p:sp>
            <p:nvSpPr>
              <p:cNvPr id="29" name="TextBox 28">
                <a:extLst>
                  <a:ext uri="{FF2B5EF4-FFF2-40B4-BE49-F238E27FC236}">
                    <a16:creationId xmlns:a16="http://schemas.microsoft.com/office/drawing/2014/main" id="{4936451E-7D65-72EF-5C5B-7F62157B3A19}"/>
                  </a:ext>
                </a:extLst>
              </p:cNvPr>
              <p:cNvSpPr txBox="1"/>
              <p:nvPr/>
            </p:nvSpPr>
            <p:spPr>
              <a:xfrm>
                <a:off x="5334000" y="4360989"/>
                <a:ext cx="2377440" cy="569387"/>
              </a:xfrm>
              <a:prstGeom prst="rect">
                <a:avLst/>
              </a:prstGeom>
              <a:noFill/>
            </p:spPr>
            <p:txBody>
              <a:bodyPr wrap="none" rtlCol="0">
                <a:spAutoFit/>
              </a:bodyPr>
              <a:lstStyle/>
              <a:p>
                <a:r>
                  <a:rPr lang="en-US" sz="1500" dirty="0">
                    <a:latin typeface="Arial" panose="020B0604020202020204" pitchFamily="34" charset="0"/>
                    <a:cs typeface="Arial" panose="020B0604020202020204" pitchFamily="34" charset="0"/>
                  </a:rPr>
                  <a:t>inherits an instance of class</a:t>
                </a:r>
              </a:p>
              <a:p>
                <a:r>
                  <a:rPr lang="en-US" sz="1500" dirty="0">
                    <a:latin typeface="Consolas" panose="020B0609020204030204" pitchFamily="49" charset="0"/>
                    <a:cs typeface="Arial" panose="020B0604020202020204" pitchFamily="34" charset="0"/>
                  </a:rPr>
                  <a:t>Statement</a:t>
                </a:r>
                <a:r>
                  <a:rPr lang="en-US" sz="1500" dirty="0">
                    <a:latin typeface="Arial" panose="020B0604020202020204" pitchFamily="34" charset="0"/>
                    <a:cs typeface="Arial" panose="020B0604020202020204" pitchFamily="34" charset="0"/>
                  </a:rPr>
                  <a:t> from </a:t>
                </a:r>
                <a:r>
                  <a:rPr lang="en-US" sz="1500" dirty="0" err="1">
                    <a:latin typeface="Consolas" panose="020B0609020204030204" pitchFamily="49" charset="0"/>
                    <a:cs typeface="Arial" panose="020B0604020202020204" pitchFamily="34" charset="0"/>
                  </a:rPr>
                  <a:t>LoopStmt</a:t>
                </a:r>
                <a:endParaRPr lang="en-US" sz="1500" dirty="0">
                  <a:latin typeface="Consolas" panose="020B0609020204030204" pitchFamily="49" charset="0"/>
                  <a:cs typeface="Arial" panose="020B0604020202020204" pitchFamily="34" charset="0"/>
                </a:endParaRPr>
              </a:p>
            </p:txBody>
          </p:sp>
        </p:grpSp>
        <p:cxnSp>
          <p:nvCxnSpPr>
            <p:cNvPr id="27" name="Straight Connector 26">
              <a:extLst>
                <a:ext uri="{FF2B5EF4-FFF2-40B4-BE49-F238E27FC236}">
                  <a16:creationId xmlns:a16="http://schemas.microsoft.com/office/drawing/2014/main" id="{6F7DAB47-4F74-C064-9075-4B8861B0701C}"/>
                </a:ext>
              </a:extLst>
            </p:cNvPr>
            <p:cNvCxnSpPr>
              <a:cxnSpLocks/>
              <a:stCxn id="3" idx="3"/>
            </p:cNvCxnSpPr>
            <p:nvPr/>
          </p:nvCxnSpPr>
          <p:spPr>
            <a:xfrm>
              <a:off x="4560120" y="4638687"/>
              <a:ext cx="731520"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321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ForLoopStmt</a:t>
            </a:r>
            <a:endParaRPr lang="en-US" dirty="0">
              <a:latin typeface="Consolas" pitchFamily="49" charset="0"/>
              <a:cs typeface="Consolas" pitchFamily="49" charset="0"/>
            </a:endParaRPr>
          </a:p>
        </p:txBody>
      </p:sp>
      <p:sp>
        <p:nvSpPr>
          <p:cNvPr id="3" name="Content Placeholder 2"/>
          <p:cNvSpPr>
            <a:spLocks noGrp="1"/>
          </p:cNvSpPr>
          <p:nvPr>
            <p:ph idx="1"/>
          </p:nvPr>
        </p:nvSpPr>
        <p:spPr>
          <a:xfrm>
            <a:off x="458788" y="1363663"/>
            <a:ext cx="832104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ForLoopStmt</a:t>
            </a: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loopVar</a:t>
            </a:r>
            <a:r>
              <a:rPr lang="en-US" sz="1800" dirty="0">
                <a:latin typeface="Consolas" pitchFamily="49" charset="0"/>
                <a:cs typeface="Consolas" pitchFamily="49" charset="0"/>
              </a:rPr>
              <a:t>    : Variable,</a:t>
            </a:r>
          </a:p>
          <a:p>
            <a:pPr marL="182880" indent="0">
              <a:spcBef>
                <a:spcPts val="200"/>
              </a:spcBef>
              <a:buNone/>
            </a:pPr>
            <a:r>
              <a:rPr lang="en-US" sz="1800" dirty="0">
                <a:latin typeface="Consolas" pitchFamily="49" charset="0"/>
                <a:cs typeface="Consolas" pitchFamily="49" charset="0"/>
              </a:rPr>
              <a:t>                  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rangeStart</a:t>
            </a:r>
            <a:r>
              <a:rPr lang="en-US" sz="1800" dirty="0">
                <a:latin typeface="Consolas" pitchFamily="49" charset="0"/>
                <a:cs typeface="Consolas" pitchFamily="49" charset="0"/>
              </a:rPr>
              <a:t> : Expression,</a:t>
            </a:r>
          </a:p>
          <a:p>
            <a:pPr marL="182880" indent="0">
              <a:spcBef>
                <a:spcPts val="200"/>
              </a:spcBef>
              <a:buNone/>
            </a:pPr>
            <a:r>
              <a:rPr lang="en-US" sz="1800" dirty="0">
                <a:latin typeface="Consolas" pitchFamily="49" charset="0"/>
                <a:cs typeface="Consolas" pitchFamily="49" charset="0"/>
              </a:rPr>
              <a:t>                  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rangeEnd</a:t>
            </a:r>
            <a:r>
              <a:rPr lang="en-US" sz="1800" dirty="0">
                <a:latin typeface="Consolas" pitchFamily="49" charset="0"/>
                <a:cs typeface="Consolas" pitchFamily="49" charset="0"/>
              </a:rPr>
              <a:t>   : Expression)</a:t>
            </a:r>
          </a:p>
          <a:p>
            <a:pPr marL="182880" indent="0">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9</a:t>
            </a:fld>
            <a:endParaRPr lang="en-US" dirty="0"/>
          </a:p>
        </p:txBody>
      </p:sp>
    </p:spTree>
    <p:extLst>
      <p:ext uri="{BB962C8B-B14F-4D97-AF65-F5344CB8AC3E}">
        <p14:creationId xmlns:p14="http://schemas.microsoft.com/office/powerpoint/2010/main" val="270404315"/>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8067</TotalTime>
  <Words>5595</Words>
  <Application>Microsoft Office PowerPoint</Application>
  <PresentationFormat>On-screen Show (4:3)</PresentationFormat>
  <Paragraphs>885</Paragraphs>
  <Slides>70</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Aptos</vt: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Class ForLoopStmt</vt:lpstr>
      <vt:lpstr>Abstract Syntax Trees: Example 4</vt:lpstr>
      <vt:lpstr>Abstract Syntax Trees: Example 4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Property/Selected Methods in Class IdTable</vt:lpstr>
      <vt:lpstr>Property/Selected Methods in Class IdTable (continued)</vt:lpstr>
      <vt:lpstr>VarDecl versus SingleVarDecl</vt:lpstr>
      <vt:lpstr>Class SingleVarDecl</vt:lpstr>
      <vt:lpstr>Class VarDecl</vt:lpstr>
      <vt:lpstr>Initializers</vt:lpstr>
      <vt:lpstr>AST Classes Involved in Initialization</vt:lpstr>
      <vt:lpstr>Parsing Methods for Initializers</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Do We Need Context Classes?</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416</cp:revision>
  <cp:lastPrinted>2020-06-01T19:22:35Z</cp:lastPrinted>
  <dcterms:created xsi:type="dcterms:W3CDTF">2005-01-12T21:47:45Z</dcterms:created>
  <dcterms:modified xsi:type="dcterms:W3CDTF">2025-02-26T15:47:14Z</dcterms:modified>
</cp:coreProperties>
</file>