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369" r:id="rId3"/>
    <p:sldId id="257" r:id="rId4"/>
    <p:sldId id="261" r:id="rId5"/>
    <p:sldId id="268" r:id="rId6"/>
    <p:sldId id="262" r:id="rId7"/>
    <p:sldId id="266" r:id="rId8"/>
    <p:sldId id="289" r:id="rId9"/>
    <p:sldId id="276" r:id="rId10"/>
    <p:sldId id="281" r:id="rId11"/>
    <p:sldId id="270" r:id="rId12"/>
    <p:sldId id="277" r:id="rId13"/>
    <p:sldId id="278" r:id="rId14"/>
    <p:sldId id="364" r:id="rId15"/>
    <p:sldId id="348" r:id="rId16"/>
    <p:sldId id="350" r:id="rId17"/>
    <p:sldId id="351" r:id="rId18"/>
    <p:sldId id="352" r:id="rId19"/>
    <p:sldId id="290" r:id="rId20"/>
    <p:sldId id="265" r:id="rId21"/>
    <p:sldId id="263" r:id="rId22"/>
    <p:sldId id="292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366" r:id="rId32"/>
    <p:sldId id="367" r:id="rId33"/>
    <p:sldId id="274" r:id="rId34"/>
    <p:sldId id="358" r:id="rId35"/>
    <p:sldId id="359" r:id="rId36"/>
    <p:sldId id="287" r:id="rId37"/>
    <p:sldId id="362" r:id="rId38"/>
    <p:sldId id="282" r:id="rId39"/>
    <p:sldId id="284" r:id="rId40"/>
    <p:sldId id="368" r:id="rId4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7" autoAdjust="0"/>
    <p:restoredTop sz="90929"/>
  </p:normalViewPr>
  <p:slideViewPr>
    <p:cSldViewPr>
      <p:cViewPr varScale="1">
        <p:scale>
          <a:sx n="88" d="100"/>
          <a:sy n="88" d="100"/>
        </p:scale>
        <p:origin x="34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64655-7302-4800-9014-637360DD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Properties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symbol   :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position : Position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var text     : String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6BB-7076-29FA-40FC-9FFD760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D78A-F7C9-5864-5336-E5D9A046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several methods used by the scanner for classifying characters.</a:t>
            </a:r>
          </a:p>
          <a:p>
            <a:pPr lvl="1"/>
            <a:r>
              <a:rPr lang="en-US" dirty="0"/>
              <a:t>Most of the methods provide straightforward and efficient alternatives to regular expressions.</a:t>
            </a:r>
          </a:p>
          <a:p>
            <a:r>
              <a:rPr lang="en-US" dirty="0"/>
              <a:t>Examples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letter.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isLetter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: Char): Boolean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</a:t>
            </a:r>
            <a:r>
              <a:rPr lang="en-US" sz="1800" dirty="0" err="1">
                <a:latin typeface="Consolas" panose="020B0609020204030204" pitchFamily="49" charset="0"/>
              </a:rPr>
              <a:t>a'..'z</a:t>
            </a:r>
            <a:r>
              <a:rPr lang="en-US" sz="1800" dirty="0">
                <a:latin typeface="Consolas" panose="020B0609020204030204" pitchFamily="49" charset="0"/>
              </a:rPr>
              <a:t>' ||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'A'..'Z'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digit.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isDigit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: Char): Boolean =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'0'..'9'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1226B-D3AF-26B3-AACC-2542C7DF0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B0F2-F799-12FD-3F7B-392A623A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/>
              <a:t> is implemented as a generic class.  The scanner instantiates it with type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Constructor and Key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3663"/>
            <a:ext cx="8229600" cy="4935537"/>
          </a:xfrm>
        </p:spPr>
        <p:txBody>
          <a:bodyPr/>
          <a:lstStyle/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BoundedBuffer</a:t>
            </a:r>
            <a:r>
              <a:rPr lang="en-US" sz="1800" dirty="0">
                <a:latin typeface="Consolas" panose="020B0609020204030204" pitchFamily="49" charset="0"/>
              </a:rPr>
              <a:t>&lt;E&gt;(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capacity: Int)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/**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Return the element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element.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*/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operator fun get(i : Int) : E? ...</a:t>
            </a:r>
          </a:p>
          <a:p>
            <a:pPr marL="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/**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Add an element to the buffer.  Overwrites if the buffer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is full.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*/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fun add(e : E) ...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(via 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)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pPr lvl="1"/>
            <a:r>
              <a:rPr lang="en-US" dirty="0"/>
              <a:t>Detects and reports lexical errors.  Returns </a:t>
            </a:r>
            <a:r>
              <a:rPr lang="en-US" dirty="0" err="1">
                <a:latin typeface="Consolas" panose="020B0609020204030204" pitchFamily="49" charset="0"/>
              </a:rPr>
              <a:t>Symbol.unknown</a:t>
            </a:r>
            <a:r>
              <a:rPr lang="en-US" dirty="0"/>
              <a:t> if a lexical error is encountered.</a:t>
            </a:r>
          </a:p>
          <a:p>
            <a:r>
              <a:rPr lang="en-US" dirty="0"/>
              <a:t>At any point during the iteration,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/>
              <a:t>Lexical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 (for any compiler project)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Position		 • Source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>
                <a:latin typeface="Consolas" panose="020B0609020204030204" pitchFamily="49" charset="0"/>
              </a:rPr>
              <a:t>	 •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/>
              <a:t> (specific to CPRL)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Symbol		 •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F24FBFC6-354B-48EC-90A0-2DE180DF9E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4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92E706B-7A5E-CCAB-6B0C-45EF838DF712}"/>
              </a:ext>
            </a:extLst>
          </p:cNvPr>
          <p:cNvGrpSpPr/>
          <p:nvPr/>
        </p:nvGrpSpPr>
        <p:grpSpPr>
          <a:xfrm>
            <a:off x="76200" y="5715000"/>
            <a:ext cx="8838860" cy="339725"/>
            <a:chOff x="304800" y="5334000"/>
            <a:chExt cx="8572160" cy="339725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574FCAE3-4D41-9107-4614-2347605E8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086153EB-2445-0336-AA7E-7B54D008C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03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2EA12349-0AD5-E31C-2091-BE29D7565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61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D42D886B-6BEC-1C9B-1E51-D52B3C905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84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ABAA1931-2D98-B9C3-6494-5CEA4741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5279" y="5334000"/>
              <a:ext cx="23916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[(“100”, (1, 10)]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...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@constructor Construct scanner with its associated source,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             number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class Scanner(private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: Source, k : Int,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: ErrorHandler)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token : Token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: Symbol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text : String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position : Position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lookahead(i : Int) : Token</a:t>
            </a:r>
          </a:p>
        </p:txBody>
      </p:sp>
    </p:spTree>
    <p:extLst>
      <p:ext uri="{BB962C8B-B14F-4D97-AF65-F5344CB8AC3E}">
        <p14:creationId xmlns:p14="http://schemas.microsoft.com/office/powerpoint/2010/main" val="170734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: Token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79306-7BE0-DD29-111A-ED77D0B3EC9F}"/>
              </a:ext>
            </a:extLst>
          </p:cNvPr>
          <p:cNvSpPr txBox="1"/>
          <p:nvPr/>
        </p:nvSpPr>
        <p:spPr>
          <a:xfrm>
            <a:off x="85156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359406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Properties </a:t>
            </a:r>
            <a:r>
              <a:rPr lang="en-US" sz="2300" dirty="0">
                <a:latin typeface="Consolas" panose="020B0609020204030204" pitchFamily="49" charset="0"/>
              </a:rPr>
              <a:t>token</a:t>
            </a:r>
            <a:r>
              <a:rPr lang="en-US" sz="2300" dirty="0"/>
              <a:t>, s</a:t>
            </a:r>
            <a:r>
              <a:rPr lang="en-US" sz="2300" dirty="0">
                <a:latin typeface="Consolas" panose="020B0609020204030204" pitchFamily="49" charset="0"/>
              </a:rPr>
              <a:t>ymbol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</a:t>
            </a:r>
            <a:r>
              <a:rPr lang="en-US" sz="2300" dirty="0"/>
              <a:t>, and p</a:t>
            </a:r>
            <a:r>
              <a:rPr lang="en-US" sz="2300" dirty="0">
                <a:latin typeface="Consolas" panose="020B0609020204030204" pitchFamily="49" charset="0"/>
              </a:rPr>
              <a:t>osition</a:t>
            </a:r>
            <a:r>
              <a:rPr lang="en-US" sz="2300" dirty="0"/>
              <a:t> are simply convenience properties.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</a:t>
            </a:r>
            <a:r>
              <a:rPr lang="en-US" sz="2300"/>
              <a:t>from property </a:t>
            </a:r>
            <a:r>
              <a:rPr lang="en-US" sz="2300" dirty="0">
                <a:latin typeface="Consolas" panose="020B0609020204030204" pitchFamily="49" charset="0"/>
              </a:rPr>
              <a:t>symbol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fun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: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: Symbol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>
                <a:latin typeface="Consolas" pitchFamily="49" charset="0"/>
              </a:rPr>
              <a:t>    var position = Position()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= ""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CharUtil.isLetter</a:t>
            </a:r>
            <a:r>
              <a:rPr lang="en-US" sz="1750" dirty="0">
                <a:latin typeface="Consolas" pitchFamily="49" charset="0"/>
              </a:rPr>
              <a:t>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</a:t>
            </a:r>
            <a:r>
              <a:rPr lang="en-US" sz="1750" dirty="0" err="1">
                <a:latin typeface="Consolas" pitchFamily="49" charset="0"/>
              </a:rPr>
              <a:t>val</a:t>
            </a:r>
            <a:r>
              <a:rPr lang="en-US" sz="1750" dirty="0">
                <a:latin typeface="Consolas" pitchFamily="49" charset="0"/>
              </a:rPr>
              <a:t> idString = scanIdentifier()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text = idString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CharUtil.isDigit</a:t>
            </a:r>
            <a:r>
              <a:rPr lang="en-US" sz="1750" dirty="0">
                <a:latin typeface="Consolas" pitchFamily="49" charset="0"/>
              </a:rPr>
              <a:t>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Symbol.intLiteral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text   = scanIntegerLiteral()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when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'+'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Symbol.plus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'-'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Symbol.minus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'&lt;'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endParaRPr lang="en-US" sz="175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endParaRPr lang="en-US" sz="175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(e : 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Token(symbol, position, text)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dirty="0"/>
              <a:t>Primary constructor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class Position(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 : Int = 0,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 : Int 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private fun </a:t>
            </a:r>
            <a:r>
              <a:rPr lang="en-US" sz="1600" dirty="0" err="1">
                <a:latin typeface="Consolas" pitchFamily="49" charset="0"/>
              </a:rPr>
              <a:t>scanIntLiteral</a:t>
            </a:r>
            <a:r>
              <a:rPr lang="en-US" sz="1600" dirty="0">
                <a:latin typeface="Consolas" pitchFamily="49" charset="0"/>
              </a:rPr>
              <a:t>(): String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// assumes that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 is the first digit of the integer literal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assert(</a:t>
            </a:r>
            <a:r>
              <a:rPr lang="en-US" sz="1600" dirty="0" err="1">
                <a:latin typeface="Consolas" pitchFamily="49" charset="0"/>
              </a:rPr>
              <a:t>CharUtil.isDigit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scanBuffer.clear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// append the leading digit character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if 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== '0')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78458-9A73-C1CF-0C62-30001864CE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scanHexLiteral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scanBinaryLiteral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 err="1">
                <a:latin typeface="Consolas" pitchFamily="49" charset="0"/>
              </a:rPr>
              <a:t>scanBuffer.toString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8971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B6F-D17D-85BB-3E13-B1FD656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Hexadecimal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FEC-67C5-7D1A-8C99-43F62D07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</a:t>
            </a:r>
            <a:r>
              <a:rPr lang="en-US" sz="1800" dirty="0" err="1">
                <a:latin typeface="Consolas" panose="020B0609020204030204" pitchFamily="49" charset="0"/>
              </a:rPr>
              <a:t>scanHexLiteral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assumes that 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 contains "0X"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assert(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[0] == '0' &amp;&amp; 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[1] == 'X')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check that the next character is a hex digit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(!</a:t>
            </a:r>
            <a:r>
              <a:rPr lang="en-US" sz="1800" dirty="0" err="1">
                <a:latin typeface="Consolas" panose="020B0609020204030204" pitchFamily="49" charset="0"/>
              </a:rPr>
              <a:t>CharUtil.isHexDigit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error("Improperly formed hexadecimal literal.")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scanBuffer.append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source.advance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CharUtil.isHexDigit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F3F1-8CC2-E997-4E35-B551588B3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E388-7281-C67E-1BA4-7403E9E0E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scanIdentifier() : String</a:t>
            </a: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Kotlin’s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error(message : String)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, message)</a:t>
            </a:r>
          </a:p>
          <a:p>
            <a:pPr marL="9144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error(position : Position, message : String)</a:t>
            </a: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message)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(e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if (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) Symbol.EOF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else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Kotlin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assert(Character.isDigit(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"Check integer literal start for digit at position " 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${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}." }</a:t>
            </a:r>
          </a:p>
          <a:p>
            <a:r>
              <a:rPr lang="en-US" dirty="0"/>
              <a:t>By default, Kotlin assertions are disabled at runtime on the JVM.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5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ErrorHandler()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= Source(reader)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scanner =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token : Token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printToken(token)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scanner.advance()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 != Symbol.EOF)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8ABD-FCE1-4661-ABCB-0276AB33E4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printToken(token :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token.position.lineNumber</a:t>
            </a:r>
            <a:r>
              <a:rPr lang="en-US" sz="1800" dirty="0">
                <a:latin typeface="Consolas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token.symbol.toString</a:t>
            </a:r>
            <a:r>
              <a:rPr lang="en-US" sz="1800" dirty="0">
                <a:latin typeface="Consolas" pitchFamily="49" charset="0"/>
              </a:rPr>
              <a:t>() + "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Source(private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 : Reader)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Byte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Char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Integer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41   token: Reserved Word -&gt; and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51   token: Reserved Word -&gt; array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 1   token: Reserved Word -&gt; write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11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1   token: +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5   token: -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9   token: *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13   token: /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1   token: 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5   token: !=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10   token: &lt;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14   token: &lt;=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Properties and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295399"/>
            <a:ext cx="8229600" cy="5029200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An integer representing the current character in the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This property has the value EOF (-1) if the end 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 has been reached.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private set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position (line number, char number) of the current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 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 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out        =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("$c\t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B2280-FC68-E0F0-6BD8-959BBDDF5413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class Symbol(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label : String)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ByteRW</a:t>
            </a:r>
            <a:r>
              <a:rPr lang="en-US" sz="1800" dirty="0">
                <a:latin typeface="Consolas" pitchFamily="49" charset="0"/>
              </a:rPr>
              <a:t>("Byte"),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4823</TotalTime>
  <Words>3617</Words>
  <Application>Microsoft Office PowerPoint</Application>
  <PresentationFormat>On-screen Show (4:3)</PresentationFormat>
  <Paragraphs>635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Properties and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Properties</vt:lpstr>
      <vt:lpstr>Object CharUtil</vt:lpstr>
      <vt:lpstr>Class ErrorHandler</vt:lpstr>
      <vt:lpstr>Using ErrorHandler for Parser Version 1</vt:lpstr>
      <vt:lpstr>Class BoundedBuffer</vt:lpstr>
      <vt:lpstr>Class BoundedBuffer Constructor and Key Methods</vt:lpstr>
      <vt:lpstr>Scanner (Lexical Analyzer)</vt:lpstr>
      <vt:lpstr>Classes Source and Scanner</vt:lpstr>
      <vt:lpstr>Key Constructor, Properties, and Methods for Class Scanner</vt:lpstr>
      <vt:lpstr>Key Constructor, Properties, and Methods for Class Scanner (continued)</vt:lpstr>
      <vt:lpstr>Key Constructor, Properties, and Methods for Class Scanner (continued)</vt:lpstr>
      <vt:lpstr>Description of Scanner Properties and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Example: Scanning an Integer Literal (continued)</vt:lpstr>
      <vt:lpstr>Scanning a Hexadecimal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163</cp:revision>
  <cp:lastPrinted>2020-04-05T13:10:11Z</cp:lastPrinted>
  <dcterms:created xsi:type="dcterms:W3CDTF">2005-01-15T15:50:49Z</dcterms:created>
  <dcterms:modified xsi:type="dcterms:W3CDTF">2025-01-27T20:08:57Z</dcterms:modified>
</cp:coreProperties>
</file>