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350" r:id="rId34"/>
    <p:sldId id="275" r:id="rId35"/>
    <p:sldId id="326" r:id="rId36"/>
    <p:sldId id="276" r:id="rId37"/>
    <p:sldId id="336" r:id="rId38"/>
    <p:sldId id="281" r:id="rId39"/>
    <p:sldId id="284" r:id="rId40"/>
    <p:sldId id="290" r:id="rId41"/>
    <p:sldId id="285" r:id="rId42"/>
    <p:sldId id="337" r:id="rId43"/>
    <p:sldId id="338" r:id="rId44"/>
    <p:sldId id="339" r:id="rId45"/>
    <p:sldId id="317" r:id="rId46"/>
    <p:sldId id="348" r:id="rId47"/>
    <p:sldId id="349" r:id="rId48"/>
    <p:sldId id="340" r:id="rId49"/>
    <p:sldId id="341" r:id="rId50"/>
    <p:sldId id="320" r:id="rId51"/>
    <p:sldId id="342" r:id="rId52"/>
    <p:sldId id="351" r:id="rId53"/>
    <p:sldId id="352" r:id="rId54"/>
    <p:sldId id="303" r:id="rId55"/>
    <p:sldId id="343" r:id="rId56"/>
    <p:sldId id="344" r:id="rId57"/>
    <p:sldId id="345" r:id="rId5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42" autoAdjust="0"/>
    <p:restoredTop sz="97055" autoAdjust="0"/>
  </p:normalViewPr>
  <p:slideViewPr>
    <p:cSldViewPr>
      <p:cViewPr varScale="1">
        <p:scale>
          <a:sx n="82" d="100"/>
          <a:sy n="82" d="100"/>
        </p:scale>
        <p:origin x="2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4222188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169269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54</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55</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56</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57</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a:xfrm>
            <a:off x="458787" y="1363663"/>
            <a:ext cx="8321040" cy="4935537"/>
          </a:xfrm>
        </p:spPr>
        <p:txBody>
          <a:bodyPr/>
          <a:lstStyle/>
          <a:p>
            <a:r>
              <a:rPr lang="en-US" sz="2300" dirty="0"/>
              <a:t>In addition to the standard </a:t>
            </a:r>
            <a:r>
              <a:rPr lang="en-US" sz="2300" dirty="0">
                <a:latin typeface="Consolas" pitchFamily="49" charset="0"/>
                <a:cs typeface="Consolas" pitchFamily="49" charset="0"/>
              </a:rPr>
              <a:t>emit()</a:t>
            </a:r>
            <a:r>
              <a:rPr lang="en-US" sz="2300" dirty="0"/>
              <a:t> method for an expression, which leaves the value of an expression on the top of the stack, we introduce a couple of helper methods for branching.</a:t>
            </a:r>
          </a:p>
          <a:p>
            <a:r>
              <a:rPr lang="en-US" sz="2300" dirty="0"/>
              <a:t>Class </a:t>
            </a:r>
            <a:r>
              <a:rPr lang="en-US" sz="2300" dirty="0">
                <a:latin typeface="Consolas" panose="020B0609020204030204" pitchFamily="49" charset="0"/>
              </a:rPr>
              <a:t>Expression</a:t>
            </a:r>
            <a:r>
              <a:rPr lang="en-US" sz="2300" dirty="0"/>
              <a:t> defines a method named </a:t>
            </a:r>
            <a:r>
              <a:rPr lang="en-US" sz="2300" dirty="0">
                <a:latin typeface="Consolas" panose="020B0609020204030204" pitchFamily="49" charset="0"/>
              </a:rPr>
              <a:t>emitBranch()</a:t>
            </a:r>
            <a:r>
              <a:rPr lang="en-US" sz="2300" dirty="0"/>
              <a:t> that emits code to push a </a:t>
            </a:r>
            <a:r>
              <a:rPr lang="en-US" sz="2300" dirty="0" err="1"/>
              <a:t>boolean</a:t>
            </a:r>
            <a:r>
              <a:rPr lang="en-US" sz="2300"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8" y="1363663"/>
            <a:ext cx="8226425" cy="4935537"/>
          </a:xfrm>
        </p:spPr>
        <p:txBody>
          <a:bodyPr/>
          <a:lstStyle/>
          <a:p>
            <a:r>
              <a:rPr lang="en-US" dirty="0"/>
              <a:t>Class AST provides three helper methods for emitting load and store instructions for various types.</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numBytes</a:t>
            </a:r>
            <a:r>
              <a:rPr lang="en-US" sz="1800" dirty="0">
                <a:latin typeface="Consolas" panose="020B0609020204030204" pitchFamily="49" charset="0"/>
              </a:rPr>
              <a:t> : Int)</a:t>
            </a:r>
          </a:p>
          <a:p>
            <a:r>
              <a:rPr lang="en-US" dirty="0"/>
              <a:t>All three methods assume that the target address for the load or store instruction is already on the top of the stack.</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38CE0C63-332F-4B15-A236-51967A3210C4}" type="slidenum">
              <a:rPr lang="en-US" smtClean="0"/>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r>
            <a:r>
              <a:rPr lang="en-US"/>
              <a:t>at </a:t>
            </a:r>
            <a:r>
              <a:rPr lang="en-US">
                <a:latin typeface="Consolas" panose="020B0609020204030204" pitchFamily="49" charset="0"/>
              </a:rPr>
              <a:t>LOCAL</a:t>
            </a:r>
            <a:r>
              <a:rPr lang="en-US"/>
              <a:t> </a:t>
            </a:r>
            <a:r>
              <a:rPr lang="en-US" dirty="0"/>
              <a:t>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is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a:t>A unary </a:t>
            </a:r>
            <a:r>
              <a:rPr lang="en-US" dirty="0"/>
              <a:t>expression contains an operator and one operand, where the operand is an expression.</a:t>
            </a:r>
          </a:p>
          <a:p>
            <a:r>
              <a:rPr lang="en-US" dirty="0"/>
              <a:t>Examples</a:t>
            </a:r>
          </a:p>
          <a:p>
            <a:pPr lvl="1"/>
            <a:r>
              <a:rPr lang="en-US" dirty="0"/>
              <a:t>unary negation for integer expressions</a:t>
            </a:r>
          </a:p>
          <a:p>
            <a:pPr lvl="1"/>
            <a:r>
              <a:rPr lang="en-US" dirty="0"/>
              <a:t>bitwise not (complement)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Symbol.plus</a:t>
            </a:r>
            <a:r>
              <a:rPr lang="en-US" sz="1800" dirty="0">
                <a:latin typeface="Consolas" pitchFamily="49" charset="0"/>
                <a:cs typeface="Consolas" pitchFamily="49" charset="0"/>
              </a:rPr>
              <a:t>       -&gt; emit("ADD")</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      -&gt; emit("SUB")</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Symbol.bitwiseOr</a:t>
            </a:r>
            <a:r>
              <a:rPr lang="en-US" sz="1800" dirty="0">
                <a:latin typeface="Consolas" pitchFamily="49" charset="0"/>
                <a:cs typeface="Consolas" pitchFamily="49" charset="0"/>
              </a:rPr>
              <a:t>  -&gt; emit("BITOR")</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Symbol.bitwiseXor</a:t>
            </a:r>
            <a:r>
              <a:rPr lang="en-US" sz="1800" dirty="0">
                <a:latin typeface="Consolas" pitchFamily="49" charset="0"/>
                <a:cs typeface="Consolas" pitchFamily="49" charset="0"/>
              </a:rPr>
              <a:t> -&gt; emit("BITXOR")</a:t>
            </a:r>
          </a:p>
          <a:p>
            <a:pPr marL="274320" indent="0">
              <a:spcBef>
                <a:spcPts val="100"/>
              </a:spcBef>
              <a:buFontTx/>
              <a:buNone/>
            </a:pPr>
            <a:r>
              <a:rPr lang="en-US" sz="1800" dirty="0">
                <a:latin typeface="Consolas" pitchFamily="49" charset="0"/>
                <a:cs typeface="Consolas" pitchFamily="49" charset="0"/>
              </a:rPr>
              <a:t>        else -&gt; ... // throw an </a:t>
            </a:r>
            <a:r>
              <a:rPr lang="en-US" sz="1800" dirty="0" err="1">
                <a:latin typeface="Consolas" pitchFamily="49" charset="0"/>
                <a:cs typeface="Consolas" pitchFamily="49" charset="0"/>
              </a:rPr>
              <a:t>InternalCompilerException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graphicFrame>
        <p:nvGraphicFramePr>
          <p:cNvPr id="2" name="Table 1">
            <a:extLst>
              <a:ext uri="{FF2B5EF4-FFF2-40B4-BE49-F238E27FC236}">
                <a16:creationId xmlns:a16="http://schemas.microsoft.com/office/drawing/2014/main" id="{DFF11A99-604A-4512-319C-9D04C5B2949C}"/>
              </a:ext>
            </a:extLst>
          </p:cNvPr>
          <p:cNvGraphicFramePr>
            <a:graphicFrameLocks noGrp="1"/>
          </p:cNvGraphicFramePr>
          <p:nvPr>
            <p:extLst>
              <p:ext uri="{D42A27DB-BD31-4B8C-83A1-F6EECF244321}">
                <p14:modId xmlns:p14="http://schemas.microsoft.com/office/powerpoint/2010/main" val="317398771"/>
              </p:ext>
            </p:extLst>
          </p:nvPr>
        </p:nvGraphicFramePr>
        <p:xfrm>
          <a:off x="2415311" y="1739053"/>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and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graphicFrame>
        <p:nvGraphicFramePr>
          <p:cNvPr id="3" name="Table 2">
            <a:extLst>
              <a:ext uri="{FF2B5EF4-FFF2-40B4-BE49-F238E27FC236}">
                <a16:creationId xmlns:a16="http://schemas.microsoft.com/office/drawing/2014/main" id="{48E38E21-2C81-7F2F-5050-3ACE355ADFF4}"/>
              </a:ext>
            </a:extLst>
          </p:cNvPr>
          <p:cNvGraphicFramePr>
            <a:graphicFrameLocks noGrp="1"/>
          </p:cNvGraphicFramePr>
          <p:nvPr>
            <p:extLst>
              <p:ext uri="{D42A27DB-BD31-4B8C-83A1-F6EECF244321}">
                <p14:modId xmlns:p14="http://schemas.microsoft.com/office/powerpoint/2010/main" val="954308117"/>
              </p:ext>
            </p:extLst>
          </p:nvPr>
        </p:nvGraphicFramePr>
        <p:xfrm>
          <a:off x="2415311" y="3774440"/>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or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a:latin typeface="Consolas" panose="020B0609020204030204" pitchFamily="49" charset="0"/>
              </a:rPr>
              <a:t>"{" statements </a:t>
            </a:r>
            <a:r>
              <a:rPr lang="en-US" sz="1800" dirty="0">
                <a:latin typeface="Consolas" panose="020B0609020204030204" pitchFamily="49" charset="0"/>
              </a:rPr>
              <a:t>"}"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75711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 "for"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"loop" </a:t>
            </a:r>
          </a:p>
          <a:p>
            <a:pPr lvl="1">
              <a:buFontTx/>
              <a:buNone/>
            </a:pPr>
            <a:r>
              <a:rPr lang="en-US" sz="1800" dirty="0">
                <a:latin typeface="Consolas" pitchFamily="49" charset="0"/>
                <a:cs typeface="Consolas" pitchFamily="49" charset="0"/>
              </a:rPr>
              <a:t>              statement .</a:t>
            </a:r>
            <a:endParaRPr lang="en-US" dirty="0"/>
          </a:p>
          <a:p>
            <a:r>
              <a:rPr lang="en-US" dirty="0"/>
              <a:t>Code generation template for </a:t>
            </a:r>
            <a:r>
              <a:rPr lang="en-US" dirty="0" err="1">
                <a:latin typeface="Consolas" panose="020B0609020204030204" pitchFamily="49" charset="0"/>
              </a:rPr>
              <a:t>forLoopStmt</a:t>
            </a:r>
            <a:endParaRPr lang="en-US" dirty="0">
              <a:latin typeface="Consolas" panose="020B0609020204030204" pitchFamily="49" charset="0"/>
            </a:endParaRPr>
          </a:p>
          <a:p>
            <a:pPr lvl="1"/>
            <a:r>
              <a:rPr lang="en-US" dirty="0"/>
              <a:t>Code generation is straightforward.</a:t>
            </a:r>
          </a:p>
          <a:p>
            <a:pPr lvl="1"/>
            <a:r>
              <a:rPr lang="en-US" dirty="0"/>
              <a:t>equivalent to an assignment statement that initializes the loop variable followed by a while loop that updates the loop variable at the end of the loop.</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46</a:t>
            </a:fld>
            <a:endParaRPr lang="en-US"/>
          </a:p>
        </p:txBody>
      </p:sp>
    </p:spTree>
    <p:extLst>
      <p:ext uri="{BB962C8B-B14F-4D97-AF65-F5344CB8AC3E}">
        <p14:creationId xmlns:p14="http://schemas.microsoft.com/office/powerpoint/2010/main" val="2474253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Example</a:t>
            </a:r>
          </a:p>
          <a:p>
            <a:pPr marL="457200" lvl="1" indent="0">
              <a:buNone/>
            </a:pPr>
            <a:r>
              <a:rPr lang="en-US" sz="1800" dirty="0">
                <a:latin typeface="Consolas" panose="020B0609020204030204" pitchFamily="49" charset="0"/>
              </a:rPr>
              <a:t>   for i in intExpr1..intExpr2 loop</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dirty="0"/>
              <a:t>is equivalent to</a:t>
            </a:r>
          </a:p>
          <a:p>
            <a:pPr marL="457200" lvl="1" indent="0">
              <a:buNone/>
            </a:pPr>
            <a:r>
              <a:rPr lang="en-US" sz="1800" dirty="0">
                <a:latin typeface="Consolas" panose="020B0609020204030204" pitchFamily="49" charset="0"/>
              </a:rPr>
              <a:t>   i := intExpr1;</a:t>
            </a:r>
          </a:p>
          <a:p>
            <a:pPr marL="457200" lvl="1" indent="0">
              <a:buNone/>
            </a:pPr>
            <a:r>
              <a:rPr lang="en-US" sz="1800" dirty="0">
                <a:latin typeface="Consolas" panose="020B0609020204030204" pitchFamily="49" charset="0"/>
              </a:rPr>
              <a:t>   while i &lt;= intExpr2 loop</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sz="1800" dirty="0">
                <a:latin typeface="Consolas" panose="020B0609020204030204" pitchFamily="49" charset="0"/>
              </a:rPr>
              <a:t>       i := i + 1;</a:t>
            </a:r>
          </a:p>
          <a:p>
            <a:pPr marL="457200" lvl="1" indent="0">
              <a:buNone/>
            </a:pPr>
            <a:r>
              <a:rPr lang="en-US" sz="1800" dirty="0">
                <a:latin typeface="Consolas" panose="020B0609020204030204" pitchFamily="49" charset="0"/>
              </a:rPr>
              <a:t>     }</a:t>
            </a:r>
          </a:p>
          <a:p>
            <a:pPr lvl="1"/>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47</a:t>
            </a:fld>
            <a:endParaRPr lang="en-US"/>
          </a:p>
        </p:txBody>
      </p:sp>
    </p:spTree>
    <p:extLst>
      <p:ext uri="{BB962C8B-B14F-4D97-AF65-F5344CB8AC3E}">
        <p14:creationId xmlns:p14="http://schemas.microsoft.com/office/powerpoint/2010/main" val="1103681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48</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extLst>
      <p:ext uri="{BB962C8B-B14F-4D97-AF65-F5344CB8AC3E}">
        <p14:creationId xmlns:p14="http://schemas.microsoft.com/office/powerpoint/2010/main" val="127494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B70C-35BC-6831-CCFB-7B15A6E11000}"/>
              </a:ext>
            </a:extLst>
          </p:cNvPr>
          <p:cNvSpPr>
            <a:spLocks noGrp="1"/>
          </p:cNvSpPr>
          <p:nvPr>
            <p:ph type="title"/>
          </p:nvPr>
        </p:nvSpPr>
        <p:spPr/>
        <p:txBody>
          <a:bodyPr/>
          <a:lstStyle/>
          <a:p>
            <a:r>
              <a:rPr lang="en-US" dirty="0"/>
              <a:t>Initial Declarations</a:t>
            </a:r>
          </a:p>
        </p:txBody>
      </p:sp>
      <p:sp>
        <p:nvSpPr>
          <p:cNvPr id="3" name="Content Placeholder 2">
            <a:extLst>
              <a:ext uri="{FF2B5EF4-FFF2-40B4-BE49-F238E27FC236}">
                <a16:creationId xmlns:a16="http://schemas.microsoft.com/office/drawing/2014/main" id="{4CBCD7A4-F627-8FA5-538A-82BBDEAB86BF}"/>
              </a:ext>
            </a:extLst>
          </p:cNvPr>
          <p:cNvSpPr>
            <a:spLocks noGrp="1"/>
          </p:cNvSpPr>
          <p:nvPr>
            <p:ph idx="1"/>
          </p:nvPr>
        </p:nvSpPr>
        <p:spPr/>
        <p:txBody>
          <a:bodyPr/>
          <a:lstStyle/>
          <a:p>
            <a:r>
              <a:rPr lang="en-US" dirty="0"/>
              <a:t>Most initial declarations don’t need to emit any code.</a:t>
            </a:r>
          </a:p>
          <a:p>
            <a:r>
              <a:rPr lang="en-US" dirty="0"/>
              <a:t>A variable declaration with a nonempty initializer must emit code to perform the initialization.</a:t>
            </a:r>
          </a:p>
          <a:p>
            <a:r>
              <a:rPr lang="en-US" dirty="0"/>
              <a:t>A variable declaration is implemented as a list</a:t>
            </a:r>
            <a:br>
              <a:rPr lang="en-US" dirty="0"/>
            </a:br>
            <a:r>
              <a:rPr lang="en-US" dirty="0"/>
              <a:t>of single variable declarations</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VarDecl</a:t>
            </a:r>
            <a:endParaRPr lang="en-US" dirty="0"/>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singleVarDecls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singleVarDecl.emit</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7BDC844-F45D-761F-14DD-4954A1BC430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9A99C16-9387-262E-92A0-B1E4B127E06C}"/>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extLst>
      <p:ext uri="{BB962C8B-B14F-4D97-AF65-F5344CB8AC3E}">
        <p14:creationId xmlns:p14="http://schemas.microsoft.com/office/powerpoint/2010/main" val="22507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6195-C1EF-41DC-12AF-6E2A12FF89C4}"/>
              </a:ext>
            </a:extLst>
          </p:cNvPr>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SingleVarDecl</a:t>
            </a:r>
            <a:br>
              <a:rPr lang="en-US" dirty="0"/>
            </a:br>
            <a:r>
              <a:rPr lang="en-US" sz="2400" dirty="0"/>
              <a:t>(for </a:t>
            </a:r>
            <a:r>
              <a:rPr lang="en-US" sz="2400" dirty="0">
                <a:latin typeface="Consolas" panose="020B0609020204030204" pitchFamily="49" charset="0"/>
              </a:rPr>
              <a:t>CPRL/0</a:t>
            </a:r>
            <a:r>
              <a:rPr lang="en-US" sz="2400" dirty="0"/>
              <a:t>)</a:t>
            </a:r>
            <a:endParaRPr lang="en-US" dirty="0"/>
          </a:p>
        </p:txBody>
      </p:sp>
      <p:sp>
        <p:nvSpPr>
          <p:cNvPr id="3" name="Content Placeholder 2">
            <a:extLst>
              <a:ext uri="{FF2B5EF4-FFF2-40B4-BE49-F238E27FC236}">
                <a16:creationId xmlns:a16="http://schemas.microsoft.com/office/drawing/2014/main" id="{70598310-8B15-8573-981A-F8C10D3A61AD}"/>
              </a:ext>
            </a:extLst>
          </p:cNvPr>
          <p:cNvSpPr>
            <a:spLocks noGrp="1"/>
          </p:cNvSpPr>
          <p:nvPr>
            <p:ph idx="1"/>
          </p:nvPr>
        </p:nvSpPr>
        <p:spPr>
          <a:xfrm>
            <a:off x="458788" y="1363663"/>
            <a:ext cx="8229600" cy="4935537"/>
          </a:xfrm>
        </p:spPr>
        <p:txBody>
          <a:bodyPr/>
          <a:lstStyle/>
          <a:p>
            <a:pPr marL="0" lvl="1" indent="0">
              <a:spcBef>
                <a:spcPts val="200"/>
              </a:spcBef>
              <a:buNone/>
            </a:pPr>
            <a:r>
              <a:rPr lang="en-US" sz="1800" dirty="0">
                <a:latin typeface="Consolas" panose="020B0609020204030204" pitchFamily="49" charset="0"/>
              </a:rPr>
              <a:t>override fun emit()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emit code only if the initializer is not empty</a:t>
            </a:r>
          </a:p>
          <a:p>
            <a:pPr marL="0" lvl="1"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emit("LDGADDR $</a:t>
            </a:r>
            <a:r>
              <a:rPr lang="en-US" sz="1800" dirty="0" err="1">
                <a:latin typeface="Consolas" panose="020B0609020204030204" pitchFamily="49" charset="0"/>
              </a:rPr>
              <a:t>relAddr</a:t>
            </a:r>
            <a:r>
              <a:rPr lang="en-US" sz="1800" dirty="0">
                <a:latin typeface="Consolas" panose="020B0609020204030204" pitchFamily="49" charset="0"/>
              </a:rPr>
              <a:t>")  // load address of variable</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if (initializer is </a:t>
            </a:r>
            <a:r>
              <a:rPr lang="en-US" sz="1800" dirty="0" err="1">
                <a:latin typeface="Consolas" panose="020B0609020204030204" pitchFamily="49" charset="0"/>
              </a:rPr>
              <a:t>ConstValue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initializer.emit</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initializer.type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else</a:t>
            </a:r>
          </a:p>
          <a:p>
            <a:pPr marL="0" lvl="1" indent="0">
              <a:spcBef>
                <a:spcPts val="200"/>
              </a:spcBef>
              <a:buNone/>
            </a:pPr>
            <a:r>
              <a:rPr lang="en-US" sz="1800" dirty="0">
                <a:latin typeface="Consolas" panose="020B0609020204030204" pitchFamily="49" charset="0"/>
              </a:rPr>
              <a:t>            ...  // throw </a:t>
            </a:r>
            <a:r>
              <a:rPr lang="en-US" sz="1800" dirty="0" err="1">
                <a:latin typeface="Consolas" panose="020B0609020204030204" pitchFamily="49" charset="0"/>
              </a:rPr>
              <a:t>InternalCompilerException</a:t>
            </a: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A2810CC8-6125-43B7-9478-FB5BEF1778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7AA2EAE-F87A-7FC2-CA88-53B7CA5B6A7F}"/>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extLst>
      <p:ext uri="{BB962C8B-B14F-4D97-AF65-F5344CB8AC3E}">
        <p14:creationId xmlns:p14="http://schemas.microsoft.com/office/powerpoint/2010/main" val="2238222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56</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five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None/>
            </a:pPr>
            <a:r>
              <a:rPr lang="en-US" sz="1800" dirty="0">
                <a:effectLst/>
                <a:latin typeface="Consolas" panose="020B0609020204030204" pitchFamily="49" charset="0"/>
                <a:ea typeface="Calibri" panose="020F0502020204030204" pitchFamily="34" charset="0"/>
                <a:cs typeface="Courier New" panose="02070309020205020404" pitchFamily="49" charset="0"/>
              </a:rPr>
              <a:t>protected fun </a:t>
            </a:r>
            <a:r>
              <a:rPr lang="en-US" sz="1800" dirty="0" err="1">
                <a:effectLst/>
                <a:latin typeface="Consolas" panose="020B0609020204030204" pitchFamily="49" charset="0"/>
                <a:ea typeface="Calibri" panose="020F0502020204030204" pitchFamily="34" charset="0"/>
                <a:cs typeface="Courier New" panose="02070309020205020404" pitchFamily="49" charset="0"/>
              </a:rPr>
              <a:t>emitStoreInst</a:t>
            </a:r>
            <a:r>
              <a:rPr lang="en-US" sz="1800" dirty="0">
                <a:effectLst/>
                <a:latin typeface="Consolas" panose="020B0609020204030204" pitchFamily="49" charset="0"/>
                <a:ea typeface="Calibri" panose="020F0502020204030204" pitchFamily="34" charset="0"/>
                <a:cs typeface="Courier New" panose="02070309020205020404" pitchFamily="49" charset="0"/>
              </a:rPr>
              <a:t>(</a:t>
            </a:r>
            <a:r>
              <a:rPr lang="en-US" sz="1800" dirty="0" err="1">
                <a:effectLst/>
                <a:latin typeface="Consolas" panose="020B0609020204030204" pitchFamily="49" charset="0"/>
                <a:ea typeface="Calibri" panose="020F0502020204030204" pitchFamily="34" charset="0"/>
                <a:cs typeface="Courier New" panose="02070309020205020404" pitchFamily="49" charset="0"/>
              </a:rPr>
              <a:t>numBytes</a:t>
            </a:r>
            <a:r>
              <a:rPr lang="en-US" sz="1800" dirty="0">
                <a:effectLst/>
                <a:latin typeface="Consolas" panose="020B0609020204030204" pitchFamily="49" charset="0"/>
                <a:ea typeface="Calibri" panose="020F0502020204030204" pitchFamily="34" charset="0"/>
                <a:cs typeface="Courier New" panose="02070309020205020404" pitchFamily="49" charset="0"/>
              </a:rPr>
              <a:t> : Int)</a:t>
            </a:r>
            <a:endParaRPr lang="en-US" sz="1800" dirty="0">
              <a:latin typeface="Consolas" pitchFamily="49" charset="0"/>
              <a:cs typeface="Consolas" pitchFamily="49" charset="0"/>
            </a:endParaRP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end of loop</a:t>
            </a:r>
          </a:p>
          <a:p>
            <a:r>
              <a:rPr lang="en-US" dirty="0"/>
              <a:t>The actual value assigned to the label variables by calls to </a:t>
            </a:r>
            <a:r>
              <a:rPr lang="en-US" dirty="0" err="1">
                <a:latin typeface="Consolas" pitchFamily="49" charset="0"/>
              </a:rPr>
              <a:t>n</a:t>
            </a:r>
            <a:r>
              <a:rPr lang="en-US" dirty="0" err="1">
                <a:latin typeface="Consolas" pitchFamily="49" charset="0"/>
                <a:cs typeface="Consolas" pitchFamily="49" charset="0"/>
              </a:rPr>
              <a:t>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6980</TotalTime>
  <Words>4810</Words>
  <Application>Microsoft Office PowerPoint</Application>
  <PresentationFormat>On-screen Show (4:3)</PresentationFormat>
  <Paragraphs>755</Paragraphs>
  <Slides>57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forLoopStmt</vt:lpstr>
      <vt:lpstr>Code Generation for forLoopStmt (continued)</vt:lpstr>
      <vt:lpstr>Code Generation for ReadStmt</vt:lpstr>
      <vt:lpstr>Code Generation for ExitStmt </vt:lpstr>
      <vt:lpstr>Method emit() for ExitStmt</vt:lpstr>
      <vt:lpstr>Code Generation for IfStmt</vt:lpstr>
      <vt:lpstr>Initial Declarations</vt:lpstr>
      <vt:lpstr>Method emit() in Class SingleVarDecl (for CPRL/0)</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311</cp:revision>
  <cp:lastPrinted>2020-08-15T13:47:41Z</cp:lastPrinted>
  <dcterms:created xsi:type="dcterms:W3CDTF">2005-01-12T21:47:45Z</dcterms:created>
  <dcterms:modified xsi:type="dcterms:W3CDTF">2025-03-19T20:29:11Z</dcterms:modified>
</cp:coreProperties>
</file>