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59"/>
  </p:notesMasterIdLst>
  <p:handoutMasterIdLst>
    <p:handoutMasterId r:id="rId60"/>
  </p:handoutMasterIdLst>
  <p:sldIdLst>
    <p:sldId id="256" r:id="rId2"/>
    <p:sldId id="270" r:id="rId3"/>
    <p:sldId id="327" r:id="rId4"/>
    <p:sldId id="328" r:id="rId5"/>
    <p:sldId id="335" r:id="rId6"/>
    <p:sldId id="264" r:id="rId7"/>
    <p:sldId id="347" r:id="rId8"/>
    <p:sldId id="259" r:id="rId9"/>
    <p:sldId id="261" r:id="rId10"/>
    <p:sldId id="307" r:id="rId11"/>
    <p:sldId id="308" r:id="rId12"/>
    <p:sldId id="305" r:id="rId13"/>
    <p:sldId id="330" r:id="rId14"/>
    <p:sldId id="331" r:id="rId15"/>
    <p:sldId id="332" r:id="rId16"/>
    <p:sldId id="310" r:id="rId17"/>
    <p:sldId id="333" r:id="rId18"/>
    <p:sldId id="334" r:id="rId19"/>
    <p:sldId id="315" r:id="rId20"/>
    <p:sldId id="278" r:id="rId21"/>
    <p:sldId id="279" r:id="rId22"/>
    <p:sldId id="322" r:id="rId23"/>
    <p:sldId id="323" r:id="rId24"/>
    <p:sldId id="346" r:id="rId25"/>
    <p:sldId id="269" r:id="rId26"/>
    <p:sldId id="299" r:id="rId27"/>
    <p:sldId id="268" r:id="rId28"/>
    <p:sldId id="271" r:id="rId29"/>
    <p:sldId id="272" r:id="rId30"/>
    <p:sldId id="274" r:id="rId31"/>
    <p:sldId id="300" r:id="rId32"/>
    <p:sldId id="273" r:id="rId33"/>
    <p:sldId id="350" r:id="rId34"/>
    <p:sldId id="275" r:id="rId35"/>
    <p:sldId id="326" r:id="rId36"/>
    <p:sldId id="276" r:id="rId37"/>
    <p:sldId id="336" r:id="rId38"/>
    <p:sldId id="281" r:id="rId39"/>
    <p:sldId id="284" r:id="rId40"/>
    <p:sldId id="290" r:id="rId41"/>
    <p:sldId id="285" r:id="rId42"/>
    <p:sldId id="337" r:id="rId43"/>
    <p:sldId id="338" r:id="rId44"/>
    <p:sldId id="339" r:id="rId45"/>
    <p:sldId id="317" r:id="rId46"/>
    <p:sldId id="348" r:id="rId47"/>
    <p:sldId id="349" r:id="rId48"/>
    <p:sldId id="340" r:id="rId49"/>
    <p:sldId id="341" r:id="rId50"/>
    <p:sldId id="320" r:id="rId51"/>
    <p:sldId id="342" r:id="rId52"/>
    <p:sldId id="351" r:id="rId53"/>
    <p:sldId id="352" r:id="rId54"/>
    <p:sldId id="303" r:id="rId55"/>
    <p:sldId id="343" r:id="rId56"/>
    <p:sldId id="344" r:id="rId57"/>
    <p:sldId id="345" r:id="rId58"/>
  </p:sldIdLst>
  <p:sldSz cx="9144000" cy="6858000" type="screen4x3"/>
  <p:notesSz cx="7010400" cy="92964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042" autoAdjust="0"/>
    <p:restoredTop sz="97055" autoAdjust="0"/>
  </p:normalViewPr>
  <p:slideViewPr>
    <p:cSldViewPr>
      <p:cViewPr varScale="1">
        <p:scale>
          <a:sx n="82" d="100"/>
          <a:sy n="82" d="100"/>
        </p:scale>
        <p:origin x="202"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562"/>
    </p:cViewPr>
  </p:sorterViewPr>
  <p:notesViewPr>
    <p:cSldViewPr>
      <p:cViewPr varScale="1">
        <p:scale>
          <a:sx n="56" d="100"/>
          <a:sy n="56" d="100"/>
        </p:scale>
        <p:origin x="2179" y="34"/>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r>
              <a:rPr lang="en-US" sz="1100" dirty="0">
                <a:latin typeface="+mn-lt"/>
              </a:rPr>
              <a:t>Code Generation</a:t>
            </a:r>
          </a:p>
        </p:txBody>
      </p:sp>
      <p:sp>
        <p:nvSpPr>
          <p:cNvPr id="59397" name="Rectangle 5"/>
          <p:cNvSpPr>
            <a:spLocks noGrp="1" noChangeArrowheads="1"/>
          </p:cNvSpPr>
          <p:nvPr>
            <p:ph type="sldNum" sz="quarter" idx="3"/>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r>
              <a:rPr lang="en-US" sz="1100" dirty="0">
                <a:latin typeface="+mn-lt"/>
              </a:rPr>
              <a:t>11-</a:t>
            </a:r>
            <a:fld id="{EF9ADA59-B80C-46BA-8172-F6820B905B70}"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1884341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1"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l" defTabSz="931726">
              <a:defRPr sz="1200"/>
            </a:lvl1pPr>
          </a:lstStyle>
          <a:p>
            <a:pPr>
              <a:defRPr/>
            </a:pPr>
            <a:r>
              <a:rPr lang="en-US"/>
              <a:t>Overview</a:t>
            </a:r>
          </a:p>
        </p:txBody>
      </p:sp>
      <p:sp>
        <p:nvSpPr>
          <p:cNvPr id="64515" name="Rectangle 3"/>
          <p:cNvSpPr>
            <a:spLocks noGrp="1" noChangeArrowheads="1"/>
          </p:cNvSpPr>
          <p:nvPr>
            <p:ph type="dt" idx="1"/>
          </p:nvPr>
        </p:nvSpPr>
        <p:spPr bwMode="auto">
          <a:xfrm>
            <a:off x="3971926" y="0"/>
            <a:ext cx="3038475" cy="465138"/>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lvl1pPr algn="r" defTabSz="931726">
              <a:defRPr sz="1200"/>
            </a:lvl1pPr>
          </a:lstStyle>
          <a:p>
            <a:pPr>
              <a:defRPr/>
            </a:pPr>
            <a:endParaRPr lang="en-US"/>
          </a:p>
        </p:txBody>
      </p:sp>
      <p:sp>
        <p:nvSpPr>
          <p:cNvPr id="3994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35039" y="4416426"/>
            <a:ext cx="5140325" cy="4183063"/>
          </a:xfrm>
          <a:prstGeom prst="rect">
            <a:avLst/>
          </a:prstGeom>
          <a:noFill/>
          <a:ln w="9525">
            <a:noFill/>
            <a:miter lim="800000"/>
            <a:headEnd/>
            <a:tailEnd/>
          </a:ln>
          <a:effectLst/>
        </p:spPr>
        <p:txBody>
          <a:bodyPr vert="horz" wrap="square" lIns="93164" tIns="46582" rIns="93164" bIns="4658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1"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l" defTabSz="931726">
              <a:defRPr sz="1200"/>
            </a:lvl1pPr>
          </a:lstStyle>
          <a:p>
            <a:pPr>
              <a:defRPr/>
            </a:pPr>
            <a:endParaRPr lang="en-US"/>
          </a:p>
        </p:txBody>
      </p:sp>
      <p:sp>
        <p:nvSpPr>
          <p:cNvPr id="64519" name="Rectangle 7"/>
          <p:cNvSpPr>
            <a:spLocks noGrp="1" noChangeArrowheads="1"/>
          </p:cNvSpPr>
          <p:nvPr>
            <p:ph type="sldNum" sz="quarter" idx="5"/>
          </p:nvPr>
        </p:nvSpPr>
        <p:spPr bwMode="auto">
          <a:xfrm>
            <a:off x="3971926" y="8831264"/>
            <a:ext cx="3038475" cy="465137"/>
          </a:xfrm>
          <a:prstGeom prst="rect">
            <a:avLst/>
          </a:prstGeom>
          <a:noFill/>
          <a:ln w="9525">
            <a:noFill/>
            <a:miter lim="800000"/>
            <a:headEnd/>
            <a:tailEnd/>
          </a:ln>
          <a:effectLst/>
        </p:spPr>
        <p:txBody>
          <a:bodyPr vert="horz" wrap="square" lIns="93164" tIns="46582" rIns="93164" bIns="46582" numCol="1" anchor="b" anchorCtr="0" compatLnSpc="1">
            <a:prstTxWarp prst="textNoShape">
              <a:avLst/>
            </a:prstTxWarp>
          </a:bodyPr>
          <a:lstStyle>
            <a:lvl1pPr algn="r" defTabSz="931726">
              <a:defRPr sz="1200"/>
            </a:lvl1pPr>
          </a:lstStyle>
          <a:p>
            <a:pPr>
              <a:defRPr/>
            </a:pPr>
            <a:fld id="{A9A3E3F4-74BB-4CD8-9DF4-40BEA0848B65}" type="slidenum">
              <a:rPr lang="en-US"/>
              <a:pPr>
                <a:defRPr/>
              </a:pPr>
              <a:t>‹#›</a:t>
            </a:fld>
            <a:endParaRPr lang="en-US"/>
          </a:p>
        </p:txBody>
      </p:sp>
    </p:spTree>
    <p:extLst>
      <p:ext uri="{BB962C8B-B14F-4D97-AF65-F5344CB8AC3E}">
        <p14:creationId xmlns:p14="http://schemas.microsoft.com/office/powerpoint/2010/main" val="261803182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1</a:t>
            </a:fld>
            <a:endParaRPr lang="en-US"/>
          </a:p>
        </p:txBody>
      </p:sp>
    </p:spTree>
    <p:extLst>
      <p:ext uri="{BB962C8B-B14F-4D97-AF65-F5344CB8AC3E}">
        <p14:creationId xmlns:p14="http://schemas.microsoft.com/office/powerpoint/2010/main" val="41715262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20</a:t>
            </a:fld>
            <a:endParaRPr lang="en-US"/>
          </a:p>
        </p:txBody>
      </p:sp>
    </p:spTree>
    <p:extLst>
      <p:ext uri="{BB962C8B-B14F-4D97-AF65-F5344CB8AC3E}">
        <p14:creationId xmlns:p14="http://schemas.microsoft.com/office/powerpoint/2010/main" val="24239722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21</a:t>
            </a:fld>
            <a:endParaRPr lang="en-US"/>
          </a:p>
        </p:txBody>
      </p:sp>
    </p:spTree>
    <p:extLst>
      <p:ext uri="{BB962C8B-B14F-4D97-AF65-F5344CB8AC3E}">
        <p14:creationId xmlns:p14="http://schemas.microsoft.com/office/powerpoint/2010/main" val="1492129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25</a:t>
            </a:fld>
            <a:endParaRPr lang="en-US"/>
          </a:p>
        </p:txBody>
      </p:sp>
    </p:spTree>
    <p:extLst>
      <p:ext uri="{BB962C8B-B14F-4D97-AF65-F5344CB8AC3E}">
        <p14:creationId xmlns:p14="http://schemas.microsoft.com/office/powerpoint/2010/main" val="1689267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26</a:t>
            </a:fld>
            <a:endParaRPr lang="en-US"/>
          </a:p>
        </p:txBody>
      </p:sp>
    </p:spTree>
    <p:extLst>
      <p:ext uri="{BB962C8B-B14F-4D97-AF65-F5344CB8AC3E}">
        <p14:creationId xmlns:p14="http://schemas.microsoft.com/office/powerpoint/2010/main" val="6043568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27</a:t>
            </a:fld>
            <a:endParaRPr lang="en-US"/>
          </a:p>
        </p:txBody>
      </p:sp>
    </p:spTree>
    <p:extLst>
      <p:ext uri="{BB962C8B-B14F-4D97-AF65-F5344CB8AC3E}">
        <p14:creationId xmlns:p14="http://schemas.microsoft.com/office/powerpoint/2010/main" val="30522112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28</a:t>
            </a:fld>
            <a:endParaRPr lang="en-US"/>
          </a:p>
        </p:txBody>
      </p:sp>
    </p:spTree>
    <p:extLst>
      <p:ext uri="{BB962C8B-B14F-4D97-AF65-F5344CB8AC3E}">
        <p14:creationId xmlns:p14="http://schemas.microsoft.com/office/powerpoint/2010/main" val="8682236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29</a:t>
            </a:fld>
            <a:endParaRPr lang="en-US"/>
          </a:p>
        </p:txBody>
      </p:sp>
    </p:spTree>
    <p:extLst>
      <p:ext uri="{BB962C8B-B14F-4D97-AF65-F5344CB8AC3E}">
        <p14:creationId xmlns:p14="http://schemas.microsoft.com/office/powerpoint/2010/main" val="18475067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30</a:t>
            </a:fld>
            <a:endParaRPr lang="en-US"/>
          </a:p>
        </p:txBody>
      </p:sp>
    </p:spTree>
    <p:extLst>
      <p:ext uri="{BB962C8B-B14F-4D97-AF65-F5344CB8AC3E}">
        <p14:creationId xmlns:p14="http://schemas.microsoft.com/office/powerpoint/2010/main" val="13034607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31</a:t>
            </a:fld>
            <a:endParaRPr lang="en-US"/>
          </a:p>
        </p:txBody>
      </p:sp>
    </p:spTree>
    <p:extLst>
      <p:ext uri="{BB962C8B-B14F-4D97-AF65-F5344CB8AC3E}">
        <p14:creationId xmlns:p14="http://schemas.microsoft.com/office/powerpoint/2010/main" val="755911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32</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2</a:t>
            </a:fld>
            <a:endParaRPr lang="en-US"/>
          </a:p>
        </p:txBody>
      </p:sp>
    </p:spTree>
    <p:extLst>
      <p:ext uri="{BB962C8B-B14F-4D97-AF65-F5344CB8AC3E}">
        <p14:creationId xmlns:p14="http://schemas.microsoft.com/office/powerpoint/2010/main" val="15971442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33</a:t>
            </a:fld>
            <a:endParaRPr lang="en-US"/>
          </a:p>
        </p:txBody>
      </p:sp>
    </p:spTree>
    <p:extLst>
      <p:ext uri="{BB962C8B-B14F-4D97-AF65-F5344CB8AC3E}">
        <p14:creationId xmlns:p14="http://schemas.microsoft.com/office/powerpoint/2010/main" val="34628260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34</a:t>
            </a:fld>
            <a:endParaRPr lang="en-US"/>
          </a:p>
        </p:txBody>
      </p:sp>
    </p:spTree>
    <p:extLst>
      <p:ext uri="{BB962C8B-B14F-4D97-AF65-F5344CB8AC3E}">
        <p14:creationId xmlns:p14="http://schemas.microsoft.com/office/powerpoint/2010/main" val="3065547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35</a:t>
            </a:fld>
            <a:endParaRPr lang="en-US"/>
          </a:p>
        </p:txBody>
      </p:sp>
    </p:spTree>
    <p:extLst>
      <p:ext uri="{BB962C8B-B14F-4D97-AF65-F5344CB8AC3E}">
        <p14:creationId xmlns:p14="http://schemas.microsoft.com/office/powerpoint/2010/main" val="25861560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36</a:t>
            </a:fld>
            <a:endParaRPr lang="en-US"/>
          </a:p>
        </p:txBody>
      </p:sp>
    </p:spTree>
    <p:extLst>
      <p:ext uri="{BB962C8B-B14F-4D97-AF65-F5344CB8AC3E}">
        <p14:creationId xmlns:p14="http://schemas.microsoft.com/office/powerpoint/2010/main" val="14894677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37</a:t>
            </a:fld>
            <a:endParaRPr lang="en-US"/>
          </a:p>
        </p:txBody>
      </p:sp>
    </p:spTree>
    <p:extLst>
      <p:ext uri="{BB962C8B-B14F-4D97-AF65-F5344CB8AC3E}">
        <p14:creationId xmlns:p14="http://schemas.microsoft.com/office/powerpoint/2010/main" val="145176211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38</a:t>
            </a:fld>
            <a:endParaRPr lang="en-US"/>
          </a:p>
        </p:txBody>
      </p:sp>
    </p:spTree>
    <p:extLst>
      <p:ext uri="{BB962C8B-B14F-4D97-AF65-F5344CB8AC3E}">
        <p14:creationId xmlns:p14="http://schemas.microsoft.com/office/powerpoint/2010/main" val="13953010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39</a:t>
            </a:fld>
            <a:endParaRPr lang="en-US"/>
          </a:p>
        </p:txBody>
      </p:sp>
    </p:spTree>
    <p:extLst>
      <p:ext uri="{BB962C8B-B14F-4D97-AF65-F5344CB8AC3E}">
        <p14:creationId xmlns:p14="http://schemas.microsoft.com/office/powerpoint/2010/main" val="249490854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40</a:t>
            </a:fld>
            <a:endParaRPr lang="en-US"/>
          </a:p>
        </p:txBody>
      </p:sp>
    </p:spTree>
    <p:extLst>
      <p:ext uri="{BB962C8B-B14F-4D97-AF65-F5344CB8AC3E}">
        <p14:creationId xmlns:p14="http://schemas.microsoft.com/office/powerpoint/2010/main" val="123523593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41</a:t>
            </a:fld>
            <a:endParaRPr lang="en-US"/>
          </a:p>
        </p:txBody>
      </p:sp>
    </p:spTree>
    <p:extLst>
      <p:ext uri="{BB962C8B-B14F-4D97-AF65-F5344CB8AC3E}">
        <p14:creationId xmlns:p14="http://schemas.microsoft.com/office/powerpoint/2010/main" val="48726276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42</a:t>
            </a:fld>
            <a:endParaRPr lang="en-US"/>
          </a:p>
        </p:txBody>
      </p:sp>
    </p:spTree>
    <p:extLst>
      <p:ext uri="{BB962C8B-B14F-4D97-AF65-F5344CB8AC3E}">
        <p14:creationId xmlns:p14="http://schemas.microsoft.com/office/powerpoint/2010/main" val="17884621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3</a:t>
            </a:fld>
            <a:endParaRPr lang="en-US"/>
          </a:p>
        </p:txBody>
      </p:sp>
    </p:spTree>
    <p:extLst>
      <p:ext uri="{BB962C8B-B14F-4D97-AF65-F5344CB8AC3E}">
        <p14:creationId xmlns:p14="http://schemas.microsoft.com/office/powerpoint/2010/main" val="139549433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43</a:t>
            </a:fld>
            <a:endParaRPr lang="en-US"/>
          </a:p>
        </p:txBody>
      </p:sp>
    </p:spTree>
    <p:extLst>
      <p:ext uri="{BB962C8B-B14F-4D97-AF65-F5344CB8AC3E}">
        <p14:creationId xmlns:p14="http://schemas.microsoft.com/office/powerpoint/2010/main" val="41118989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44</a:t>
            </a:fld>
            <a:endParaRPr lang="en-US"/>
          </a:p>
        </p:txBody>
      </p:sp>
    </p:spTree>
    <p:extLst>
      <p:ext uri="{BB962C8B-B14F-4D97-AF65-F5344CB8AC3E}">
        <p14:creationId xmlns:p14="http://schemas.microsoft.com/office/powerpoint/2010/main" val="178786772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45</a:t>
            </a:fld>
            <a:endParaRPr lang="en-US"/>
          </a:p>
        </p:txBody>
      </p:sp>
    </p:spTree>
    <p:extLst>
      <p:ext uri="{BB962C8B-B14F-4D97-AF65-F5344CB8AC3E}">
        <p14:creationId xmlns:p14="http://schemas.microsoft.com/office/powerpoint/2010/main" val="19454157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46</a:t>
            </a:fld>
            <a:endParaRPr lang="en-US"/>
          </a:p>
        </p:txBody>
      </p:sp>
    </p:spTree>
    <p:extLst>
      <p:ext uri="{BB962C8B-B14F-4D97-AF65-F5344CB8AC3E}">
        <p14:creationId xmlns:p14="http://schemas.microsoft.com/office/powerpoint/2010/main" val="422218805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47</a:t>
            </a:fld>
            <a:endParaRPr lang="en-US"/>
          </a:p>
        </p:txBody>
      </p:sp>
    </p:spTree>
    <p:extLst>
      <p:ext uri="{BB962C8B-B14F-4D97-AF65-F5344CB8AC3E}">
        <p14:creationId xmlns:p14="http://schemas.microsoft.com/office/powerpoint/2010/main" val="16926916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48</a:t>
            </a:fld>
            <a:endParaRPr lang="en-US"/>
          </a:p>
        </p:txBody>
      </p:sp>
    </p:spTree>
    <p:extLst>
      <p:ext uri="{BB962C8B-B14F-4D97-AF65-F5344CB8AC3E}">
        <p14:creationId xmlns:p14="http://schemas.microsoft.com/office/powerpoint/2010/main" val="36806376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49</a:t>
            </a:fld>
            <a:endParaRPr lang="en-US"/>
          </a:p>
        </p:txBody>
      </p:sp>
    </p:spTree>
    <p:extLst>
      <p:ext uri="{BB962C8B-B14F-4D97-AF65-F5344CB8AC3E}">
        <p14:creationId xmlns:p14="http://schemas.microsoft.com/office/powerpoint/2010/main" val="326522759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51</a:t>
            </a:fld>
            <a:endParaRPr lang="en-US"/>
          </a:p>
        </p:txBody>
      </p:sp>
    </p:spTree>
    <p:extLst>
      <p:ext uri="{BB962C8B-B14F-4D97-AF65-F5344CB8AC3E}">
        <p14:creationId xmlns:p14="http://schemas.microsoft.com/office/powerpoint/2010/main" val="7548614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54</a:t>
            </a:fld>
            <a:endParaRPr lang="en-US"/>
          </a:p>
        </p:txBody>
      </p:sp>
    </p:spTree>
    <p:extLst>
      <p:ext uri="{BB962C8B-B14F-4D97-AF65-F5344CB8AC3E}">
        <p14:creationId xmlns:p14="http://schemas.microsoft.com/office/powerpoint/2010/main" val="23313719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55</a:t>
            </a:fld>
            <a:endParaRPr lang="en-US"/>
          </a:p>
        </p:txBody>
      </p:sp>
    </p:spTree>
    <p:extLst>
      <p:ext uri="{BB962C8B-B14F-4D97-AF65-F5344CB8AC3E}">
        <p14:creationId xmlns:p14="http://schemas.microsoft.com/office/powerpoint/2010/main" val="1953092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4</a:t>
            </a:fld>
            <a:endParaRPr lang="en-US"/>
          </a:p>
        </p:txBody>
      </p:sp>
    </p:spTree>
    <p:extLst>
      <p:ext uri="{BB962C8B-B14F-4D97-AF65-F5344CB8AC3E}">
        <p14:creationId xmlns:p14="http://schemas.microsoft.com/office/powerpoint/2010/main" val="389287797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56</a:t>
            </a:fld>
            <a:endParaRPr lang="en-US"/>
          </a:p>
        </p:txBody>
      </p:sp>
    </p:spTree>
    <p:extLst>
      <p:ext uri="{BB962C8B-B14F-4D97-AF65-F5344CB8AC3E}">
        <p14:creationId xmlns:p14="http://schemas.microsoft.com/office/powerpoint/2010/main" val="189163392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57</a:t>
            </a:fld>
            <a:endParaRPr lang="en-US"/>
          </a:p>
        </p:txBody>
      </p:sp>
    </p:spTree>
    <p:extLst>
      <p:ext uri="{BB962C8B-B14F-4D97-AF65-F5344CB8AC3E}">
        <p14:creationId xmlns:p14="http://schemas.microsoft.com/office/powerpoint/2010/main" val="852544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5</a:t>
            </a:fld>
            <a:endParaRPr lang="en-US"/>
          </a:p>
        </p:txBody>
      </p:sp>
    </p:spTree>
    <p:extLst>
      <p:ext uri="{BB962C8B-B14F-4D97-AF65-F5344CB8AC3E}">
        <p14:creationId xmlns:p14="http://schemas.microsoft.com/office/powerpoint/2010/main" val="12306099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6</a:t>
            </a:fld>
            <a:endParaRPr lang="en-US"/>
          </a:p>
        </p:txBody>
      </p:sp>
    </p:spTree>
    <p:extLst>
      <p:ext uri="{BB962C8B-B14F-4D97-AF65-F5344CB8AC3E}">
        <p14:creationId xmlns:p14="http://schemas.microsoft.com/office/powerpoint/2010/main" val="33109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7</a:t>
            </a:fld>
            <a:endParaRPr lang="en-US"/>
          </a:p>
        </p:txBody>
      </p:sp>
    </p:spTree>
    <p:extLst>
      <p:ext uri="{BB962C8B-B14F-4D97-AF65-F5344CB8AC3E}">
        <p14:creationId xmlns:p14="http://schemas.microsoft.com/office/powerpoint/2010/main" val="6506405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8</a:t>
            </a:fld>
            <a:endParaRPr lang="en-US"/>
          </a:p>
        </p:txBody>
      </p:sp>
    </p:spTree>
    <p:extLst>
      <p:ext uri="{BB962C8B-B14F-4D97-AF65-F5344CB8AC3E}">
        <p14:creationId xmlns:p14="http://schemas.microsoft.com/office/powerpoint/2010/main" val="26156646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Overview</a:t>
            </a:r>
          </a:p>
        </p:txBody>
      </p:sp>
      <p:sp>
        <p:nvSpPr>
          <p:cNvPr id="5" name="Slide Number Placeholder 4"/>
          <p:cNvSpPr>
            <a:spLocks noGrp="1"/>
          </p:cNvSpPr>
          <p:nvPr>
            <p:ph type="sldNum" sz="quarter" idx="11"/>
          </p:nvPr>
        </p:nvSpPr>
        <p:spPr/>
        <p:txBody>
          <a:bodyPr/>
          <a:lstStyle/>
          <a:p>
            <a:pPr>
              <a:defRPr/>
            </a:pPr>
            <a:fld id="{A9A3E3F4-74BB-4CD8-9DF4-40BEA0848B65}" type="slidenum">
              <a:rPr lang="en-US" smtClean="0"/>
              <a:pPr>
                <a:defRPr/>
              </a:pPr>
              <a:t>9</a:t>
            </a:fld>
            <a:endParaRPr lang="en-US"/>
          </a:p>
        </p:txBody>
      </p:sp>
    </p:spTree>
    <p:extLst>
      <p:ext uri="{BB962C8B-B14F-4D97-AF65-F5344CB8AC3E}">
        <p14:creationId xmlns:p14="http://schemas.microsoft.com/office/powerpoint/2010/main" val="2101220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98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98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03EE6FAC-C4D7-4766-AF78-E94309C306EA}"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8CE0C63-332F-4B15-A236-51967A3210C4}"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463A638A-95FD-4F2D-962D-884E024D49D5}"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C3FCE6D1-56A0-4F21-A442-C3D91B446880}"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20FE58C-3ED6-469D-AC96-107FC36F4456}"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88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88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42446ECE-DAAB-46A4-A9C2-4A97D07EAF33}" type="slidenum">
              <a:rPr lang="en-US"/>
              <a:pPr>
                <a:defRPr/>
              </a:pPr>
              <a:t>‹#›</a:t>
            </a:fld>
            <a:endParaRPr lang="en-US"/>
          </a:p>
        </p:txBody>
      </p:sp>
      <p:sp>
        <p:nvSpPr>
          <p:cNvPr id="788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C6289E6E-4460-44D3-B5F9-2D6672ADC7EE}"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Code Generation</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CVM Branch Instructions</a:t>
            </a:r>
          </a:p>
        </p:txBody>
      </p:sp>
      <p:sp>
        <p:nvSpPr>
          <p:cNvPr id="3" name="Content Placeholder 2"/>
          <p:cNvSpPr>
            <a:spLocks noGrp="1"/>
          </p:cNvSpPr>
          <p:nvPr>
            <p:ph idx="1"/>
          </p:nvPr>
        </p:nvSpPr>
        <p:spPr/>
        <p:txBody>
          <a:bodyPr/>
          <a:lstStyle/>
          <a:p>
            <a:r>
              <a:rPr lang="en-US" dirty="0"/>
              <a:t>CVM has nine branch instructions</a:t>
            </a:r>
          </a:p>
          <a:p>
            <a:pPr lvl="1">
              <a:tabLst>
                <a:tab pos="1597025" algn="l"/>
              </a:tabLst>
            </a:pPr>
            <a:r>
              <a:rPr lang="en-US" dirty="0">
                <a:latin typeface="Consolas" panose="020B0609020204030204" pitchFamily="49" charset="0"/>
              </a:rPr>
              <a:t>BR   unconditional branch</a:t>
            </a:r>
          </a:p>
          <a:p>
            <a:pPr lvl="1">
              <a:tabLst>
                <a:tab pos="1597025" algn="l"/>
              </a:tabLst>
            </a:pPr>
            <a:r>
              <a:rPr lang="en-US" dirty="0">
                <a:latin typeface="Consolas" panose="020B0609020204030204" pitchFamily="49" charset="0"/>
              </a:rPr>
              <a:t>BE   branch if equal</a:t>
            </a:r>
          </a:p>
          <a:p>
            <a:pPr lvl="1">
              <a:tabLst>
                <a:tab pos="1597025" algn="l"/>
              </a:tabLst>
            </a:pPr>
            <a:r>
              <a:rPr lang="en-US" dirty="0">
                <a:latin typeface="Consolas" panose="020B0609020204030204" pitchFamily="49" charset="0"/>
              </a:rPr>
              <a:t>BNE  branch if not equal</a:t>
            </a:r>
          </a:p>
          <a:p>
            <a:pPr lvl="1">
              <a:tabLst>
                <a:tab pos="1597025" algn="l"/>
              </a:tabLst>
            </a:pPr>
            <a:r>
              <a:rPr lang="en-US" dirty="0">
                <a:latin typeface="Consolas" panose="020B0609020204030204" pitchFamily="49" charset="0"/>
              </a:rPr>
              <a:t>BG   branch if greater</a:t>
            </a:r>
          </a:p>
          <a:p>
            <a:pPr lvl="1">
              <a:tabLst>
                <a:tab pos="1597025" algn="l"/>
              </a:tabLst>
            </a:pPr>
            <a:r>
              <a:rPr lang="en-US" dirty="0">
                <a:latin typeface="Consolas" panose="020B0609020204030204" pitchFamily="49" charset="0"/>
              </a:rPr>
              <a:t>BGE  branch if greater or equal</a:t>
            </a:r>
          </a:p>
          <a:p>
            <a:pPr lvl="1">
              <a:tabLst>
                <a:tab pos="1597025" algn="l"/>
              </a:tabLst>
            </a:pPr>
            <a:r>
              <a:rPr lang="en-US" dirty="0">
                <a:latin typeface="Consolas" panose="020B0609020204030204" pitchFamily="49" charset="0"/>
              </a:rPr>
              <a:t>BL   branch if less</a:t>
            </a:r>
          </a:p>
          <a:p>
            <a:pPr lvl="1">
              <a:tabLst>
                <a:tab pos="1597025" algn="l"/>
              </a:tabLst>
            </a:pPr>
            <a:r>
              <a:rPr lang="en-US" dirty="0">
                <a:latin typeface="Consolas" panose="020B0609020204030204" pitchFamily="49" charset="0"/>
              </a:rPr>
              <a:t>BLE  branch if less or equal</a:t>
            </a:r>
          </a:p>
          <a:p>
            <a:pPr lvl="1">
              <a:tabLst>
                <a:tab pos="1597025" algn="l"/>
              </a:tabLst>
            </a:pPr>
            <a:r>
              <a:rPr lang="en-US" dirty="0">
                <a:latin typeface="Consolas" panose="020B0609020204030204" pitchFamily="49" charset="0"/>
              </a:rPr>
              <a:t>BZ   branch zero (branch if false)</a:t>
            </a:r>
          </a:p>
          <a:p>
            <a:pPr lvl="1">
              <a:tabLst>
                <a:tab pos="1597025" algn="l"/>
              </a:tabLst>
            </a:pPr>
            <a:r>
              <a:rPr lang="en-US" dirty="0">
                <a:latin typeface="Consolas" panose="020B0609020204030204" pitchFamily="49" charset="0"/>
              </a:rPr>
              <a:t>BNZ  branch nonzero (branch if true)</a:t>
            </a:r>
          </a:p>
          <a:p>
            <a:r>
              <a:rPr lang="en-US" dirty="0"/>
              <a:t>These branch instructions are used to implement control flow logic within a subprogram.</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8680" y="138113"/>
            <a:ext cx="7406640" cy="1004887"/>
          </a:xfrm>
        </p:spPr>
        <p:txBody>
          <a:bodyPr/>
          <a:lstStyle/>
          <a:p>
            <a:r>
              <a:rPr lang="en-US" dirty="0"/>
              <a:t>Emitting Code for an Unconditional Branch</a:t>
            </a:r>
          </a:p>
        </p:txBody>
      </p:sp>
      <p:sp>
        <p:nvSpPr>
          <p:cNvPr id="3" name="Content Placeholder 2"/>
          <p:cNvSpPr>
            <a:spLocks noGrp="1"/>
          </p:cNvSpPr>
          <p:nvPr>
            <p:ph idx="1"/>
          </p:nvPr>
        </p:nvSpPr>
        <p:spPr/>
        <p:txBody>
          <a:bodyPr/>
          <a:lstStyle/>
          <a:p>
            <a:r>
              <a:rPr lang="en-US" dirty="0"/>
              <a:t>An unconditional branch in CVM has the form</a:t>
            </a:r>
            <a:br>
              <a:rPr lang="en-US" dirty="0"/>
            </a:br>
            <a:r>
              <a:rPr lang="en-US" sz="2000" dirty="0">
                <a:latin typeface="Consolas" pitchFamily="49" charset="0"/>
                <a:cs typeface="Consolas" pitchFamily="49" charset="0"/>
              </a:rPr>
              <a:t>  BR L</a:t>
            </a:r>
            <a:r>
              <a:rPr lang="en-US" sz="2000" i="1" dirty="0">
                <a:latin typeface="Consolas" pitchFamily="49" charset="0"/>
                <a:cs typeface="Consolas" pitchFamily="49" charset="0"/>
              </a:rPr>
              <a:t>n</a:t>
            </a:r>
            <a:br>
              <a:rPr lang="en-US" sz="2000" dirty="0">
                <a:latin typeface="Consolas" pitchFamily="49" charset="0"/>
                <a:cs typeface="Consolas" pitchFamily="49" charset="0"/>
              </a:rPr>
            </a:br>
            <a:r>
              <a:rPr lang="en-US" dirty="0"/>
              <a:t>where L</a:t>
            </a:r>
            <a:r>
              <a:rPr lang="en-US" i="1" dirty="0"/>
              <a:t>n</a:t>
            </a:r>
            <a:r>
              <a:rPr lang="en-US" dirty="0"/>
              <a:t> is the label of the instruction that is the target of the branch; e.g., </a:t>
            </a:r>
            <a:r>
              <a:rPr lang="en-US" dirty="0">
                <a:latin typeface="Consolas" panose="020B0609020204030204" pitchFamily="49" charset="0"/>
              </a:rPr>
              <a:t>L16</a:t>
            </a:r>
            <a:r>
              <a:rPr lang="en-US" dirty="0"/>
              <a:t>.</a:t>
            </a:r>
          </a:p>
          <a:p>
            <a:r>
              <a:rPr lang="en-US" dirty="0"/>
              <a:t>The assembler converts</a:t>
            </a:r>
            <a:br>
              <a:rPr lang="en-US" dirty="0"/>
            </a:br>
            <a:r>
              <a:rPr lang="en-US" sz="2000" dirty="0">
                <a:latin typeface="Consolas" panose="020B0609020204030204" pitchFamily="49" charset="0"/>
              </a:rPr>
              <a:t>  BR L</a:t>
            </a:r>
            <a:r>
              <a:rPr lang="en-US" sz="2000" i="1" dirty="0">
                <a:latin typeface="Consolas" panose="020B0609020204030204" pitchFamily="49" charset="0"/>
              </a:rPr>
              <a:t>n</a:t>
            </a:r>
            <a:r>
              <a:rPr lang="en-US" sz="2000" dirty="0">
                <a:latin typeface="Consolas" panose="020B0609020204030204" pitchFamily="49" charset="0"/>
              </a:rPr>
              <a:t> </a:t>
            </a:r>
            <a:br>
              <a:rPr lang="en-US" sz="2000" dirty="0">
                <a:latin typeface="Consolas" panose="020B0609020204030204" pitchFamily="49" charset="0"/>
              </a:rPr>
            </a:br>
            <a:r>
              <a:rPr lang="en-US" dirty="0"/>
              <a:t>to a branch based on the relative offset of the target instruction.</a:t>
            </a:r>
          </a:p>
          <a:p>
            <a:r>
              <a:rPr lang="en-US" dirty="0"/>
              <a:t>Emitting an unconditional branch</a:t>
            </a:r>
          </a:p>
          <a:p>
            <a:pPr marL="457200" lvl="1" indent="0">
              <a:buNone/>
            </a:pPr>
            <a:r>
              <a:rPr lang="en-US" dirty="0">
                <a:latin typeface="Consolas" pitchFamily="49" charset="0"/>
                <a:cs typeface="Consolas" pitchFamily="49" charset="0"/>
              </a:rPr>
              <a:t>emit("BR $L2")</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Consider code generation based on relational operators such as </a:t>
            </a:r>
            <a:r>
              <a:rPr lang="en-US" dirty="0">
                <a:latin typeface="Consolas" panose="020B0609020204030204" pitchFamily="49" charset="0"/>
              </a:rPr>
              <a:t>&gt;</a:t>
            </a:r>
            <a:r>
              <a:rPr lang="en-US" dirty="0"/>
              <a:t> or </a:t>
            </a:r>
            <a:r>
              <a:rPr lang="en-US" dirty="0">
                <a:latin typeface="Consolas" panose="020B0609020204030204" pitchFamily="49" charset="0"/>
              </a:rPr>
              <a:t>&lt;=</a:t>
            </a:r>
            <a:r>
              <a:rPr lang="en-US" dirty="0"/>
              <a:t>.</a:t>
            </a:r>
          </a:p>
          <a:p>
            <a:r>
              <a:rPr lang="en-US" dirty="0"/>
              <a:t>The corresponding conditional branch instructions involve the comparison of two integer values which are already at the top of the run-time stack.</a:t>
            </a:r>
          </a:p>
          <a:p>
            <a:r>
              <a:rPr lang="en-US" dirty="0"/>
              <a:t>These instructions remove the two integers from the top of the stack, compare them, and branch accordingly.</a:t>
            </a:r>
          </a:p>
          <a:p>
            <a:r>
              <a:rPr lang="en-US" dirty="0"/>
              <a:t>The instruction</a:t>
            </a:r>
            <a:br>
              <a:rPr lang="en-US" dirty="0"/>
            </a:br>
            <a:r>
              <a:rPr lang="en-US" sz="2000" dirty="0">
                <a:latin typeface="Consolas" panose="020B0609020204030204" pitchFamily="49" charset="0"/>
              </a:rPr>
              <a:t>  BGE Ln</a:t>
            </a:r>
            <a:br>
              <a:rPr lang="en-US" dirty="0">
                <a:latin typeface="Consolas" panose="020B0609020204030204" pitchFamily="49" charset="0"/>
              </a:rPr>
            </a:br>
            <a:r>
              <a:rPr lang="en-US" dirty="0"/>
              <a:t>will branch to the specified label if the second integer value (was pushed first) on the run-time stack is greater than or equal to the integer value on the top of stack.</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Since these instructions compare only integers, </a:t>
            </a:r>
            <a:r>
              <a:rPr lang="en-US" dirty="0" err="1"/>
              <a:t>boolean</a:t>
            </a:r>
            <a:r>
              <a:rPr lang="en-US" dirty="0"/>
              <a:t> and character values will need to be “promoted” to integers before calling one of these instructions.</a:t>
            </a:r>
          </a:p>
          <a:p>
            <a:r>
              <a:rPr lang="en-US" dirty="0"/>
              <a:t>Example 1:</a:t>
            </a:r>
            <a:br>
              <a:rPr lang="en-US" dirty="0"/>
            </a:br>
            <a:r>
              <a:rPr lang="en-US" sz="2000" dirty="0">
                <a:latin typeface="Consolas" panose="020B0609020204030204" pitchFamily="49" charset="0"/>
              </a:rPr>
              <a:t>  while x &lt;= y loop ...</a:t>
            </a:r>
            <a:br>
              <a:rPr lang="en-US" sz="2000" dirty="0">
                <a:latin typeface="Consolas" panose="020B0609020204030204" pitchFamily="49" charset="0"/>
              </a:rPr>
            </a:br>
            <a:r>
              <a:rPr lang="en-US" dirty="0"/>
              <a:t>In this case, if the condition evaluates to </a:t>
            </a:r>
            <a:r>
              <a:rPr lang="en-US" b="1" dirty="0"/>
              <a:t>false</a:t>
            </a:r>
            <a:r>
              <a:rPr lang="en-US" dirty="0"/>
              <a:t>, we want to generate code to jump over the statement in the body of the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BG L2</a:t>
            </a:r>
            <a:br>
              <a:rPr lang="en-US" sz="2000" dirty="0">
                <a:latin typeface="Consolas" panose="020B0609020204030204" pitchFamily="49" charset="0"/>
              </a:rPr>
            </a:br>
            <a:r>
              <a:rPr lang="en-US" sz="20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13</a:t>
            </a:fld>
            <a:endParaRPr lang="en-US"/>
          </a:p>
        </p:txBody>
      </p:sp>
    </p:spTree>
    <p:extLst>
      <p:ext uri="{BB962C8B-B14F-4D97-AF65-F5344CB8AC3E}">
        <p14:creationId xmlns:p14="http://schemas.microsoft.com/office/powerpoint/2010/main" val="731657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Based on</a:t>
            </a:r>
            <a:br>
              <a:rPr lang="en-US" dirty="0"/>
            </a:br>
            <a:r>
              <a:rPr lang="en-US" dirty="0"/>
              <a:t>Relational Operators </a:t>
            </a:r>
            <a:r>
              <a:rPr lang="en-US" sz="2400" dirty="0"/>
              <a:t>(continued)</a:t>
            </a:r>
            <a:endParaRPr lang="en-US" dirty="0"/>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Example 2:</a:t>
            </a:r>
            <a:br>
              <a:rPr lang="en-US" dirty="0"/>
            </a:br>
            <a:r>
              <a:rPr lang="en-US" sz="2000" dirty="0">
                <a:latin typeface="Consolas" panose="020B0609020204030204" pitchFamily="49" charset="0"/>
              </a:rPr>
              <a:t>  exit when x &lt;= y;</a:t>
            </a:r>
            <a:br>
              <a:rPr lang="en-US" sz="2000" dirty="0">
                <a:latin typeface="Consolas" panose="020B0609020204030204" pitchFamily="49" charset="0"/>
              </a:rPr>
            </a:br>
            <a:r>
              <a:rPr lang="en-US" dirty="0"/>
              <a:t>In this case, if the condition evaluates to </a:t>
            </a:r>
            <a:r>
              <a:rPr lang="en-US" b="1" dirty="0"/>
              <a:t>true</a:t>
            </a:r>
            <a:r>
              <a:rPr lang="en-US" dirty="0"/>
              <a:t>, we want to generate code to branch to the end of the enclosing loop; i.e., we want to generate code similar to the following.</a:t>
            </a:r>
            <a:br>
              <a:rPr lang="en-US" dirty="0"/>
            </a:br>
            <a:r>
              <a:rPr lang="en-US" sz="2000" dirty="0">
                <a:latin typeface="Consolas" panose="020B0609020204030204" pitchFamily="49" charset="0"/>
              </a:rPr>
              <a:t>  ... // emit code to leave the values of x and y</a:t>
            </a:r>
            <a:br>
              <a:rPr lang="en-US" sz="2000" dirty="0">
                <a:latin typeface="Consolas" panose="020B0609020204030204" pitchFamily="49" charset="0"/>
              </a:rPr>
            </a:br>
            <a:r>
              <a:rPr lang="en-US" sz="2000" dirty="0">
                <a:latin typeface="Consolas" panose="020B0609020204030204" pitchFamily="49" charset="0"/>
              </a:rPr>
              <a:t>      // on the top of the stack</a:t>
            </a:r>
            <a:br>
              <a:rPr lang="en-US" sz="2000" dirty="0">
                <a:latin typeface="Consolas" panose="020B0609020204030204" pitchFamily="49" charset="0"/>
              </a:rPr>
            </a:br>
            <a:r>
              <a:rPr lang="en-US" sz="2000" dirty="0">
                <a:latin typeface="Consolas" panose="020B0609020204030204" pitchFamily="49" charset="0"/>
              </a:rPr>
              <a:t>  </a:t>
            </a:r>
            <a:r>
              <a:rPr lang="en-US" sz="2000">
                <a:latin typeface="Consolas" panose="020B0609020204030204" pitchFamily="49" charset="0"/>
              </a:rPr>
              <a:t>BLE L2</a:t>
            </a:r>
            <a:endParaRPr lang="en-US" sz="20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14</a:t>
            </a:fld>
            <a:endParaRPr lang="en-US"/>
          </a:p>
        </p:txBody>
      </p:sp>
      <p:sp>
        <p:nvSpPr>
          <p:cNvPr id="3" name="TextBox 2">
            <a:extLst>
              <a:ext uri="{FF2B5EF4-FFF2-40B4-BE49-F238E27FC236}">
                <a16:creationId xmlns:a16="http://schemas.microsoft.com/office/drawing/2014/main" id="{8DBF65A2-D68B-CBCD-C557-24C6A60A23A3}"/>
              </a:ext>
            </a:extLst>
          </p:cNvPr>
          <p:cNvSpPr txBox="1"/>
          <p:nvPr/>
        </p:nvSpPr>
        <p:spPr>
          <a:xfrm>
            <a:off x="1700861" y="4599296"/>
            <a:ext cx="5742278" cy="1446550"/>
          </a:xfrm>
          <a:prstGeom prst="rect">
            <a:avLst/>
          </a:prstGeom>
          <a:noFill/>
          <a:ln>
            <a:solidFill>
              <a:schemeClr val="tx1"/>
            </a:solidFill>
          </a:ln>
        </p:spPr>
        <p:txBody>
          <a:bodyPr wrap="none" rtlCol="0">
            <a:spAutoFit/>
          </a:bodyPr>
          <a:lstStyle/>
          <a:p>
            <a:pPr algn="l"/>
            <a:r>
              <a:rPr lang="en-US" sz="2200" dirty="0"/>
              <a:t>Note that in the first example we wanted to </a:t>
            </a:r>
          </a:p>
          <a:p>
            <a:pPr algn="l"/>
            <a:r>
              <a:rPr lang="en-US" sz="2200" dirty="0"/>
              <a:t>branch if the relational expression was false,</a:t>
            </a:r>
          </a:p>
          <a:p>
            <a:pPr algn="l"/>
            <a:r>
              <a:rPr lang="en-US" sz="2200" dirty="0"/>
              <a:t>and in the second example we wanted to</a:t>
            </a:r>
          </a:p>
          <a:p>
            <a:pPr algn="l"/>
            <a:r>
              <a:rPr lang="en-US" sz="2200" dirty="0"/>
              <a:t>branch if the relational expression was true.</a:t>
            </a:r>
          </a:p>
        </p:txBody>
      </p:sp>
    </p:spTree>
    <p:extLst>
      <p:ext uri="{BB962C8B-B14F-4D97-AF65-F5344CB8AC3E}">
        <p14:creationId xmlns:p14="http://schemas.microsoft.com/office/powerpoint/2010/main" val="32204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Branch Instructions </a:t>
            </a:r>
            <a:r>
              <a:rPr lang="en-US" b="1" dirty="0"/>
              <a:t>Not</a:t>
            </a:r>
            <a:r>
              <a:rPr lang="en-US" dirty="0"/>
              <a:t> Based on</a:t>
            </a:r>
            <a:br>
              <a:rPr lang="en-US" dirty="0"/>
            </a:br>
            <a:r>
              <a:rPr lang="en-US" dirty="0"/>
              <a:t>Relational Operators</a:t>
            </a:r>
          </a:p>
        </p:txBody>
      </p:sp>
      <p:sp>
        <p:nvSpPr>
          <p:cNvPr id="10" name="Content Placeholder 9">
            <a:extLst>
              <a:ext uri="{FF2B5EF4-FFF2-40B4-BE49-F238E27FC236}">
                <a16:creationId xmlns:a16="http://schemas.microsoft.com/office/drawing/2014/main" id="{0D079295-8E2F-A047-847A-CEBBC5E331F9}"/>
              </a:ext>
            </a:extLst>
          </p:cNvPr>
          <p:cNvSpPr>
            <a:spLocks noGrp="1"/>
          </p:cNvSpPr>
          <p:nvPr>
            <p:ph idx="1"/>
          </p:nvPr>
        </p:nvSpPr>
        <p:spPr/>
        <p:txBody>
          <a:bodyPr/>
          <a:lstStyle/>
          <a:p>
            <a:r>
              <a:rPr lang="en-US" dirty="0"/>
              <a:t>Now consider branch instructions based on </a:t>
            </a:r>
            <a:r>
              <a:rPr lang="en-US" dirty="0" err="1"/>
              <a:t>boolean</a:t>
            </a:r>
            <a:r>
              <a:rPr lang="en-US" dirty="0"/>
              <a:t> expressions that don’t involve relational operators.</a:t>
            </a:r>
          </a:p>
          <a:p>
            <a:r>
              <a:rPr lang="en-US" dirty="0"/>
              <a:t>Example</a:t>
            </a:r>
            <a:br>
              <a:rPr lang="en-US" dirty="0"/>
            </a:br>
            <a:r>
              <a:rPr lang="en-US" sz="2000" dirty="0">
                <a:latin typeface="Consolas" panose="020B0609020204030204" pitchFamily="49" charset="0"/>
              </a:rPr>
              <a:t>   if b then ...</a:t>
            </a:r>
            <a:br>
              <a:rPr lang="en-US" sz="2000" dirty="0">
                <a:latin typeface="Consolas" panose="020B0609020204030204" pitchFamily="49" charset="0"/>
              </a:rPr>
            </a:br>
            <a:r>
              <a:rPr lang="en-US" dirty="0"/>
              <a:t>where b is a </a:t>
            </a:r>
            <a:r>
              <a:rPr lang="en-US" dirty="0" err="1"/>
              <a:t>boolean</a:t>
            </a:r>
            <a:r>
              <a:rPr lang="en-US" dirty="0"/>
              <a:t> variable.</a:t>
            </a:r>
          </a:p>
          <a:p>
            <a:r>
              <a:rPr lang="en-US" dirty="0"/>
              <a:t>In this case, code generation for the expression would leave the </a:t>
            </a:r>
            <a:r>
              <a:rPr lang="en-US" dirty="0" err="1"/>
              <a:t>boolean</a:t>
            </a:r>
            <a:r>
              <a:rPr lang="en-US" dirty="0"/>
              <a:t> value (one byte) on the top of the</a:t>
            </a:r>
            <a:br>
              <a:rPr lang="en-US" dirty="0"/>
            </a:br>
            <a:r>
              <a:rPr lang="en-US" dirty="0"/>
              <a:t>run-time stack, and we would want to branch based on this </a:t>
            </a:r>
            <a:r>
              <a:rPr lang="en-US" dirty="0" err="1"/>
              <a:t>boolean</a:t>
            </a:r>
            <a:r>
              <a:rPr lang="en-US" dirty="0"/>
              <a:t> value.</a:t>
            </a:r>
          </a:p>
          <a:p>
            <a:r>
              <a:rPr lang="en-US" dirty="0"/>
              <a:t>For these situations we would use branch instructions</a:t>
            </a:r>
            <a:br>
              <a:rPr lang="en-US" dirty="0"/>
            </a:br>
            <a:r>
              <a:rPr lang="en-US" dirty="0">
                <a:latin typeface="Consolas" panose="020B0609020204030204" pitchFamily="49" charset="0"/>
              </a:rPr>
              <a:t>BZ</a:t>
            </a:r>
            <a:r>
              <a:rPr lang="en-US" dirty="0"/>
              <a:t> and </a:t>
            </a:r>
            <a:r>
              <a:rPr lang="en-US" dirty="0">
                <a:latin typeface="Consolas" panose="020B0609020204030204" pitchFamily="49" charset="0"/>
              </a:rPr>
              <a:t>BNZ</a:t>
            </a:r>
            <a:r>
              <a:rPr lang="en-US" dirty="0"/>
              <a:t>, which pop a byte off the stack and branch accordingly.</a:t>
            </a:r>
          </a:p>
          <a:p>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8CE0C63-332F-4B15-A236-51967A3210C4}" type="slidenum">
              <a:rPr lang="en-US" smtClean="0"/>
              <a:pPr/>
              <a:t>15</a:t>
            </a:fld>
            <a:endParaRPr lang="en-US"/>
          </a:p>
        </p:txBody>
      </p:sp>
    </p:spTree>
    <p:extLst>
      <p:ext uri="{BB962C8B-B14F-4D97-AF65-F5344CB8AC3E}">
        <p14:creationId xmlns:p14="http://schemas.microsoft.com/office/powerpoint/2010/main" val="199592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p>
        </p:txBody>
      </p:sp>
      <p:sp>
        <p:nvSpPr>
          <p:cNvPr id="3" name="Content Placeholder 2"/>
          <p:cNvSpPr>
            <a:spLocks noGrp="1"/>
          </p:cNvSpPr>
          <p:nvPr>
            <p:ph idx="1"/>
          </p:nvPr>
        </p:nvSpPr>
        <p:spPr>
          <a:xfrm>
            <a:off x="458787" y="1363663"/>
            <a:ext cx="8321040" cy="4935537"/>
          </a:xfrm>
        </p:spPr>
        <p:txBody>
          <a:bodyPr/>
          <a:lstStyle/>
          <a:p>
            <a:r>
              <a:rPr lang="en-US" sz="2300" dirty="0"/>
              <a:t>In addition to the standard </a:t>
            </a:r>
            <a:r>
              <a:rPr lang="en-US" sz="2300" dirty="0">
                <a:latin typeface="Consolas" pitchFamily="49" charset="0"/>
                <a:cs typeface="Consolas" pitchFamily="49" charset="0"/>
              </a:rPr>
              <a:t>emit()</a:t>
            </a:r>
            <a:r>
              <a:rPr lang="en-US" sz="2300" dirty="0"/>
              <a:t> method for an expression, which leaves the value of an expression on the top of the stack, we introduce a couple of helper methods for branching.</a:t>
            </a:r>
          </a:p>
          <a:p>
            <a:r>
              <a:rPr lang="en-US" sz="2300" dirty="0"/>
              <a:t>Class </a:t>
            </a:r>
            <a:r>
              <a:rPr lang="en-US" sz="2300" dirty="0">
                <a:latin typeface="Consolas" panose="020B0609020204030204" pitchFamily="49" charset="0"/>
              </a:rPr>
              <a:t>Expression</a:t>
            </a:r>
            <a:r>
              <a:rPr lang="en-US" sz="2300" dirty="0"/>
              <a:t> defines a method named </a:t>
            </a:r>
            <a:r>
              <a:rPr lang="en-US" sz="2300" dirty="0">
                <a:latin typeface="Consolas" panose="020B0609020204030204" pitchFamily="49" charset="0"/>
              </a:rPr>
              <a:t>emitBranch()</a:t>
            </a:r>
            <a:r>
              <a:rPr lang="en-US" sz="2300" dirty="0"/>
              <a:t> that emits code to push a </a:t>
            </a:r>
            <a:r>
              <a:rPr lang="en-US" sz="2300" dirty="0" err="1"/>
              <a:t>boolean</a:t>
            </a:r>
            <a:r>
              <a:rPr lang="en-US" sz="2300" dirty="0"/>
              <a:t> value on the run-time stack plus code that branches based on that value.</a:t>
            </a:r>
          </a:p>
          <a:p>
            <a:pPr marL="457200" lvl="1" indent="0">
              <a:buNone/>
            </a:pPr>
            <a:r>
              <a:rPr lang="en-US" sz="1800" dirty="0">
                <a:latin typeface="Consolas" panose="020B0609020204030204" pitchFamily="49" charset="0"/>
              </a:rPr>
              <a:t>open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   // leaves </a:t>
            </a:r>
            <a:r>
              <a:rPr lang="en-US" sz="1800" dirty="0" err="1">
                <a:latin typeface="Consolas" panose="020B0609020204030204" pitchFamily="49" charset="0"/>
              </a:rPr>
              <a:t>boolean</a:t>
            </a:r>
            <a:r>
              <a:rPr lang="en-US" sz="1800" dirty="0">
                <a:latin typeface="Consolas" panose="020B0609020204030204" pitchFamily="49" charset="0"/>
              </a:rPr>
              <a:t> value on top of stack</a:t>
            </a:r>
          </a:p>
          <a:p>
            <a:pPr marL="457200" lvl="1" indent="0">
              <a:spcBef>
                <a:spcPts val="100"/>
              </a:spcBef>
              <a:buNone/>
            </a:pPr>
            <a:r>
              <a:rPr lang="en-US" sz="1800" dirty="0">
                <a:latin typeface="Consolas" panose="020B0609020204030204" pitchFamily="49" charset="0"/>
              </a:rPr>
              <a:t>    emit(if (condition) "BNZ $label" else "BZ $label")</a:t>
            </a:r>
          </a:p>
          <a:p>
            <a:pPr marL="457200" lvl="1"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As pointed out in the previous examples, sometimes we want to emit code to branch if the expression evaluates to </a:t>
            </a:r>
            <a:r>
              <a:rPr lang="en-US" b="1" dirty="0"/>
              <a:t>true</a:t>
            </a:r>
            <a:r>
              <a:rPr lang="en-US" dirty="0"/>
              <a:t>, and sometimes we want to emit code to branch if the expression evaluates to </a:t>
            </a:r>
            <a:r>
              <a:rPr lang="en-US" b="1" dirty="0"/>
              <a:t>false</a:t>
            </a:r>
            <a:r>
              <a:rPr lang="en-US" dirty="0"/>
              <a:t>.  The </a:t>
            </a:r>
            <a:r>
              <a:rPr lang="en-US" dirty="0" err="1"/>
              <a:t>boolean</a:t>
            </a:r>
            <a:r>
              <a:rPr lang="en-US" dirty="0"/>
              <a:t> parameter </a:t>
            </a:r>
            <a:r>
              <a:rPr lang="en-US" dirty="0">
                <a:latin typeface="Consolas" panose="020B0609020204030204" pitchFamily="49" charset="0"/>
              </a:rPr>
              <a:t>condition</a:t>
            </a:r>
            <a:r>
              <a:rPr lang="en-US" dirty="0"/>
              <a:t> in method </a:t>
            </a:r>
            <a:r>
              <a:rPr lang="en-US" dirty="0">
                <a:latin typeface="Consolas" panose="020B0609020204030204" pitchFamily="49" charset="0"/>
              </a:rPr>
              <a:t>emitBranch()</a:t>
            </a:r>
            <a:r>
              <a:rPr lang="en-US" dirty="0"/>
              <a:t> specifies which option we want to use.</a:t>
            </a:r>
          </a:p>
          <a:p>
            <a:r>
              <a:rPr lang="en-US" dirty="0"/>
              <a:t>The default implementation of </a:t>
            </a:r>
            <a:r>
              <a:rPr lang="en-US" dirty="0">
                <a:latin typeface="Consolas" panose="020B0609020204030204" pitchFamily="49" charset="0"/>
              </a:rPr>
              <a:t>emitBranch()</a:t>
            </a:r>
            <a:r>
              <a:rPr lang="en-US" dirty="0"/>
              <a:t> defined in class </a:t>
            </a:r>
            <a:r>
              <a:rPr lang="en-US" dirty="0">
                <a:latin typeface="Consolas" panose="020B0609020204030204" pitchFamily="49" charset="0"/>
              </a:rPr>
              <a:t>Expression</a:t>
            </a:r>
            <a:r>
              <a:rPr lang="en-US" dirty="0"/>
              <a:t> works correctly for </a:t>
            </a:r>
            <a:r>
              <a:rPr lang="en-US" dirty="0" err="1"/>
              <a:t>boolean</a:t>
            </a:r>
            <a:r>
              <a:rPr lang="en-US" dirty="0"/>
              <a:t> expressions that don’t involve relational operators, but we need to override it for class </a:t>
            </a:r>
            <a:r>
              <a:rPr lang="en-US" dirty="0" err="1">
                <a:latin typeface="Consolas" panose="020B0609020204030204" pitchFamily="49" charset="0"/>
              </a:rPr>
              <a:t>RelationalExpr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17</a:t>
            </a:fld>
            <a:endParaRPr lang="en-US"/>
          </a:p>
        </p:txBody>
      </p:sp>
    </p:spTree>
    <p:extLst>
      <p:ext uri="{BB962C8B-B14F-4D97-AF65-F5344CB8AC3E}">
        <p14:creationId xmlns:p14="http://schemas.microsoft.com/office/powerpoint/2010/main" val="24061385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emitBranch()</a:t>
            </a:r>
            <a:br>
              <a:rPr lang="en-US" dirty="0">
                <a:latin typeface="Consolas" panose="020B0609020204030204" pitchFamily="49" charset="0"/>
              </a:rPr>
            </a:br>
            <a:r>
              <a:rPr lang="en-US" sz="2400" dirty="0"/>
              <a:t>(continued)</a:t>
            </a:r>
            <a:endParaRPr lang="en-US" dirty="0"/>
          </a:p>
        </p:txBody>
      </p:sp>
      <p:sp>
        <p:nvSpPr>
          <p:cNvPr id="3" name="Content Placeholder 2"/>
          <p:cNvSpPr>
            <a:spLocks noGrp="1"/>
          </p:cNvSpPr>
          <p:nvPr>
            <p:ph idx="1"/>
          </p:nvPr>
        </p:nvSpPr>
        <p:spPr/>
        <p:txBody>
          <a:bodyPr/>
          <a:lstStyle/>
          <a:p>
            <a:r>
              <a:rPr lang="en-US" dirty="0"/>
              <a:t>Method </a:t>
            </a:r>
            <a:r>
              <a:rPr lang="en-US" dirty="0">
                <a:latin typeface="Consolas" panose="020B0609020204030204" pitchFamily="49" charset="0"/>
              </a:rPr>
              <a:t>emitBranch()</a:t>
            </a:r>
            <a:r>
              <a:rPr lang="en-US" dirty="0"/>
              <a:t> for relational expressions.</a:t>
            </a:r>
          </a:p>
          <a:p>
            <a:pPr marL="457200" lvl="1" indent="0">
              <a:buNone/>
            </a:pPr>
            <a:r>
              <a:rPr lang="en-US" sz="1800" dirty="0">
                <a:latin typeface="Consolas" panose="020B0609020204030204" pitchFamily="49" charset="0"/>
              </a:rPr>
              <a:t>override fun emitBranch(condition : Boolean, label : String)</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emitOperands()</a:t>
            </a:r>
          </a:p>
          <a:p>
            <a:pPr marL="457200" lvl="1" indent="0">
              <a:spcBef>
                <a:spcPts val="100"/>
              </a:spcBef>
              <a:buNone/>
            </a:pPr>
            <a:r>
              <a:rPr lang="en-US" sz="1800" dirty="0">
                <a:latin typeface="Consolas" panose="020B0609020204030204" pitchFamily="49" charset="0"/>
              </a:rPr>
              <a:t>    when (</a:t>
            </a:r>
            <a:r>
              <a:rPr lang="en-US" sz="1800" dirty="0" err="1">
                <a:latin typeface="Consolas" panose="020B0609020204030204" pitchFamily="49" charset="0"/>
              </a:rPr>
              <a:t>operator.symbol</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Symbol.equals</a:t>
            </a:r>
            <a:r>
              <a:rPr lang="en-US" sz="1800" dirty="0">
                <a:latin typeface="Consolas" panose="020B0609020204030204" pitchFamily="49" charset="0"/>
              </a:rPr>
              <a:t>   -&gt; emit(if (condition) "BE $label"</a:t>
            </a:r>
          </a:p>
          <a:p>
            <a:pPr marL="457200" lvl="1" indent="0">
              <a:spcBef>
                <a:spcPts val="100"/>
              </a:spcBef>
              <a:buNone/>
            </a:pPr>
            <a:r>
              <a:rPr lang="en-US" sz="1800" dirty="0">
                <a:latin typeface="Consolas" panose="020B0609020204030204" pitchFamily="49" charset="0"/>
              </a:rPr>
              <a:t>                                else "BNE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Symbol.notEqual</a:t>
            </a:r>
            <a:r>
              <a:rPr lang="en-US" sz="1800" dirty="0">
                <a:latin typeface="Consolas" panose="020B0609020204030204" pitchFamily="49" charset="0"/>
              </a:rPr>
              <a:t> -&gt; emit(if (condition) "BNE $label"</a:t>
            </a:r>
          </a:p>
          <a:p>
            <a:pPr marL="457200" lvl="1" indent="0">
              <a:spcBef>
                <a:spcPts val="100"/>
              </a:spcBef>
              <a:buNone/>
            </a:pPr>
            <a:r>
              <a:rPr lang="en-US" sz="1800" dirty="0">
                <a:latin typeface="Consolas" panose="020B0609020204030204" pitchFamily="49" charset="0"/>
              </a:rPr>
              <a:t>                                else "BE $label")</a:t>
            </a:r>
          </a:p>
          <a:p>
            <a:pPr marL="457200"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Symbol.lessThan</a:t>
            </a:r>
            <a:r>
              <a:rPr lang="en-US" sz="1800" dirty="0">
                <a:latin typeface="Consolas" panose="020B0609020204030204" pitchFamily="49" charset="0"/>
              </a:rPr>
              <a:t> -&gt; emit(if (condition) "BL $label"</a:t>
            </a:r>
          </a:p>
          <a:p>
            <a:pPr marL="457200" lvl="1" indent="0">
              <a:spcBef>
                <a:spcPts val="100"/>
              </a:spcBef>
              <a:buNone/>
            </a:pPr>
            <a:r>
              <a:rPr lang="en-US" sz="1800" dirty="0">
                <a:latin typeface="Consolas" panose="020B0609020204030204" pitchFamily="49" charset="0"/>
              </a:rPr>
              <a:t>                                else "BGE $label")</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else -&gt; throw </a:t>
            </a:r>
            <a:r>
              <a:rPr lang="en-US" sz="1800" dirty="0" err="1">
                <a:latin typeface="Consolas" panose="020B0609020204030204" pitchFamily="49" charset="0"/>
              </a:rPr>
              <a:t>CodeGenException</a:t>
            </a:r>
            <a:r>
              <a:rPr lang="en-US" sz="180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  }</a:t>
            </a:r>
          </a:p>
          <a:p>
            <a:pPr marL="457200" lvl="1" indent="0">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18</a:t>
            </a:fld>
            <a:endParaRPr lang="en-US"/>
          </a:p>
        </p:txBody>
      </p:sp>
    </p:spTree>
    <p:extLst>
      <p:ext uri="{BB962C8B-B14F-4D97-AF65-F5344CB8AC3E}">
        <p14:creationId xmlns:p14="http://schemas.microsoft.com/office/powerpoint/2010/main" val="36581699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8113"/>
            <a:ext cx="7315200" cy="1004887"/>
          </a:xfrm>
        </p:spPr>
        <p:txBody>
          <a:bodyPr/>
          <a:lstStyle/>
          <a:p>
            <a:r>
              <a:rPr lang="en-US" dirty="0"/>
              <a:t>Helper Methods for Emitting</a:t>
            </a:r>
            <a:br>
              <a:rPr lang="en-US" dirty="0"/>
            </a:br>
            <a:r>
              <a:rPr lang="en-US" dirty="0"/>
              <a:t>Load and Store Instructions</a:t>
            </a:r>
          </a:p>
        </p:txBody>
      </p:sp>
      <p:sp>
        <p:nvSpPr>
          <p:cNvPr id="3" name="Content Placeholder 2"/>
          <p:cNvSpPr>
            <a:spLocks noGrp="1"/>
          </p:cNvSpPr>
          <p:nvPr>
            <p:ph idx="1"/>
          </p:nvPr>
        </p:nvSpPr>
        <p:spPr>
          <a:xfrm>
            <a:off x="458788" y="1363663"/>
            <a:ext cx="8226425" cy="4935537"/>
          </a:xfrm>
        </p:spPr>
        <p:txBody>
          <a:bodyPr/>
          <a:lstStyle/>
          <a:p>
            <a:r>
              <a:rPr lang="en-US" dirty="0"/>
              <a:t>Class AST provides three helper methods for emitting load and store instructions for various types.</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emitLoadInst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(t : Type)</a:t>
            </a:r>
          </a:p>
          <a:p>
            <a:pPr marL="457200" lvl="1" indent="0">
              <a:buNone/>
            </a:pPr>
            <a:r>
              <a:rPr lang="en-US" sz="1800" dirty="0">
                <a:latin typeface="Consolas" panose="020B0609020204030204" pitchFamily="49" charset="0"/>
              </a:rPr>
              <a:t>protected fun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numBytes</a:t>
            </a:r>
            <a:r>
              <a:rPr lang="en-US" sz="1800" dirty="0">
                <a:latin typeface="Consolas" panose="020B0609020204030204" pitchFamily="49" charset="0"/>
              </a:rPr>
              <a:t> : Int)</a:t>
            </a:r>
          </a:p>
          <a:p>
            <a:r>
              <a:rPr lang="en-US" dirty="0"/>
              <a:t>All three methods assume that the target address for the load or store instruction is already on the top of the stack.</a:t>
            </a:r>
          </a:p>
        </p:txBody>
      </p:sp>
      <p:sp>
        <p:nvSpPr>
          <p:cNvPr id="4" name="Footer Placeholder 3"/>
          <p:cNvSpPr>
            <a:spLocks noGrp="1"/>
          </p:cNvSpPr>
          <p:nvPr>
            <p:ph type="ftr" sz="quarter" idx="10"/>
          </p:nvPr>
        </p:nvSpPr>
        <p:spPr>
          <a:xfrm>
            <a:off x="685800" y="6477000"/>
            <a:ext cx="2741613" cy="274638"/>
          </a:xfrm>
        </p:spPr>
        <p:txBody>
          <a:bodyPr/>
          <a:lstStyle/>
          <a:p>
            <a:r>
              <a:rPr lang="en-US"/>
              <a:t>©SoftMoore Consulting</a:t>
            </a:r>
          </a:p>
        </p:txBody>
      </p:sp>
      <p:sp>
        <p:nvSpPr>
          <p:cNvPr id="5" name="Slide Number Placeholder 4"/>
          <p:cNvSpPr>
            <a:spLocks noGrp="1"/>
          </p:cNvSpPr>
          <p:nvPr>
            <p:ph type="sldNum" sz="quarter" idx="11"/>
          </p:nvPr>
        </p:nvSpPr>
        <p:spPr>
          <a:xfrm>
            <a:off x="6578600" y="6477000"/>
            <a:ext cx="1828800" cy="274638"/>
          </a:xfrm>
        </p:spPr>
        <p:txBody>
          <a:bodyPr/>
          <a:lstStyle/>
          <a:p>
            <a:r>
              <a:rPr lang="en-US"/>
              <a:t>Slide </a:t>
            </a:r>
            <a:fld id="{38CE0C63-332F-4B15-A236-51967A3210C4}" type="slidenum">
              <a:rPr lang="en-US" smtClean="0"/>
              <a:pPr/>
              <a:t>19</a:t>
            </a:fld>
            <a:endParaRPr lang="en-US"/>
          </a:p>
        </p:txBody>
      </p:sp>
    </p:spTree>
    <p:extLst>
      <p:ext uri="{BB962C8B-B14F-4D97-AF65-F5344CB8AC3E}">
        <p14:creationId xmlns:p14="http://schemas.microsoft.com/office/powerpoint/2010/main" val="4063629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Code Generation</a:t>
            </a:r>
          </a:p>
        </p:txBody>
      </p:sp>
      <p:sp>
        <p:nvSpPr>
          <p:cNvPr id="4099" name="Content Placeholder 2"/>
          <p:cNvSpPr>
            <a:spLocks noGrp="1"/>
          </p:cNvSpPr>
          <p:nvPr>
            <p:ph idx="1"/>
          </p:nvPr>
        </p:nvSpPr>
        <p:spPr/>
        <p:txBody>
          <a:bodyPr/>
          <a:lstStyle/>
          <a:p>
            <a:r>
              <a:rPr lang="en-US" dirty="0"/>
              <a:t>Code generation depends not only on the source language, but also very heavily on the target machine, making it harder to develop general principles.</a:t>
            </a:r>
          </a:p>
          <a:p>
            <a:r>
              <a:rPr lang="en-US" dirty="0"/>
              <a:t>First Rule of Code Generation: The resulting object code must be semantically equivalent to the source program.</a:t>
            </a:r>
          </a:p>
          <a:p>
            <a:r>
              <a:rPr lang="en-US" dirty="0"/>
              <a:t>Other than I/O errors, errors encountered during code generation represent internal errors and should never occur.</a:t>
            </a:r>
          </a:p>
          <a:p>
            <a:pPr lvl="1"/>
            <a:r>
              <a:rPr lang="en-US" dirty="0"/>
              <a:t>We occasionally use assertions to make sure that everything is consistent.</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a:t>Helper Methods for Emitting</a:t>
            </a:r>
            <a:br>
              <a:rPr lang="en-US" dirty="0"/>
            </a:br>
            <a:r>
              <a:rPr lang="en-US" dirty="0"/>
              <a:t>Load and Store Instructions </a:t>
            </a:r>
            <a:r>
              <a:rPr lang="en-US" sz="2400" dirty="0"/>
              <a:t>(continued)</a:t>
            </a:r>
            <a:endParaRPr lang="en-US" sz="2000" dirty="0">
              <a:latin typeface="Consolas" pitchFamily="49" charset="0"/>
              <a:cs typeface="Consolas" pitchFamily="49" charset="0"/>
            </a:endParaRPr>
          </a:p>
        </p:txBody>
      </p:sp>
      <p:sp>
        <p:nvSpPr>
          <p:cNvPr id="16387" name="Content Placeholder 2"/>
          <p:cNvSpPr>
            <a:spLocks noGrp="1"/>
          </p:cNvSpPr>
          <p:nvPr>
            <p:ph idx="1"/>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emits the appropriate LOAD instruction based on the size (number of bytes) of a type.</a:t>
            </a:r>
          </a:p>
          <a:p>
            <a:pPr lvl="1"/>
            <a:r>
              <a:rPr lang="en-US" dirty="0">
                <a:latin typeface="Consolas" panose="020B0609020204030204" pitchFamily="49" charset="0"/>
              </a:rPr>
              <a:t>LOADB</a:t>
            </a:r>
            <a:r>
              <a:rPr lang="en-US" dirty="0"/>
              <a:t> (load byte)		–  </a:t>
            </a:r>
            <a:r>
              <a:rPr lang="en-US" dirty="0">
                <a:latin typeface="Consolas" panose="020B0609020204030204" pitchFamily="49" charset="0"/>
              </a:rPr>
              <a:t>LOAD2B</a:t>
            </a:r>
            <a:r>
              <a:rPr lang="en-US" dirty="0"/>
              <a:t> (load 2 bytes)</a:t>
            </a:r>
          </a:p>
          <a:p>
            <a:pPr lvl="1"/>
            <a:r>
              <a:rPr lang="en-US" dirty="0">
                <a:latin typeface="Consolas" panose="020B0609020204030204" pitchFamily="49" charset="0"/>
              </a:rPr>
              <a:t>LOADW</a:t>
            </a:r>
            <a:r>
              <a:rPr lang="en-US" dirty="0"/>
              <a:t> (load 4 bytes)	–  </a:t>
            </a:r>
            <a:r>
              <a:rPr lang="en-US" dirty="0">
                <a:latin typeface="Consolas" panose="020B0609020204030204" pitchFamily="49" charset="0"/>
              </a:rPr>
              <a:t>LOAD n</a:t>
            </a:r>
            <a:r>
              <a:rPr lang="en-US" dirty="0"/>
              <a:t> (load n bytes)</a:t>
            </a:r>
          </a:p>
          <a:p>
            <a:r>
              <a:rPr lang="en-US" dirty="0"/>
              <a:t>Similarly, method </a:t>
            </a:r>
            <a:r>
              <a:rPr lang="en-US" dirty="0" err="1">
                <a:latin typeface="Consolas" pitchFamily="49" charset="0"/>
                <a:cs typeface="Consolas" pitchFamily="49" charset="0"/>
              </a:rPr>
              <a:t>emitStoreInst</a:t>
            </a:r>
            <a:r>
              <a:rPr lang="en-US" dirty="0">
                <a:latin typeface="Consolas" pitchFamily="49" charset="0"/>
                <a:cs typeface="Consolas" pitchFamily="49" charset="0"/>
              </a:rPr>
              <a:t>()</a:t>
            </a:r>
            <a:r>
              <a:rPr lang="en-US" dirty="0"/>
              <a:t> emits the appropriate </a:t>
            </a:r>
            <a:r>
              <a:rPr lang="en-US" dirty="0">
                <a:latin typeface="Consolas" panose="020B0609020204030204" pitchFamily="49" charset="0"/>
              </a:rPr>
              <a:t>STORE</a:t>
            </a:r>
            <a:r>
              <a:rPr lang="en-US" dirty="0"/>
              <a:t> instruction based on the size of a type.</a:t>
            </a:r>
          </a:p>
          <a:p>
            <a:pPr lvl="1"/>
            <a:r>
              <a:rPr lang="en-US" dirty="0">
                <a:latin typeface="Consolas" panose="020B0609020204030204" pitchFamily="49" charset="0"/>
              </a:rPr>
              <a:t>STOREB</a:t>
            </a:r>
            <a:r>
              <a:rPr lang="en-US" dirty="0"/>
              <a:t> (store byte)	–  </a:t>
            </a:r>
            <a:r>
              <a:rPr lang="en-US" dirty="0">
                <a:latin typeface="Consolas" panose="020B0609020204030204" pitchFamily="49" charset="0"/>
              </a:rPr>
              <a:t>STORE2B</a:t>
            </a:r>
            <a:r>
              <a:rPr lang="en-US" dirty="0"/>
              <a:t> (store 2 bytes)</a:t>
            </a:r>
          </a:p>
          <a:p>
            <a:pPr lvl="1"/>
            <a:r>
              <a:rPr lang="en-US" dirty="0">
                <a:latin typeface="Consolas" panose="020B0609020204030204" pitchFamily="49" charset="0"/>
              </a:rPr>
              <a:t>STOREW</a:t>
            </a:r>
            <a:r>
              <a:rPr lang="en-US" dirty="0"/>
              <a:t> (store 4 bytes)	–  </a:t>
            </a:r>
            <a:r>
              <a:rPr lang="en-US" dirty="0">
                <a:latin typeface="Consolas" panose="020B0609020204030204" pitchFamily="49" charset="0"/>
              </a:rPr>
              <a:t>STORE n</a:t>
            </a:r>
            <a:r>
              <a:rPr lang="en-US" dirty="0"/>
              <a:t> (store n bytes)</a:t>
            </a:r>
          </a:p>
        </p:txBody>
      </p:sp>
      <p:sp>
        <p:nvSpPr>
          <p:cNvPr id="16388" name="Footer Placeholder 3"/>
          <p:cNvSpPr>
            <a:spLocks noGrp="1"/>
          </p:cNvSpPr>
          <p:nvPr>
            <p:ph type="ftr" sz="quarter" idx="10"/>
          </p:nvPr>
        </p:nvSpPr>
        <p:spPr>
          <a:noFill/>
        </p:spPr>
        <p:txBody>
          <a:bodyPr/>
          <a:lstStyle/>
          <a:p>
            <a:r>
              <a:rPr lang="en-US"/>
              <a:t>©SoftMoore Consulting</a:t>
            </a:r>
          </a:p>
        </p:txBody>
      </p:sp>
      <p:sp>
        <p:nvSpPr>
          <p:cNvPr id="16389" name="Slide Number Placeholder 4"/>
          <p:cNvSpPr>
            <a:spLocks noGrp="1"/>
          </p:cNvSpPr>
          <p:nvPr>
            <p:ph type="sldNum" sz="quarter" idx="11"/>
          </p:nvPr>
        </p:nvSpPr>
        <p:spPr>
          <a:noFill/>
        </p:spPr>
        <p:txBody>
          <a:bodyPr/>
          <a:lstStyle/>
          <a:p>
            <a:r>
              <a:rPr lang="en-US"/>
              <a:t>Slide </a:t>
            </a:r>
            <a:fld id="{0A909C7F-2E93-40F8-BA8E-977412482D98}" type="slidenum">
              <a:rPr lang="en-US" smtClean="0"/>
              <a:pPr/>
              <a:t>20</a:t>
            </a:fld>
            <a:endParaRPr lang="en-US"/>
          </a:p>
        </p:txBody>
      </p:sp>
      <p:sp>
        <p:nvSpPr>
          <p:cNvPr id="2" name="TextBox 1">
            <a:extLst>
              <a:ext uri="{FF2B5EF4-FFF2-40B4-BE49-F238E27FC236}">
                <a16:creationId xmlns:a16="http://schemas.microsoft.com/office/drawing/2014/main" id="{6F30CF81-FDE4-4853-8C73-DC9FC5D60F6C}"/>
              </a:ext>
            </a:extLst>
          </p:cNvPr>
          <p:cNvSpPr txBox="1"/>
          <p:nvPr/>
        </p:nvSpPr>
        <p:spPr>
          <a:xfrm>
            <a:off x="1876390" y="5181600"/>
            <a:ext cx="5391220" cy="738664"/>
          </a:xfrm>
          <a:prstGeom prst="rect">
            <a:avLst/>
          </a:prstGeom>
          <a:noFill/>
          <a:ln>
            <a:solidFill>
              <a:srgbClr val="330099"/>
            </a:solidFill>
          </a:ln>
        </p:spPr>
        <p:txBody>
          <a:bodyPr wrap="none" rtlCol="0">
            <a:spAutoFit/>
          </a:bodyPr>
          <a:lstStyle/>
          <a:p>
            <a:r>
              <a:rPr lang="en-US" sz="2100" dirty="0"/>
              <a:t>All load and store instructions retrieve (pop)</a:t>
            </a:r>
          </a:p>
          <a:p>
            <a:r>
              <a:rPr lang="en-US" sz="2100" dirty="0"/>
              <a:t>the target address from the top of the stack.</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p>
        </p:txBody>
      </p:sp>
      <p:sp>
        <p:nvSpPr>
          <p:cNvPr id="17411" name="Content Placeholder 2"/>
          <p:cNvSpPr>
            <a:spLocks noGrp="1"/>
          </p:cNvSpPr>
          <p:nvPr>
            <p:ph idx="1"/>
          </p:nvPr>
        </p:nvSpPr>
        <p:spPr/>
        <p:txBody>
          <a:bodyPr tIns="91440"/>
          <a:lstStyle/>
          <a:p>
            <a:pPr marL="182880" indent="0">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4    -&gt; emit("LOADW")</a:t>
            </a:r>
          </a:p>
          <a:p>
            <a:pPr marL="182880" indent="0">
              <a:spcBef>
                <a:spcPts val="200"/>
              </a:spcBef>
              <a:buFontTx/>
              <a:buNone/>
            </a:pPr>
            <a:r>
              <a:rPr lang="en-US" sz="1800" dirty="0">
                <a:latin typeface="Consolas" pitchFamily="49" charset="0"/>
                <a:cs typeface="Consolas" pitchFamily="49" charset="0"/>
              </a:rPr>
              <a:t>        2    -&gt; emit("LOAD2B")</a:t>
            </a:r>
          </a:p>
          <a:p>
            <a:pPr marL="182880" indent="0">
              <a:spcBef>
                <a:spcPts val="200"/>
              </a:spcBef>
              <a:buFontTx/>
              <a:buNone/>
            </a:pPr>
            <a:r>
              <a:rPr lang="en-US" sz="1800" dirty="0">
                <a:latin typeface="Consolas" pitchFamily="49" charset="0"/>
                <a:cs typeface="Consolas" pitchFamily="49" charset="0"/>
              </a:rPr>
              <a:t>        1    -&gt; emit("LOADB")</a:t>
            </a:r>
          </a:p>
          <a:p>
            <a:pPr marL="182880" indent="0">
              <a:spcBef>
                <a:spcPts val="200"/>
              </a:spcBef>
              <a:buFontTx/>
              <a:buNone/>
            </a:pPr>
            <a:r>
              <a:rPr lang="en-US" sz="1800" dirty="0">
                <a:latin typeface="Consolas" pitchFamily="49" charset="0"/>
                <a:cs typeface="Consolas" pitchFamily="49" charset="0"/>
              </a:rPr>
              <a:t>        else -&gt; emit("LOAD ${</a:t>
            </a:r>
            <a:r>
              <a:rPr lang="en-US" sz="1800" dirty="0" err="1">
                <a:latin typeface="Consolas" pitchFamily="49" charset="0"/>
                <a:cs typeface="Consolas" pitchFamily="49" charset="0"/>
              </a:rPr>
              <a:t>t.size</a:t>
            </a:r>
            <a:r>
              <a:rPr lang="en-US" sz="1800" dirty="0">
                <a:latin typeface="Consolas" pitchFamily="49" charset="0"/>
                <a:cs typeface="Consolas" pitchFamily="49" charset="0"/>
              </a:rPr>
              <a:t>}")</a:t>
            </a:r>
          </a:p>
          <a:p>
            <a:pPr marL="182880" indent="0">
              <a:spcBef>
                <a:spcPts val="200"/>
              </a:spcBef>
              <a:buFontTx/>
              <a:buNone/>
            </a:pPr>
            <a:r>
              <a:rPr lang="en-US" sz="1800" dirty="0">
                <a:latin typeface="Consolas" pitchFamily="49" charset="0"/>
                <a:cs typeface="Consolas" pitchFamily="49" charset="0"/>
              </a:rPr>
              <a:t>      }</a:t>
            </a:r>
          </a:p>
          <a:p>
            <a:pPr marL="182880" indent="0">
              <a:spcBef>
                <a:spcPts val="200"/>
              </a:spcBef>
              <a:buFontTx/>
              <a:buNone/>
            </a:pPr>
            <a:r>
              <a:rPr lang="en-US" sz="1800" dirty="0">
                <a:latin typeface="Consolas" pitchFamily="49" charset="0"/>
                <a:cs typeface="Consolas" pitchFamily="49" charset="0"/>
              </a:rPr>
              <a:t>  }</a:t>
            </a:r>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E4E9F2B0-EA30-4389-98F5-612234BE1EF6}"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p:txBody>
          <a:bodyPr/>
          <a:lstStyle/>
          <a:p>
            <a:r>
              <a:rPr lang="en-US" dirty="0"/>
              <a:t>Since all addressing is performed relative to a register, we will need to compute the relative address (offset) for each variable plus the total number of bytes of all variables. </a:t>
            </a:r>
          </a:p>
          <a:p>
            <a:r>
              <a:rPr lang="en-US" dirty="0"/>
              <a:t>Method </a:t>
            </a:r>
            <a:r>
              <a:rPr lang="en-US" dirty="0" err="1">
                <a:latin typeface="Consolas" panose="020B0609020204030204" pitchFamily="49" charset="0"/>
              </a:rPr>
              <a:t>setRelativeAddresses</a:t>
            </a:r>
            <a:r>
              <a:rPr lang="en-US" dirty="0">
                <a:latin typeface="Consolas" panose="020B0609020204030204" pitchFamily="49" charset="0"/>
              </a:rPr>
              <a:t>()</a:t>
            </a:r>
            <a:r>
              <a:rPr lang="en-US" dirty="0"/>
              <a:t> in class </a:t>
            </a:r>
            <a:r>
              <a:rPr lang="en-US" dirty="0">
                <a:latin typeface="Consolas" panose="020B0609020204030204" pitchFamily="49" charset="0"/>
              </a:rPr>
              <a:t>Program</a:t>
            </a:r>
            <a:r>
              <a:rPr lang="en-US" dirty="0"/>
              <a:t> computes these values by looping over all single variable declarations.</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22</a:t>
            </a:fld>
            <a:endParaRPr lang="en-US"/>
          </a:p>
        </p:txBody>
      </p:sp>
    </p:spTree>
    <p:extLst>
      <p:ext uri="{BB962C8B-B14F-4D97-AF65-F5344CB8AC3E}">
        <p14:creationId xmlns:p14="http://schemas.microsoft.com/office/powerpoint/2010/main" val="27891482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r>
              <a:rPr lang="en-US" sz="1750" dirty="0">
                <a:latin typeface="Consolas" panose="020B0609020204030204" pitchFamily="49" charset="0"/>
              </a:rPr>
              <a:t>private fun </a:t>
            </a:r>
            <a:r>
              <a:rPr lang="en-US" sz="1750" dirty="0" err="1">
                <a:latin typeface="Consolas" panose="020B0609020204030204" pitchFamily="49" charset="0"/>
              </a:rPr>
              <a:t>setRelativeAddresses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initial relative address is 0 for a program</a:t>
            </a:r>
          </a:p>
          <a:p>
            <a:pPr marL="0" indent="0">
              <a:spcBef>
                <a:spcPts val="0"/>
              </a:spcBef>
              <a:buNone/>
            </a:pPr>
            <a:r>
              <a:rPr lang="en-US" sz="1750" dirty="0">
                <a:latin typeface="Consolas" panose="020B0609020204030204" pitchFamily="49" charset="0"/>
              </a:rPr>
              <a:t>    var </a:t>
            </a:r>
            <a:r>
              <a:rPr lang="en-US" sz="1750" dirty="0" err="1">
                <a:latin typeface="Consolas" panose="020B0609020204030204" pitchFamily="49" charset="0"/>
              </a:rPr>
              <a:t>currentAddr</a:t>
            </a:r>
            <a:r>
              <a:rPr lang="en-US" sz="1750" dirty="0">
                <a:latin typeface="Consolas" panose="020B0609020204030204" pitchFamily="49" charset="0"/>
              </a:rPr>
              <a:t> = 0</a:t>
            </a:r>
          </a:p>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decl</a:t>
            </a:r>
            <a:r>
              <a:rPr lang="en-US" sz="1750" dirty="0">
                <a:latin typeface="Consolas" panose="020B0609020204030204" pitchFamily="49" charset="0"/>
              </a:rPr>
              <a:t> in </a:t>
            </a:r>
            <a:r>
              <a:rPr lang="en-US" sz="1750" dirty="0" err="1">
                <a:latin typeface="Consolas" panose="020B0609020204030204" pitchFamily="49" charset="0"/>
              </a:rPr>
              <a:t>initialDecls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if (</a:t>
            </a:r>
            <a:r>
              <a:rPr lang="en-US" sz="1750" dirty="0" err="1">
                <a:latin typeface="Consolas" panose="020B0609020204030204" pitchFamily="49" charset="0"/>
              </a:rPr>
              <a:t>decl</a:t>
            </a:r>
            <a:r>
              <a:rPr lang="en-US" sz="1750" dirty="0">
                <a:latin typeface="Consolas" panose="020B0609020204030204" pitchFamily="49" charset="0"/>
              </a:rPr>
              <a:t> is VarDecl)</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 set relative address for single variable declarations</a:t>
            </a:r>
          </a:p>
          <a:p>
            <a:pPr marL="0" indent="0">
              <a:spcBef>
                <a:spcPts val="0"/>
              </a:spcBef>
              <a:buNone/>
            </a:pPr>
            <a:r>
              <a:rPr lang="en-US" sz="1750" dirty="0">
                <a:latin typeface="Consolas" panose="020B0609020204030204" pitchFamily="49" charset="0"/>
              </a:rPr>
              <a:t>            for (</a:t>
            </a:r>
            <a:r>
              <a:rPr lang="en-US" sz="1750" dirty="0" err="1">
                <a:latin typeface="Consolas" panose="020B0609020204030204" pitchFamily="49" charset="0"/>
              </a:rPr>
              <a:t>singleVarDecl</a:t>
            </a:r>
            <a:r>
              <a:rPr lang="en-US" sz="1750" dirty="0">
                <a:latin typeface="Consolas" panose="020B0609020204030204" pitchFamily="49" charset="0"/>
              </a:rPr>
              <a:t> in </a:t>
            </a:r>
            <a:r>
              <a:rPr lang="en-US" sz="1750" dirty="0" err="1">
                <a:latin typeface="Consolas" panose="020B0609020204030204" pitchFamily="49" charset="0"/>
              </a:rPr>
              <a:t>decl.singleVarDecls</a:t>
            </a:r>
            <a:r>
              <a:rPr lang="en-US" sz="1750" dirty="0">
                <a:latin typeface="Consolas" panose="020B0609020204030204" pitchFamily="49" charset="0"/>
              </a:rPr>
              <a:t>)</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singleVarDecl.relAddr</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currentAddr</a:t>
            </a:r>
            <a:r>
              <a:rPr lang="en-US" sz="1750" dirty="0">
                <a:latin typeface="Consolas" panose="020B0609020204030204" pitchFamily="49" charset="0"/>
              </a:rPr>
              <a:t> + </a:t>
            </a:r>
            <a:r>
              <a:rPr lang="en-US" sz="1750" dirty="0" err="1">
                <a:latin typeface="Consolas" panose="020B0609020204030204" pitchFamily="49" charset="0"/>
              </a:rPr>
              <a:t>singleVarDecl.size</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23</a:t>
            </a:fld>
            <a:endParaRPr lang="en-US"/>
          </a:p>
        </p:txBody>
      </p:sp>
      <p:sp>
        <p:nvSpPr>
          <p:cNvPr id="6" name="TextBox 5">
            <a:extLst>
              <a:ext uri="{FF2B5EF4-FFF2-40B4-BE49-F238E27FC236}">
                <a16:creationId xmlns:a16="http://schemas.microsoft.com/office/drawing/2014/main" id="{22C0AFB0-C7C3-69D9-65AD-3F4CDD31E4B2}"/>
              </a:ext>
            </a:extLst>
          </p:cNvPr>
          <p:cNvSpPr txBox="1"/>
          <p:nvPr/>
        </p:nvSpPr>
        <p:spPr>
          <a:xfrm>
            <a:off x="3222913" y="5929868"/>
            <a:ext cx="2698175" cy="369332"/>
          </a:xfrm>
          <a:prstGeom prst="rect">
            <a:avLst/>
          </a:prstGeom>
          <a:noFill/>
        </p:spPr>
        <p:txBody>
          <a:bodyPr wrap="none" rtlCol="0">
            <a:spAutoFit/>
          </a:bodyPr>
          <a:lstStyle/>
          <a:p>
            <a:r>
              <a:rPr lang="en-US" sz="1800" dirty="0"/>
              <a:t>(continued on next slide)</a:t>
            </a:r>
          </a:p>
        </p:txBody>
      </p:sp>
    </p:spTree>
    <p:extLst>
      <p:ext uri="{BB962C8B-B14F-4D97-AF65-F5344CB8AC3E}">
        <p14:creationId xmlns:p14="http://schemas.microsoft.com/office/powerpoint/2010/main" val="42195373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3F329-0137-41F7-B15D-3958955EB0A4}"/>
              </a:ext>
            </a:extLst>
          </p:cNvPr>
          <p:cNvSpPr>
            <a:spLocks noGrp="1"/>
          </p:cNvSpPr>
          <p:nvPr>
            <p:ph type="title"/>
          </p:nvPr>
        </p:nvSpPr>
        <p:spPr/>
        <p:txBody>
          <a:bodyPr/>
          <a:lstStyle/>
          <a:p>
            <a:r>
              <a:rPr lang="en-US" dirty="0"/>
              <a:t>Computing Relative Addresses</a:t>
            </a:r>
            <a:br>
              <a:rPr lang="en-US" dirty="0"/>
            </a:br>
            <a:r>
              <a:rPr lang="en-US" sz="2400" dirty="0"/>
              <a:t>(continued)</a:t>
            </a:r>
          </a:p>
        </p:txBody>
      </p:sp>
      <p:sp>
        <p:nvSpPr>
          <p:cNvPr id="3" name="Content Placeholder 2">
            <a:extLst>
              <a:ext uri="{FF2B5EF4-FFF2-40B4-BE49-F238E27FC236}">
                <a16:creationId xmlns:a16="http://schemas.microsoft.com/office/drawing/2014/main" id="{547B42EC-C56A-4A9B-A587-FD42CCCD44F6}"/>
              </a:ext>
            </a:extLst>
          </p:cNvPr>
          <p:cNvSpPr>
            <a:spLocks noGrp="1"/>
          </p:cNvSpPr>
          <p:nvPr>
            <p:ph idx="1"/>
          </p:nvPr>
        </p:nvSpPr>
        <p:spPr>
          <a:xfrm>
            <a:off x="381000" y="1363663"/>
            <a:ext cx="8503920" cy="4935537"/>
          </a:xfrm>
        </p:spPr>
        <p:txBody>
          <a:bodyPr/>
          <a:lstStyle/>
          <a:p>
            <a:pPr marL="0" indent="0">
              <a:spcBef>
                <a:spcPts val="0"/>
              </a:spcBef>
              <a:buNone/>
            </a:pP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 compute length of all variables</a:t>
            </a:r>
          </a:p>
          <a:p>
            <a:pPr marL="0" indent="0">
              <a:spcBef>
                <a:spcPts val="0"/>
              </a:spcBef>
              <a:buNone/>
            </a:pPr>
            <a:r>
              <a:rPr lang="en-US" sz="1750" dirty="0">
                <a:latin typeface="Consolas" panose="020B0609020204030204" pitchFamily="49" charset="0"/>
              </a:rPr>
              <a:t>    </a:t>
            </a:r>
            <a:r>
              <a:rPr lang="en-US" sz="1750" dirty="0" err="1">
                <a:latin typeface="Consolas" panose="020B0609020204030204" pitchFamily="49" charset="0"/>
              </a:rPr>
              <a:t>varLength</a:t>
            </a:r>
            <a:r>
              <a:rPr lang="en-US" sz="1750" dirty="0">
                <a:latin typeface="Consolas" panose="020B0609020204030204" pitchFamily="49" charset="0"/>
              </a:rPr>
              <a:t> = </a:t>
            </a:r>
            <a:r>
              <a:rPr lang="en-US" sz="1750" dirty="0" err="1">
                <a:latin typeface="Consolas" panose="020B0609020204030204" pitchFamily="49" charset="0"/>
              </a:rPr>
              <a:t>currentAddr</a:t>
            </a:r>
            <a:endParaRPr lang="en-US" sz="1750" dirty="0">
              <a:latin typeface="Consolas" panose="020B0609020204030204" pitchFamily="49" charset="0"/>
            </a:endParaRPr>
          </a:p>
          <a:p>
            <a:pPr marL="0" indent="0">
              <a:spcBef>
                <a:spcPts val="0"/>
              </a:spcBef>
              <a:buNone/>
            </a:pPr>
            <a:r>
              <a:rPr lang="en-US" sz="1750" dirty="0">
                <a:latin typeface="Consolas" panose="020B0609020204030204" pitchFamily="49" charset="0"/>
              </a:rPr>
              <a:t>  }</a:t>
            </a:r>
          </a:p>
        </p:txBody>
      </p:sp>
      <p:sp>
        <p:nvSpPr>
          <p:cNvPr id="4" name="Footer Placeholder 3">
            <a:extLst>
              <a:ext uri="{FF2B5EF4-FFF2-40B4-BE49-F238E27FC236}">
                <a16:creationId xmlns:a16="http://schemas.microsoft.com/office/drawing/2014/main" id="{5BBF83B3-D2D9-419C-B43F-223142AD720D}"/>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8E78687-2DFC-4A2A-A8E7-16A5983A27A0}"/>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24</a:t>
            </a:fld>
            <a:endParaRPr lang="en-US"/>
          </a:p>
        </p:txBody>
      </p:sp>
    </p:spTree>
    <p:extLst>
      <p:ext uri="{BB962C8B-B14F-4D97-AF65-F5344CB8AC3E}">
        <p14:creationId xmlns:p14="http://schemas.microsoft.com/office/powerpoint/2010/main" val="25374009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a:t>Code Generation for Variables</a:t>
            </a:r>
          </a:p>
        </p:txBody>
      </p:sp>
      <p:sp>
        <p:nvSpPr>
          <p:cNvPr id="18435" name="Content Placeholder 2"/>
          <p:cNvSpPr>
            <a:spLocks noGrp="1"/>
          </p:cNvSpPr>
          <p:nvPr>
            <p:ph idx="1"/>
          </p:nvPr>
        </p:nvSpPr>
        <p:spPr/>
        <p:txBody>
          <a:bodyPr/>
          <a:lstStyle/>
          <a:p>
            <a:r>
              <a:rPr lang="en-US" dirty="0"/>
              <a:t>For variables (e.g., on the left side of an assignment statement), code generation must leave the address of the variable on the top of the stack.</a:t>
            </a:r>
          </a:p>
          <a:p>
            <a:r>
              <a:rPr lang="en-US" dirty="0"/>
              <a:t>The CVM instruction LDGADDR (load global address) will push the (global) address for a variable onto the top of the stack.  For CPRL/</a:t>
            </a:r>
            <a:r>
              <a:rPr lang="en-US" dirty="0">
                <a:latin typeface="Consolas" panose="020B0609020204030204" pitchFamily="49" charset="0"/>
              </a:rPr>
              <a:t>0</a:t>
            </a:r>
            <a:r>
              <a:rPr lang="en-US" dirty="0"/>
              <a:t>, all variables can use this instruction since they all have GLOBAL scope.</a:t>
            </a:r>
          </a:p>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cs typeface="Consolas" pitchFamily="49" charset="0"/>
              </a:rPr>
              <a:t> (for CPRL/</a:t>
            </a:r>
            <a:r>
              <a:rPr lang="en-US" dirty="0">
                <a:latin typeface="Consolas" panose="020B0609020204030204" pitchFamily="49" charset="0"/>
                <a:cs typeface="Consolas" pitchFamily="49" charset="0"/>
              </a:rPr>
              <a:t>0</a:t>
            </a:r>
            <a:r>
              <a:rPr lang="en-US" dirty="0">
                <a:cs typeface="Consolas" pitchFamily="49" charset="0"/>
              </a:rPr>
              <a:t>)</a:t>
            </a:r>
          </a:p>
          <a:p>
            <a:pPr lvl="1">
              <a:buFontTx/>
              <a:buNone/>
            </a:pPr>
            <a:r>
              <a:rPr lang="en-US" sz="1800" dirty="0">
                <a:latin typeface="Consolas" pitchFamily="49" charset="0"/>
                <a:cs typeface="Consolas" pitchFamily="49" charset="0"/>
              </a:rPr>
              <a:t>override fun emit()</a:t>
            </a:r>
          </a:p>
          <a:p>
            <a:pPr lvl="1">
              <a:spcBef>
                <a:spcPts val="0"/>
              </a:spcBef>
              <a:buFontTx/>
              <a:buNone/>
            </a:pPr>
            <a:r>
              <a:rPr lang="en-US" sz="1800" dirty="0">
                <a:latin typeface="Consolas" pitchFamily="49" charset="0"/>
                <a:cs typeface="Consolas" pitchFamily="49" charset="0"/>
              </a:rPr>
              <a:t>  {</a:t>
            </a:r>
          </a:p>
          <a:p>
            <a:pPr lvl="1">
              <a:spcBef>
                <a:spcPts val="0"/>
              </a:spcBef>
              <a:buFontTx/>
              <a:buNone/>
            </a:pPr>
            <a:r>
              <a:rPr lang="en-US" sz="1800" dirty="0">
                <a:latin typeface="Consolas" pitchFamily="49" charset="0"/>
                <a:cs typeface="Consolas" pitchFamily="49" charset="0"/>
              </a:rPr>
              <a:t>    emit("LDGADDR ${</a:t>
            </a:r>
            <a:r>
              <a:rPr lang="en-US" sz="1800" dirty="0" err="1">
                <a:latin typeface="Consolas" pitchFamily="49" charset="0"/>
                <a:cs typeface="Consolas" pitchFamily="49" charset="0"/>
              </a:rPr>
              <a:t>decl.relAddr</a:t>
            </a:r>
            <a:r>
              <a:rPr lang="en-US" sz="1800" dirty="0">
                <a:latin typeface="Consolas" pitchFamily="49" charset="0"/>
                <a:cs typeface="Consolas" pitchFamily="49" charset="0"/>
              </a:rPr>
              <a:t>}")</a:t>
            </a:r>
          </a:p>
          <a:p>
            <a:pPr lvl="1">
              <a:spcBef>
                <a:spcPts val="0"/>
              </a:spcBef>
              <a:buFontTx/>
              <a:buNone/>
            </a:pPr>
            <a:r>
              <a:rPr lang="en-US" sz="1800" dirty="0">
                <a:latin typeface="Consolas" pitchFamily="49" charset="0"/>
                <a:cs typeface="Consolas" pitchFamily="49" charset="0"/>
              </a:rPr>
              <a:t>  }</a:t>
            </a:r>
          </a:p>
        </p:txBody>
      </p:sp>
      <p:sp>
        <p:nvSpPr>
          <p:cNvPr id="18436" name="Footer Placeholder 3"/>
          <p:cNvSpPr>
            <a:spLocks noGrp="1"/>
          </p:cNvSpPr>
          <p:nvPr>
            <p:ph type="ftr" sz="quarter" idx="10"/>
          </p:nvPr>
        </p:nvSpPr>
        <p:spPr>
          <a:noFill/>
        </p:spPr>
        <p:txBody>
          <a:bodyPr/>
          <a:lstStyle/>
          <a:p>
            <a:r>
              <a:rPr lang="en-US"/>
              <a:t>©SoftMoore Consulting</a:t>
            </a:r>
          </a:p>
        </p:txBody>
      </p:sp>
      <p:sp>
        <p:nvSpPr>
          <p:cNvPr id="18437" name="Slide Number Placeholder 4"/>
          <p:cNvSpPr>
            <a:spLocks noGrp="1"/>
          </p:cNvSpPr>
          <p:nvPr>
            <p:ph type="sldNum" sz="quarter" idx="11"/>
          </p:nvPr>
        </p:nvSpPr>
        <p:spPr>
          <a:noFill/>
        </p:spPr>
        <p:txBody>
          <a:bodyPr/>
          <a:lstStyle/>
          <a:p>
            <a:r>
              <a:rPr lang="en-US"/>
              <a:t>Slide </a:t>
            </a:r>
            <a:fld id="{B565A694-FF7A-43B5-A147-E55949BD0CF0}"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a:t>Code Generation for Variables</a:t>
            </a:r>
            <a:br>
              <a:rPr lang="en-US" dirty="0"/>
            </a:br>
            <a:r>
              <a:rPr lang="en-US" sz="2400" dirty="0"/>
              <a:t>(continued)</a:t>
            </a:r>
            <a:endParaRPr lang="en-US" sz="2800" dirty="0"/>
          </a:p>
        </p:txBody>
      </p:sp>
      <p:sp>
        <p:nvSpPr>
          <p:cNvPr id="9" name="Content Placeholder 8"/>
          <p:cNvSpPr>
            <a:spLocks noGrp="1"/>
          </p:cNvSpPr>
          <p:nvPr>
            <p:ph idx="1"/>
          </p:nvPr>
        </p:nvSpPr>
        <p:spPr/>
        <p:txBody>
          <a:bodyPr/>
          <a:lstStyle/>
          <a:p>
            <a:r>
              <a:rPr lang="en-US" dirty="0"/>
              <a:t>For full CPRL, we will need to modify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r>
              <a:rPr lang="en-US" dirty="0"/>
              <a:t> to correctly handle</a:t>
            </a:r>
          </a:p>
          <a:p>
            <a:pPr lvl="1"/>
            <a:r>
              <a:rPr lang="en-US" dirty="0"/>
              <a:t>parameters</a:t>
            </a:r>
          </a:p>
          <a:p>
            <a:pPr lvl="1"/>
            <a:r>
              <a:rPr lang="en-US" dirty="0"/>
              <a:t>variables declared </a:t>
            </a:r>
            <a:r>
              <a:rPr lang="en-US"/>
              <a:t>at </a:t>
            </a:r>
            <a:r>
              <a:rPr lang="en-US">
                <a:latin typeface="Consolas" panose="020B0609020204030204" pitchFamily="49" charset="0"/>
              </a:rPr>
              <a:t>LOCAL</a:t>
            </a:r>
            <a:r>
              <a:rPr lang="en-US"/>
              <a:t> </a:t>
            </a:r>
            <a:r>
              <a:rPr lang="en-US" dirty="0"/>
              <a:t>scope level</a:t>
            </a:r>
          </a:p>
          <a:p>
            <a:pPr lvl="1"/>
            <a:r>
              <a:rPr lang="en-US" dirty="0"/>
              <a:t>index expressions for array and string variables</a:t>
            </a:r>
          </a:p>
          <a:p>
            <a:pPr lvl="1"/>
            <a:r>
              <a:rPr lang="en-US" dirty="0"/>
              <a:t>field expressions for record and string variables</a:t>
            </a:r>
          </a:p>
        </p:txBody>
      </p:sp>
      <p:sp>
        <p:nvSpPr>
          <p:cNvPr id="18436" name="Footer Placeholder 3"/>
          <p:cNvSpPr>
            <a:spLocks noGrp="1"/>
          </p:cNvSpPr>
          <p:nvPr>
            <p:ph type="ftr" sz="quarter" idx="10"/>
          </p:nvPr>
        </p:nvSpPr>
        <p:spPr/>
        <p:txBody>
          <a:bodyPr/>
          <a:lstStyle/>
          <a:p>
            <a:r>
              <a:rPr lang="en-US"/>
              <a:t>©SoftMoore Consulting</a:t>
            </a:r>
          </a:p>
        </p:txBody>
      </p:sp>
      <p:sp>
        <p:nvSpPr>
          <p:cNvPr id="18437" name="Slide Number Placeholder 4"/>
          <p:cNvSpPr>
            <a:spLocks noGrp="1"/>
          </p:cNvSpPr>
          <p:nvPr>
            <p:ph type="sldNum" sz="quarter" idx="11"/>
          </p:nvPr>
        </p:nvSpPr>
        <p:spPr/>
        <p:txBody>
          <a:bodyPr/>
          <a:lstStyle/>
          <a:p>
            <a:r>
              <a:rPr lang="en-US"/>
              <a:t>Slide </a:t>
            </a:r>
            <a:fld id="{B565A694-FF7A-43B5-A147-E55949BD0CF0}" type="slidenum">
              <a:rPr lang="en-US" smtClean="0"/>
              <a:pPr/>
              <a:t>26</a:t>
            </a:fld>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t>Code Generation for Expressions</a:t>
            </a:r>
          </a:p>
        </p:txBody>
      </p:sp>
      <p:sp>
        <p:nvSpPr>
          <p:cNvPr id="19459" name="Content Placeholder 2"/>
          <p:cNvSpPr>
            <a:spLocks noGrp="1"/>
          </p:cNvSpPr>
          <p:nvPr>
            <p:ph idx="1"/>
          </p:nvPr>
        </p:nvSpPr>
        <p:spPr/>
        <p:txBody>
          <a:bodyPr/>
          <a:lstStyle/>
          <a:p>
            <a:r>
              <a:rPr lang="en-US" dirty="0"/>
              <a:t>For expressions, code generation must leave the value of the expression on the top of the stack.</a:t>
            </a:r>
          </a:p>
          <a:p>
            <a:r>
              <a:rPr lang="en-US" dirty="0"/>
              <a:t>The size (number of bytes) of the value will depend on the type of the variable.</a:t>
            </a:r>
          </a:p>
          <a:p>
            <a:pPr lvl="1"/>
            <a:r>
              <a:rPr lang="en-US" dirty="0"/>
              <a:t>1 byte for a </a:t>
            </a:r>
            <a:r>
              <a:rPr lang="en-US" dirty="0" err="1"/>
              <a:t>boolean</a:t>
            </a:r>
            <a:endParaRPr lang="en-US" dirty="0"/>
          </a:p>
          <a:p>
            <a:pPr lvl="1"/>
            <a:r>
              <a:rPr lang="en-US" dirty="0"/>
              <a:t>2 bytes for a character</a:t>
            </a:r>
          </a:p>
          <a:p>
            <a:pPr lvl="1"/>
            <a:r>
              <a:rPr lang="en-US" dirty="0"/>
              <a:t>4 bytes for an integer</a:t>
            </a:r>
          </a:p>
          <a:p>
            <a:pPr lvl="1"/>
            <a:r>
              <a:rPr lang="en-US" dirty="0"/>
              <a:t>several bytes for a string literal</a:t>
            </a:r>
          </a:p>
          <a:p>
            <a:pPr lvl="2"/>
            <a:r>
              <a:rPr lang="en-US" dirty="0"/>
              <a:t>4 for the length of the string plus</a:t>
            </a:r>
          </a:p>
          <a:p>
            <a:pPr lvl="2"/>
            <a:r>
              <a:rPr lang="en-US" dirty="0"/>
              <a:t>2 for each character</a:t>
            </a:r>
          </a:p>
        </p:txBody>
      </p:sp>
      <p:sp>
        <p:nvSpPr>
          <p:cNvPr id="19460" name="Footer Placeholder 3"/>
          <p:cNvSpPr>
            <a:spLocks noGrp="1"/>
          </p:cNvSpPr>
          <p:nvPr>
            <p:ph type="ftr" sz="quarter" idx="10"/>
          </p:nvPr>
        </p:nvSpPr>
        <p:spPr>
          <a:noFill/>
        </p:spPr>
        <p:txBody>
          <a:bodyPr/>
          <a:lstStyle/>
          <a:p>
            <a:r>
              <a:rPr lang="en-US"/>
              <a:t>©SoftMoore Consulting</a:t>
            </a:r>
          </a:p>
        </p:txBody>
      </p:sp>
      <p:sp>
        <p:nvSpPr>
          <p:cNvPr id="19461" name="Slide Number Placeholder 4"/>
          <p:cNvSpPr>
            <a:spLocks noGrp="1"/>
          </p:cNvSpPr>
          <p:nvPr>
            <p:ph type="sldNum" sz="quarter" idx="11"/>
          </p:nvPr>
        </p:nvSpPr>
        <p:spPr>
          <a:noFill/>
        </p:spPr>
        <p:txBody>
          <a:bodyPr/>
          <a:lstStyle/>
          <a:p>
            <a:r>
              <a:rPr lang="en-US"/>
              <a:t>Slide </a:t>
            </a:r>
            <a:fld id="{A51D1F33-602B-411F-8438-9EC2E34D09E5}"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0483" name="Content Placeholder 2"/>
          <p:cNvSpPr>
            <a:spLocks noGrp="1"/>
          </p:cNvSpPr>
          <p:nvPr>
            <p:ph idx="1"/>
          </p:nvPr>
        </p:nvSpPr>
        <p:spPr/>
        <p:txBody>
          <a:bodyPr/>
          <a:lstStyle/>
          <a:p>
            <a:r>
              <a:rPr lang="en-US" dirty="0"/>
              <a:t>An object of class </a:t>
            </a:r>
            <a:r>
              <a:rPr lang="en-US" dirty="0" err="1">
                <a:latin typeface="Consolas" pitchFamily="49" charset="0"/>
                <a:cs typeface="Consolas" pitchFamily="49" charset="0"/>
              </a:rPr>
              <a:t>ConstValue</a:t>
            </a:r>
            <a:r>
              <a:rPr lang="en-US" dirty="0"/>
              <a:t> is either a literal or a declared </a:t>
            </a:r>
            <a:r>
              <a:rPr lang="en-US" dirty="0">
                <a:latin typeface="Consolas" pitchFamily="49" charset="0"/>
                <a:cs typeface="Consolas" pitchFamily="49" charset="0"/>
              </a:rPr>
              <a:t>const</a:t>
            </a:r>
            <a:r>
              <a:rPr lang="en-US" dirty="0"/>
              <a:t> identifier.</a:t>
            </a:r>
          </a:p>
          <a:p>
            <a:r>
              <a:rPr lang="en-US" dirty="0"/>
              <a:t>Class </a:t>
            </a:r>
            <a:r>
              <a:rPr lang="en-US" dirty="0" err="1">
                <a:latin typeface="Consolas" pitchFamily="49" charset="0"/>
                <a:cs typeface="Consolas" pitchFamily="49" charset="0"/>
              </a:rPr>
              <a:t>ConstValue</a:t>
            </a:r>
            <a:r>
              <a:rPr lang="en-US" dirty="0"/>
              <a:t> has a computed property </a:t>
            </a:r>
            <a:r>
              <a:rPr lang="en-US" dirty="0" err="1">
                <a:latin typeface="Consolas" pitchFamily="49" charset="0"/>
              </a:rPr>
              <a:t>i</a:t>
            </a:r>
            <a:r>
              <a:rPr lang="en-US" dirty="0" err="1">
                <a:latin typeface="Consolas" pitchFamily="49" charset="0"/>
                <a:cs typeface="Consolas" pitchFamily="49" charset="0"/>
              </a:rPr>
              <a:t>ntValue</a:t>
            </a:r>
            <a:r>
              <a:rPr lang="en-US" dirty="0"/>
              <a:t> that returns the value of the constant as an integer.</a:t>
            </a:r>
          </a:p>
          <a:p>
            <a:r>
              <a:rPr lang="en-US" dirty="0"/>
              <a:t>We can use this method together with the appropriate “load constant” instruction to generate code for the value of the constant.</a:t>
            </a:r>
          </a:p>
        </p:txBody>
      </p:sp>
      <p:sp>
        <p:nvSpPr>
          <p:cNvPr id="20484" name="Footer Placeholder 3"/>
          <p:cNvSpPr>
            <a:spLocks noGrp="1"/>
          </p:cNvSpPr>
          <p:nvPr>
            <p:ph type="ftr" sz="quarter" idx="10"/>
          </p:nvPr>
        </p:nvSpPr>
        <p:spPr>
          <a:noFill/>
        </p:spPr>
        <p:txBody>
          <a:bodyPr/>
          <a:lstStyle/>
          <a:p>
            <a:r>
              <a:rPr lang="en-US"/>
              <a:t>©SoftMoore Consulting</a:t>
            </a:r>
          </a:p>
        </p:txBody>
      </p:sp>
      <p:sp>
        <p:nvSpPr>
          <p:cNvPr id="20485" name="Slide Number Placeholder 4"/>
          <p:cNvSpPr>
            <a:spLocks noGrp="1"/>
          </p:cNvSpPr>
          <p:nvPr>
            <p:ph type="sldNum" sz="quarter" idx="11"/>
          </p:nvPr>
        </p:nvSpPr>
        <p:spPr>
          <a:noFill/>
        </p:spPr>
        <p:txBody>
          <a:bodyPr/>
          <a:lstStyle/>
          <a:p>
            <a:r>
              <a:rPr lang="en-US"/>
              <a:t>Slide </a:t>
            </a:r>
            <a:fld id="{A803AFAC-F52D-4F19-A4B6-5C0DF823C2E0}" type="slidenum">
              <a:rPr lang="en-US" smtClean="0"/>
              <a:pPr/>
              <a:t>28</a:t>
            </a:fld>
            <a:endParaRPr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ConstValue</a:t>
            </a:r>
            <a:endParaRPr lang="en-US" dirty="0">
              <a:latin typeface="Consolas" pitchFamily="49" charset="0"/>
              <a:cs typeface="Consolas" pitchFamily="49" charset="0"/>
            </a:endParaRPr>
          </a:p>
        </p:txBody>
      </p:sp>
      <p:sp>
        <p:nvSpPr>
          <p:cNvPr id="21507" name="Content Placeholder 2"/>
          <p:cNvSpPr>
            <a:spLocks noGrp="1"/>
          </p:cNvSpPr>
          <p:nvPr>
            <p:ph idx="1"/>
          </p:nvPr>
        </p:nvSpPr>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when (type)</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Type.Integer</a:t>
            </a:r>
            <a:r>
              <a:rPr lang="en-US" sz="1800" dirty="0">
                <a:latin typeface="Consolas" pitchFamily="49" charset="0"/>
                <a:cs typeface="Consolas" pitchFamily="49" charset="0"/>
              </a:rPr>
              <a:t>  -&gt; emit("LDCINT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Type.Boolean</a:t>
            </a:r>
            <a:r>
              <a:rPr lang="en-US" sz="1800" dirty="0">
                <a:latin typeface="Consolas" pitchFamily="49" charset="0"/>
                <a:cs typeface="Consolas" pitchFamily="49" charset="0"/>
              </a:rPr>
              <a:t>  -&gt; emit("LDCB ${</a:t>
            </a:r>
            <a:r>
              <a:rPr lang="en-US" sz="1800" dirty="0" err="1">
                <a:latin typeface="Consolas" pitchFamily="49" charset="0"/>
                <a:cs typeface="Consolas" pitchFamily="49" charset="0"/>
              </a:rPr>
              <a:t>intValue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Type.Char</a:t>
            </a:r>
            <a:r>
              <a:rPr lang="en-US" sz="1800" dirty="0">
                <a:latin typeface="Consolas" pitchFamily="49" charset="0"/>
                <a:cs typeface="Consolas" pitchFamily="49" charset="0"/>
              </a:rPr>
              <a:t>     -&gt; emit("LDCCH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is </a:t>
            </a:r>
            <a:r>
              <a:rPr lang="en-US" sz="1800" dirty="0" err="1">
                <a:latin typeface="Consolas" pitchFamily="49" charset="0"/>
                <a:cs typeface="Consolas" pitchFamily="49" charset="0"/>
              </a:rPr>
              <a:t>StringType</a:t>
            </a:r>
            <a:r>
              <a:rPr lang="en-US" sz="1800" dirty="0">
                <a:latin typeface="Consolas" pitchFamily="49" charset="0"/>
                <a:cs typeface="Consolas" pitchFamily="49" charset="0"/>
              </a:rPr>
              <a:t> -&gt; emit("LDCSTR ${</a:t>
            </a:r>
            <a:r>
              <a:rPr lang="en-US" sz="1800" dirty="0" err="1">
                <a:latin typeface="Consolas" pitchFamily="49" charset="0"/>
                <a:cs typeface="Consolas" pitchFamily="49" charset="0"/>
              </a:rPr>
              <a:t>literal.text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else          -&gt; ...   // throw a </a:t>
            </a:r>
            <a:r>
              <a:rPr lang="en-US" sz="1800" dirty="0" err="1">
                <a:latin typeface="Consolas" pitchFamily="49" charset="0"/>
                <a:cs typeface="Consolas" pitchFamily="49" charset="0"/>
              </a:rPr>
              <a:t>CodeGenException</a:t>
            </a:r>
            <a:endParaRPr lang="en-US" sz="1800" dirty="0">
              <a:latin typeface="Consolas" pitchFamily="49" charset="0"/>
              <a:cs typeface="Consolas" pitchFamily="49" charset="0"/>
            </a:endParaRP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p>
        </p:txBody>
      </p:sp>
      <p:sp>
        <p:nvSpPr>
          <p:cNvPr id="21508" name="Footer Placeholder 3"/>
          <p:cNvSpPr>
            <a:spLocks noGrp="1"/>
          </p:cNvSpPr>
          <p:nvPr>
            <p:ph type="ftr" sz="quarter" idx="10"/>
          </p:nvPr>
        </p:nvSpPr>
        <p:spPr>
          <a:noFill/>
        </p:spPr>
        <p:txBody>
          <a:bodyPr/>
          <a:lstStyle/>
          <a:p>
            <a:r>
              <a:rPr lang="en-US"/>
              <a:t>©SoftMoore Consulting</a:t>
            </a:r>
          </a:p>
        </p:txBody>
      </p:sp>
      <p:sp>
        <p:nvSpPr>
          <p:cNvPr id="21509" name="Slide Number Placeholder 4"/>
          <p:cNvSpPr>
            <a:spLocks noGrp="1"/>
          </p:cNvSpPr>
          <p:nvPr>
            <p:ph type="sldNum" sz="quarter" idx="11"/>
          </p:nvPr>
        </p:nvSpPr>
        <p:spPr>
          <a:noFill/>
        </p:spPr>
        <p:txBody>
          <a:bodyPr/>
          <a:lstStyle/>
          <a:p>
            <a:r>
              <a:rPr lang="en-US"/>
              <a:t>Slide </a:t>
            </a:r>
            <a:fld id="{82126E30-020F-49FD-950E-AEDC225711D9}" type="slidenum">
              <a:rPr lang="en-US" smtClean="0"/>
              <a:pPr/>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p>
        </p:txBody>
      </p:sp>
      <p:sp>
        <p:nvSpPr>
          <p:cNvPr id="4099" name="Content Placeholder 2"/>
          <p:cNvSpPr>
            <a:spLocks noGrp="1"/>
          </p:cNvSpPr>
          <p:nvPr>
            <p:ph idx="1"/>
          </p:nvPr>
        </p:nvSpPr>
        <p:spPr/>
        <p:txBody>
          <a:bodyPr/>
          <a:lstStyle/>
          <a:p>
            <a:r>
              <a:rPr lang="en-US" dirty="0"/>
              <a:t>We will concentrate initially on code generation for the CPRL/</a:t>
            </a:r>
            <a:r>
              <a:rPr lang="en-US" dirty="0">
                <a:latin typeface="Consolas" panose="020B0609020204030204" pitchFamily="49" charset="0"/>
              </a:rPr>
              <a:t>0</a:t>
            </a:r>
            <a:r>
              <a:rPr lang="en-US" dirty="0"/>
              <a:t> subset.</a:t>
            </a:r>
          </a:p>
          <a:p>
            <a:pPr lvl="1"/>
            <a:r>
              <a:rPr lang="en-US" dirty="0"/>
              <a:t>no subprograms other than </a:t>
            </a:r>
            <a:r>
              <a:rPr lang="en-US" dirty="0">
                <a:latin typeface="Consolas" panose="020B0609020204030204" pitchFamily="49" charset="0"/>
              </a:rPr>
              <a:t>main()</a:t>
            </a:r>
          </a:p>
          <a:p>
            <a:pPr lvl="1"/>
            <a:r>
              <a:rPr lang="en-US" dirty="0"/>
              <a:t>no array, string, or record types</a:t>
            </a:r>
          </a:p>
          <a:p>
            <a:pPr marL="914400" lvl="2" indent="0">
              <a:buNone/>
            </a:pPr>
            <a:r>
              <a:rPr lang="en-US" dirty="0"/>
              <a:t>(but string literals are allowed)</a:t>
            </a:r>
          </a:p>
          <a:p>
            <a:pPr lvl="1"/>
            <a:r>
              <a:rPr lang="en-US" dirty="0"/>
              <a:t>only global declarations</a:t>
            </a:r>
          </a:p>
          <a:p>
            <a:r>
              <a:rPr lang="en-US" dirty="0"/>
              <a:t>Using CVM as the target machine simplifies some aspects of code generation that must be addressed on most “real” machines, such as I/O and the efficient use of general-purpose registers.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3</a:t>
            </a:fld>
            <a:endParaRPr lang="en-US"/>
          </a:p>
        </p:txBody>
      </p:sp>
    </p:spTree>
    <p:extLst>
      <p:ext uri="{BB962C8B-B14F-4D97-AF65-F5344CB8AC3E}">
        <p14:creationId xmlns:p14="http://schemas.microsoft.com/office/powerpoint/2010/main" val="35018961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Variable Expressions</a:t>
            </a:r>
            <a:endParaRPr lang="en-US" dirty="0">
              <a:latin typeface="Consolas" pitchFamily="49" charset="0"/>
              <a:cs typeface="Consolas" pitchFamily="49" charset="0"/>
            </a:endParaRPr>
          </a:p>
        </p:txBody>
      </p:sp>
      <p:sp>
        <p:nvSpPr>
          <p:cNvPr id="22531" name="Content Placeholder 2"/>
          <p:cNvSpPr>
            <a:spLocks noGrp="1"/>
          </p:cNvSpPr>
          <p:nvPr>
            <p:ph idx="1"/>
          </p:nvPr>
        </p:nvSpPr>
        <p:spPr/>
        <p:txBody>
          <a:bodyPr/>
          <a:lstStyle/>
          <a:p>
            <a:r>
              <a:rPr lang="en-US" dirty="0"/>
              <a:t>A variable expression is similar to a variable except that it generates different code.</a:t>
            </a:r>
          </a:p>
          <a:p>
            <a:r>
              <a:rPr lang="en-US" dirty="0"/>
              <a:t>For example, consider the assignment statement</a:t>
            </a:r>
          </a:p>
          <a:p>
            <a:pPr lvl="1">
              <a:buFontTx/>
              <a:buNone/>
            </a:pPr>
            <a:r>
              <a:rPr lang="en-US" sz="1800" dirty="0">
                <a:latin typeface="Consolas" pitchFamily="49" charset="0"/>
                <a:cs typeface="Consolas" pitchFamily="49" charset="0"/>
              </a:rPr>
              <a:t> x := y;</a:t>
            </a:r>
          </a:p>
          <a:p>
            <a:pPr>
              <a:spcBef>
                <a:spcPts val="200"/>
              </a:spcBef>
              <a:buFontTx/>
              <a:buNone/>
            </a:pPr>
            <a:r>
              <a:rPr lang="en-US" dirty="0"/>
              <a:t>	The identifier “</a:t>
            </a:r>
            <a:r>
              <a:rPr lang="en-US" dirty="0">
                <a:latin typeface="Consolas" pitchFamily="49" charset="0"/>
                <a:cs typeface="Consolas" pitchFamily="49" charset="0"/>
              </a:rPr>
              <a:t>x</a:t>
            </a:r>
            <a:r>
              <a:rPr lang="en-US" dirty="0"/>
              <a:t>” represents a variable, and the identifier “</a:t>
            </a:r>
            <a:r>
              <a:rPr lang="en-US" dirty="0">
                <a:latin typeface="Consolas" pitchFamily="49" charset="0"/>
                <a:cs typeface="Consolas" pitchFamily="49" charset="0"/>
              </a:rPr>
              <a:t>y</a:t>
            </a:r>
            <a:r>
              <a:rPr lang="en-US" dirty="0"/>
              <a:t>” represents a variable expression.</a:t>
            </a:r>
          </a:p>
          <a:p>
            <a:r>
              <a:rPr lang="en-US" dirty="0"/>
              <a:t>Class </a:t>
            </a:r>
            <a:r>
              <a:rPr lang="en-US" dirty="0" err="1">
                <a:latin typeface="Consolas" pitchFamily="49" charset="0"/>
                <a:cs typeface="Consolas" pitchFamily="49" charset="0"/>
              </a:rPr>
              <a:t>VariableExpr</a:t>
            </a:r>
            <a:r>
              <a:rPr lang="en-US" dirty="0"/>
              <a:t> is defined as a subclass of </a:t>
            </a:r>
            <a:r>
              <a:rPr lang="en-US" dirty="0">
                <a:latin typeface="Consolas" pitchFamily="49" charset="0"/>
                <a:cs typeface="Consolas" pitchFamily="49" charset="0"/>
              </a:rPr>
              <a:t>Variable</a:t>
            </a:r>
            <a:r>
              <a:rPr lang="en-US" dirty="0"/>
              <a:t>.</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p:txBody>
      </p:sp>
      <p:sp>
        <p:nvSpPr>
          <p:cNvPr id="22531" name="Content Placeholder 2"/>
          <p:cNvSpPr>
            <a:spLocks noGrp="1"/>
          </p:cNvSpPr>
          <p:nvPr>
            <p:ph idx="1"/>
          </p:nvPr>
        </p:nvSpPr>
        <p:spPr>
          <a:xfrm>
            <a:off x="458787" y="1363663"/>
            <a:ext cx="8229600" cy="4935537"/>
          </a:xfrm>
        </p:spPr>
        <p:txBody>
          <a:bodyPr/>
          <a:lstStyle/>
          <a:p>
            <a:r>
              <a:rPr lang="en-US" dirty="0"/>
              <a:t>Code generation for </a:t>
            </a:r>
            <a:r>
              <a:rPr lang="en-US" dirty="0" err="1">
                <a:latin typeface="Consolas" pitchFamily="49" charset="0"/>
                <a:cs typeface="Consolas" pitchFamily="49" charset="0"/>
              </a:rPr>
              <a:t>VariableExpr</a:t>
            </a:r>
            <a:endParaRPr lang="en-US" dirty="0"/>
          </a:p>
          <a:p>
            <a:pPr lvl="1"/>
            <a:r>
              <a:rPr lang="en-US" dirty="0"/>
              <a:t>Calls </a:t>
            </a:r>
            <a:r>
              <a:rPr lang="en-US" dirty="0">
                <a:latin typeface="Consolas" pitchFamily="49" charset="0"/>
                <a:cs typeface="Consolas" pitchFamily="49" charset="0"/>
              </a:rPr>
              <a:t>emit()</a:t>
            </a:r>
            <a:r>
              <a:rPr lang="en-US" dirty="0"/>
              <a:t> for its </a:t>
            </a:r>
            <a:r>
              <a:rPr lang="en-US" dirty="0" err="1"/>
              <a:t>superclass</a:t>
            </a:r>
            <a:r>
              <a:rPr lang="en-US" dirty="0"/>
              <a:t> </a:t>
            </a:r>
            <a:r>
              <a:rPr lang="en-US" dirty="0">
                <a:latin typeface="Consolas" pitchFamily="49" charset="0"/>
                <a:cs typeface="Consolas" pitchFamily="49" charset="0"/>
              </a:rPr>
              <a:t>Variable</a:t>
            </a:r>
            <a:r>
              <a:rPr lang="en-US" dirty="0"/>
              <a:t>, which leaves the address of the variable on the top of the stack</a:t>
            </a:r>
          </a:p>
          <a:p>
            <a:pPr lvl="1"/>
            <a:r>
              <a:rPr lang="en-US" dirty="0"/>
              <a:t>Calls </a:t>
            </a:r>
            <a:r>
              <a:rPr lang="en-US" dirty="0" err="1">
                <a:latin typeface="Consolas" pitchFamily="49" charset="0"/>
                <a:cs typeface="Consolas" pitchFamily="49" charset="0"/>
              </a:rPr>
              <a:t>emitLoadInst</a:t>
            </a:r>
            <a:r>
              <a:rPr lang="en-US" dirty="0">
                <a:latin typeface="Consolas" pitchFamily="49" charset="0"/>
                <a:cs typeface="Consolas" pitchFamily="49" charset="0"/>
              </a:rPr>
              <a:t>()</a:t>
            </a:r>
            <a:r>
              <a:rPr lang="en-US" dirty="0"/>
              <a:t>, which pops the address off the stack and then pushes the appropriate number of bytes onto the stack, starting at that memory address</a:t>
            </a:r>
          </a:p>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VariableExpr</a:t>
            </a:r>
            <a:endParaRPr lang="en-US" dirty="0">
              <a:latin typeface="Consolas" pitchFamily="49" charset="0"/>
              <a:cs typeface="Consolas" pitchFamily="49" charset="0"/>
            </a:endParaRPr>
          </a:p>
          <a:p>
            <a:pPr lvl="1">
              <a:buNone/>
            </a:pPr>
            <a:r>
              <a:rPr lang="en-US" sz="1800" dirty="0">
                <a:latin typeface="Consolas" pitchFamily="49" charset="0"/>
                <a:cs typeface="Consolas" pitchFamily="49" charset="0"/>
              </a:rPr>
              <a:t>override fun emit()</a:t>
            </a:r>
          </a:p>
          <a:p>
            <a:pPr lvl="1">
              <a:spcBef>
                <a:spcPts val="100"/>
              </a:spcBef>
              <a:buNone/>
            </a:pPr>
            <a:r>
              <a:rPr lang="en-US" sz="1800" dirty="0">
                <a:latin typeface="Consolas" pitchFamily="49" charset="0"/>
                <a:cs typeface="Consolas" pitchFamily="49" charset="0"/>
              </a:rPr>
              <a:t>  {</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super.emit</a:t>
            </a:r>
            <a:r>
              <a:rPr lang="en-US" sz="1800" dirty="0">
                <a:latin typeface="Consolas" pitchFamily="49" charset="0"/>
                <a:cs typeface="Consolas" pitchFamily="49" charset="0"/>
              </a:rPr>
              <a:t>()    // leaves address on top of stack</a:t>
            </a:r>
          </a:p>
          <a:p>
            <a:pPr lvl="1">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(type)</a:t>
            </a:r>
          </a:p>
          <a:p>
            <a:pPr lvl="1">
              <a:spcBef>
                <a:spcPts val="100"/>
              </a:spcBef>
              <a:buNone/>
            </a:pPr>
            <a:r>
              <a:rPr lang="en-US" sz="1800" dirty="0">
                <a:latin typeface="Consolas" pitchFamily="49" charset="0"/>
                <a:cs typeface="Consolas" pitchFamily="49" charset="0"/>
              </a:rPr>
              <a:t>  }</a:t>
            </a:r>
          </a:p>
        </p:txBody>
      </p:sp>
      <p:sp>
        <p:nvSpPr>
          <p:cNvPr id="22532" name="Footer Placeholder 3"/>
          <p:cNvSpPr>
            <a:spLocks noGrp="1"/>
          </p:cNvSpPr>
          <p:nvPr>
            <p:ph type="ftr" sz="quarter" idx="10"/>
          </p:nvPr>
        </p:nvSpPr>
        <p:spPr>
          <a:noFill/>
        </p:spPr>
        <p:txBody>
          <a:bodyPr/>
          <a:lstStyle/>
          <a:p>
            <a:r>
              <a:rPr lang="en-US"/>
              <a:t>©SoftMoore Consulting</a:t>
            </a:r>
          </a:p>
        </p:txBody>
      </p:sp>
      <p:sp>
        <p:nvSpPr>
          <p:cNvPr id="22533" name="Slide Number Placeholder 4"/>
          <p:cNvSpPr>
            <a:spLocks noGrp="1"/>
          </p:cNvSpPr>
          <p:nvPr>
            <p:ph type="sldNum" sz="quarter" idx="11"/>
          </p:nvPr>
        </p:nvSpPr>
        <p:spPr>
          <a:noFill/>
        </p:spPr>
        <p:txBody>
          <a:bodyPr/>
          <a:lstStyle/>
          <a:p>
            <a:r>
              <a:rPr lang="en-US"/>
              <a:t>Slide </a:t>
            </a:r>
            <a:fld id="{7F65D036-F464-4914-9AE1-A2A9E9624640}" type="slidenum">
              <a:rPr lang="en-US" smtClean="0"/>
              <a:pPr/>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Unary Expressions</a:t>
            </a:r>
          </a:p>
        </p:txBody>
      </p:sp>
      <p:sp>
        <p:nvSpPr>
          <p:cNvPr id="24579" name="Content Placeholder 2"/>
          <p:cNvSpPr>
            <a:spLocks noGrp="1"/>
          </p:cNvSpPr>
          <p:nvPr>
            <p:ph idx="1"/>
          </p:nvPr>
        </p:nvSpPr>
        <p:spPr/>
        <p:txBody>
          <a:bodyPr/>
          <a:lstStyle/>
          <a:p>
            <a:r>
              <a:rPr lang="en-US"/>
              <a:t>A unary </a:t>
            </a:r>
            <a:r>
              <a:rPr lang="en-US" dirty="0"/>
              <a:t>expression contains an operator and one operand, where the operand is an expression.</a:t>
            </a:r>
          </a:p>
          <a:p>
            <a:r>
              <a:rPr lang="en-US" dirty="0"/>
              <a:t>Examples</a:t>
            </a:r>
          </a:p>
          <a:p>
            <a:pPr lvl="1"/>
            <a:r>
              <a:rPr lang="en-US" dirty="0"/>
              <a:t>unary negation for integer expressions</a:t>
            </a:r>
          </a:p>
          <a:p>
            <a:pPr lvl="1"/>
            <a:r>
              <a:rPr lang="en-US" dirty="0"/>
              <a:t>bitwise not (complement) for integer expressions</a:t>
            </a:r>
          </a:p>
          <a:p>
            <a:pPr lvl="1"/>
            <a:r>
              <a:rPr lang="en-US" dirty="0"/>
              <a:t>not for </a:t>
            </a:r>
            <a:r>
              <a:rPr lang="en-US" dirty="0" err="1"/>
              <a:t>boolean</a:t>
            </a:r>
            <a:r>
              <a:rPr lang="en-US" dirty="0"/>
              <a:t> expressions. </a:t>
            </a:r>
          </a:p>
          <a:p>
            <a:r>
              <a:rPr lang="en-US" dirty="0"/>
              <a:t>Code generation for a unary expression follows the following pattern.</a:t>
            </a:r>
          </a:p>
          <a:p>
            <a:pPr lvl="1"/>
            <a:r>
              <a:rPr lang="en-US" dirty="0"/>
              <a:t>emit code for the operand</a:t>
            </a:r>
          </a:p>
          <a:p>
            <a:pPr lvl="1"/>
            <a:r>
              <a:rPr lang="en-US" dirty="0"/>
              <a:t>emit code to perform the operation</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p:txBody>
          <a:bodyPr/>
          <a:lstStyle/>
          <a:p>
            <a:r>
              <a:rPr lang="en-US" dirty="0"/>
              <a:t>Code Generation for Binary Expressions</a:t>
            </a:r>
          </a:p>
        </p:txBody>
      </p:sp>
      <p:sp>
        <p:nvSpPr>
          <p:cNvPr id="24579" name="Content Placeholder 2"/>
          <p:cNvSpPr>
            <a:spLocks noGrp="1"/>
          </p:cNvSpPr>
          <p:nvPr>
            <p:ph idx="1"/>
          </p:nvPr>
        </p:nvSpPr>
        <p:spPr/>
        <p:txBody>
          <a:bodyPr/>
          <a:lstStyle/>
          <a:p>
            <a:r>
              <a:rPr lang="en-US" dirty="0"/>
              <a:t>A binary expression contains an operator and two operands, each of which is an expression.</a:t>
            </a:r>
          </a:p>
          <a:p>
            <a:r>
              <a:rPr lang="en-US" dirty="0"/>
              <a:t>Code generation for a binary expression usually follows the following pattern.</a:t>
            </a:r>
          </a:p>
          <a:p>
            <a:pPr lvl="1"/>
            <a:r>
              <a:rPr lang="en-US" dirty="0"/>
              <a:t>emit code for the left operand</a:t>
            </a:r>
          </a:p>
          <a:p>
            <a:pPr lvl="1"/>
            <a:r>
              <a:rPr lang="en-US" dirty="0"/>
              <a:t>emit code for the right operand</a:t>
            </a:r>
          </a:p>
          <a:p>
            <a:pPr lvl="1"/>
            <a:r>
              <a:rPr lang="en-US" dirty="0"/>
              <a:t>emit code to perform the operation</a:t>
            </a:r>
          </a:p>
          <a:p>
            <a:r>
              <a:rPr lang="en-US" dirty="0"/>
              <a:t>Note that we are generating code that will evaluate the expression using a “postfix” (a.k.a. “reverse polish”) notation approach.</a:t>
            </a:r>
          </a:p>
          <a:p>
            <a:endParaRPr lang="en-US" dirty="0"/>
          </a:p>
        </p:txBody>
      </p:sp>
      <p:sp>
        <p:nvSpPr>
          <p:cNvPr id="24580" name="Footer Placeholder 3"/>
          <p:cNvSpPr>
            <a:spLocks noGrp="1"/>
          </p:cNvSpPr>
          <p:nvPr>
            <p:ph type="ftr" sz="quarter" idx="10"/>
          </p:nvPr>
        </p:nvSpPr>
        <p:spPr>
          <a:noFill/>
        </p:spPr>
        <p:txBody>
          <a:bodyPr/>
          <a:lstStyle/>
          <a:p>
            <a:r>
              <a:rPr lang="en-US"/>
              <a:t>©SoftMoore Consulting</a:t>
            </a:r>
          </a:p>
        </p:txBody>
      </p:sp>
      <p:sp>
        <p:nvSpPr>
          <p:cNvPr id="24581" name="Slide Number Placeholder 4"/>
          <p:cNvSpPr>
            <a:spLocks noGrp="1"/>
          </p:cNvSpPr>
          <p:nvPr>
            <p:ph type="sldNum" sz="quarter" idx="11"/>
          </p:nvPr>
        </p:nvSpPr>
        <p:spPr>
          <a:noFill/>
        </p:spPr>
        <p:txBody>
          <a:bodyPr/>
          <a:lstStyle/>
          <a:p>
            <a:r>
              <a:rPr lang="en-US"/>
              <a:t>Slide </a:t>
            </a:r>
            <a:fld id="{C4A41716-0AF2-49D0-8E68-B0AEAC60E53A}" type="slidenum">
              <a:rPr lang="en-US" smtClean="0"/>
              <a:pPr/>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err="1">
                <a:latin typeface="Consolas" pitchFamily="49" charset="0"/>
                <a:cs typeface="Consolas" pitchFamily="49" charset="0"/>
              </a:rPr>
              <a:t>AddingExpr</a:t>
            </a:r>
            <a:endParaRPr lang="en-US" dirty="0">
              <a:latin typeface="Consolas" pitchFamily="49" charset="0"/>
              <a:cs typeface="Consolas" pitchFamily="49" charset="0"/>
            </a:endParaRPr>
          </a:p>
        </p:txBody>
      </p:sp>
      <p:sp>
        <p:nvSpPr>
          <p:cNvPr id="25603" name="Content Placeholder 2"/>
          <p:cNvSpPr>
            <a:spLocks noGrp="1"/>
          </p:cNvSpPr>
          <p:nvPr>
            <p:ph idx="1"/>
          </p:nvPr>
        </p:nvSpPr>
        <p:spPr>
          <a:xfrm>
            <a:off x="458787" y="1363663"/>
            <a:ext cx="8229600" cy="4935537"/>
          </a:xfrm>
        </p:spPr>
        <p:txBody>
          <a:bodyPr/>
          <a:lstStyle/>
          <a:p>
            <a:pPr marL="274320" indent="0">
              <a:spcBef>
                <a:spcPts val="100"/>
              </a:spcBef>
              <a:buFontTx/>
              <a:buNone/>
            </a:pPr>
            <a:r>
              <a:rPr lang="en-US" sz="1800" dirty="0">
                <a:latin typeface="Consolas" pitchFamily="49" charset="0"/>
                <a:cs typeface="Consolas" pitchFamily="49" charset="0"/>
              </a:rPr>
              <a:t>override fun emit()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rightOperand.emit</a:t>
            </a:r>
            <a:r>
              <a:rPr lang="en-US" sz="1800" dirty="0">
                <a:latin typeface="Consolas" pitchFamily="49" charset="0"/>
                <a:cs typeface="Consolas" pitchFamily="49" charset="0"/>
              </a:rPr>
              <a:t>()</a:t>
            </a:r>
          </a:p>
          <a:p>
            <a:pPr marL="274320" indent="0">
              <a:spcBef>
                <a:spcPts val="100"/>
              </a:spcBef>
              <a:buFontTx/>
              <a:buNone/>
            </a:pP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when (</a:t>
            </a:r>
            <a:r>
              <a:rPr lang="en-US" sz="1800" dirty="0" err="1">
                <a:latin typeface="Consolas" pitchFamily="49" charset="0"/>
                <a:cs typeface="Consolas" pitchFamily="49" charset="0"/>
              </a:rPr>
              <a:t>operator.symbol</a:t>
            </a:r>
            <a:r>
              <a:rPr lang="en-US" sz="1800" dirty="0">
                <a:latin typeface="Consolas" pitchFamily="49" charset="0"/>
                <a:cs typeface="Consolas" pitchFamily="49" charset="0"/>
              </a:rPr>
              <a:t>)</a:t>
            </a: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Symbol.plus</a:t>
            </a:r>
            <a:r>
              <a:rPr lang="en-US" sz="1800" dirty="0">
                <a:latin typeface="Consolas" pitchFamily="49" charset="0"/>
                <a:cs typeface="Consolas" pitchFamily="49" charset="0"/>
              </a:rPr>
              <a:t>       -&gt; emit("ADD")</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Symbol.minus</a:t>
            </a:r>
            <a:r>
              <a:rPr lang="en-US" sz="1800" dirty="0">
                <a:latin typeface="Consolas" pitchFamily="49" charset="0"/>
                <a:cs typeface="Consolas" pitchFamily="49" charset="0"/>
              </a:rPr>
              <a:t>      -&gt; emit("SUB")</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Symbol.bitwiseOr</a:t>
            </a:r>
            <a:r>
              <a:rPr lang="en-US" sz="1800" dirty="0">
                <a:latin typeface="Consolas" pitchFamily="49" charset="0"/>
                <a:cs typeface="Consolas" pitchFamily="49" charset="0"/>
              </a:rPr>
              <a:t>  -&gt; emit("BITOR")</a:t>
            </a:r>
          </a:p>
          <a:p>
            <a:pPr marL="27432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Symbol.bitwiseXor</a:t>
            </a:r>
            <a:r>
              <a:rPr lang="en-US" sz="1800" dirty="0">
                <a:latin typeface="Consolas" pitchFamily="49" charset="0"/>
                <a:cs typeface="Consolas" pitchFamily="49" charset="0"/>
              </a:rPr>
              <a:t> -&gt; emit("BITXOR")</a:t>
            </a:r>
          </a:p>
          <a:p>
            <a:pPr marL="274320" indent="0">
              <a:spcBef>
                <a:spcPts val="100"/>
              </a:spcBef>
              <a:buFontTx/>
              <a:buNone/>
            </a:pPr>
            <a:r>
              <a:rPr lang="en-US" sz="1800" dirty="0">
                <a:latin typeface="Consolas" pitchFamily="49" charset="0"/>
                <a:cs typeface="Consolas" pitchFamily="49" charset="0"/>
              </a:rPr>
              <a:t>        else -&gt; ... // throw an </a:t>
            </a:r>
            <a:r>
              <a:rPr lang="en-US" sz="1800" dirty="0" err="1">
                <a:latin typeface="Consolas" pitchFamily="49" charset="0"/>
                <a:cs typeface="Consolas" pitchFamily="49" charset="0"/>
              </a:rPr>
              <a:t>InternalCompilerException</a:t>
            </a:r>
            <a:endParaRPr lang="en-US" sz="1800" dirty="0">
              <a:latin typeface="Consolas" pitchFamily="49" charset="0"/>
              <a:cs typeface="Consolas" pitchFamily="49" charset="0"/>
            </a:endParaRPr>
          </a:p>
          <a:p>
            <a:pPr marL="274320" indent="0">
              <a:spcBef>
                <a:spcPts val="100"/>
              </a:spcBef>
              <a:buFontTx/>
              <a:buNone/>
            </a:pPr>
            <a:r>
              <a:rPr lang="en-US" sz="1800" dirty="0">
                <a:latin typeface="Consolas" pitchFamily="49" charset="0"/>
                <a:cs typeface="Consolas" pitchFamily="49" charset="0"/>
              </a:rPr>
              <a:t>      }</a:t>
            </a:r>
          </a:p>
          <a:p>
            <a:pPr marL="274320" indent="0">
              <a:spcBef>
                <a:spcPts val="100"/>
              </a:spcBef>
              <a:buFontTx/>
              <a:buNone/>
            </a:pPr>
            <a:r>
              <a:rPr lang="en-US" sz="1800" dirty="0">
                <a:latin typeface="Consolas" pitchFamily="49" charset="0"/>
                <a:cs typeface="Consolas" pitchFamily="49" charset="0"/>
              </a:rPr>
              <a:t>  }</a:t>
            </a:r>
          </a:p>
        </p:txBody>
      </p:sp>
      <p:sp>
        <p:nvSpPr>
          <p:cNvPr id="25604" name="Footer Placeholder 3"/>
          <p:cNvSpPr>
            <a:spLocks noGrp="1"/>
          </p:cNvSpPr>
          <p:nvPr>
            <p:ph type="ftr" sz="quarter" idx="10"/>
          </p:nvPr>
        </p:nvSpPr>
        <p:spPr>
          <a:noFill/>
        </p:spPr>
        <p:txBody>
          <a:bodyPr/>
          <a:lstStyle/>
          <a:p>
            <a:r>
              <a:rPr lang="en-US"/>
              <a:t>©SoftMoore Consulting</a:t>
            </a:r>
          </a:p>
        </p:txBody>
      </p:sp>
      <p:sp>
        <p:nvSpPr>
          <p:cNvPr id="25605" name="Slide Number Placeholder 4"/>
          <p:cNvSpPr>
            <a:spLocks noGrp="1"/>
          </p:cNvSpPr>
          <p:nvPr>
            <p:ph type="sldNum" sz="quarter" idx="11"/>
          </p:nvPr>
        </p:nvSpPr>
        <p:spPr>
          <a:noFill/>
        </p:spPr>
        <p:txBody>
          <a:bodyPr/>
          <a:lstStyle/>
          <a:p>
            <a:r>
              <a:rPr lang="en-US"/>
              <a:t>Slide </a:t>
            </a:r>
            <a:fld id="{06EFD33E-BC9A-46DE-B1DD-0119E7C5019E}" type="slidenum">
              <a:rPr lang="en-US" smtClean="0"/>
              <a:pPr/>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dirty="0"/>
              <a:t>Short Circuit Evaluation of</a:t>
            </a:r>
            <a:br>
              <a:rPr lang="en-US" dirty="0"/>
            </a:br>
            <a:r>
              <a:rPr lang="en-US" dirty="0"/>
              <a:t>Logical Expressions</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35</a:t>
            </a:fld>
            <a:endParaRPr lang="en-US"/>
          </a:p>
        </p:txBody>
      </p:sp>
      <p:graphicFrame>
        <p:nvGraphicFramePr>
          <p:cNvPr id="2" name="Table 1">
            <a:extLst>
              <a:ext uri="{FF2B5EF4-FFF2-40B4-BE49-F238E27FC236}">
                <a16:creationId xmlns:a16="http://schemas.microsoft.com/office/drawing/2014/main" id="{DFF11A99-604A-4512-319C-9D04C5B2949C}"/>
              </a:ext>
            </a:extLst>
          </p:cNvPr>
          <p:cNvGraphicFramePr>
            <a:graphicFrameLocks noGrp="1"/>
          </p:cNvGraphicFramePr>
          <p:nvPr>
            <p:extLst>
              <p:ext uri="{D42A27DB-BD31-4B8C-83A1-F6EECF244321}">
                <p14:modId xmlns:p14="http://schemas.microsoft.com/office/powerpoint/2010/main" val="317398771"/>
              </p:ext>
            </p:extLst>
          </p:nvPr>
        </p:nvGraphicFramePr>
        <p:xfrm>
          <a:off x="2415311" y="1739053"/>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and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graphicFrame>
        <p:nvGraphicFramePr>
          <p:cNvPr id="3" name="Table 2">
            <a:extLst>
              <a:ext uri="{FF2B5EF4-FFF2-40B4-BE49-F238E27FC236}">
                <a16:creationId xmlns:a16="http://schemas.microsoft.com/office/drawing/2014/main" id="{48E38E21-2C81-7F2F-5050-3ACE355ADFF4}"/>
              </a:ext>
            </a:extLst>
          </p:cNvPr>
          <p:cNvGraphicFramePr>
            <a:graphicFrameLocks noGrp="1"/>
          </p:cNvGraphicFramePr>
          <p:nvPr>
            <p:extLst>
              <p:ext uri="{D42A27DB-BD31-4B8C-83A1-F6EECF244321}">
                <p14:modId xmlns:p14="http://schemas.microsoft.com/office/powerpoint/2010/main" val="954308117"/>
              </p:ext>
            </p:extLst>
          </p:nvPr>
        </p:nvGraphicFramePr>
        <p:xfrm>
          <a:off x="2415311" y="3774440"/>
          <a:ext cx="4313379" cy="1483360"/>
        </p:xfrm>
        <a:graphic>
          <a:graphicData uri="http://schemas.openxmlformats.org/drawingml/2006/table">
            <a:tbl>
              <a:tblPr firstRow="1" bandRow="1">
                <a:tableStyleId>{5C22544A-7EE6-4342-B048-85BDC9FD1C3A}</a:tableStyleId>
              </a:tblPr>
              <a:tblGrid>
                <a:gridCol w="820393">
                  <a:extLst>
                    <a:ext uri="{9D8B030D-6E8A-4147-A177-3AD203B41FA5}">
                      <a16:colId xmlns:a16="http://schemas.microsoft.com/office/drawing/2014/main" val="3942798260"/>
                    </a:ext>
                  </a:extLst>
                </a:gridCol>
                <a:gridCol w="1616359">
                  <a:extLst>
                    <a:ext uri="{9D8B030D-6E8A-4147-A177-3AD203B41FA5}">
                      <a16:colId xmlns:a16="http://schemas.microsoft.com/office/drawing/2014/main" val="2437945941"/>
                    </a:ext>
                  </a:extLst>
                </a:gridCol>
                <a:gridCol w="1876627">
                  <a:extLst>
                    <a:ext uri="{9D8B030D-6E8A-4147-A177-3AD203B41FA5}">
                      <a16:colId xmlns:a16="http://schemas.microsoft.com/office/drawing/2014/main" val="418020317"/>
                    </a:ext>
                  </a:extLst>
                </a:gridCol>
              </a:tblGrid>
              <a:tr h="370840">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expr</a:t>
                      </a:r>
                      <a:r>
                        <a:rPr lang="en-US" baseline="-25000" dirty="0">
                          <a:solidFill>
                            <a:schemeClr val="tx1"/>
                          </a:solidFill>
                          <a:latin typeface="Aptos" panose="020B0004020202020204" pitchFamily="34" charset="0"/>
                        </a:rPr>
                        <a:t>1</a:t>
                      </a:r>
                      <a:r>
                        <a:rPr lang="en-US" dirty="0">
                          <a:solidFill>
                            <a:schemeClr val="tx1"/>
                          </a:solidFill>
                          <a:latin typeface="Aptos" panose="020B0004020202020204" pitchFamily="34" charset="0"/>
                        </a:rPr>
                        <a:t> or expr</a:t>
                      </a:r>
                      <a:r>
                        <a:rPr lang="en-US" baseline="-25000" dirty="0">
                          <a:solidFill>
                            <a:schemeClr val="tx1"/>
                          </a:solidFill>
                          <a:latin typeface="Aptos" panose="020B0004020202020204" pitchFamily="34" charset="0"/>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4606268"/>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6085916"/>
                  </a:ext>
                </a:extLst>
              </a:tr>
              <a:tr h="370840">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false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80617372"/>
                  </a:ext>
                </a:extLst>
              </a:tr>
              <a:tr h="370840">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not evaluated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a:solidFill>
                            <a:schemeClr val="tx1"/>
                          </a:solidFill>
                          <a:latin typeface="Aptos" panose="020B0004020202020204" pitchFamily="34" charset="0"/>
                        </a:rPr>
                        <a:t>true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20905509"/>
                  </a:ext>
                </a:extLst>
              </a:tr>
            </a:tbl>
          </a:graphicData>
        </a:graphic>
      </p:graphicFrame>
    </p:spTree>
    <p:extLst>
      <p:ext uri="{BB962C8B-B14F-4D97-AF65-F5344CB8AC3E}">
        <p14:creationId xmlns:p14="http://schemas.microsoft.com/office/powerpoint/2010/main" val="32930667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t>Generating Code for Logical Expressions</a:t>
            </a:r>
          </a:p>
        </p:txBody>
      </p:sp>
      <p:sp>
        <p:nvSpPr>
          <p:cNvPr id="26627" name="Content Placeholder 2"/>
          <p:cNvSpPr>
            <a:spLocks noGrp="1"/>
          </p:cNvSpPr>
          <p:nvPr>
            <p:ph idx="1"/>
          </p:nvPr>
        </p:nvSpPr>
        <p:spPr/>
        <p:txBody>
          <a:bodyPr/>
          <a:lstStyle/>
          <a:p>
            <a:r>
              <a:rPr lang="en-US" dirty="0"/>
              <a:t>In general, code generation needs to consider whether or not the language requires logical expressions to use short-circuit evaluation (a.k.a., early exit).  Similar to most high-level languages, CPRL has such a requirement.</a:t>
            </a:r>
          </a:p>
          <a:p>
            <a:r>
              <a:rPr lang="en-US" dirty="0"/>
              <a:t>Using a code generation approach similar that for </a:t>
            </a:r>
            <a:r>
              <a:rPr lang="en-US" dirty="0">
                <a:latin typeface="Consolas" pitchFamily="49" charset="0"/>
                <a:cs typeface="Consolas" pitchFamily="49" charset="0"/>
              </a:rPr>
              <a:t>AddingExpr</a:t>
            </a:r>
            <a:r>
              <a:rPr lang="en-US" dirty="0"/>
              <a:t> will </a:t>
            </a:r>
            <a:r>
              <a:rPr lang="en-US" b="1" dirty="0"/>
              <a:t>not</a:t>
            </a:r>
            <a:r>
              <a:rPr lang="en-US" dirty="0"/>
              <a:t> result in short-circuit evaluation.  For example, in generating code for an “</a:t>
            </a:r>
            <a:r>
              <a:rPr lang="en-US" dirty="0">
                <a:latin typeface="Consolas" panose="020B0609020204030204" pitchFamily="49" charset="0"/>
              </a:rPr>
              <a:t>and</a:t>
            </a:r>
            <a:r>
              <a:rPr lang="en-US" dirty="0"/>
              <a:t>” expression, we can’t simply emit code for left operand, emit code for the right operand, and then “</a:t>
            </a:r>
            <a:r>
              <a:rPr lang="en-US" dirty="0">
                <a:latin typeface="Consolas" panose="020B0609020204030204" pitchFamily="49" charset="0"/>
              </a:rPr>
              <a:t>and</a:t>
            </a:r>
            <a:r>
              <a:rPr lang="en-US" dirty="0"/>
              <a:t>” them together.</a:t>
            </a:r>
          </a:p>
        </p:txBody>
      </p:sp>
      <p:sp>
        <p:nvSpPr>
          <p:cNvPr id="26628" name="Footer Placeholder 3"/>
          <p:cNvSpPr>
            <a:spLocks noGrp="1"/>
          </p:cNvSpPr>
          <p:nvPr>
            <p:ph type="ftr" sz="quarter" idx="10"/>
          </p:nvPr>
        </p:nvSpPr>
        <p:spPr>
          <a:noFill/>
        </p:spPr>
        <p:txBody>
          <a:bodyPr/>
          <a:lstStyle/>
          <a:p>
            <a:r>
              <a:rPr lang="en-US"/>
              <a:t>©SoftMoore Consulting</a:t>
            </a:r>
          </a:p>
        </p:txBody>
      </p:sp>
      <p:sp>
        <p:nvSpPr>
          <p:cNvPr id="26629" name="Slide Number Placeholder 4"/>
          <p:cNvSpPr>
            <a:spLocks noGrp="1"/>
          </p:cNvSpPr>
          <p:nvPr>
            <p:ph type="sldNum" sz="quarter" idx="11"/>
          </p:nvPr>
        </p:nvSpPr>
        <p:spPr>
          <a:noFill/>
        </p:spPr>
        <p:txBody>
          <a:bodyPr/>
          <a:lstStyle/>
          <a:p>
            <a:r>
              <a:rPr lang="en-US"/>
              <a:t>Slide </a:t>
            </a:r>
            <a:fld id="{24876B46-0EEB-4C37-90F4-F31245340255}" type="slidenum">
              <a:rPr lang="en-US" smtClean="0"/>
              <a:pPr/>
              <a:t>36</a:t>
            </a:fld>
            <a:endParaRPr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p:txBody>
          <a:bodyPr/>
          <a:lstStyle/>
          <a:p>
            <a:r>
              <a:rPr lang="en-US" dirty="0"/>
              <a:t>CPRL Code Template for Logical </a:t>
            </a:r>
            <a:r>
              <a:rPr lang="en-US" dirty="0">
                <a:latin typeface="Consolas" pitchFamily="49" charset="0"/>
                <a:cs typeface="Consolas" pitchFamily="49" charset="0"/>
              </a:rPr>
              <a:t>and</a:t>
            </a:r>
            <a:br>
              <a:rPr lang="en-US" dirty="0"/>
            </a:br>
            <a:r>
              <a:rPr lang="en-US" sz="2400" dirty="0"/>
              <a:t>(with Short-Circuit Evaluation)</a:t>
            </a:r>
          </a:p>
        </p:txBody>
      </p:sp>
      <p:sp>
        <p:nvSpPr>
          <p:cNvPr id="27651" name="Content Placeholder 2"/>
          <p:cNvSpPr>
            <a:spLocks noGrp="1"/>
          </p:cNvSpPr>
          <p:nvPr>
            <p:ph idx="1"/>
          </p:nvPr>
        </p:nvSpPr>
        <p:spPr/>
        <p:txBody>
          <a:bodyPr/>
          <a:lstStyle/>
          <a:p>
            <a:pPr marL="274320" indent="0">
              <a:spcBef>
                <a:spcPts val="200"/>
              </a:spcBef>
              <a:buFontTx/>
              <a:buNone/>
            </a:pPr>
            <a:r>
              <a:rPr lang="en-US" sz="1800" dirty="0">
                <a:latin typeface="Consolas" pitchFamily="49" charset="0"/>
                <a:cs typeface="Consolas" pitchFamily="49" charset="0"/>
              </a:rPr>
              <a:t> ...</a:t>
            </a:r>
          </a:p>
          <a:p>
            <a:pPr marL="274320" indent="0">
              <a:spcBef>
                <a:spcPts val="200"/>
              </a:spcBef>
              <a:buFontTx/>
              <a:buNone/>
            </a:pPr>
            <a:r>
              <a:rPr lang="en-US" sz="1800" dirty="0">
                <a:latin typeface="Consolas" pitchFamily="49" charset="0"/>
                <a:cs typeface="Consolas" pitchFamily="49" charset="0"/>
              </a:rPr>
              <a:t>   // if left operand evaluates to true, branch</a:t>
            </a:r>
          </a:p>
          <a:p>
            <a:pPr marL="274320" indent="0">
              <a:spcBef>
                <a:spcPts val="200"/>
              </a:spcBef>
              <a:buFontTx/>
              <a:buNone/>
            </a:pPr>
            <a:r>
              <a:rPr lang="en-US" sz="1800" dirty="0">
                <a:latin typeface="Consolas" pitchFamily="49" charset="0"/>
                <a:cs typeface="Consolas" pitchFamily="49" charset="0"/>
              </a:rPr>
              <a:t>   // to code that will evaluate right operand</a:t>
            </a:r>
          </a:p>
          <a:p>
            <a:pPr marL="274320"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leftOperand.emitBranch</a:t>
            </a:r>
            <a:r>
              <a:rPr lang="en-US" sz="1800" dirty="0">
                <a:latin typeface="Consolas" pitchFamily="49" charset="0"/>
                <a:cs typeface="Consolas" pitchFamily="49" charset="0"/>
              </a:rPr>
              <a:t>(true, L1)</a:t>
            </a:r>
          </a:p>
          <a:p>
            <a:pPr marL="274320" indent="0">
              <a:spcBef>
                <a:spcPts val="200"/>
              </a:spcBef>
              <a:buFontTx/>
              <a:buNone/>
            </a:pPr>
            <a:r>
              <a:rPr lang="en-US" sz="1800" dirty="0">
                <a:latin typeface="Consolas" pitchFamily="49" charset="0"/>
                <a:cs typeface="Consolas" pitchFamily="49" charset="0"/>
              </a:rPr>
              <a:t>   LDCB 0</a:t>
            </a:r>
          </a:p>
          <a:p>
            <a:pPr marL="274320" indent="0">
              <a:spcBef>
                <a:spcPts val="200"/>
              </a:spcBef>
              <a:buFontTx/>
              <a:buNone/>
            </a:pPr>
            <a:r>
              <a:rPr lang="en-US" sz="1800" dirty="0">
                <a:latin typeface="Consolas" pitchFamily="49" charset="0"/>
                <a:cs typeface="Consolas" pitchFamily="49" charset="0"/>
              </a:rPr>
              <a:t>   BR  L2</a:t>
            </a:r>
          </a:p>
          <a:p>
            <a:pPr marL="274320" indent="0">
              <a:spcBef>
                <a:spcPts val="200"/>
              </a:spcBef>
              <a:buFontTx/>
              <a:buNone/>
            </a:pPr>
            <a:r>
              <a:rPr lang="en-US" sz="1800" dirty="0">
                <a:latin typeface="Consolas" pitchFamily="49" charset="0"/>
                <a:cs typeface="Consolas" pitchFamily="49" charset="0"/>
              </a:rPr>
              <a:t>L1:</a:t>
            </a:r>
          </a:p>
          <a:p>
            <a:pPr marL="274320" indent="0">
              <a:spcBef>
                <a:spcPts val="200"/>
              </a:spcBef>
              <a:buFontTx/>
              <a:buNone/>
            </a:pPr>
            <a:r>
              <a:rPr lang="en-US" sz="1800" dirty="0">
                <a:latin typeface="Consolas" pitchFamily="49" charset="0"/>
                <a:cs typeface="Consolas" pitchFamily="49" charset="0"/>
              </a:rPr>
              <a:t>   ...  // emit code for the right operand</a:t>
            </a:r>
          </a:p>
          <a:p>
            <a:pPr marL="274320" indent="0">
              <a:spcBef>
                <a:spcPts val="200"/>
              </a:spcBef>
              <a:buFontTx/>
              <a:buNone/>
            </a:pPr>
            <a:r>
              <a:rPr lang="en-US" sz="1800" dirty="0">
                <a:latin typeface="Consolas" pitchFamily="49" charset="0"/>
                <a:cs typeface="Consolas" pitchFamily="49" charset="0"/>
              </a:rPr>
              <a:t>        // (leaves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result on top of stack)</a:t>
            </a:r>
          </a:p>
          <a:p>
            <a:pPr marL="274320" indent="0">
              <a:spcBef>
                <a:spcPts val="200"/>
              </a:spcBef>
              <a:buFontTx/>
              <a:buNone/>
            </a:pPr>
            <a:endParaRPr lang="en-US" sz="1800" dirty="0">
              <a:latin typeface="Consolas" pitchFamily="49" charset="0"/>
              <a:cs typeface="Consolas" pitchFamily="49" charset="0"/>
            </a:endParaRPr>
          </a:p>
          <a:p>
            <a:pPr marL="274320" indent="0">
              <a:spcBef>
                <a:spcPts val="200"/>
              </a:spcBef>
              <a:buFontTx/>
              <a:buNone/>
            </a:pPr>
            <a:r>
              <a:rPr lang="en-US" sz="1800" dirty="0">
                <a:latin typeface="Consolas" pitchFamily="49" charset="0"/>
                <a:cs typeface="Consolas" pitchFamily="49" charset="0"/>
              </a:rPr>
              <a:t>L2:    </a:t>
            </a:r>
          </a:p>
        </p:txBody>
      </p:sp>
      <p:sp>
        <p:nvSpPr>
          <p:cNvPr id="27652" name="Footer Placeholder 3"/>
          <p:cNvSpPr>
            <a:spLocks noGrp="1"/>
          </p:cNvSpPr>
          <p:nvPr>
            <p:ph type="ftr" sz="quarter" idx="10"/>
          </p:nvPr>
        </p:nvSpPr>
        <p:spPr>
          <a:noFill/>
        </p:spPr>
        <p:txBody>
          <a:bodyPr/>
          <a:lstStyle/>
          <a:p>
            <a:r>
              <a:rPr lang="en-US"/>
              <a:t>©SoftMoore Consulting</a:t>
            </a:r>
          </a:p>
        </p:txBody>
      </p:sp>
      <p:sp>
        <p:nvSpPr>
          <p:cNvPr id="27653" name="Slide Number Placeholder 4"/>
          <p:cNvSpPr>
            <a:spLocks noGrp="1"/>
          </p:cNvSpPr>
          <p:nvPr>
            <p:ph type="sldNum" sz="quarter" idx="11"/>
          </p:nvPr>
        </p:nvSpPr>
        <p:spPr>
          <a:noFill/>
        </p:spPr>
        <p:txBody>
          <a:bodyPr/>
          <a:lstStyle/>
          <a:p>
            <a:r>
              <a:rPr lang="en-US"/>
              <a:t>Slide </a:t>
            </a:r>
            <a:fld id="{1F74363D-4587-4D3A-B2C3-45B6586F755B}" type="slidenum">
              <a:rPr lang="en-US" smtClean="0"/>
              <a:pPr/>
              <a:t>37</a:t>
            </a:fld>
            <a:endParaRPr lang="en-US"/>
          </a:p>
        </p:txBody>
      </p:sp>
      <p:sp>
        <p:nvSpPr>
          <p:cNvPr id="2" name="TextBox 1"/>
          <p:cNvSpPr txBox="1"/>
          <p:nvPr/>
        </p:nvSpPr>
        <p:spPr>
          <a:xfrm>
            <a:off x="1149493" y="4863405"/>
            <a:ext cx="6845015" cy="1384995"/>
          </a:xfrm>
          <a:prstGeom prst="rect">
            <a:avLst/>
          </a:prstGeom>
          <a:noFill/>
          <a:ln>
            <a:solidFill>
              <a:schemeClr val="tx1"/>
            </a:solidFill>
          </a:ln>
        </p:spPr>
        <p:txBody>
          <a:bodyPr wrap="none" rtlCol="0">
            <a:spAutoFit/>
          </a:bodyPr>
          <a:lstStyle/>
          <a:p>
            <a:pPr algn="l"/>
            <a:r>
              <a:rPr lang="en-US" sz="2100" dirty="0"/>
              <a:t>Note: When the branch instruction emitted above is</a:t>
            </a:r>
          </a:p>
          <a:p>
            <a:pPr algn="l"/>
            <a:r>
              <a:rPr lang="en-US" sz="2100" dirty="0"/>
              <a:t>executed, the </a:t>
            </a:r>
            <a:r>
              <a:rPr lang="en-US" sz="2100" dirty="0" err="1"/>
              <a:t>boolean</a:t>
            </a:r>
            <a:r>
              <a:rPr lang="en-US" sz="2100" dirty="0"/>
              <a:t> value on the top of the stack is</a:t>
            </a:r>
          </a:p>
          <a:p>
            <a:pPr algn="l"/>
            <a:r>
              <a:rPr lang="en-US" sz="2100" dirty="0"/>
              <a:t>popped off.  The instruction </a:t>
            </a:r>
            <a:r>
              <a:rPr lang="en-US" sz="2100" dirty="0">
                <a:latin typeface="Consolas" panose="020B0609020204030204" pitchFamily="49" charset="0"/>
              </a:rPr>
              <a:t>LDCB 0</a:t>
            </a:r>
            <a:r>
              <a:rPr lang="en-US" sz="2100" dirty="0"/>
              <a:t> is needed to restore</a:t>
            </a:r>
          </a:p>
          <a:p>
            <a:pPr algn="l"/>
            <a:r>
              <a:rPr lang="en-US" sz="2100" dirty="0"/>
              <a:t>the expression value </a:t>
            </a:r>
            <a:r>
              <a:rPr lang="en-US" sz="2100" dirty="0">
                <a:latin typeface="Consolas" panose="020B0609020204030204" pitchFamily="49" charset="0"/>
              </a:rPr>
              <a:t>0</a:t>
            </a:r>
            <a:r>
              <a:rPr lang="en-US" sz="2100" dirty="0"/>
              <a:t> (false) to the top of the stack.</a:t>
            </a:r>
          </a:p>
        </p:txBody>
      </p:sp>
      <p:sp>
        <p:nvSpPr>
          <p:cNvPr id="7" name="TextBox 6">
            <a:extLst>
              <a:ext uri="{FF2B5EF4-FFF2-40B4-BE49-F238E27FC236}">
                <a16:creationId xmlns:a16="http://schemas.microsoft.com/office/drawing/2014/main" id="{4223B3F3-DEC1-4E02-AFBB-08E019A627F6}"/>
              </a:ext>
            </a:extLst>
          </p:cNvPr>
          <p:cNvSpPr txBox="1"/>
          <p:nvPr/>
        </p:nvSpPr>
        <p:spPr>
          <a:xfrm>
            <a:off x="3112150" y="2831068"/>
            <a:ext cx="4660250" cy="369332"/>
          </a:xfrm>
          <a:prstGeom prst="rect">
            <a:avLst/>
          </a:prstGeom>
          <a:noFill/>
          <a:ln>
            <a:solidFill>
              <a:schemeClr val="tx1"/>
            </a:solidFill>
          </a:ln>
        </p:spPr>
        <p:txBody>
          <a:bodyPr wrap="none" rtlCol="0">
            <a:spAutoFit/>
          </a:bodyPr>
          <a:lstStyle/>
          <a:p>
            <a:pPr algn="l"/>
            <a:r>
              <a:rPr lang="en-US" sz="1800" dirty="0"/>
              <a:t>will be converted to </a:t>
            </a:r>
            <a:r>
              <a:rPr lang="en-US" sz="1800" dirty="0">
                <a:latin typeface="Consolas" panose="020B0609020204030204" pitchFamily="49" charset="0"/>
              </a:rPr>
              <a:t>LDCB0</a:t>
            </a:r>
            <a:r>
              <a:rPr lang="en-US" sz="1800" dirty="0"/>
              <a:t> by the optimizer</a:t>
            </a:r>
          </a:p>
        </p:txBody>
      </p:sp>
      <p:cxnSp>
        <p:nvCxnSpPr>
          <p:cNvPr id="4" name="Straight Arrow Connector 3">
            <a:extLst>
              <a:ext uri="{FF2B5EF4-FFF2-40B4-BE49-F238E27FC236}">
                <a16:creationId xmlns:a16="http://schemas.microsoft.com/office/drawing/2014/main" id="{50B195FC-F1F8-4EA3-A5BA-E58D064F0E98}"/>
              </a:ext>
            </a:extLst>
          </p:cNvPr>
          <p:cNvCxnSpPr>
            <a:cxnSpLocks/>
            <a:stCxn id="7" idx="1"/>
            <a:endCxn id="3" idx="3"/>
          </p:cNvCxnSpPr>
          <p:nvPr/>
        </p:nvCxnSpPr>
        <p:spPr bwMode="auto">
          <a:xfrm rot="10800000">
            <a:off x="2087880" y="2758440"/>
            <a:ext cx="1024270" cy="25729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C30806C1-D1C6-A3E9-42E1-FAD977356E93}"/>
              </a:ext>
            </a:extLst>
          </p:cNvPr>
          <p:cNvSpPr/>
          <p:nvPr/>
        </p:nvSpPr>
        <p:spPr bwMode="auto">
          <a:xfrm>
            <a:off x="1905000" y="2667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r>
              <a:rPr lang="en-US"/>
              <a:t>Code Generation for Statements</a:t>
            </a:r>
          </a:p>
        </p:txBody>
      </p:sp>
      <p:sp>
        <p:nvSpPr>
          <p:cNvPr id="28675" name="Content Placeholder 2"/>
          <p:cNvSpPr>
            <a:spLocks noGrp="1"/>
          </p:cNvSpPr>
          <p:nvPr>
            <p:ph idx="1"/>
          </p:nvPr>
        </p:nvSpPr>
        <p:spPr/>
        <p:txBody>
          <a:bodyPr/>
          <a:lstStyle/>
          <a:p>
            <a:r>
              <a:rPr lang="en-US" dirty="0"/>
              <a:t>Code generation for statements can be described by showing several representative examples of code templates or patterns.</a:t>
            </a:r>
          </a:p>
          <a:p>
            <a:r>
              <a:rPr lang="en-US" dirty="0"/>
              <a:t>A code generation template</a:t>
            </a:r>
          </a:p>
          <a:p>
            <a:pPr lvl="1"/>
            <a:r>
              <a:rPr lang="en-US" dirty="0"/>
              <a:t>specifies some explicit instructions</a:t>
            </a:r>
          </a:p>
          <a:p>
            <a:pPr lvl="1"/>
            <a:r>
              <a:rPr lang="en-US" dirty="0"/>
              <a:t>delegates portions of the code generation to nested components</a:t>
            </a:r>
          </a:p>
          <a:p>
            <a:r>
              <a:rPr lang="en-US" dirty="0"/>
              <a:t>Code generation templates for control structures will often use labels to designate destination addresses for branches.</a:t>
            </a:r>
          </a:p>
        </p:txBody>
      </p:sp>
      <p:sp>
        <p:nvSpPr>
          <p:cNvPr id="28676" name="Footer Placeholder 3"/>
          <p:cNvSpPr>
            <a:spLocks noGrp="1"/>
          </p:cNvSpPr>
          <p:nvPr>
            <p:ph type="ftr" sz="quarter" idx="10"/>
          </p:nvPr>
        </p:nvSpPr>
        <p:spPr>
          <a:noFill/>
        </p:spPr>
        <p:txBody>
          <a:bodyPr/>
          <a:lstStyle/>
          <a:p>
            <a:r>
              <a:rPr lang="en-US"/>
              <a:t>©SoftMoore Consulting</a:t>
            </a:r>
          </a:p>
        </p:txBody>
      </p:sp>
      <p:sp>
        <p:nvSpPr>
          <p:cNvPr id="28677" name="Slide Number Placeholder 4"/>
          <p:cNvSpPr>
            <a:spLocks noGrp="1"/>
          </p:cNvSpPr>
          <p:nvPr>
            <p:ph type="sldNum" sz="quarter" idx="11"/>
          </p:nvPr>
        </p:nvSpPr>
        <p:spPr>
          <a:noFill/>
        </p:spPr>
        <p:txBody>
          <a:bodyPr/>
          <a:lstStyle/>
          <a:p>
            <a:r>
              <a:rPr lang="en-US"/>
              <a:t>Slide </a:t>
            </a:r>
            <a:fld id="{7A18A601-C10C-4618-92C5-10A1B71979C8}" type="slidenum">
              <a:rPr lang="en-US" smtClean="0"/>
              <a:pPr/>
              <a:t>38</a:t>
            </a:fld>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AssignmentStmt</a:t>
            </a:r>
            <a:endParaRPr lang="en-US" dirty="0">
              <a:latin typeface="Consolas" pitchFamily="49" charset="0"/>
              <a:cs typeface="Consolas" pitchFamily="49" charset="0"/>
            </a:endParaRPr>
          </a:p>
        </p:txBody>
      </p:sp>
      <p:sp>
        <p:nvSpPr>
          <p:cNvPr id="29699" name="Content Placeholder 2"/>
          <p:cNvSpPr>
            <a:spLocks noGrp="1"/>
          </p:cNvSpPr>
          <p:nvPr>
            <p:ph idx="1"/>
          </p:nvPr>
        </p:nvSpPr>
        <p:spPr/>
        <p:txBody>
          <a:bodyPr/>
          <a:lstStyle/>
          <a:p>
            <a:pPr>
              <a:buFontTx/>
              <a:buNone/>
            </a:pPr>
            <a:r>
              <a:rPr lang="en-US" dirty="0"/>
              <a:t>General Description</a:t>
            </a:r>
            <a:endParaRPr lang="en-US" dirty="0">
              <a:latin typeface="Consolas" pitchFamily="49" charset="0"/>
              <a:cs typeface="Consolas" pitchFamily="49" charset="0"/>
            </a:endParaRPr>
          </a:p>
          <a:p>
            <a:r>
              <a:rPr lang="en-US" dirty="0"/>
              <a:t>Emit code for variable on left side of the assignment operator </a:t>
            </a:r>
          </a:p>
          <a:p>
            <a:pPr lvl="1"/>
            <a:r>
              <a:rPr lang="en-US" dirty="0"/>
              <a:t>leaves variable’s </a:t>
            </a:r>
            <a:r>
              <a:rPr lang="en-US" b="1" dirty="0"/>
              <a:t>address</a:t>
            </a:r>
            <a:r>
              <a:rPr lang="en-US" dirty="0"/>
              <a:t> on top of stack</a:t>
            </a:r>
          </a:p>
          <a:p>
            <a:r>
              <a:rPr lang="en-US" dirty="0"/>
              <a:t>Emit code for expression on right side of the assignment operator</a:t>
            </a:r>
          </a:p>
          <a:p>
            <a:pPr lvl="1"/>
            <a:r>
              <a:rPr lang="en-US" dirty="0"/>
              <a:t>leaves expression </a:t>
            </a:r>
            <a:r>
              <a:rPr lang="en-US" b="1" dirty="0"/>
              <a:t>value</a:t>
            </a:r>
            <a:r>
              <a:rPr lang="en-US" dirty="0"/>
              <a:t> on top of stack</a:t>
            </a:r>
          </a:p>
          <a:p>
            <a:r>
              <a:rPr lang="en-US" dirty="0"/>
              <a:t>Emit appropriate store instruction based on the expression’s type</a:t>
            </a:r>
          </a:p>
          <a:p>
            <a:pPr lvl="1"/>
            <a:r>
              <a:rPr lang="en-US" dirty="0"/>
              <a:t>removes value and address, copies value to address</a:t>
            </a:r>
          </a:p>
          <a:p>
            <a:pPr lvl="1"/>
            <a:r>
              <a:rPr lang="en-US" dirty="0"/>
              <a:t>example store instructions are </a:t>
            </a:r>
            <a:r>
              <a:rPr lang="en-US" dirty="0">
                <a:latin typeface="Consolas" panose="020B0609020204030204" pitchFamily="49" charset="0"/>
              </a:rPr>
              <a:t>STOREB</a:t>
            </a:r>
            <a:r>
              <a:rPr lang="en-US" dirty="0"/>
              <a:t>, </a:t>
            </a:r>
            <a:r>
              <a:rPr lang="en-US" dirty="0">
                <a:latin typeface="Consolas" panose="020B0609020204030204" pitchFamily="49" charset="0"/>
              </a:rPr>
              <a:t>STORE2B</a:t>
            </a:r>
            <a:r>
              <a:rPr lang="en-US" dirty="0"/>
              <a:t>, </a:t>
            </a:r>
            <a:r>
              <a:rPr lang="en-US" dirty="0">
                <a:latin typeface="Consolas" panose="020B0609020204030204" pitchFamily="49" charset="0"/>
              </a:rPr>
              <a:t>STOREW</a:t>
            </a:r>
            <a:r>
              <a:rPr lang="en-US" dirty="0"/>
              <a:t>, etc.</a:t>
            </a:r>
          </a:p>
        </p:txBody>
      </p:sp>
      <p:sp>
        <p:nvSpPr>
          <p:cNvPr id="29700" name="Footer Placeholder 3"/>
          <p:cNvSpPr>
            <a:spLocks noGrp="1"/>
          </p:cNvSpPr>
          <p:nvPr>
            <p:ph type="ftr" sz="quarter" idx="10"/>
          </p:nvPr>
        </p:nvSpPr>
        <p:spPr>
          <a:noFill/>
        </p:spPr>
        <p:txBody>
          <a:bodyPr/>
          <a:lstStyle/>
          <a:p>
            <a:r>
              <a:rPr lang="en-US"/>
              <a:t>©SoftMoore Consulting</a:t>
            </a:r>
          </a:p>
        </p:txBody>
      </p:sp>
      <p:sp>
        <p:nvSpPr>
          <p:cNvPr id="29701" name="Slide Number Placeholder 4"/>
          <p:cNvSpPr>
            <a:spLocks noGrp="1"/>
          </p:cNvSpPr>
          <p:nvPr>
            <p:ph type="sldNum" sz="quarter" idx="11"/>
          </p:nvPr>
        </p:nvSpPr>
        <p:spPr>
          <a:noFill/>
        </p:spPr>
        <p:txBody>
          <a:bodyPr/>
          <a:lstStyle/>
          <a:p>
            <a:r>
              <a:rPr lang="en-US"/>
              <a:t>Slide </a:t>
            </a:r>
            <a:fld id="{5270B316-7D10-4FBA-8AFB-7715718965CC}" type="slidenum">
              <a:rPr lang="en-US" smtClean="0"/>
              <a:pPr/>
              <a:t>39</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Code Generation for the CVM</a:t>
            </a:r>
            <a:br>
              <a:rPr lang="en-US" dirty="0"/>
            </a:br>
            <a:r>
              <a:rPr lang="en-US" sz="2400" dirty="0"/>
              <a:t>(continued)</a:t>
            </a:r>
            <a:endParaRPr lang="en-US" dirty="0"/>
          </a:p>
        </p:txBody>
      </p:sp>
      <p:sp>
        <p:nvSpPr>
          <p:cNvPr id="4099" name="Content Placeholder 2"/>
          <p:cNvSpPr>
            <a:spLocks noGrp="1"/>
          </p:cNvSpPr>
          <p:nvPr>
            <p:ph idx="1"/>
          </p:nvPr>
        </p:nvSpPr>
        <p:spPr/>
        <p:txBody>
          <a:bodyPr/>
          <a:lstStyle/>
          <a:p>
            <a:r>
              <a:rPr lang="en-US" dirty="0"/>
              <a:t>Generating assembly language rather than actual machine language also simplifies code generation since the assembler</a:t>
            </a:r>
          </a:p>
          <a:p>
            <a:pPr lvl="1"/>
            <a:r>
              <a:rPr lang="en-US" dirty="0"/>
              <a:t>keeps track of the address of each machine instruction</a:t>
            </a:r>
          </a:p>
          <a:p>
            <a:pPr lvl="1"/>
            <a:r>
              <a:rPr lang="en-US" dirty="0"/>
              <a:t>maps labels to machine addresses</a:t>
            </a:r>
          </a:p>
          <a:p>
            <a:pPr lvl="1"/>
            <a:r>
              <a:rPr lang="en-US" dirty="0"/>
              <a:t>handles the details of branch instructions</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B3288238-553A-4D75-9B4F-021B16223360}" type="slidenum">
              <a:rPr lang="en-US" smtClean="0"/>
              <a:pPr/>
              <a:t>4</a:t>
            </a:fld>
            <a:endParaRPr lang="en-US"/>
          </a:p>
        </p:txBody>
      </p:sp>
    </p:spTree>
    <p:extLst>
      <p:ext uri="{BB962C8B-B14F-4D97-AF65-F5344CB8AC3E}">
        <p14:creationId xmlns:p14="http://schemas.microsoft.com/office/powerpoint/2010/main" val="42128301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AssignmentStmt</a:t>
            </a:r>
            <a:br>
              <a:rPr lang="en-US" dirty="0"/>
            </a:br>
            <a:r>
              <a:rPr lang="en-US" sz="2400" dirty="0"/>
              <a:t>(continued)</a:t>
            </a:r>
            <a:endParaRPr lang="en-US" dirty="0"/>
          </a:p>
        </p:txBody>
      </p:sp>
      <p:sp>
        <p:nvSpPr>
          <p:cNvPr id="3072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variable ":=" expression ";" .</a:t>
            </a:r>
          </a:p>
          <a:p>
            <a:r>
              <a:rPr lang="en-US" dirty="0"/>
              <a:t>Code generation template for type Integer</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STOREW</a:t>
            </a:r>
          </a:p>
          <a:p>
            <a:r>
              <a:rPr lang="en-US" dirty="0"/>
              <a:t>Code generation template for type Boolean  </a:t>
            </a:r>
          </a:p>
          <a:p>
            <a:pPr lvl="1">
              <a:buFontTx/>
              <a:buNone/>
            </a:pPr>
            <a:r>
              <a:rPr lang="en-US" sz="1800" dirty="0">
                <a:latin typeface="Consolas" pitchFamily="49" charset="0"/>
                <a:cs typeface="Consolas" pitchFamily="49" charset="0"/>
              </a:rPr>
              <a:t>...  // emit code for variable</a:t>
            </a:r>
          </a:p>
          <a:p>
            <a:pPr lvl="1">
              <a:spcBef>
                <a:spcPts val="200"/>
              </a:spcBef>
              <a:buFontTx/>
              <a:buNone/>
            </a:pPr>
            <a:r>
              <a:rPr lang="en-US" sz="1800" dirty="0">
                <a:latin typeface="Consolas" pitchFamily="49" charset="0"/>
                <a:cs typeface="Consolas" pitchFamily="49" charset="0"/>
              </a:rPr>
              <a:t>...  // emit code for expression</a:t>
            </a:r>
          </a:p>
          <a:p>
            <a:pPr lvl="1">
              <a:spcBef>
                <a:spcPts val="200"/>
              </a:spcBef>
              <a:buFontTx/>
              <a:buNone/>
            </a:pPr>
            <a:r>
              <a:rPr lang="en-US" sz="1800" dirty="0">
                <a:latin typeface="Consolas" pitchFamily="49" charset="0"/>
                <a:cs typeface="Consolas" pitchFamily="49" charset="0"/>
              </a:rPr>
              <a:t>STOREB</a:t>
            </a:r>
          </a:p>
        </p:txBody>
      </p:sp>
      <p:sp>
        <p:nvSpPr>
          <p:cNvPr id="30724" name="Footer Placeholder 3"/>
          <p:cNvSpPr>
            <a:spLocks noGrp="1"/>
          </p:cNvSpPr>
          <p:nvPr>
            <p:ph type="ftr" sz="quarter" idx="10"/>
          </p:nvPr>
        </p:nvSpPr>
        <p:spPr>
          <a:noFill/>
        </p:spPr>
        <p:txBody>
          <a:bodyPr/>
          <a:lstStyle/>
          <a:p>
            <a:r>
              <a:rPr lang="en-US"/>
              <a:t>©SoftMoore Consulting</a:t>
            </a:r>
          </a:p>
        </p:txBody>
      </p:sp>
      <p:sp>
        <p:nvSpPr>
          <p:cNvPr id="30725" name="Slide Number Placeholder 4"/>
          <p:cNvSpPr>
            <a:spLocks noGrp="1"/>
          </p:cNvSpPr>
          <p:nvPr>
            <p:ph type="sldNum" sz="quarter" idx="11"/>
          </p:nvPr>
        </p:nvSpPr>
        <p:spPr>
          <a:noFill/>
        </p:spPr>
        <p:txBody>
          <a:bodyPr/>
          <a:lstStyle/>
          <a:p>
            <a:r>
              <a:rPr lang="en-US"/>
              <a:t>Slide </a:t>
            </a:r>
            <a:fld id="{A04A79AE-7470-4053-9D40-9424749F7506}" type="slidenum">
              <a:rPr lang="en-US" smtClean="0"/>
              <a:pPr/>
              <a:t>40</a:t>
            </a:fld>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AssignmentStmt</a:t>
            </a:r>
          </a:p>
        </p:txBody>
      </p:sp>
      <p:sp>
        <p:nvSpPr>
          <p:cNvPr id="31747" name="Content Placeholder 2"/>
          <p:cNvSpPr>
            <a:spLocks noGrp="1"/>
          </p:cNvSpPr>
          <p:nvPr>
            <p:ph idx="1"/>
          </p:nvPr>
        </p:nvSpPr>
        <p:spPr>
          <a:xfrm>
            <a:off x="458787" y="1363663"/>
            <a:ext cx="8321040" cy="4935537"/>
          </a:xfrm>
        </p:spPr>
        <p:txBody>
          <a:bodyPr tIns="91440"/>
          <a:lstStyle/>
          <a:p>
            <a:pPr marL="182880" lvl="1" indent="0">
              <a:spcBef>
                <a:spcPts val="200"/>
              </a:spcBef>
              <a:buFontTx/>
              <a:buNone/>
            </a:pPr>
            <a:r>
              <a:rPr lang="en-US" sz="1800" dirty="0">
                <a:latin typeface="Consolas" pitchFamily="49" charset="0"/>
                <a:cs typeface="Consolas" pitchFamily="49" charset="0"/>
              </a:rPr>
              <a:t>override fun emit()</a:t>
            </a:r>
          </a:p>
          <a:p>
            <a:pPr marL="182880" lvl="1" indent="0">
              <a:spcBef>
                <a:spcPts val="200"/>
              </a:spcBef>
              <a:buFontTx/>
              <a:buNone/>
            </a:pPr>
            <a:r>
              <a:rPr lang="en-US" sz="1800" dirty="0">
                <a:latin typeface="Consolas" pitchFamily="49" charset="0"/>
                <a:cs typeface="Consolas" pitchFamily="49" charset="0"/>
              </a:rPr>
              <a:t>  {</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var.emit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expr.emit</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a:t>
            </a:r>
            <a:r>
              <a:rPr lang="en-US" sz="1800" dirty="0" err="1">
                <a:latin typeface="Consolas" pitchFamily="49" charset="0"/>
                <a:cs typeface="Consolas" pitchFamily="49" charset="0"/>
              </a:rPr>
              <a:t>expr.type</a:t>
            </a:r>
            <a:r>
              <a:rPr lang="en-US" sz="1800" dirty="0">
                <a:latin typeface="Consolas" pitchFamily="49" charset="0"/>
                <a:cs typeface="Consolas" pitchFamily="49" charset="0"/>
              </a:rPr>
              <a:t>)</a:t>
            </a:r>
          </a:p>
          <a:p>
            <a:pPr marL="182880" lvl="1" indent="0">
              <a:spcBef>
                <a:spcPts val="200"/>
              </a:spcBef>
              <a:buFontTx/>
              <a:buNone/>
            </a:pPr>
            <a:r>
              <a:rPr lang="en-US" sz="1800" dirty="0">
                <a:latin typeface="Consolas" pitchFamily="49" charset="0"/>
                <a:cs typeface="Consolas" pitchFamily="49" charset="0"/>
              </a:rPr>
              <a:t>  }</a:t>
            </a:r>
          </a:p>
        </p:txBody>
      </p:sp>
      <p:sp>
        <p:nvSpPr>
          <p:cNvPr id="31748" name="Footer Placeholder 3"/>
          <p:cNvSpPr>
            <a:spLocks noGrp="1"/>
          </p:cNvSpPr>
          <p:nvPr>
            <p:ph type="ftr" sz="quarter" idx="10"/>
          </p:nvPr>
        </p:nvSpPr>
        <p:spPr>
          <a:noFill/>
        </p:spPr>
        <p:txBody>
          <a:bodyPr/>
          <a:lstStyle/>
          <a:p>
            <a:r>
              <a:rPr lang="en-US"/>
              <a:t>©SoftMoore Consulting</a:t>
            </a:r>
          </a:p>
        </p:txBody>
      </p:sp>
      <p:sp>
        <p:nvSpPr>
          <p:cNvPr id="31749" name="Slide Number Placeholder 4"/>
          <p:cNvSpPr>
            <a:spLocks noGrp="1"/>
          </p:cNvSpPr>
          <p:nvPr>
            <p:ph type="sldNum" sz="quarter" idx="11"/>
          </p:nvPr>
        </p:nvSpPr>
        <p:spPr>
          <a:noFill/>
        </p:spPr>
        <p:txBody>
          <a:bodyPr/>
          <a:lstStyle/>
          <a:p>
            <a:r>
              <a:rPr lang="en-US"/>
              <a:t>Slide </a:t>
            </a:r>
            <a:fld id="{8A5D70A7-5796-4E0C-8199-D924EC638ABD}" type="slidenum">
              <a:rPr lang="en-US" smtClean="0"/>
              <a:pPr/>
              <a:t>41</a:t>
            </a:fld>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r>
              <a:rPr lang="en-US" dirty="0"/>
              <a:t>Code Generation for </a:t>
            </a:r>
            <a:r>
              <a:rPr lang="en-US" dirty="0" err="1">
                <a:latin typeface="Consolas" panose="020B0609020204030204" pitchFamily="49" charset="0"/>
              </a:rPr>
              <a:t>CompoundStmt</a:t>
            </a:r>
            <a:endParaRPr lang="en-US" dirty="0">
              <a:latin typeface="Consolas" panose="020B0609020204030204" pitchFamily="49" charset="0"/>
            </a:endParaRPr>
          </a:p>
        </p:txBody>
      </p:sp>
      <p:sp>
        <p:nvSpPr>
          <p:cNvPr id="32771" name="Content Placeholder 2"/>
          <p:cNvSpPr>
            <a:spLocks noGrp="1"/>
          </p:cNvSpPr>
          <p:nvPr>
            <p:ph idx="1"/>
          </p:nvPr>
        </p:nvSpPr>
        <p:spPr/>
        <p:txBody>
          <a:bodyPr/>
          <a:lstStyle/>
          <a:p>
            <a:r>
              <a:rPr lang="en-US" dirty="0"/>
              <a:t>Grammar Rule</a:t>
            </a:r>
          </a:p>
          <a:p>
            <a:pPr marL="457200" lvl="1" indent="0">
              <a:buNone/>
            </a:pPr>
            <a:r>
              <a:rPr lang="en-US" sz="1800" dirty="0" err="1">
                <a:latin typeface="Consolas" panose="020B0609020204030204" pitchFamily="49" charset="0"/>
              </a:rPr>
              <a:t>compoundStmt</a:t>
            </a:r>
            <a:r>
              <a:rPr lang="en-US" sz="1800" dirty="0">
                <a:latin typeface="Consolas" panose="020B0609020204030204" pitchFamily="49" charset="0"/>
              </a:rPr>
              <a:t> = </a:t>
            </a:r>
            <a:r>
              <a:rPr lang="en-US" sz="1800">
                <a:latin typeface="Consolas" panose="020B0609020204030204" pitchFamily="49" charset="0"/>
              </a:rPr>
              <a:t>"{" statements </a:t>
            </a:r>
            <a:r>
              <a:rPr lang="en-US" sz="1800" dirty="0">
                <a:latin typeface="Consolas" panose="020B0609020204030204" pitchFamily="49" charset="0"/>
              </a:rPr>
              <a:t>"}" .</a:t>
            </a:r>
          </a:p>
          <a:p>
            <a:r>
              <a:rPr lang="en-US" dirty="0"/>
              <a:t>Code generation template</a:t>
            </a:r>
          </a:p>
          <a:p>
            <a:pPr marL="457200" lvl="1" indent="0">
              <a:buNone/>
            </a:pPr>
            <a:r>
              <a:rPr lang="en-US" sz="1800" dirty="0">
                <a:latin typeface="Consolas" panose="020B0609020204030204" pitchFamily="49" charset="0"/>
              </a:rPr>
              <a:t>for each statement in statements</a:t>
            </a:r>
          </a:p>
          <a:p>
            <a:pPr marL="457200" lvl="1" indent="0">
              <a:spcBef>
                <a:spcPts val="200"/>
              </a:spcBef>
              <a:buNone/>
            </a:pPr>
            <a:r>
              <a:rPr lang="en-US" sz="1800" dirty="0">
                <a:latin typeface="Consolas" panose="020B0609020204030204" pitchFamily="49" charset="0"/>
              </a:rPr>
              <a:t>    ...  // emit code for statement</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CompoundStmt</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override fun emit()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for (</a:t>
            </a:r>
            <a:r>
              <a:rPr lang="en-US" sz="1800" dirty="0" err="1">
                <a:latin typeface="Consolas" panose="020B0609020204030204" pitchFamily="49" charset="0"/>
              </a:rPr>
              <a:t>stmt</a:t>
            </a:r>
            <a:r>
              <a:rPr lang="en-US" sz="1800" dirty="0">
                <a:latin typeface="Consolas" panose="020B0609020204030204" pitchFamily="49" charset="0"/>
              </a:rPr>
              <a:t> in statements)</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stmt.emit</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p>
          <a:p>
            <a:endParaRPr lang="en-US" dirty="0"/>
          </a:p>
        </p:txBody>
      </p:sp>
      <p:sp>
        <p:nvSpPr>
          <p:cNvPr id="32772" name="Footer Placeholder 3"/>
          <p:cNvSpPr>
            <a:spLocks noGrp="1"/>
          </p:cNvSpPr>
          <p:nvPr>
            <p:ph type="ftr" sz="quarter" idx="10"/>
          </p:nvPr>
        </p:nvSpPr>
        <p:spPr/>
        <p:txBody>
          <a:bodyPr/>
          <a:lstStyle/>
          <a:p>
            <a:r>
              <a:rPr lang="en-US"/>
              <a:t>©SoftMoore Consulting</a:t>
            </a:r>
          </a:p>
        </p:txBody>
      </p:sp>
      <p:sp>
        <p:nvSpPr>
          <p:cNvPr id="32773" name="Slide Number Placeholder 4"/>
          <p:cNvSpPr>
            <a:spLocks noGrp="1"/>
          </p:cNvSpPr>
          <p:nvPr>
            <p:ph type="sldNum" sz="quarter" idx="11"/>
          </p:nvPr>
        </p:nvSpPr>
        <p:spPr/>
        <p:txBody>
          <a:bodyPr/>
          <a:lstStyle/>
          <a:p>
            <a:r>
              <a:rPr lang="en-US"/>
              <a:t>Slide </a:t>
            </a:r>
            <a:fld id="{94A6A08C-BE04-43EF-854C-5C56BD668159}" type="slidenum">
              <a:rPr lang="en-US" smtClean="0"/>
              <a:pPr/>
              <a:t>42</a:t>
            </a:fld>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 "while"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"loop" statement .</a:t>
            </a:r>
            <a:endParaRPr lang="en-US" dirty="0"/>
          </a:p>
          <a:p>
            <a:r>
              <a:rPr lang="en-US" dirty="0"/>
              <a:t>Code generation template for loop without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buNone/>
            </a:pPr>
            <a:r>
              <a:rPr lang="en-US" sz="1800" dirty="0">
                <a:latin typeface="Consolas" panose="020B0609020204030204" pitchFamily="49" charset="0"/>
              </a:rPr>
              <a:t>   ...  // emit code for statement (usually a compound</a:t>
            </a:r>
          </a:p>
          <a:p>
            <a:pPr marL="457200" lvl="1" indent="0">
              <a:buNone/>
            </a:pPr>
            <a:r>
              <a:rPr lang="en-US" sz="1800" dirty="0">
                <a:latin typeface="Consolas" panose="020B0609020204030204" pitchFamily="49" charset="0"/>
              </a:rPr>
              <a:t>        // statement containing an exit statement)</a:t>
            </a:r>
          </a:p>
          <a:p>
            <a:pPr marL="457200" lvl="1" indent="0">
              <a:buNone/>
            </a:pPr>
            <a:r>
              <a:rPr lang="en-US" sz="1800" dirty="0">
                <a:latin typeface="Consolas" panose="020B0609020204030204" pitchFamily="49" charset="0"/>
              </a:rPr>
              <a:t>   BR L1</a:t>
            </a:r>
          </a:p>
          <a:p>
            <a:pPr marL="457200" lvl="1" indent="0">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43</a:t>
            </a:fld>
            <a:endParaRPr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Code generation template for loop with a </a:t>
            </a:r>
            <a:r>
              <a:rPr lang="en-US" dirty="0">
                <a:latin typeface="Consolas" panose="020B0609020204030204" pitchFamily="49" charset="0"/>
              </a:rPr>
              <a:t>while</a:t>
            </a:r>
            <a:r>
              <a:rPr lang="en-US" dirty="0"/>
              <a:t> prefix</a:t>
            </a:r>
          </a:p>
          <a:p>
            <a:pPr marL="457200" lvl="1" indent="0">
              <a:buNone/>
            </a:pPr>
            <a:r>
              <a:rPr lang="en-US" sz="1800" dirty="0">
                <a:latin typeface="Consolas" panose="020B0609020204030204" pitchFamily="49" charset="0"/>
              </a:rPr>
              <a:t>L1:</a:t>
            </a:r>
          </a:p>
          <a:p>
            <a:pPr marL="457200" lvl="1" indent="0">
              <a:spcBef>
                <a:spcPts val="100"/>
              </a:spcBef>
              <a:buNone/>
            </a:pPr>
            <a:r>
              <a:rPr lang="en-US" sz="1800" dirty="0">
                <a:latin typeface="Consolas" panose="020B0609020204030204" pitchFamily="49" charset="0"/>
              </a:rPr>
              <a:t>    ...  // emit code to evaluate while expression</a:t>
            </a:r>
          </a:p>
          <a:p>
            <a:pPr marL="457200" lvl="1" indent="0">
              <a:spcBef>
                <a:spcPts val="100"/>
              </a:spcBef>
              <a:buNone/>
            </a:pPr>
            <a:r>
              <a:rPr lang="en-US" sz="1800" dirty="0">
                <a:latin typeface="Consolas" panose="020B0609020204030204" pitchFamily="49" charset="0"/>
              </a:rPr>
              <a:t>    ...  // branch to L2 if value of expression is false</a:t>
            </a:r>
          </a:p>
          <a:p>
            <a:pPr marL="457200" lvl="1" indent="0">
              <a:spcBef>
                <a:spcPts val="100"/>
              </a:spcBef>
              <a:buNone/>
            </a:pPr>
            <a:r>
              <a:rPr lang="en-US" sz="1800" dirty="0">
                <a:latin typeface="Consolas" panose="020B0609020204030204" pitchFamily="49" charset="0"/>
              </a:rPr>
              <a:t>    ...  // emit code for statement</a:t>
            </a:r>
          </a:p>
          <a:p>
            <a:pPr marL="457200" lvl="1" indent="0">
              <a:spcBef>
                <a:spcPts val="100"/>
              </a:spcBef>
              <a:buNone/>
            </a:pPr>
            <a:r>
              <a:rPr lang="en-US" sz="1800" dirty="0">
                <a:latin typeface="Consolas" panose="020B0609020204030204" pitchFamily="49" charset="0"/>
              </a:rPr>
              <a:t>    BR L1</a:t>
            </a:r>
          </a:p>
          <a:p>
            <a:pPr marL="457200" lvl="1" indent="0">
              <a:spcBef>
                <a:spcPts val="100"/>
              </a:spcBef>
              <a:buNone/>
            </a:pPr>
            <a:r>
              <a:rPr lang="en-US" sz="1800" dirty="0">
                <a:latin typeface="Consolas" panose="020B0609020204030204" pitchFamily="49" charset="0"/>
              </a:rPr>
              <a:t>L2:</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44</a:t>
            </a:fld>
            <a:endParaRPr lang="en-US"/>
          </a:p>
        </p:txBody>
      </p:sp>
    </p:spTree>
    <p:extLst>
      <p:ext uri="{BB962C8B-B14F-4D97-AF65-F5344CB8AC3E}">
        <p14:creationId xmlns:p14="http://schemas.microsoft.com/office/powerpoint/2010/main" val="375711756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a:t>
            </a:r>
            <a:r>
              <a:rPr lang="en-US" dirty="0" err="1">
                <a:latin typeface="Consolas" pitchFamily="49" charset="0"/>
                <a:cs typeface="Consolas" pitchFamily="49" charset="0"/>
              </a:rPr>
              <a:t>LoopStmt</a:t>
            </a:r>
            <a:endParaRPr lang="en-US" dirty="0">
              <a:latin typeface="Consolas" pitchFamily="49" charset="0"/>
              <a:cs typeface="Consolas" pitchFamily="49" charset="0"/>
            </a:endParaRPr>
          </a:p>
        </p:txBody>
      </p:sp>
      <p:sp>
        <p:nvSpPr>
          <p:cNvPr id="10243" name="Content Placeholder 2"/>
          <p:cNvSpPr>
            <a:spLocks noGrp="1"/>
          </p:cNvSpPr>
          <p:nvPr>
            <p:ph idx="1"/>
          </p:nvPr>
        </p:nvSpPr>
        <p:spPr>
          <a:xfrm>
            <a:off x="458787" y="1363663"/>
            <a:ext cx="8412480" cy="4935537"/>
          </a:xfrm>
        </p:spPr>
        <p:txBody>
          <a:bodyPr tIns="91440"/>
          <a:lstStyle/>
          <a:p>
            <a:pPr marL="182880" indent="0">
              <a:spcBef>
                <a:spcPts val="100"/>
              </a:spcBef>
              <a:buFontTx/>
              <a:buNone/>
            </a:pPr>
            <a:r>
              <a:rPr lang="en-US" sz="1800" dirty="0">
                <a:latin typeface="Consolas" pitchFamily="49" charset="0"/>
                <a:cs typeface="Consolas" pitchFamily="49" charset="0"/>
              </a:rPr>
              <a:t>override fun emit()</a:t>
            </a:r>
          </a:p>
          <a:p>
            <a:pPr marL="182880" indent="0">
              <a:spcBef>
                <a:spcPts val="100"/>
              </a:spcBef>
              <a:buFontTx/>
              <a:buNone/>
            </a:pPr>
            <a:r>
              <a:rPr lang="en-US" sz="1800" dirty="0">
                <a:latin typeface="Consolas" pitchFamily="49" charset="0"/>
                <a:cs typeface="Consolas" pitchFamily="49" charset="0"/>
              </a:rPr>
              <a:t>  {</a:t>
            </a: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?.emitBranch(false, L2)</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statement.emit</a:t>
            </a:r>
            <a:r>
              <a:rPr lang="en-US" sz="1800" dirty="0">
                <a:latin typeface="Consolas" pitchFamily="49" charset="0"/>
                <a:cs typeface="Consolas" pitchFamily="49" charset="0"/>
              </a:rPr>
              <a:t>()</a:t>
            </a:r>
          </a:p>
          <a:p>
            <a:pPr marL="182880" indent="0">
              <a:spcBef>
                <a:spcPts val="100"/>
              </a:spcBef>
              <a:buFontTx/>
              <a:buNone/>
            </a:pPr>
            <a:r>
              <a:rPr lang="en-US" sz="1800" dirty="0">
                <a:latin typeface="Consolas" pitchFamily="49" charset="0"/>
                <a:cs typeface="Consolas" pitchFamily="49" charset="0"/>
              </a:rPr>
              <a:t>    emit("BR $L1")</a:t>
            </a:r>
          </a:p>
          <a:p>
            <a:pPr marL="182880" indent="0">
              <a:spcBef>
                <a:spcPts val="100"/>
              </a:spcBef>
              <a:buFontTx/>
              <a:buNone/>
            </a:pPr>
            <a:endParaRPr lang="en-US" sz="1800" dirty="0">
              <a:latin typeface="Consolas" pitchFamily="49" charset="0"/>
              <a:cs typeface="Consolas" pitchFamily="49" charset="0"/>
            </a:endParaRPr>
          </a:p>
          <a:p>
            <a:pPr marL="182880" indent="0">
              <a:spcBef>
                <a:spcPts val="1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(L2)</a:t>
            </a:r>
          </a:p>
          <a:p>
            <a:pPr marL="182880" indent="0">
              <a:spcBef>
                <a:spcPts val="100"/>
              </a:spcBef>
              <a:buFontTx/>
              <a:buNone/>
            </a:pPr>
            <a:r>
              <a:rPr lang="en-US" sz="1800" dirty="0">
                <a:latin typeface="Consolas" pitchFamily="49" charset="0"/>
                <a:cs typeface="Consolas" pitchFamily="49" charset="0"/>
              </a:rPr>
              <a:t>  }</a:t>
            </a:r>
          </a:p>
        </p:txBody>
      </p:sp>
      <p:sp>
        <p:nvSpPr>
          <p:cNvPr id="10244" name="Footer Placeholder 3"/>
          <p:cNvSpPr>
            <a:spLocks noGrp="1"/>
          </p:cNvSpPr>
          <p:nvPr>
            <p:ph type="ftr" sz="quarter" idx="10"/>
          </p:nvPr>
        </p:nvSpPr>
        <p:spPr>
          <a:noFill/>
        </p:spPr>
        <p:txBody>
          <a:bodyPr/>
          <a:lstStyle/>
          <a:p>
            <a:r>
              <a:rPr lang="en-US"/>
              <a:t>©SoftMoore Consulting</a:t>
            </a:r>
          </a:p>
        </p:txBody>
      </p:sp>
      <p:sp>
        <p:nvSpPr>
          <p:cNvPr id="10245" name="Slide Number Placeholder 4"/>
          <p:cNvSpPr>
            <a:spLocks noGrp="1"/>
          </p:cNvSpPr>
          <p:nvPr>
            <p:ph type="sldNum" sz="quarter" idx="11"/>
          </p:nvPr>
        </p:nvSpPr>
        <p:spPr>
          <a:noFill/>
        </p:spPr>
        <p:txBody>
          <a:bodyPr/>
          <a:lstStyle/>
          <a:p>
            <a:r>
              <a:rPr lang="en-US"/>
              <a:t>Slide </a:t>
            </a:r>
            <a:fld id="{E0BAF8FE-1D74-4E8E-934B-765CAB58B2D4}" type="slidenum">
              <a:rPr lang="en-US" smtClean="0"/>
              <a:pPr/>
              <a:t>45</a:t>
            </a:fld>
            <a:endParaRPr lang="en-US"/>
          </a:p>
        </p:txBody>
      </p:sp>
    </p:spTree>
    <p:extLst>
      <p:ext uri="{BB962C8B-B14F-4D97-AF65-F5344CB8AC3E}">
        <p14:creationId xmlns:p14="http://schemas.microsoft.com/office/powerpoint/2010/main" val="31285231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endParaRPr lang="en-US" dirty="0">
              <a:latin typeface="Consolas" panose="020B0609020204030204" pitchFamily="49" charset="0"/>
            </a:endParaRPr>
          </a:p>
        </p:txBody>
      </p:sp>
      <p:sp>
        <p:nvSpPr>
          <p:cNvPr id="10243"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 "for"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intExpr</a:t>
            </a:r>
            <a:r>
              <a:rPr lang="en-US" sz="1800" dirty="0">
                <a:latin typeface="Consolas" pitchFamily="49" charset="0"/>
                <a:cs typeface="Consolas" pitchFamily="49" charset="0"/>
              </a:rPr>
              <a:t> "loop" </a:t>
            </a:r>
          </a:p>
          <a:p>
            <a:pPr lvl="1">
              <a:buFontTx/>
              <a:buNone/>
            </a:pPr>
            <a:r>
              <a:rPr lang="en-US" sz="1800" dirty="0">
                <a:latin typeface="Consolas" pitchFamily="49" charset="0"/>
                <a:cs typeface="Consolas" pitchFamily="49" charset="0"/>
              </a:rPr>
              <a:t>              statement .</a:t>
            </a:r>
            <a:endParaRPr lang="en-US" dirty="0"/>
          </a:p>
          <a:p>
            <a:r>
              <a:rPr lang="en-US" dirty="0"/>
              <a:t>Code generation template for </a:t>
            </a:r>
            <a:r>
              <a:rPr lang="en-US" dirty="0" err="1">
                <a:latin typeface="Consolas" panose="020B0609020204030204" pitchFamily="49" charset="0"/>
              </a:rPr>
              <a:t>forLoopStmt</a:t>
            </a:r>
            <a:endParaRPr lang="en-US" dirty="0">
              <a:latin typeface="Consolas" panose="020B0609020204030204" pitchFamily="49" charset="0"/>
            </a:endParaRPr>
          </a:p>
          <a:p>
            <a:pPr lvl="1"/>
            <a:r>
              <a:rPr lang="en-US" dirty="0"/>
              <a:t>Code generation is straightforward.</a:t>
            </a:r>
          </a:p>
          <a:p>
            <a:pPr lvl="1"/>
            <a:r>
              <a:rPr lang="en-US" dirty="0"/>
              <a:t>equivalent to an assignment statement that initializes the loop variable followed by a while loop that updates the loop variable at the end of the loop.</a:t>
            </a:r>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46</a:t>
            </a:fld>
            <a:endParaRPr lang="en-US"/>
          </a:p>
        </p:txBody>
      </p:sp>
    </p:spTree>
    <p:extLst>
      <p:ext uri="{BB962C8B-B14F-4D97-AF65-F5344CB8AC3E}">
        <p14:creationId xmlns:p14="http://schemas.microsoft.com/office/powerpoint/2010/main" val="24742539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Code Generation for </a:t>
            </a:r>
            <a:r>
              <a:rPr lang="en-US" dirty="0" err="1">
                <a:latin typeface="Consolas" panose="020B0609020204030204" pitchFamily="49" charset="0"/>
              </a:rPr>
              <a:t>forLoopStmt</a:t>
            </a:r>
            <a:br>
              <a:rPr lang="en-US" dirty="0">
                <a:latin typeface="Consolas" panose="020B0609020204030204" pitchFamily="49" charset="0"/>
              </a:rPr>
            </a:br>
            <a:r>
              <a:rPr lang="en-US" sz="2400" dirty="0"/>
              <a:t>(continued)</a:t>
            </a:r>
          </a:p>
        </p:txBody>
      </p:sp>
      <p:sp>
        <p:nvSpPr>
          <p:cNvPr id="10243" name="Content Placeholder 2"/>
          <p:cNvSpPr>
            <a:spLocks noGrp="1"/>
          </p:cNvSpPr>
          <p:nvPr>
            <p:ph idx="1"/>
          </p:nvPr>
        </p:nvSpPr>
        <p:spPr/>
        <p:txBody>
          <a:bodyPr/>
          <a:lstStyle/>
          <a:p>
            <a:r>
              <a:rPr lang="en-US" dirty="0"/>
              <a:t>Example</a:t>
            </a:r>
          </a:p>
          <a:p>
            <a:pPr marL="457200" lvl="1" indent="0">
              <a:buNone/>
            </a:pPr>
            <a:r>
              <a:rPr lang="en-US" sz="1800" dirty="0">
                <a:latin typeface="Consolas" panose="020B0609020204030204" pitchFamily="49" charset="0"/>
              </a:rPr>
              <a:t>   for i in intExpr1..intExpr2 loop</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dirty="0"/>
              <a:t>is equivalent to</a:t>
            </a:r>
          </a:p>
          <a:p>
            <a:pPr marL="457200" lvl="1" indent="0">
              <a:buNone/>
            </a:pPr>
            <a:r>
              <a:rPr lang="en-US" sz="1800" dirty="0">
                <a:latin typeface="Consolas" panose="020B0609020204030204" pitchFamily="49" charset="0"/>
              </a:rPr>
              <a:t>   i := intExpr1;</a:t>
            </a:r>
          </a:p>
          <a:p>
            <a:pPr marL="457200" lvl="1" indent="0">
              <a:buNone/>
            </a:pPr>
            <a:r>
              <a:rPr lang="en-US" sz="1800" dirty="0">
                <a:latin typeface="Consolas" panose="020B0609020204030204" pitchFamily="49" charset="0"/>
              </a:rPr>
              <a:t>   while i &lt;= intExpr2 loop</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r>
              <a:rPr lang="en-US" sz="1800" i="1" dirty="0">
                <a:latin typeface="Consolas" panose="020B0609020204030204" pitchFamily="49" charset="0"/>
              </a:rPr>
              <a:t>&lt;statement&gt;</a:t>
            </a:r>
          </a:p>
          <a:p>
            <a:pPr marL="457200" lvl="1" indent="0">
              <a:buNone/>
            </a:pPr>
            <a:r>
              <a:rPr lang="en-US" sz="1800" dirty="0">
                <a:latin typeface="Consolas" panose="020B0609020204030204" pitchFamily="49" charset="0"/>
              </a:rPr>
              <a:t>       i := i + 1;</a:t>
            </a:r>
          </a:p>
          <a:p>
            <a:pPr marL="457200" lvl="1" indent="0">
              <a:buNone/>
            </a:pPr>
            <a:r>
              <a:rPr lang="en-US" sz="1800" dirty="0">
                <a:latin typeface="Consolas" panose="020B0609020204030204" pitchFamily="49" charset="0"/>
              </a:rPr>
              <a:t>     }</a:t>
            </a:r>
          </a:p>
          <a:p>
            <a:pPr lvl="1"/>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E0BAF8FE-1D74-4E8E-934B-765CAB58B2D4}" type="slidenum">
              <a:rPr lang="en-US" smtClean="0"/>
              <a:pPr/>
              <a:t>47</a:t>
            </a:fld>
            <a:endParaRPr lang="en-US"/>
          </a:p>
        </p:txBody>
      </p:sp>
    </p:spTree>
    <p:extLst>
      <p:ext uri="{BB962C8B-B14F-4D97-AF65-F5344CB8AC3E}">
        <p14:creationId xmlns:p14="http://schemas.microsoft.com/office/powerpoint/2010/main" val="110368151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r>
              <a:rPr lang="en-US" dirty="0"/>
              <a:t>Code Generation for </a:t>
            </a:r>
            <a:r>
              <a:rPr lang="en-US" dirty="0">
                <a:latin typeface="Consolas" pitchFamily="49" charset="0"/>
                <a:cs typeface="Consolas" pitchFamily="49" charset="0"/>
              </a:rPr>
              <a:t>ReadStmt</a:t>
            </a:r>
          </a:p>
        </p:txBody>
      </p:sp>
      <p:sp>
        <p:nvSpPr>
          <p:cNvPr id="35843" name="Content Placeholder 2"/>
          <p:cNvSpPr>
            <a:spLocks noGrp="1"/>
          </p:cNvSpPr>
          <p:nvPr>
            <p:ph idx="1"/>
          </p:nvPr>
        </p:nvSpPr>
        <p:spPr/>
        <p:txBody>
          <a:bodyPr/>
          <a:lstStyle/>
          <a:p>
            <a:r>
              <a:rPr lang="en-US" dirty="0"/>
              <a:t>Grammar Rule</a:t>
            </a:r>
          </a:p>
          <a:p>
            <a:pPr lvl="1">
              <a:buFontTx/>
              <a:buNone/>
            </a:pPr>
            <a:r>
              <a:rPr lang="en-US" sz="1800" dirty="0">
                <a:latin typeface="Consolas" pitchFamily="49" charset="0"/>
                <a:cs typeface="Consolas" pitchFamily="49" charset="0"/>
              </a:rPr>
              <a:t>readStmt = "read" variable ";" .</a:t>
            </a:r>
          </a:p>
          <a:p>
            <a:r>
              <a:rPr lang="en-US" dirty="0"/>
              <a:t>Code generation template for a variable of type </a:t>
            </a:r>
            <a:r>
              <a:rPr lang="en-US" dirty="0">
                <a:latin typeface="Consolas" panose="020B0609020204030204" pitchFamily="49" charset="0"/>
              </a:rPr>
              <a:t>Integer</a:t>
            </a:r>
          </a:p>
          <a:p>
            <a:pPr lvl="1">
              <a:buFontTx/>
              <a:buNone/>
            </a:pPr>
            <a:r>
              <a:rPr lang="en-US" sz="1800" dirty="0">
                <a:latin typeface="Consolas" pitchFamily="49" charset="0"/>
                <a:cs typeface="Consolas" pitchFamily="49" charset="0"/>
              </a:rPr>
              <a:t>...  // emit code for variable</a:t>
            </a:r>
          </a:p>
          <a:p>
            <a:pPr lvl="1">
              <a:buFontTx/>
              <a:buNone/>
            </a:pPr>
            <a:r>
              <a:rPr lang="en-US" sz="1800" dirty="0">
                <a:latin typeface="Consolas" pitchFamily="49" charset="0"/>
                <a:cs typeface="Consolas" pitchFamily="49" charset="0"/>
              </a:rPr>
              <a:t>     // (leaves variable's address on top of stack)</a:t>
            </a:r>
          </a:p>
          <a:p>
            <a:pPr lvl="1">
              <a:spcBef>
                <a:spcPts val="200"/>
              </a:spcBef>
              <a:buFontTx/>
              <a:buNone/>
            </a:pPr>
            <a:r>
              <a:rPr lang="en-US" sz="1800" dirty="0">
                <a:latin typeface="Consolas" pitchFamily="49" charset="0"/>
                <a:cs typeface="Consolas" pitchFamily="49" charset="0"/>
              </a:rPr>
              <a:t>GETINT</a:t>
            </a:r>
          </a:p>
          <a:p>
            <a:r>
              <a:rPr lang="en-US" dirty="0"/>
              <a:t>Code generation template for a variable of type </a:t>
            </a:r>
            <a:r>
              <a:rPr lang="en-US" dirty="0">
                <a:latin typeface="Consolas" panose="020B0609020204030204" pitchFamily="49" charset="0"/>
              </a:rPr>
              <a:t>Char</a:t>
            </a:r>
          </a:p>
          <a:p>
            <a:pPr lvl="1">
              <a:buFontTx/>
              <a:buNone/>
            </a:pPr>
            <a:r>
              <a:rPr lang="en-US" sz="1800" dirty="0">
                <a:latin typeface="Consolas" pitchFamily="49" charset="0"/>
                <a:cs typeface="Consolas" pitchFamily="49" charset="0"/>
              </a:rPr>
              <a:t>...  // emit code for variable</a:t>
            </a:r>
          </a:p>
          <a:p>
            <a:pPr lvl="1">
              <a:spcBef>
                <a:spcPct val="0"/>
              </a:spcBef>
              <a:buFontTx/>
              <a:buNone/>
            </a:pPr>
            <a:r>
              <a:rPr lang="en-US" sz="1800" dirty="0">
                <a:latin typeface="Consolas" pitchFamily="49" charset="0"/>
                <a:cs typeface="Consolas" pitchFamily="49" charset="0"/>
              </a:rPr>
              <a:t>     // (leaves variable's address on top of stack)</a:t>
            </a:r>
          </a:p>
          <a:p>
            <a:pPr lvl="1">
              <a:spcBef>
                <a:spcPct val="0"/>
              </a:spcBef>
              <a:buFontTx/>
              <a:buNone/>
            </a:pPr>
            <a:r>
              <a:rPr lang="en-US" sz="1800" dirty="0">
                <a:latin typeface="Consolas" pitchFamily="49" charset="0"/>
                <a:cs typeface="Consolas" pitchFamily="49" charset="0"/>
              </a:rPr>
              <a:t>GETCH</a:t>
            </a:r>
          </a:p>
          <a:p>
            <a:endParaRPr lang="en-US" dirty="0"/>
          </a:p>
        </p:txBody>
      </p:sp>
      <p:sp>
        <p:nvSpPr>
          <p:cNvPr id="35844" name="Footer Placeholder 3"/>
          <p:cNvSpPr>
            <a:spLocks noGrp="1"/>
          </p:cNvSpPr>
          <p:nvPr>
            <p:ph type="ftr" sz="quarter" idx="10"/>
          </p:nvPr>
        </p:nvSpPr>
        <p:spPr>
          <a:noFill/>
        </p:spPr>
        <p:txBody>
          <a:bodyPr/>
          <a:lstStyle/>
          <a:p>
            <a:r>
              <a:rPr lang="en-US"/>
              <a:t>©SoftMoore Consulting</a:t>
            </a:r>
          </a:p>
        </p:txBody>
      </p:sp>
      <p:sp>
        <p:nvSpPr>
          <p:cNvPr id="35845" name="Slide Number Placeholder 4"/>
          <p:cNvSpPr>
            <a:spLocks noGrp="1"/>
          </p:cNvSpPr>
          <p:nvPr>
            <p:ph type="sldNum" sz="quarter" idx="11"/>
          </p:nvPr>
        </p:nvSpPr>
        <p:spPr>
          <a:noFill/>
        </p:spPr>
        <p:txBody>
          <a:bodyPr/>
          <a:lstStyle/>
          <a:p>
            <a:r>
              <a:rPr lang="en-US"/>
              <a:t>Slide </a:t>
            </a:r>
            <a:fld id="{3F0B88EF-11EB-41E1-8458-B2CEE33644A5}" type="slidenum">
              <a:rPr lang="en-US" smtClean="0"/>
              <a:pPr/>
              <a:t>48</a:t>
            </a:fld>
            <a:endParaRPr lang="en-US"/>
          </a:p>
        </p:txBody>
      </p:sp>
      <p:sp>
        <p:nvSpPr>
          <p:cNvPr id="2" name="TextBox 1">
            <a:extLst>
              <a:ext uri="{FF2B5EF4-FFF2-40B4-BE49-F238E27FC236}">
                <a16:creationId xmlns:a16="http://schemas.microsoft.com/office/drawing/2014/main" id="{22AD5B7E-1D64-F783-B42A-8166D3D22E38}"/>
              </a:ext>
            </a:extLst>
          </p:cNvPr>
          <p:cNvSpPr txBox="1"/>
          <p:nvPr/>
        </p:nvSpPr>
        <p:spPr>
          <a:xfrm>
            <a:off x="997143" y="5329535"/>
            <a:ext cx="7149714" cy="461665"/>
          </a:xfrm>
          <a:prstGeom prst="rect">
            <a:avLst/>
          </a:prstGeom>
          <a:noFill/>
          <a:ln>
            <a:solidFill>
              <a:schemeClr val="tx1"/>
            </a:solidFill>
          </a:ln>
        </p:spPr>
        <p:txBody>
          <a:bodyPr wrap="none" rtlCol="0">
            <a:spAutoFit/>
          </a:bodyPr>
          <a:lstStyle/>
          <a:p>
            <a:pPr algn="l"/>
            <a:r>
              <a:rPr lang="en-US" dirty="0"/>
              <a:t>Input for string types is postponed until Chapter 15.</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a:xfrm>
            <a:off x="990600" y="152400"/>
            <a:ext cx="7315200" cy="1004888"/>
          </a:xfrm>
        </p:spPr>
        <p:txBody>
          <a:bodyPr/>
          <a:lstStyle/>
          <a:p>
            <a:r>
              <a:rPr lang="en-US" dirty="0"/>
              <a:t>Code Generation for </a:t>
            </a:r>
            <a:r>
              <a:rPr lang="en-US" dirty="0" err="1">
                <a:latin typeface="Consolas" pitchFamily="49" charset="0"/>
                <a:cs typeface="Consolas" pitchFamily="49" charset="0"/>
              </a:rPr>
              <a:t>ExitStmt</a:t>
            </a:r>
            <a:r>
              <a:rPr lang="en-US" dirty="0"/>
              <a:t> </a:t>
            </a:r>
          </a:p>
        </p:txBody>
      </p:sp>
      <p:sp>
        <p:nvSpPr>
          <p:cNvPr id="36867"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exitStmt</a:t>
            </a:r>
            <a:r>
              <a:rPr lang="en-US" sz="1800" dirty="0">
                <a:latin typeface="Consolas" pitchFamily="49" charset="0"/>
                <a:cs typeface="Consolas" pitchFamily="49" charset="0"/>
              </a:rPr>
              <a:t> = "exit" [ "when"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 ";" .</a:t>
            </a:r>
            <a:endParaRPr lang="en-US" dirty="0"/>
          </a:p>
          <a:p>
            <a:r>
              <a:rPr lang="en-US" dirty="0"/>
              <a:t>The </a:t>
            </a:r>
            <a:r>
              <a:rPr lang="en-US" dirty="0">
                <a:latin typeface="Consolas" panose="020B0609020204030204" pitchFamily="49" charset="0"/>
              </a:rPr>
              <a:t>exit</a:t>
            </a:r>
            <a:r>
              <a:rPr lang="en-US" dirty="0"/>
              <a:t> statement must obtain the end label, say </a:t>
            </a:r>
            <a:r>
              <a:rPr lang="en-US" dirty="0">
                <a:latin typeface="Consolas" panose="020B0609020204030204" pitchFamily="49" charset="0"/>
              </a:rPr>
              <a:t>L2</a:t>
            </a:r>
            <a:r>
              <a:rPr lang="en-US" dirty="0"/>
              <a:t>, from its enclosing loop statement.</a:t>
            </a:r>
          </a:p>
          <a:p>
            <a:r>
              <a:rPr lang="en-US" dirty="0"/>
              <a:t>Code generation template when the </a:t>
            </a:r>
            <a:r>
              <a:rPr lang="en-US" dirty="0">
                <a:latin typeface="Consolas" panose="020B0609020204030204" pitchFamily="49" charset="0"/>
              </a:rPr>
              <a:t>exit</a:t>
            </a:r>
            <a:r>
              <a:rPr lang="en-US" dirty="0"/>
              <a:t> statement does not have a </a:t>
            </a:r>
            <a:r>
              <a:rPr lang="en-US" dirty="0">
                <a:latin typeface="Consolas" panose="020B0609020204030204" pitchFamily="49" charset="0"/>
              </a:rPr>
              <a:t>when</a:t>
            </a:r>
            <a:r>
              <a:rPr lang="en-US" dirty="0"/>
              <a:t> boolean expression suffix</a:t>
            </a:r>
          </a:p>
          <a:p>
            <a:pPr lvl="1">
              <a:buFontTx/>
              <a:buNone/>
            </a:pPr>
            <a:r>
              <a:rPr lang="en-US" sz="1800" dirty="0">
                <a:latin typeface="Consolas" pitchFamily="49" charset="0"/>
                <a:cs typeface="Consolas" pitchFamily="49" charset="0"/>
              </a:rPr>
              <a:t>BR L2</a:t>
            </a:r>
          </a:p>
          <a:p>
            <a:r>
              <a:rPr lang="en-US" dirty="0"/>
              <a:t>Code generation template when the </a:t>
            </a:r>
            <a:r>
              <a:rPr lang="en-US" dirty="0">
                <a:latin typeface="Consolas" panose="020B0609020204030204" pitchFamily="49" charset="0"/>
              </a:rPr>
              <a:t>exit</a:t>
            </a:r>
            <a:r>
              <a:rPr lang="en-US" dirty="0"/>
              <a:t> statement has a </a:t>
            </a:r>
            <a:r>
              <a:rPr lang="en-US" dirty="0">
                <a:latin typeface="Consolas" pitchFamily="49" charset="0"/>
                <a:cs typeface="Consolas" pitchFamily="49" charset="0"/>
              </a:rPr>
              <a:t>when</a:t>
            </a:r>
            <a:r>
              <a:rPr lang="en-US" dirty="0"/>
              <a:t> boolean expression suffix</a:t>
            </a:r>
          </a:p>
          <a:p>
            <a:pPr lvl="1">
              <a:buNone/>
            </a:pPr>
            <a:r>
              <a:rPr lang="en-US" sz="1800" dirty="0">
                <a:latin typeface="Consolas" pitchFamily="49" charset="0"/>
                <a:cs typeface="Consolas" pitchFamily="49" charset="0"/>
              </a:rPr>
              <a:t> ...  // emit code that will branch to L2 if the</a:t>
            </a:r>
          </a:p>
          <a:p>
            <a:pPr lvl="1">
              <a:spcBef>
                <a:spcPts val="200"/>
              </a:spcBef>
              <a:buNone/>
            </a:pPr>
            <a:r>
              <a:rPr lang="en-US" sz="1800" dirty="0">
                <a:latin typeface="Consolas" pitchFamily="49" charset="0"/>
                <a:cs typeface="Consolas" pitchFamily="49" charset="0"/>
              </a:rPr>
              <a:t>      // when boolean expression evaluates to true</a:t>
            </a:r>
          </a:p>
        </p:txBody>
      </p:sp>
      <p:sp>
        <p:nvSpPr>
          <p:cNvPr id="36868" name="Footer Placeholder 3"/>
          <p:cNvSpPr>
            <a:spLocks noGrp="1"/>
          </p:cNvSpPr>
          <p:nvPr>
            <p:ph type="ftr" sz="quarter" idx="10"/>
          </p:nvPr>
        </p:nvSpPr>
        <p:spPr>
          <a:noFill/>
        </p:spPr>
        <p:txBody>
          <a:bodyPr/>
          <a:lstStyle/>
          <a:p>
            <a:r>
              <a:rPr lang="en-US"/>
              <a:t>©SoftMoore Consulting</a:t>
            </a:r>
          </a:p>
        </p:txBody>
      </p:sp>
      <p:sp>
        <p:nvSpPr>
          <p:cNvPr id="36869" name="Slide Number Placeholder 4"/>
          <p:cNvSpPr>
            <a:spLocks noGrp="1"/>
          </p:cNvSpPr>
          <p:nvPr>
            <p:ph type="sldNum" sz="quarter" idx="11"/>
          </p:nvPr>
        </p:nvSpPr>
        <p:spPr>
          <a:noFill/>
        </p:spPr>
        <p:txBody>
          <a:bodyPr/>
          <a:lstStyle/>
          <a:p>
            <a:r>
              <a:rPr lang="en-US"/>
              <a:t>Slide </a:t>
            </a:r>
            <a:fld id="{8C1276C5-FE3D-46D7-8176-6E1275EB6AE1}"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p>
        </p:txBody>
      </p:sp>
      <p:sp>
        <p:nvSpPr>
          <p:cNvPr id="5123" name="Content Placeholder 2"/>
          <p:cNvSpPr>
            <a:spLocks noGrp="1"/>
          </p:cNvSpPr>
          <p:nvPr>
            <p:ph idx="1"/>
          </p:nvPr>
        </p:nvSpPr>
        <p:spPr/>
        <p:txBody>
          <a:bodyPr/>
          <a:lstStyle/>
          <a:p>
            <a:r>
              <a:rPr lang="en-US" sz="2350" dirty="0"/>
              <a:t>Code generation is performed by the </a:t>
            </a:r>
            <a:r>
              <a:rPr lang="en-US" sz="2350" dirty="0">
                <a:latin typeface="Consolas" pitchFamily="49" charset="0"/>
                <a:cs typeface="Consolas" pitchFamily="49" charset="0"/>
              </a:rPr>
              <a:t>emit()</a:t>
            </a:r>
            <a:r>
              <a:rPr lang="en-US" sz="2350" dirty="0"/>
              <a:t> methods in the AST classes.</a:t>
            </a:r>
          </a:p>
          <a:p>
            <a:r>
              <a:rPr lang="en-US" sz="2350" dirty="0"/>
              <a:t>Similar to the implementation of the </a:t>
            </a:r>
            <a:r>
              <a:rPr lang="en-US" sz="2350" dirty="0">
                <a:latin typeface="Consolas" pitchFamily="49" charset="0"/>
                <a:cs typeface="Consolas" pitchFamily="49" charset="0"/>
              </a:rPr>
              <a:t>checkConstraints()</a:t>
            </a:r>
            <a:r>
              <a:rPr lang="en-US" sz="2350" dirty="0"/>
              <a:t> methods, most of the AST classes delegate some or all code generation to component classes within the tree.</a:t>
            </a:r>
          </a:p>
          <a:p>
            <a:r>
              <a:rPr lang="en-US" sz="2350" dirty="0"/>
              <a:t>Example: in </a:t>
            </a:r>
            <a:r>
              <a:rPr lang="en-US" sz="2350" dirty="0">
                <a:latin typeface="Consolas" pitchFamily="49" charset="0"/>
                <a:cs typeface="Consolas" pitchFamily="49" charset="0"/>
              </a:rPr>
              <a:t>emit()</a:t>
            </a:r>
            <a:r>
              <a:rPr lang="en-US" sz="2350" dirty="0"/>
              <a:t> for class </a:t>
            </a:r>
            <a:r>
              <a:rPr lang="en-US" sz="2350" dirty="0">
                <a:latin typeface="Consolas" pitchFamily="49" charset="0"/>
                <a:cs typeface="Consolas" pitchFamily="49" charset="0"/>
              </a:rPr>
              <a:t>Program</a:t>
            </a:r>
          </a:p>
          <a:p>
            <a:pPr lvl="1">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initialDecls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for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in </a:t>
            </a:r>
            <a:r>
              <a:rPr lang="en-US" sz="1800" dirty="0" err="1">
                <a:latin typeface="Consolas" pitchFamily="49" charset="0"/>
                <a:cs typeface="Consolas" pitchFamily="49" charset="0"/>
              </a:rPr>
              <a:t>subprogramDecls</a:t>
            </a:r>
            <a:r>
              <a:rPr lang="en-US" sz="1800" dirty="0">
                <a:latin typeface="Consolas" pitchFamily="49" charset="0"/>
                <a:cs typeface="Consolas" pitchFamily="49" charset="0"/>
              </a:rPr>
              <a:t>)</a:t>
            </a:r>
          </a:p>
          <a:p>
            <a:pPr lvl="1">
              <a:spcBef>
                <a:spcPts val="200"/>
              </a:spcBef>
              <a:buFontTx/>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decl.emit</a:t>
            </a:r>
            <a:r>
              <a:rPr lang="en-US" sz="1800" dirty="0">
                <a:latin typeface="Consolas" pitchFamily="49" charset="0"/>
                <a:cs typeface="Consolas" pitchFamily="49" charset="0"/>
              </a:rPr>
              <a:t>()</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BCF15D7C-9098-4FFC-99A0-F9DBA93047FC}"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for </a:t>
            </a:r>
            <a:r>
              <a:rPr lang="en-US" dirty="0" err="1">
                <a:latin typeface="Consolas" panose="020B0609020204030204" pitchFamily="49" charset="0"/>
              </a:rPr>
              <a:t>ExitStmt</a:t>
            </a:r>
            <a:endParaRPr lang="en-US" dirty="0">
              <a:latin typeface="Consolas" panose="020B0609020204030204" pitchFamily="49" charset="0"/>
            </a:endParaRPr>
          </a:p>
        </p:txBody>
      </p:sp>
      <p:sp>
        <p:nvSpPr>
          <p:cNvPr id="3" name="Content Placeholder 2"/>
          <p:cNvSpPr>
            <a:spLocks noGrp="1"/>
          </p:cNvSpPr>
          <p:nvPr>
            <p:ph idx="1"/>
          </p:nvPr>
        </p:nvSpPr>
        <p:spPr/>
        <p:txBody>
          <a:bodyPr tIns="91440"/>
          <a:lstStyle/>
          <a:p>
            <a:pPr marL="274320" indent="0">
              <a:spcBef>
                <a:spcPts val="300"/>
              </a:spcBef>
              <a:buNone/>
            </a:pPr>
            <a:r>
              <a:rPr lang="en-US" sz="1800" dirty="0">
                <a:latin typeface="Consolas" panose="020B0609020204030204" pitchFamily="49" charset="0"/>
              </a:rPr>
              <a:t>override fun emit()</a:t>
            </a:r>
          </a:p>
          <a:p>
            <a:pPr marL="274320" indent="0">
              <a:spcBef>
                <a:spcPts val="300"/>
              </a:spcBef>
              <a:buNone/>
            </a:pPr>
            <a:r>
              <a:rPr lang="en-US" sz="1800" dirty="0">
                <a:latin typeface="Consolas" panose="020B0609020204030204" pitchFamily="49" charset="0"/>
              </a:rPr>
              <a:t>  {</a:t>
            </a:r>
          </a:p>
          <a:p>
            <a:pPr marL="274320" indent="0">
              <a:spcBef>
                <a:spcPts val="300"/>
              </a:spcBef>
              <a:buNone/>
            </a:pPr>
            <a:r>
              <a:rPr lang="en-US" sz="1800" dirty="0">
                <a:latin typeface="Consolas" panose="020B0609020204030204" pitchFamily="49" charset="0"/>
              </a:rPr>
              <a:t>    if (</a:t>
            </a:r>
            <a:r>
              <a:rPr lang="en-US" sz="1800" dirty="0" err="1">
                <a:latin typeface="Consolas" panose="020B0609020204030204" pitchFamily="49" charset="0"/>
              </a:rPr>
              <a:t>whenExpr</a:t>
            </a:r>
            <a:r>
              <a:rPr lang="en-US" sz="1800" dirty="0">
                <a:latin typeface="Consolas" panose="020B0609020204030204" pitchFamily="49" charset="0"/>
              </a:rPr>
              <a:t> != null)</a:t>
            </a:r>
          </a:p>
          <a:p>
            <a:pPr marL="274320"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whenExpr.emitBranch</a:t>
            </a:r>
            <a:r>
              <a:rPr lang="en-US" sz="1800" dirty="0">
                <a:latin typeface="Consolas" panose="020B0609020204030204" pitchFamily="49" charset="0"/>
              </a:rPr>
              <a:t>(true,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else</a:t>
            </a:r>
          </a:p>
          <a:p>
            <a:pPr marL="274320" indent="0">
              <a:spcBef>
                <a:spcPts val="300"/>
              </a:spcBef>
              <a:buNone/>
            </a:pPr>
            <a:r>
              <a:rPr lang="en-US" sz="1800" dirty="0">
                <a:latin typeface="Consolas" panose="020B0609020204030204" pitchFamily="49" charset="0"/>
              </a:rPr>
              <a:t>        emit("BR ${</a:t>
            </a:r>
            <a:r>
              <a:rPr lang="en-US" sz="1800" dirty="0" err="1">
                <a:latin typeface="Consolas" panose="020B0609020204030204" pitchFamily="49" charset="0"/>
              </a:rPr>
              <a:t>loopStmt.exitLabel</a:t>
            </a:r>
            <a:r>
              <a:rPr lang="en-US" sz="1800" dirty="0">
                <a:latin typeface="Consolas" panose="020B0609020204030204" pitchFamily="49" charset="0"/>
              </a:rPr>
              <a:t>}")</a:t>
            </a:r>
          </a:p>
          <a:p>
            <a:pPr marL="274320" indent="0">
              <a:spcBef>
                <a:spcPts val="3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50</a:t>
            </a:fld>
            <a:endParaRPr lang="en-US"/>
          </a:p>
        </p:txBody>
      </p:sp>
    </p:spTree>
    <p:extLst>
      <p:ext uri="{BB962C8B-B14F-4D97-AF65-F5344CB8AC3E}">
        <p14:creationId xmlns:p14="http://schemas.microsoft.com/office/powerpoint/2010/main" val="12749434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p:txBody>
          <a:bodyPr/>
          <a:lstStyle/>
          <a:p>
            <a:r>
              <a:rPr lang="en-US" dirty="0"/>
              <a:t>Code Generation for </a:t>
            </a:r>
            <a:r>
              <a:rPr lang="en-US" dirty="0" err="1">
                <a:latin typeface="Consolas" pitchFamily="49" charset="0"/>
                <a:cs typeface="Consolas" pitchFamily="49" charset="0"/>
              </a:rPr>
              <a:t>IfStmt</a:t>
            </a:r>
            <a:endParaRPr lang="en-US" dirty="0">
              <a:latin typeface="Consolas" pitchFamily="49" charset="0"/>
              <a:cs typeface="Consolas" pitchFamily="49" charset="0"/>
            </a:endParaRPr>
          </a:p>
        </p:txBody>
      </p:sp>
      <p:sp>
        <p:nvSpPr>
          <p:cNvPr id="37891" name="Content Placeholder 2"/>
          <p:cNvSpPr>
            <a:spLocks noGrp="1"/>
          </p:cNvSpPr>
          <p:nvPr>
            <p:ph idx="1"/>
          </p:nvPr>
        </p:nvSpPr>
        <p:spPr/>
        <p:txBody>
          <a:bodyPr/>
          <a:lstStyle/>
          <a:p>
            <a:r>
              <a:rPr lang="en-US" dirty="0"/>
              <a:t>Grammar Rule</a:t>
            </a:r>
          </a:p>
          <a:p>
            <a:pPr lvl="1">
              <a:buFontTx/>
              <a:buNone/>
            </a:pPr>
            <a:r>
              <a:rPr lang="en-US" sz="1800" dirty="0" err="1">
                <a:latin typeface="Consolas" pitchFamily="49" charset="0"/>
                <a:cs typeface="Consolas" pitchFamily="49" charset="0"/>
              </a:rPr>
              <a:t>ifStmt</a:t>
            </a:r>
            <a:r>
              <a:rPr lang="en-US" sz="1800" dirty="0">
                <a:latin typeface="Consolas" pitchFamily="49" charset="0"/>
                <a:cs typeface="Consolas" pitchFamily="49" charset="0"/>
              </a:rPr>
              <a:t> = "if" </a:t>
            </a:r>
            <a:r>
              <a:rPr lang="en-US" sz="1800" dirty="0" err="1">
                <a:latin typeface="Consolas" pitchFamily="49" charset="0"/>
                <a:cs typeface="Consolas" pitchFamily="49" charset="0"/>
              </a:rPr>
              <a:t>booleanExpr</a:t>
            </a:r>
            <a:r>
              <a:rPr lang="en-US" sz="1800" dirty="0">
                <a:latin typeface="Consolas" pitchFamily="49" charset="0"/>
                <a:cs typeface="Consolas" pitchFamily="49" charset="0"/>
              </a:rPr>
              <a:t> "then" statement</a:t>
            </a:r>
          </a:p>
          <a:p>
            <a:pPr lvl="1">
              <a:spcBef>
                <a:spcPts val="200"/>
              </a:spcBef>
              <a:buFontTx/>
              <a:buNone/>
            </a:pPr>
            <a:r>
              <a:rPr lang="en-US" sz="1800" dirty="0">
                <a:latin typeface="Consolas" pitchFamily="49" charset="0"/>
                <a:cs typeface="Consolas" pitchFamily="49" charset="0"/>
              </a:rPr>
              <a:t>         [ "else" statement ] .</a:t>
            </a:r>
          </a:p>
          <a:p>
            <a:r>
              <a:rPr lang="en-US" dirty="0"/>
              <a:t>Code generation template for an </a:t>
            </a:r>
            <a:r>
              <a:rPr lang="en-US" dirty="0">
                <a:latin typeface="Consolas" pitchFamily="49" charset="0"/>
                <a:cs typeface="Consolas" pitchFamily="49" charset="0"/>
              </a:rPr>
              <a:t>if</a:t>
            </a:r>
            <a:r>
              <a:rPr lang="en-US" dirty="0"/>
              <a:t> statement </a:t>
            </a:r>
          </a:p>
          <a:p>
            <a:pPr lvl="1">
              <a:buFontTx/>
              <a:buNone/>
            </a:pPr>
            <a:r>
              <a:rPr lang="en-US" sz="1800" dirty="0">
                <a:latin typeface="Consolas" pitchFamily="49" charset="0"/>
                <a:cs typeface="Consolas" pitchFamily="49" charset="0"/>
              </a:rPr>
              <a:t>    ...  // emit code that will branch to L1 if</a:t>
            </a:r>
          </a:p>
          <a:p>
            <a:pPr lvl="1">
              <a:spcBef>
                <a:spcPts val="200"/>
              </a:spcBef>
              <a:buFontTx/>
              <a:buNone/>
            </a:pPr>
            <a:r>
              <a:rPr lang="en-US" sz="1800" dirty="0">
                <a:latin typeface="Consolas" pitchFamily="49" charset="0"/>
                <a:cs typeface="Consolas" pitchFamily="49" charset="0"/>
              </a:rPr>
              <a:t>         //     the </a:t>
            </a:r>
            <a:r>
              <a:rPr lang="en-US" sz="1800" dirty="0" err="1">
                <a:latin typeface="Consolas" pitchFamily="49" charset="0"/>
                <a:cs typeface="Consolas" pitchFamily="49" charset="0"/>
              </a:rPr>
              <a:t>boolean</a:t>
            </a:r>
            <a:r>
              <a:rPr lang="en-US" sz="1800" dirty="0">
                <a:latin typeface="Consolas" pitchFamily="49" charset="0"/>
                <a:cs typeface="Consolas" pitchFamily="49" charset="0"/>
              </a:rPr>
              <a:t> expression is false</a:t>
            </a:r>
          </a:p>
          <a:p>
            <a:pPr lvl="1">
              <a:spcBef>
                <a:spcPts val="200"/>
              </a:spcBef>
              <a:buFontTx/>
              <a:buNone/>
            </a:pPr>
            <a:r>
              <a:rPr lang="en-US" sz="1800" dirty="0">
                <a:latin typeface="Consolas" pitchFamily="49" charset="0"/>
                <a:cs typeface="Consolas" pitchFamily="49" charset="0"/>
              </a:rPr>
              <a:t>    ...  // emit code for then statement</a:t>
            </a:r>
          </a:p>
          <a:p>
            <a:pPr lvl="1">
              <a:spcBef>
                <a:spcPts val="200"/>
              </a:spcBef>
              <a:buFontTx/>
              <a:buNone/>
            </a:pPr>
            <a:r>
              <a:rPr lang="en-US" sz="1800" dirty="0">
                <a:latin typeface="Consolas" pitchFamily="49" charset="0"/>
                <a:cs typeface="Consolas" pitchFamily="49" charset="0"/>
              </a:rPr>
              <a:t>    ...  // if else statement is not null, emit "BR L2"</a:t>
            </a:r>
          </a:p>
          <a:p>
            <a:pPr lvl="1">
              <a:spcBef>
                <a:spcPts val="200"/>
              </a:spcBef>
              <a:buFontTx/>
              <a:buNone/>
            </a:pPr>
            <a:r>
              <a:rPr lang="en-US" sz="1800" dirty="0">
                <a:latin typeface="Consolas" pitchFamily="49" charset="0"/>
                <a:cs typeface="Consolas" pitchFamily="49" charset="0"/>
              </a:rPr>
              <a:t>L1:</a:t>
            </a:r>
          </a:p>
          <a:p>
            <a:pPr lvl="1">
              <a:spcBef>
                <a:spcPts val="200"/>
              </a:spcBef>
              <a:buFontTx/>
              <a:buNone/>
            </a:pPr>
            <a:r>
              <a:rPr lang="en-US" sz="1800" dirty="0">
                <a:latin typeface="Consolas" pitchFamily="49" charset="0"/>
                <a:cs typeface="Consolas" pitchFamily="49" charset="0"/>
              </a:rPr>
              <a:t>    ...  // if else statement is not null</a:t>
            </a:r>
          </a:p>
          <a:p>
            <a:pPr lvl="1">
              <a:spcBef>
                <a:spcPts val="200"/>
              </a:spcBef>
              <a:buFontTx/>
              <a:buNone/>
            </a:pPr>
            <a:r>
              <a:rPr lang="en-US" sz="1800" dirty="0">
                <a:latin typeface="Consolas" pitchFamily="49" charset="0"/>
                <a:cs typeface="Consolas" pitchFamily="49" charset="0"/>
              </a:rPr>
              <a:t>    ...  //     emit code for else statement</a:t>
            </a:r>
          </a:p>
          <a:p>
            <a:pPr lvl="1">
              <a:spcBef>
                <a:spcPts val="200"/>
              </a:spcBef>
              <a:buFontTx/>
              <a:buNone/>
            </a:pPr>
            <a:r>
              <a:rPr lang="en-US" sz="1800" dirty="0">
                <a:latin typeface="Consolas" pitchFamily="49" charset="0"/>
                <a:cs typeface="Consolas" pitchFamily="49" charset="0"/>
              </a:rPr>
              <a:t>L2:</a:t>
            </a:r>
          </a:p>
        </p:txBody>
      </p:sp>
      <p:sp>
        <p:nvSpPr>
          <p:cNvPr id="37892" name="Footer Placeholder 3"/>
          <p:cNvSpPr>
            <a:spLocks noGrp="1"/>
          </p:cNvSpPr>
          <p:nvPr>
            <p:ph type="ftr" sz="quarter" idx="10"/>
          </p:nvPr>
        </p:nvSpPr>
        <p:spPr>
          <a:noFill/>
        </p:spPr>
        <p:txBody>
          <a:bodyPr/>
          <a:lstStyle/>
          <a:p>
            <a:r>
              <a:rPr lang="en-US"/>
              <a:t>©SoftMoore Consulting</a:t>
            </a:r>
          </a:p>
        </p:txBody>
      </p:sp>
      <p:sp>
        <p:nvSpPr>
          <p:cNvPr id="37893" name="Slide Number Placeholder 4"/>
          <p:cNvSpPr>
            <a:spLocks noGrp="1"/>
          </p:cNvSpPr>
          <p:nvPr>
            <p:ph type="sldNum" sz="quarter" idx="11"/>
          </p:nvPr>
        </p:nvSpPr>
        <p:spPr>
          <a:noFill/>
        </p:spPr>
        <p:txBody>
          <a:bodyPr/>
          <a:lstStyle/>
          <a:p>
            <a:r>
              <a:rPr lang="en-US"/>
              <a:t>Slide </a:t>
            </a:r>
            <a:fld id="{129B5465-4DE8-4C32-ACFF-34F02D62CEF2}" type="slidenum">
              <a:rPr lang="en-US" smtClean="0"/>
              <a:pPr/>
              <a:t>51</a:t>
            </a:fld>
            <a:endParaRPr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5B70C-35BC-6831-CCFB-7B15A6E11000}"/>
              </a:ext>
            </a:extLst>
          </p:cNvPr>
          <p:cNvSpPr>
            <a:spLocks noGrp="1"/>
          </p:cNvSpPr>
          <p:nvPr>
            <p:ph type="title"/>
          </p:nvPr>
        </p:nvSpPr>
        <p:spPr/>
        <p:txBody>
          <a:bodyPr/>
          <a:lstStyle/>
          <a:p>
            <a:r>
              <a:rPr lang="en-US" dirty="0"/>
              <a:t>Initial Declarations</a:t>
            </a:r>
          </a:p>
        </p:txBody>
      </p:sp>
      <p:sp>
        <p:nvSpPr>
          <p:cNvPr id="3" name="Content Placeholder 2">
            <a:extLst>
              <a:ext uri="{FF2B5EF4-FFF2-40B4-BE49-F238E27FC236}">
                <a16:creationId xmlns:a16="http://schemas.microsoft.com/office/drawing/2014/main" id="{4CBCD7A4-F627-8FA5-538A-82BBDEAB86BF}"/>
              </a:ext>
            </a:extLst>
          </p:cNvPr>
          <p:cNvSpPr>
            <a:spLocks noGrp="1"/>
          </p:cNvSpPr>
          <p:nvPr>
            <p:ph idx="1"/>
          </p:nvPr>
        </p:nvSpPr>
        <p:spPr/>
        <p:txBody>
          <a:bodyPr/>
          <a:lstStyle/>
          <a:p>
            <a:r>
              <a:rPr lang="en-US" dirty="0"/>
              <a:t>Most initial declarations don’t need to emit any code.</a:t>
            </a:r>
          </a:p>
          <a:p>
            <a:r>
              <a:rPr lang="en-US" dirty="0"/>
              <a:t>A variable declaration with a nonempty initializer must emit code to perform the initialization.</a:t>
            </a:r>
          </a:p>
          <a:p>
            <a:r>
              <a:rPr lang="en-US" dirty="0"/>
              <a:t>A variable declaration is implemented as a list</a:t>
            </a:r>
            <a:br>
              <a:rPr lang="en-US" dirty="0"/>
            </a:br>
            <a:r>
              <a:rPr lang="en-US" dirty="0"/>
              <a:t>of single variable declarations</a:t>
            </a:r>
          </a:p>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VarDecl</a:t>
            </a:r>
            <a:endParaRPr lang="en-US" dirty="0"/>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in </a:t>
            </a:r>
            <a:r>
              <a:rPr lang="en-US" sz="1800" dirty="0" err="1">
                <a:latin typeface="Consolas" panose="020B0609020204030204" pitchFamily="49" charset="0"/>
              </a:rPr>
              <a:t>singleVarDecls</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dirty="0" err="1">
                <a:latin typeface="Consolas" panose="020B0609020204030204" pitchFamily="49" charset="0"/>
              </a:rPr>
              <a:t>singleVarDecl.emit</a:t>
            </a:r>
            <a:r>
              <a:rPr lang="en-US" sz="1800" dirty="0">
                <a:latin typeface="Consolas" panose="020B0609020204030204" pitchFamily="49" charset="0"/>
              </a:rPr>
              <a:t>()</a:t>
            </a:r>
          </a:p>
          <a:p>
            <a:endParaRPr lang="en-US" dirty="0"/>
          </a:p>
        </p:txBody>
      </p:sp>
      <p:sp>
        <p:nvSpPr>
          <p:cNvPr id="4" name="Footer Placeholder 3">
            <a:extLst>
              <a:ext uri="{FF2B5EF4-FFF2-40B4-BE49-F238E27FC236}">
                <a16:creationId xmlns:a16="http://schemas.microsoft.com/office/drawing/2014/main" id="{C7BDC844-F45D-761F-14DD-4954A1BC430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69A99C16-9387-262E-92A0-B1E4B127E06C}"/>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52</a:t>
            </a:fld>
            <a:endParaRPr lang="en-US"/>
          </a:p>
        </p:txBody>
      </p:sp>
    </p:spTree>
    <p:extLst>
      <p:ext uri="{BB962C8B-B14F-4D97-AF65-F5344CB8AC3E}">
        <p14:creationId xmlns:p14="http://schemas.microsoft.com/office/powerpoint/2010/main" val="2250776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76195-C1EF-41DC-12AF-6E2A12FF89C4}"/>
              </a:ext>
            </a:extLst>
          </p:cNvPr>
          <p:cNvSpPr>
            <a:spLocks noGrp="1"/>
          </p:cNvSpPr>
          <p:nvPr>
            <p:ph type="title"/>
          </p:nvPr>
        </p:nvSpPr>
        <p:spPr/>
        <p:txBody>
          <a:bodyPr/>
          <a:lstStyle/>
          <a:p>
            <a:r>
              <a:rPr lang="en-US" dirty="0"/>
              <a:t>Method </a:t>
            </a:r>
            <a:r>
              <a:rPr lang="en-US" dirty="0">
                <a:latin typeface="Consolas" panose="020B0609020204030204" pitchFamily="49" charset="0"/>
              </a:rPr>
              <a:t>emit()</a:t>
            </a:r>
            <a:r>
              <a:rPr lang="en-US" dirty="0"/>
              <a:t> in Class </a:t>
            </a:r>
            <a:r>
              <a:rPr lang="en-US" dirty="0" err="1">
                <a:latin typeface="Consolas" panose="020B0609020204030204" pitchFamily="49" charset="0"/>
              </a:rPr>
              <a:t>SingleVarDecl</a:t>
            </a:r>
            <a:br>
              <a:rPr lang="en-US" dirty="0"/>
            </a:br>
            <a:r>
              <a:rPr lang="en-US" sz="2400" dirty="0"/>
              <a:t>(for </a:t>
            </a:r>
            <a:r>
              <a:rPr lang="en-US" sz="2400" dirty="0">
                <a:latin typeface="Consolas" panose="020B0609020204030204" pitchFamily="49" charset="0"/>
              </a:rPr>
              <a:t>CPRL/0</a:t>
            </a:r>
            <a:r>
              <a:rPr lang="en-US" sz="2400" dirty="0"/>
              <a:t>)</a:t>
            </a:r>
            <a:endParaRPr lang="en-US" dirty="0"/>
          </a:p>
        </p:txBody>
      </p:sp>
      <p:sp>
        <p:nvSpPr>
          <p:cNvPr id="3" name="Content Placeholder 2">
            <a:extLst>
              <a:ext uri="{FF2B5EF4-FFF2-40B4-BE49-F238E27FC236}">
                <a16:creationId xmlns:a16="http://schemas.microsoft.com/office/drawing/2014/main" id="{70598310-8B15-8573-981A-F8C10D3A61AD}"/>
              </a:ext>
            </a:extLst>
          </p:cNvPr>
          <p:cNvSpPr>
            <a:spLocks noGrp="1"/>
          </p:cNvSpPr>
          <p:nvPr>
            <p:ph idx="1"/>
          </p:nvPr>
        </p:nvSpPr>
        <p:spPr>
          <a:xfrm>
            <a:off x="458788" y="1363663"/>
            <a:ext cx="8229600" cy="4935537"/>
          </a:xfrm>
        </p:spPr>
        <p:txBody>
          <a:bodyPr/>
          <a:lstStyle/>
          <a:p>
            <a:pPr marL="0" lvl="1" indent="0">
              <a:spcBef>
                <a:spcPts val="200"/>
              </a:spcBef>
              <a:buNone/>
            </a:pPr>
            <a:r>
              <a:rPr lang="en-US" sz="1800" dirty="0">
                <a:latin typeface="Consolas" panose="020B0609020204030204" pitchFamily="49" charset="0"/>
              </a:rPr>
              <a:t>override fun emit()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 emit code only if the initializer is not empty</a:t>
            </a:r>
          </a:p>
          <a:p>
            <a:pPr marL="0" lvl="1" indent="0">
              <a:spcBef>
                <a:spcPts val="200"/>
              </a:spcBef>
              <a:buNone/>
            </a:pPr>
            <a:r>
              <a:rPr lang="en-US" sz="1800" dirty="0">
                <a:latin typeface="Consolas" panose="020B0609020204030204" pitchFamily="49" charset="0"/>
              </a:rPr>
              <a:t>    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emit("LDGADDR $</a:t>
            </a:r>
            <a:r>
              <a:rPr lang="en-US" sz="1800" dirty="0" err="1">
                <a:latin typeface="Consolas" panose="020B0609020204030204" pitchFamily="49" charset="0"/>
              </a:rPr>
              <a:t>relAddr</a:t>
            </a:r>
            <a:r>
              <a:rPr lang="en-US" sz="1800" dirty="0">
                <a:latin typeface="Consolas" panose="020B0609020204030204" pitchFamily="49" charset="0"/>
              </a:rPr>
              <a:t>")  // load address of variable</a:t>
            </a:r>
          </a:p>
          <a:p>
            <a:pPr marL="0" lvl="1" indent="0">
              <a:spcBef>
                <a:spcPts val="200"/>
              </a:spcBef>
              <a:buNone/>
            </a:pP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if (initializer is </a:t>
            </a:r>
            <a:r>
              <a:rPr lang="en-US" sz="1800" dirty="0" err="1">
                <a:latin typeface="Consolas" panose="020B0609020204030204" pitchFamily="49" charset="0"/>
              </a:rPr>
              <a:t>ConstValue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initializer.emit</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emitStoreInst</a:t>
            </a:r>
            <a:r>
              <a:rPr lang="en-US" sz="1800" dirty="0">
                <a:latin typeface="Consolas" panose="020B0609020204030204" pitchFamily="49" charset="0"/>
              </a:rPr>
              <a:t>(</a:t>
            </a:r>
            <a:r>
              <a:rPr lang="en-US" sz="1800" dirty="0" err="1">
                <a:latin typeface="Consolas" panose="020B0609020204030204" pitchFamily="49" charset="0"/>
              </a:rPr>
              <a:t>initializer.type</a:t>
            </a:r>
            <a:r>
              <a:rPr lang="en-US" sz="1800" dirty="0">
                <a:latin typeface="Consolas" panose="020B0609020204030204" pitchFamily="49" charset="0"/>
              </a:rPr>
              <a:t>)</a:t>
            </a: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else</a:t>
            </a:r>
          </a:p>
          <a:p>
            <a:pPr marL="0" lvl="1" indent="0">
              <a:spcBef>
                <a:spcPts val="200"/>
              </a:spcBef>
              <a:buNone/>
            </a:pPr>
            <a:r>
              <a:rPr lang="en-US" sz="1800" dirty="0">
                <a:latin typeface="Consolas" panose="020B0609020204030204" pitchFamily="49" charset="0"/>
              </a:rPr>
              <a:t>            ...  // throw </a:t>
            </a:r>
            <a:r>
              <a:rPr lang="en-US" sz="1800" dirty="0" err="1">
                <a:latin typeface="Consolas" panose="020B0609020204030204" pitchFamily="49" charset="0"/>
              </a:rPr>
              <a:t>InternalCompilerException</a:t>
            </a:r>
            <a:endParaRPr lang="en-US" sz="1800" dirty="0">
              <a:latin typeface="Consolas" panose="020B0609020204030204" pitchFamily="49" charset="0"/>
            </a:endParaRPr>
          </a:p>
          <a:p>
            <a:pPr marL="0" lvl="1" indent="0">
              <a:spcBef>
                <a:spcPts val="200"/>
              </a:spcBef>
              <a:buNone/>
            </a:pPr>
            <a:r>
              <a:rPr lang="en-US" sz="1800" dirty="0">
                <a:latin typeface="Consolas" panose="020B0609020204030204" pitchFamily="49" charset="0"/>
              </a:rPr>
              <a:t>      }</a:t>
            </a:r>
          </a:p>
          <a:p>
            <a:pPr marL="0" lvl="1" indent="0">
              <a:spcBef>
                <a:spcPts val="2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A2810CC8-6125-43B7-9478-FB5BEF177897}"/>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57AA2EAE-F87A-7FC2-CA88-53B7CA5B6A7F}"/>
              </a:ext>
            </a:extLst>
          </p:cNvPr>
          <p:cNvSpPr>
            <a:spLocks noGrp="1"/>
          </p:cNvSpPr>
          <p:nvPr>
            <p:ph type="sldNum" sz="quarter" idx="11"/>
          </p:nvPr>
        </p:nvSpPr>
        <p:spPr/>
        <p:txBody>
          <a:bodyPr/>
          <a:lstStyle/>
          <a:p>
            <a:pPr>
              <a:defRPr/>
            </a:pPr>
            <a:r>
              <a:rPr lang="en-US"/>
              <a:t>Slide </a:t>
            </a:r>
            <a:fld id="{38CE0C63-332F-4B15-A236-51967A3210C4}" type="slidenum">
              <a:rPr lang="en-US" smtClean="0"/>
              <a:pPr>
                <a:defRPr/>
              </a:pPr>
              <a:t>53</a:t>
            </a:fld>
            <a:endParaRPr lang="en-US"/>
          </a:p>
        </p:txBody>
      </p:sp>
    </p:spTree>
    <p:extLst>
      <p:ext uri="{BB962C8B-B14F-4D97-AF65-F5344CB8AC3E}">
        <p14:creationId xmlns:p14="http://schemas.microsoft.com/office/powerpoint/2010/main" val="22382222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Disassembler</a:t>
            </a:r>
          </a:p>
        </p:txBody>
      </p:sp>
      <p:sp>
        <p:nvSpPr>
          <p:cNvPr id="3" name="Content Placeholder 2"/>
          <p:cNvSpPr>
            <a:spLocks noGrp="1"/>
          </p:cNvSpPr>
          <p:nvPr>
            <p:ph idx="1"/>
          </p:nvPr>
        </p:nvSpPr>
        <p:spPr/>
        <p:txBody>
          <a:bodyPr/>
          <a:lstStyle/>
          <a:p>
            <a:r>
              <a:rPr lang="en-US" dirty="0"/>
              <a:t>An assembler translates from assembly language to machine code.</a:t>
            </a:r>
          </a:p>
          <a:p>
            <a:r>
              <a:rPr lang="en-US" dirty="0"/>
              <a:t>A disassembler is a program that translates from machine code (binary file) back to assembly language (text file).</a:t>
            </a:r>
          </a:p>
          <a:p>
            <a:r>
              <a:rPr lang="en-US" dirty="0"/>
              <a:t>A disassembler for CVM has been provided.</a:t>
            </a:r>
          </a:p>
          <a:p>
            <a:pPr lvl="1">
              <a:buNone/>
            </a:pPr>
            <a:r>
              <a:rPr lang="en-US" dirty="0"/>
              <a:t>(see </a:t>
            </a:r>
            <a:r>
              <a:rPr lang="en-US" dirty="0" err="1">
                <a:latin typeface="Consolas" pitchFamily="49" charset="0"/>
                <a:cs typeface="Consolas" pitchFamily="49" charset="0"/>
              </a:rPr>
              <a:t>edu.citadel</a:t>
            </a:r>
            <a:r>
              <a:rPr lang="en-US" err="1">
                <a:latin typeface="Consolas" pitchFamily="49" charset="0"/>
                <a:cs typeface="Consolas" pitchFamily="49" charset="0"/>
              </a:rPr>
              <a:t>.</a:t>
            </a:r>
            <a:r>
              <a:rPr lang="en-US">
                <a:latin typeface="Consolas" pitchFamily="49" charset="0"/>
                <a:cs typeface="Consolas" pitchFamily="49" charset="0"/>
              </a:rPr>
              <a:t>cvm</a:t>
            </a:r>
            <a:r>
              <a:rPr lang="en-US" dirty="0" err="1">
                <a:latin typeface="Consolas" pitchFamily="49" charset="0"/>
                <a:cs typeface="Consolas" pitchFamily="49" charset="0"/>
              </a:rPr>
              <a:t>.Disassembler</a:t>
            </a:r>
            <a:r>
              <a:rPr lang="en-US" dirty="0"/>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54</a:t>
            </a:fld>
            <a:endParaRPr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Code Generation Example: Source Code</a:t>
            </a:r>
          </a:p>
        </p:txBody>
      </p:sp>
      <p:sp>
        <p:nvSpPr>
          <p:cNvPr id="3" name="Content Placeholder 2"/>
          <p:cNvSpPr>
            <a:spLocks noGrp="1"/>
          </p:cNvSpPr>
          <p:nvPr>
            <p:ph idx="1"/>
          </p:nvPr>
        </p:nvSpPr>
        <p:spPr/>
        <p:txBody>
          <a:bodyPr tIns="91440"/>
          <a:lstStyle/>
          <a:p>
            <a:pPr marL="274320" indent="0">
              <a:spcBef>
                <a:spcPts val="0"/>
              </a:spcBef>
              <a:buNone/>
            </a:pPr>
            <a:r>
              <a:rPr lang="en-US" sz="1800" dirty="0">
                <a:latin typeface="Consolas" pitchFamily="49" charset="0"/>
                <a:cs typeface="Consolas" pitchFamily="49" charset="0"/>
              </a:rPr>
              <a:t>var x : Integer;</a:t>
            </a:r>
          </a:p>
          <a:p>
            <a:pPr marL="274320" indent="0">
              <a:spcBef>
                <a:spcPts val="0"/>
              </a:spcBef>
              <a:buNone/>
            </a:pPr>
            <a:r>
              <a:rPr lang="en-US" sz="1800" dirty="0">
                <a:latin typeface="Consolas" pitchFamily="49" charset="0"/>
                <a:cs typeface="Consolas" pitchFamily="49" charset="0"/>
              </a:rPr>
              <a:t>const n := 5;</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proc main()</a:t>
            </a:r>
          </a:p>
          <a:p>
            <a:pPr marL="274320" indent="0">
              <a:spcBef>
                <a:spcPts val="0"/>
              </a:spcBef>
              <a:buNone/>
            </a:pPr>
            <a:r>
              <a:rPr lang="en-US" sz="1800" dirty="0">
                <a:latin typeface="Consolas" pitchFamily="49" charset="0"/>
                <a:cs typeface="Consolas" pitchFamily="49" charset="0"/>
              </a:rPr>
              <a:t>  {</a:t>
            </a:r>
          </a:p>
          <a:p>
            <a:pPr marL="274320" indent="0">
              <a:spcBef>
                <a:spcPts val="0"/>
              </a:spcBef>
              <a:buNone/>
            </a:pPr>
            <a:r>
              <a:rPr lang="en-US" sz="1800" dirty="0">
                <a:latin typeface="Consolas" pitchFamily="49" charset="0"/>
                <a:cs typeface="Consolas" pitchFamily="49" charset="0"/>
              </a:rPr>
              <a:t>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while x &lt;= n loop</a:t>
            </a:r>
          </a:p>
          <a:p>
            <a:pPr marL="274320" indent="0">
              <a:spcBef>
                <a:spcPts val="0"/>
              </a:spcBef>
              <a:buNone/>
            </a:pPr>
            <a:r>
              <a:rPr lang="en-US" sz="1800" dirty="0">
                <a:latin typeface="Consolas" pitchFamily="49" charset="0"/>
                <a:cs typeface="Consolas" pitchFamily="49" charset="0"/>
              </a:rPr>
              <a:t>        x := x + 1;</a:t>
            </a:r>
          </a:p>
          <a:p>
            <a:pPr marL="274320" indent="0">
              <a:spcBef>
                <a:spcPts val="0"/>
              </a:spcBef>
              <a:buNone/>
            </a:pPr>
            <a:endParaRPr lang="en-US" sz="1800" dirty="0">
              <a:latin typeface="Consolas" pitchFamily="49" charset="0"/>
              <a:cs typeface="Consolas" pitchFamily="49" charset="0"/>
            </a:endParaRPr>
          </a:p>
          <a:p>
            <a:pPr marL="274320" indent="0">
              <a:spcBef>
                <a:spcPts val="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writeln</a:t>
            </a:r>
            <a:r>
              <a:rPr lang="en-US" sz="1800" dirty="0">
                <a:latin typeface="Consolas" pitchFamily="49" charset="0"/>
                <a:cs typeface="Consolas" pitchFamily="49" charset="0"/>
              </a:rPr>
              <a:t> "x = ", x;</a:t>
            </a:r>
          </a:p>
          <a:p>
            <a:pPr marL="274320" indent="0">
              <a:spcBef>
                <a:spcPts val="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55</a:t>
            </a:fld>
            <a:endParaRPr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Disassembled Machine Code</a:t>
            </a:r>
          </a:p>
        </p:txBody>
      </p:sp>
      <p:sp>
        <p:nvSpPr>
          <p:cNvPr id="6" name="Content Placeholder 5"/>
          <p:cNvSpPr>
            <a:spLocks noGrp="1"/>
          </p:cNvSpPr>
          <p:nvPr>
            <p:ph sz="half" idx="1"/>
          </p:nvPr>
        </p:nvSpPr>
        <p:spPr>
          <a:xfrm>
            <a:off x="458788" y="1363663"/>
            <a:ext cx="4037012" cy="4935537"/>
          </a:xfrm>
        </p:spPr>
        <p:txBody>
          <a:bodyPr/>
          <a:lstStyle/>
          <a:p>
            <a:pPr marL="0" indent="0">
              <a:spcBef>
                <a:spcPts val="0"/>
              </a:spcBef>
              <a:buNone/>
            </a:pPr>
            <a:r>
              <a:rPr lang="en-US" sz="1800" dirty="0">
                <a:latin typeface="Consolas" pitchFamily="49" charset="0"/>
                <a:cs typeface="Consolas" pitchFamily="49" charset="0"/>
              </a:rPr>
              <a:t>   0:  PROGRAM 4</a:t>
            </a:r>
          </a:p>
          <a:p>
            <a:pPr marL="0" indent="0">
              <a:spcBef>
                <a:spcPts val="0"/>
              </a:spcBef>
              <a:buNone/>
            </a:pPr>
            <a:r>
              <a:rPr lang="en-US" sz="1800" dirty="0">
                <a:latin typeface="Consolas" pitchFamily="49" charset="0"/>
                <a:cs typeface="Consolas" pitchFamily="49" charset="0"/>
              </a:rPr>
              <a:t>   5:  CALL 1</a:t>
            </a:r>
          </a:p>
          <a:p>
            <a:pPr marL="0" indent="0">
              <a:spcBef>
                <a:spcPts val="0"/>
              </a:spcBef>
              <a:buNone/>
            </a:pPr>
            <a:r>
              <a:rPr lang="en-US" sz="1800" dirty="0">
                <a:latin typeface="Consolas" pitchFamily="49" charset="0"/>
                <a:cs typeface="Consolas" pitchFamily="49" charset="0"/>
              </a:rPr>
              <a:t>  10:  HALT</a:t>
            </a:r>
          </a:p>
          <a:p>
            <a:pPr marL="0" indent="0">
              <a:spcBef>
                <a:spcPts val="0"/>
              </a:spcBef>
              <a:buNone/>
            </a:pPr>
            <a:r>
              <a:rPr lang="en-US" sz="1800" dirty="0">
                <a:latin typeface="Consolas" pitchFamily="49" charset="0"/>
                <a:cs typeface="Consolas" pitchFamily="49" charset="0"/>
              </a:rPr>
              <a:t>  11:  LDGADDR 0</a:t>
            </a:r>
          </a:p>
          <a:p>
            <a:pPr marL="0" indent="0">
              <a:spcBef>
                <a:spcPts val="0"/>
              </a:spcBef>
              <a:buNone/>
            </a:pPr>
            <a:r>
              <a:rPr lang="en-US" sz="1800" dirty="0">
                <a:latin typeface="Consolas" pitchFamily="49" charset="0"/>
                <a:cs typeface="Consolas" pitchFamily="49" charset="0"/>
              </a:rPr>
              <a:t>  16:  LDCINT1</a:t>
            </a:r>
          </a:p>
          <a:p>
            <a:pPr marL="0" indent="0">
              <a:spcBef>
                <a:spcPts val="0"/>
              </a:spcBef>
              <a:buNone/>
            </a:pPr>
            <a:r>
              <a:rPr lang="en-US" sz="1800" dirty="0">
                <a:latin typeface="Consolas" pitchFamily="49" charset="0"/>
                <a:cs typeface="Consolas" pitchFamily="49" charset="0"/>
              </a:rPr>
              <a:t>  17:  STOREW</a:t>
            </a:r>
          </a:p>
          <a:p>
            <a:pPr marL="0" indent="0">
              <a:spcBef>
                <a:spcPts val="0"/>
              </a:spcBef>
              <a:buNone/>
            </a:pPr>
            <a:r>
              <a:rPr lang="en-US" sz="1800" dirty="0">
                <a:latin typeface="Consolas" pitchFamily="49" charset="0"/>
                <a:cs typeface="Consolas" pitchFamily="49" charset="0"/>
              </a:rPr>
              <a:t>  18:  LDGADDR 0</a:t>
            </a:r>
          </a:p>
          <a:p>
            <a:pPr marL="0" indent="0">
              <a:spcBef>
                <a:spcPts val="0"/>
              </a:spcBef>
              <a:buNone/>
            </a:pPr>
            <a:r>
              <a:rPr lang="en-US" sz="1800" dirty="0">
                <a:latin typeface="Consolas" pitchFamily="49" charset="0"/>
                <a:cs typeface="Consolas" pitchFamily="49" charset="0"/>
              </a:rPr>
              <a:t>  23:  LOADW</a:t>
            </a:r>
          </a:p>
          <a:p>
            <a:pPr marL="0" indent="0">
              <a:spcBef>
                <a:spcPts val="0"/>
              </a:spcBef>
              <a:buNone/>
            </a:pPr>
            <a:r>
              <a:rPr lang="en-US" sz="1800" dirty="0">
                <a:latin typeface="Consolas" pitchFamily="49" charset="0"/>
                <a:cs typeface="Consolas" pitchFamily="49" charset="0"/>
              </a:rPr>
              <a:t>  24:  LDCINT 5</a:t>
            </a:r>
          </a:p>
          <a:p>
            <a:pPr marL="0" indent="0">
              <a:spcBef>
                <a:spcPts val="0"/>
              </a:spcBef>
              <a:buNone/>
            </a:pPr>
            <a:r>
              <a:rPr lang="en-US" sz="1800" dirty="0">
                <a:latin typeface="Consolas" pitchFamily="49" charset="0"/>
                <a:cs typeface="Consolas" pitchFamily="49" charset="0"/>
              </a:rPr>
              <a:t>  29:  BG 18</a:t>
            </a:r>
          </a:p>
          <a:p>
            <a:pPr marL="0" indent="0">
              <a:spcBef>
                <a:spcPts val="0"/>
              </a:spcBef>
              <a:buNone/>
            </a:pPr>
            <a:r>
              <a:rPr lang="en-US" sz="1800" dirty="0">
                <a:latin typeface="Consolas" pitchFamily="49" charset="0"/>
                <a:cs typeface="Consolas" pitchFamily="49" charset="0"/>
              </a:rPr>
              <a:t>  34:  LDGADDR 0</a:t>
            </a:r>
          </a:p>
          <a:p>
            <a:pPr marL="0" indent="0">
              <a:spcBef>
                <a:spcPts val="0"/>
              </a:spcBef>
              <a:buNone/>
            </a:pPr>
            <a:r>
              <a:rPr lang="en-US" sz="1800" dirty="0">
                <a:latin typeface="Consolas" pitchFamily="49" charset="0"/>
                <a:cs typeface="Consolas" pitchFamily="49" charset="0"/>
              </a:rPr>
              <a:t>  39:  LDGADDR 0</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800" dirty="0">
                <a:latin typeface="Consolas" pitchFamily="49" charset="0"/>
                <a:cs typeface="Consolas" pitchFamily="49" charset="0"/>
              </a:rPr>
              <a:t>  44:  LOADW</a:t>
            </a:r>
          </a:p>
          <a:p>
            <a:pPr marL="0" indent="0">
              <a:spcBef>
                <a:spcPts val="0"/>
              </a:spcBef>
              <a:buNone/>
            </a:pPr>
            <a:r>
              <a:rPr lang="en-US" sz="1800" dirty="0">
                <a:latin typeface="Consolas" pitchFamily="49" charset="0"/>
                <a:cs typeface="Consolas" pitchFamily="49" charset="0"/>
              </a:rPr>
              <a:t>  45:  INC</a:t>
            </a:r>
          </a:p>
          <a:p>
            <a:pPr marL="0" indent="0">
              <a:spcBef>
                <a:spcPts val="0"/>
              </a:spcBef>
              <a:buNone/>
            </a:pPr>
            <a:r>
              <a:rPr lang="en-US" sz="1800" dirty="0">
                <a:latin typeface="Consolas" pitchFamily="49" charset="0"/>
                <a:cs typeface="Consolas" pitchFamily="49" charset="0"/>
              </a:rPr>
              <a:t>  46:  STOREW</a:t>
            </a:r>
          </a:p>
          <a:p>
            <a:pPr marL="0" indent="0">
              <a:spcBef>
                <a:spcPts val="0"/>
              </a:spcBef>
              <a:buNone/>
            </a:pPr>
            <a:r>
              <a:rPr lang="en-US" sz="1800" dirty="0">
                <a:latin typeface="Consolas" pitchFamily="49" charset="0"/>
                <a:cs typeface="Consolas" pitchFamily="49" charset="0"/>
              </a:rPr>
              <a:t>  47:  BR -34</a:t>
            </a:r>
          </a:p>
          <a:p>
            <a:pPr marL="0" indent="0">
              <a:spcBef>
                <a:spcPts val="0"/>
              </a:spcBef>
              <a:buNone/>
            </a:pPr>
            <a:r>
              <a:rPr lang="en-US" sz="1800" dirty="0">
                <a:latin typeface="Consolas" pitchFamily="49" charset="0"/>
                <a:cs typeface="Consolas" pitchFamily="49" charset="0"/>
              </a:rPr>
              <a:t>  52:  LDCSTR  "x = "</a:t>
            </a:r>
          </a:p>
          <a:p>
            <a:pPr marL="0" indent="0">
              <a:spcBef>
                <a:spcPts val="0"/>
              </a:spcBef>
              <a:buNone/>
            </a:pPr>
            <a:r>
              <a:rPr lang="en-US" sz="1800" dirty="0">
                <a:latin typeface="Consolas" pitchFamily="49" charset="0"/>
                <a:cs typeface="Consolas" pitchFamily="49" charset="0"/>
              </a:rPr>
              <a:t>  65:  PUTSTR 4</a:t>
            </a:r>
          </a:p>
          <a:p>
            <a:pPr marL="0" indent="0">
              <a:spcBef>
                <a:spcPts val="0"/>
              </a:spcBef>
              <a:buNone/>
            </a:pPr>
            <a:r>
              <a:rPr lang="en-US" sz="1800" dirty="0">
                <a:latin typeface="Consolas" pitchFamily="49" charset="0"/>
                <a:cs typeface="Consolas" pitchFamily="49" charset="0"/>
              </a:rPr>
              <a:t>  70:  LDGADDR 0</a:t>
            </a:r>
          </a:p>
          <a:p>
            <a:pPr marL="0" indent="0">
              <a:spcBef>
                <a:spcPts val="0"/>
              </a:spcBef>
              <a:buNone/>
            </a:pPr>
            <a:r>
              <a:rPr lang="en-US" sz="1800" dirty="0">
                <a:latin typeface="Consolas" pitchFamily="49" charset="0"/>
                <a:cs typeface="Consolas" pitchFamily="49" charset="0"/>
              </a:rPr>
              <a:t>  75:  LOADW</a:t>
            </a:r>
          </a:p>
          <a:p>
            <a:pPr marL="0" indent="0">
              <a:spcBef>
                <a:spcPts val="0"/>
              </a:spcBef>
              <a:buNone/>
            </a:pPr>
            <a:r>
              <a:rPr lang="en-US" sz="1800" dirty="0">
                <a:latin typeface="Consolas" pitchFamily="49" charset="0"/>
                <a:cs typeface="Consolas" pitchFamily="49" charset="0"/>
              </a:rPr>
              <a:t>  76:  PUTINT</a:t>
            </a:r>
          </a:p>
          <a:p>
            <a:pPr marL="0" indent="0">
              <a:spcBef>
                <a:spcPts val="0"/>
              </a:spcBef>
              <a:buNone/>
            </a:pPr>
            <a:r>
              <a:rPr lang="en-US" sz="1800" dirty="0">
                <a:latin typeface="Consolas" pitchFamily="49" charset="0"/>
                <a:cs typeface="Consolas" pitchFamily="49" charset="0"/>
              </a:rPr>
              <a:t>  77:  PUTEOL</a:t>
            </a:r>
          </a:p>
          <a:p>
            <a:pPr marL="0" indent="0">
              <a:spcBef>
                <a:spcPts val="0"/>
              </a:spcBef>
              <a:buNone/>
            </a:pPr>
            <a:r>
              <a:rPr lang="en-US" sz="1800" dirty="0">
                <a:latin typeface="Consolas" pitchFamily="49" charset="0"/>
                <a:cs typeface="Consolas" pitchFamily="49" charset="0"/>
              </a:rPr>
              <a:t>  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56</a:t>
            </a:fld>
            <a:endParaRPr lang="en-US"/>
          </a:p>
        </p:txBody>
      </p:sp>
      <p:sp>
        <p:nvSpPr>
          <p:cNvPr id="9" name="Diamond 12"/>
          <p:cNvSpPr>
            <a:spLocks noChangeArrowheads="1"/>
          </p:cNvSpPr>
          <p:nvPr/>
        </p:nvSpPr>
        <p:spPr bwMode="auto">
          <a:xfrm>
            <a:off x="6157119" y="1728912"/>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13" name="TextBox 12"/>
          <p:cNvSpPr txBox="1"/>
          <p:nvPr/>
        </p:nvSpPr>
        <p:spPr>
          <a:xfrm>
            <a:off x="791959" y="4821872"/>
            <a:ext cx="7560083" cy="1477328"/>
          </a:xfrm>
          <a:prstGeom prst="rect">
            <a:avLst/>
          </a:prstGeom>
          <a:noFill/>
          <a:ln>
            <a:solidFill>
              <a:schemeClr val="tx1"/>
            </a:solidFill>
          </a:ln>
        </p:spPr>
        <p:txBody>
          <a:bodyPr wrap="none" rtlCol="0">
            <a:spAutoFit/>
          </a:bodyPr>
          <a:lstStyle/>
          <a:p>
            <a:pPr algn="l"/>
            <a:r>
              <a:rPr lang="en-US" sz="1800" dirty="0">
                <a:latin typeface="+mn-lt"/>
              </a:rPr>
              <a:t>Without optimization</a:t>
            </a:r>
          </a:p>
          <a:p>
            <a:pPr algn="l"/>
            <a:r>
              <a:rPr lang="en-US" sz="1800" dirty="0">
                <a:latin typeface="+mn-lt"/>
              </a:rPr>
              <a:t>–  </a:t>
            </a:r>
            <a:r>
              <a:rPr lang="en-US" sz="1800" dirty="0">
                <a:latin typeface="Consolas" panose="020B0609020204030204" pitchFamily="49" charset="0"/>
              </a:rPr>
              <a:t>LDCINT1</a:t>
            </a:r>
            <a:r>
              <a:rPr lang="en-US" sz="1800" dirty="0">
                <a:latin typeface="+mn-lt"/>
              </a:rPr>
              <a:t> (1 byte) at memory address 16 would be </a:t>
            </a:r>
            <a:r>
              <a:rPr lang="en-US" sz="1800" dirty="0">
                <a:latin typeface="Consolas" panose="020B0609020204030204" pitchFamily="49" charset="0"/>
              </a:rPr>
              <a:t>LDCINT 1</a:t>
            </a:r>
            <a:r>
              <a:rPr lang="en-US" sz="1800" dirty="0">
                <a:latin typeface="+mn-lt"/>
              </a:rPr>
              <a:t> (5 bytes)</a:t>
            </a:r>
          </a:p>
          <a:p>
            <a:pPr algn="l"/>
            <a:r>
              <a:rPr lang="en-US" sz="1800" dirty="0">
                <a:latin typeface="+mn-lt"/>
              </a:rPr>
              <a:t>–  </a:t>
            </a:r>
            <a:r>
              <a:rPr lang="en-US" sz="1800" dirty="0">
                <a:latin typeface="Consolas" panose="020B0609020204030204" pitchFamily="49" charset="0"/>
              </a:rPr>
              <a:t>INC</a:t>
            </a:r>
            <a:r>
              <a:rPr lang="en-US" sz="1800" dirty="0">
                <a:latin typeface="+mn-lt"/>
              </a:rPr>
              <a:t> (1 byte) at address 45 would be </a:t>
            </a:r>
            <a:r>
              <a:rPr lang="en-US" sz="1800" dirty="0">
                <a:latin typeface="Consolas" panose="020B0609020204030204" pitchFamily="49" charset="0"/>
                <a:cs typeface="Consolas" pitchFamily="49" charset="0"/>
              </a:rPr>
              <a:t>LDCINT 1</a:t>
            </a:r>
            <a:r>
              <a:rPr lang="en-US" sz="1800" dirty="0">
                <a:latin typeface="+mn-lt"/>
                <a:cs typeface="Consolas" pitchFamily="49" charset="0"/>
              </a:rPr>
              <a:t> (5 bytes)</a:t>
            </a:r>
          </a:p>
          <a:p>
            <a:pPr algn="l"/>
            <a:r>
              <a:rPr lang="en-US" sz="1800" dirty="0">
                <a:latin typeface="Consolas" panose="020B0609020204030204" pitchFamily="49" charset="0"/>
                <a:cs typeface="Consolas" pitchFamily="49" charset="0"/>
              </a:rPr>
              <a:t>             </a:t>
            </a:r>
            <a:r>
              <a:rPr lang="en-US" sz="1800" dirty="0">
                <a:latin typeface="+mn-lt"/>
                <a:cs typeface="Consolas" pitchFamily="49" charset="0"/>
              </a:rPr>
              <a:t> </a:t>
            </a:r>
            <a:r>
              <a:rPr lang="en-US" sz="1800" dirty="0">
                <a:latin typeface="Consolas" panose="020B0609020204030204" pitchFamily="49" charset="0"/>
                <a:cs typeface="Consolas" pitchFamily="49" charset="0"/>
              </a:rPr>
              <a:t>                  ADD</a:t>
            </a:r>
            <a:r>
              <a:rPr lang="en-US" sz="1800" dirty="0">
                <a:latin typeface="+mn-lt"/>
                <a:cs typeface="Consolas" pitchFamily="49" charset="0"/>
              </a:rPr>
              <a:t> (1 byte)</a:t>
            </a:r>
          </a:p>
          <a:p>
            <a:pPr algn="l"/>
            <a:r>
              <a:rPr lang="en-US" sz="1800" dirty="0">
                <a:latin typeface="+mn-lt"/>
              </a:rPr>
              <a:t>–  </a:t>
            </a:r>
            <a:r>
              <a:rPr lang="en-US" sz="1800" dirty="0">
                <a:latin typeface="Consolas" panose="020B0609020204030204" pitchFamily="49" charset="0"/>
              </a:rPr>
              <a:t>RET0</a:t>
            </a:r>
            <a:r>
              <a:rPr lang="en-US" sz="1800" dirty="0">
                <a:latin typeface="+mn-lt"/>
              </a:rPr>
              <a:t> (1 byte) at address 78 would be </a:t>
            </a:r>
            <a:r>
              <a:rPr lang="en-US" sz="1800" dirty="0">
                <a:latin typeface="Consolas" panose="020B0609020204030204" pitchFamily="49" charset="0"/>
              </a:rPr>
              <a:t>RET 0</a:t>
            </a:r>
            <a:r>
              <a:rPr lang="en-US" sz="1800" dirty="0">
                <a:latin typeface="+mn-lt"/>
              </a:rPr>
              <a:t> (5 bytes)</a:t>
            </a:r>
          </a:p>
        </p:txBody>
      </p:sp>
      <p:sp>
        <p:nvSpPr>
          <p:cNvPr id="12" name="TextBox 11">
            <a:extLst>
              <a:ext uri="{FF2B5EF4-FFF2-40B4-BE49-F238E27FC236}">
                <a16:creationId xmlns:a16="http://schemas.microsoft.com/office/drawing/2014/main" id="{C9B5C904-D6D5-45FC-87EA-84FBC9B92BE2}"/>
              </a:ext>
            </a:extLst>
          </p:cNvPr>
          <p:cNvSpPr txBox="1"/>
          <p:nvPr/>
        </p:nvSpPr>
        <p:spPr>
          <a:xfrm>
            <a:off x="6828370" y="146625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4" name="Elbow Connector 10">
            <a:extLst>
              <a:ext uri="{FF2B5EF4-FFF2-40B4-BE49-F238E27FC236}">
                <a16:creationId xmlns:a16="http://schemas.microsoft.com/office/drawing/2014/main" id="{889603DA-F19D-4F91-9B22-67190C93E15C}"/>
              </a:ext>
            </a:extLst>
          </p:cNvPr>
          <p:cNvCxnSpPr>
            <a:cxnSpLocks/>
            <a:stCxn id="12" idx="1"/>
            <a:endCxn id="9" idx="3"/>
          </p:cNvCxnSpPr>
          <p:nvPr/>
        </p:nvCxnSpPr>
        <p:spPr bwMode="auto">
          <a:xfrm flipH="1">
            <a:off x="6339682" y="182019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5" name="TextBox 14">
            <a:extLst>
              <a:ext uri="{FF2B5EF4-FFF2-40B4-BE49-F238E27FC236}">
                <a16:creationId xmlns:a16="http://schemas.microsoft.com/office/drawing/2014/main" id="{E5E86E5C-4951-47FF-88B4-3FF58951AC6D}"/>
              </a:ext>
            </a:extLst>
          </p:cNvPr>
          <p:cNvSpPr txBox="1"/>
          <p:nvPr/>
        </p:nvSpPr>
        <p:spPr>
          <a:xfrm>
            <a:off x="3007898" y="2299170"/>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6" name="Elbow Connector 10">
            <a:extLst>
              <a:ext uri="{FF2B5EF4-FFF2-40B4-BE49-F238E27FC236}">
                <a16:creationId xmlns:a16="http://schemas.microsoft.com/office/drawing/2014/main" id="{40A58D8D-E495-4627-8545-DF29E3FE7CBC}"/>
              </a:ext>
            </a:extLst>
          </p:cNvPr>
          <p:cNvCxnSpPr>
            <a:cxnSpLocks/>
            <a:stCxn id="15" idx="1"/>
            <a:endCxn id="20" idx="3"/>
          </p:cNvCxnSpPr>
          <p:nvPr/>
        </p:nvCxnSpPr>
        <p:spPr bwMode="auto">
          <a:xfrm flipH="1">
            <a:off x="2544763" y="2653113"/>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7" name="TextBox 16">
            <a:extLst>
              <a:ext uri="{FF2B5EF4-FFF2-40B4-BE49-F238E27FC236}">
                <a16:creationId xmlns:a16="http://schemas.microsoft.com/office/drawing/2014/main" id="{68A1B25B-2ED4-34B5-BDC4-1A92105E58DC}"/>
              </a:ext>
            </a:extLst>
          </p:cNvPr>
          <p:cNvSpPr txBox="1"/>
          <p:nvPr/>
        </p:nvSpPr>
        <p:spPr>
          <a:xfrm>
            <a:off x="6828370" y="3926666"/>
            <a:ext cx="1553630" cy="707886"/>
          </a:xfrm>
          <a:prstGeom prst="rect">
            <a:avLst/>
          </a:prstGeom>
          <a:noFill/>
        </p:spPr>
        <p:txBody>
          <a:bodyPr wrap="none" rtlCol="0">
            <a:spAutoFit/>
          </a:bodyPr>
          <a:lstStyle/>
          <a:p>
            <a:pPr algn="l"/>
            <a:r>
              <a:rPr lang="en-US" sz="2000" dirty="0"/>
              <a:t>assumes</a:t>
            </a:r>
          </a:p>
          <a:p>
            <a:pPr algn="l"/>
            <a:r>
              <a:rPr lang="en-US" sz="2000" dirty="0"/>
              <a:t>optimization</a:t>
            </a:r>
          </a:p>
        </p:txBody>
      </p:sp>
      <p:cxnSp>
        <p:nvCxnSpPr>
          <p:cNvPr id="18" name="Elbow Connector 10">
            <a:extLst>
              <a:ext uri="{FF2B5EF4-FFF2-40B4-BE49-F238E27FC236}">
                <a16:creationId xmlns:a16="http://schemas.microsoft.com/office/drawing/2014/main" id="{BF618B6D-BD81-6F16-EF9A-275A9A9ACAA3}"/>
              </a:ext>
            </a:extLst>
          </p:cNvPr>
          <p:cNvCxnSpPr>
            <a:cxnSpLocks/>
            <a:stCxn id="17" idx="1"/>
            <a:endCxn id="19" idx="3"/>
          </p:cNvCxnSpPr>
          <p:nvPr/>
        </p:nvCxnSpPr>
        <p:spPr bwMode="auto">
          <a:xfrm flipH="1">
            <a:off x="6339682" y="4280609"/>
            <a:ext cx="457200" cy="0"/>
          </a:xfrm>
          <a:prstGeom prst="straightConnector1">
            <a:avLst/>
          </a:prstGeom>
          <a:noFill/>
          <a:ln w="12700" cap="flat" cmpd="sng" algn="ctr">
            <a:solidFill>
              <a:schemeClr val="tx1"/>
            </a:solidFill>
            <a:prstDash val="solid"/>
            <a:round/>
            <a:headEnd type="none" w="med" len="med"/>
            <a:tailEnd type="stealth" w="lg" len="lg"/>
          </a:ln>
          <a:effectLst/>
        </p:spPr>
      </p:cxnSp>
      <p:sp>
        <p:nvSpPr>
          <p:cNvPr id="19" name="Diamond 12">
            <a:extLst>
              <a:ext uri="{FF2B5EF4-FFF2-40B4-BE49-F238E27FC236}">
                <a16:creationId xmlns:a16="http://schemas.microsoft.com/office/drawing/2014/main" id="{FBB9E9E2-5256-295D-C7B3-6E512F423E62}"/>
              </a:ext>
            </a:extLst>
          </p:cNvPr>
          <p:cNvSpPr>
            <a:spLocks noChangeArrowheads="1"/>
          </p:cNvSpPr>
          <p:nvPr/>
        </p:nvSpPr>
        <p:spPr bwMode="auto">
          <a:xfrm>
            <a:off x="6157119" y="4189328"/>
            <a:ext cx="182563" cy="182562"/>
          </a:xfrm>
          <a:prstGeom prst="diamond">
            <a:avLst/>
          </a:prstGeom>
          <a:noFill/>
          <a:ln w="9525" algn="ctr">
            <a:noFill/>
            <a:round/>
            <a:headEnd/>
            <a:tailEnd/>
          </a:ln>
        </p:spPr>
        <p:txBody>
          <a:bodyPr wrap="none" lIns="92075" tIns="46038" rIns="92075" bIns="46038" anchor="ctr"/>
          <a:lstStyle/>
          <a:p>
            <a:endParaRPr lang="en-US"/>
          </a:p>
        </p:txBody>
      </p:sp>
      <p:sp>
        <p:nvSpPr>
          <p:cNvPr id="20" name="Diamond 12">
            <a:extLst>
              <a:ext uri="{FF2B5EF4-FFF2-40B4-BE49-F238E27FC236}">
                <a16:creationId xmlns:a16="http://schemas.microsoft.com/office/drawing/2014/main" id="{36099BD9-B0DA-E7C5-2F3D-BF6D508689AC}"/>
              </a:ext>
            </a:extLst>
          </p:cNvPr>
          <p:cNvSpPr>
            <a:spLocks noChangeArrowheads="1"/>
          </p:cNvSpPr>
          <p:nvPr/>
        </p:nvSpPr>
        <p:spPr bwMode="auto">
          <a:xfrm>
            <a:off x="2362200" y="2561832"/>
            <a:ext cx="182563" cy="182562"/>
          </a:xfrm>
          <a:prstGeom prst="diamond">
            <a:avLst/>
          </a:prstGeom>
          <a:noFill/>
          <a:ln w="9525" algn="ctr">
            <a:noFill/>
            <a:round/>
            <a:headEnd/>
            <a:tailEnd/>
          </a:ln>
        </p:spPr>
        <p:txBody>
          <a:bodyPr wrap="none" lIns="92075" tIns="46038" rIns="92075" bIns="46038" anchor="ctr"/>
          <a:lstStyle/>
          <a:p>
            <a:endParaRPr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Generation Example:</a:t>
            </a:r>
            <a:br>
              <a:rPr lang="en-US" dirty="0"/>
            </a:br>
            <a:r>
              <a:rPr lang="en-US" dirty="0"/>
              <a:t>Annotated Disassembled Object Code</a:t>
            </a:r>
          </a:p>
        </p:txBody>
      </p:sp>
      <p:sp>
        <p:nvSpPr>
          <p:cNvPr id="6" name="Content Placeholder 5"/>
          <p:cNvSpPr>
            <a:spLocks noGrp="1"/>
          </p:cNvSpPr>
          <p:nvPr>
            <p:ph sz="half" idx="1"/>
          </p:nvPr>
        </p:nvSpPr>
        <p:spPr/>
        <p:txBody>
          <a:bodyPr/>
          <a:lstStyle/>
          <a:p>
            <a:pPr marL="0" indent="0">
              <a:spcBef>
                <a:spcPts val="0"/>
              </a:spcBef>
              <a:buNone/>
            </a:pPr>
            <a:r>
              <a:rPr lang="en-US" sz="1600" dirty="0">
                <a:latin typeface="Consolas" pitchFamily="49" charset="0"/>
                <a:cs typeface="Consolas" pitchFamily="49" charset="0"/>
              </a:rPr>
              <a:t>// reserve 4 bytes for x</a:t>
            </a:r>
          </a:p>
          <a:p>
            <a:pPr marL="0" indent="0">
              <a:spcBef>
                <a:spcPts val="0"/>
              </a:spcBef>
              <a:buNone/>
            </a:pPr>
            <a:r>
              <a:rPr lang="en-US" sz="1600" dirty="0">
                <a:latin typeface="Consolas" pitchFamily="49" charset="0"/>
                <a:cs typeface="Consolas" pitchFamily="49" charset="0"/>
              </a:rPr>
              <a:t> 0:  PROGRAM 4</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call main()</a:t>
            </a:r>
          </a:p>
          <a:p>
            <a:pPr marL="0" indent="0">
              <a:spcBef>
                <a:spcPts val="0"/>
              </a:spcBef>
              <a:buNone/>
            </a:pPr>
            <a:r>
              <a:rPr lang="en-US" sz="1600" dirty="0">
                <a:latin typeface="Consolas" pitchFamily="49" charset="0"/>
                <a:cs typeface="Consolas" pitchFamily="49" charset="0"/>
              </a:rPr>
              <a:t> 5:  CALL 1</a:t>
            </a:r>
          </a:p>
          <a:p>
            <a:pPr marL="0" indent="0">
              <a:spcBef>
                <a:spcPts val="0"/>
              </a:spcBef>
              <a:buNone/>
            </a:pPr>
            <a:r>
              <a:rPr lang="en-US" sz="1600" dirty="0">
                <a:latin typeface="Consolas" pitchFamily="49" charset="0"/>
                <a:cs typeface="Consolas" pitchFamily="49" charset="0"/>
              </a:rPr>
              <a:t>10:  HALT</a:t>
            </a:r>
          </a:p>
          <a:p>
            <a:pPr marL="0" indent="0">
              <a:spcBef>
                <a:spcPts val="0"/>
              </a:spcBef>
              <a:buNone/>
            </a:pPr>
            <a:r>
              <a:rPr lang="en-US" sz="1600" dirty="0">
                <a:latin typeface="Consolas" pitchFamily="49" charset="0"/>
                <a:cs typeface="Consolas" pitchFamily="49" charset="0"/>
              </a:rPr>
              <a:t>  </a:t>
            </a:r>
          </a:p>
          <a:p>
            <a:pPr marL="0" indent="0">
              <a:spcBef>
                <a:spcPts val="0"/>
              </a:spcBef>
              <a:buNone/>
            </a:pPr>
            <a:r>
              <a:rPr lang="en-US" sz="1600" dirty="0">
                <a:latin typeface="Consolas" pitchFamily="49" charset="0"/>
                <a:cs typeface="Consolas" pitchFamily="49" charset="0"/>
              </a:rPr>
              <a:t>// x := 1;</a:t>
            </a:r>
          </a:p>
          <a:p>
            <a:pPr marL="0" indent="0">
              <a:spcBef>
                <a:spcPts val="0"/>
              </a:spcBef>
              <a:buNone/>
            </a:pPr>
            <a:r>
              <a:rPr lang="en-US" sz="1600" dirty="0">
                <a:latin typeface="Consolas" pitchFamily="49" charset="0"/>
                <a:cs typeface="Consolas" pitchFamily="49" charset="0"/>
              </a:rPr>
              <a:t>11:  LDGADDR 0</a:t>
            </a:r>
          </a:p>
          <a:p>
            <a:pPr marL="0" indent="0">
              <a:spcBef>
                <a:spcPts val="0"/>
              </a:spcBef>
              <a:buNone/>
            </a:pPr>
            <a:r>
              <a:rPr lang="en-US" sz="1600" dirty="0">
                <a:latin typeface="Consolas" pitchFamily="49" charset="0"/>
                <a:cs typeface="Consolas" pitchFamily="49" charset="0"/>
              </a:rPr>
              <a:t>16:  LDCINT1</a:t>
            </a:r>
          </a:p>
          <a:p>
            <a:pPr marL="0" indent="0">
              <a:spcBef>
                <a:spcPts val="0"/>
              </a:spcBef>
              <a:buNone/>
            </a:pPr>
            <a:r>
              <a:rPr lang="en-US" sz="1600" dirty="0">
                <a:latin typeface="Consolas" pitchFamily="49" charset="0"/>
                <a:cs typeface="Consolas" pitchFamily="49" charset="0"/>
              </a:rPr>
              <a:t>17: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while x &lt;= n loop</a:t>
            </a:r>
          </a:p>
          <a:p>
            <a:pPr marL="0" indent="0">
              <a:spcBef>
                <a:spcPts val="0"/>
              </a:spcBef>
              <a:buNone/>
            </a:pPr>
            <a:r>
              <a:rPr lang="en-US" sz="1600" dirty="0">
                <a:latin typeface="Consolas" pitchFamily="49" charset="0"/>
                <a:cs typeface="Consolas" pitchFamily="49" charset="0"/>
              </a:rPr>
              <a:t>18:  LDGADDR 0</a:t>
            </a:r>
          </a:p>
          <a:p>
            <a:pPr marL="0" indent="0">
              <a:spcBef>
                <a:spcPts val="0"/>
              </a:spcBef>
              <a:buNone/>
            </a:pPr>
            <a:r>
              <a:rPr lang="en-US" sz="1600" dirty="0">
                <a:latin typeface="Consolas" pitchFamily="49" charset="0"/>
                <a:cs typeface="Consolas" pitchFamily="49" charset="0"/>
              </a:rPr>
              <a:t>23:  LOADW</a:t>
            </a:r>
          </a:p>
          <a:p>
            <a:pPr marL="0" indent="0">
              <a:spcBef>
                <a:spcPts val="0"/>
              </a:spcBef>
              <a:buNone/>
            </a:pPr>
            <a:r>
              <a:rPr lang="en-US" sz="1600" dirty="0">
                <a:latin typeface="Consolas" pitchFamily="49" charset="0"/>
                <a:cs typeface="Consolas" pitchFamily="49" charset="0"/>
              </a:rPr>
              <a:t>24:  LDCINT 5</a:t>
            </a:r>
          </a:p>
          <a:p>
            <a:pPr marL="0" indent="0">
              <a:spcBef>
                <a:spcPts val="0"/>
              </a:spcBef>
              <a:buNone/>
            </a:pPr>
            <a:r>
              <a:rPr lang="en-US" sz="1600" dirty="0">
                <a:latin typeface="Consolas" pitchFamily="49" charset="0"/>
                <a:cs typeface="Consolas" pitchFamily="49" charset="0"/>
              </a:rPr>
              <a:t>29:  BG 18</a:t>
            </a:r>
          </a:p>
        </p:txBody>
      </p:sp>
      <p:sp>
        <p:nvSpPr>
          <p:cNvPr id="8" name="Content Placeholder 7"/>
          <p:cNvSpPr>
            <a:spLocks noGrp="1"/>
          </p:cNvSpPr>
          <p:nvPr>
            <p:ph sz="half" idx="2"/>
          </p:nvPr>
        </p:nvSpPr>
        <p:spPr>
          <a:noFill/>
          <a:ln w="9525">
            <a:noFill/>
            <a:miter lim="800000"/>
            <a:headEnd/>
            <a:tailEnd/>
          </a:ln>
        </p:spPr>
        <p:txBody>
          <a:bodyPr vert="horz" wrap="square" lIns="92075" tIns="46038" rIns="92075" bIns="46038" numCol="1" anchor="t" anchorCtr="0" compatLnSpc="1">
            <a:prstTxWarp prst="textNoShape">
              <a:avLst/>
            </a:prstTxWarp>
          </a:bodyPr>
          <a:lstStyle/>
          <a:p>
            <a:pPr marL="0" indent="0">
              <a:spcBef>
                <a:spcPts val="0"/>
              </a:spcBef>
              <a:buNone/>
            </a:pPr>
            <a:r>
              <a:rPr lang="en-US" sz="1600" dirty="0">
                <a:latin typeface="Consolas" pitchFamily="49" charset="0"/>
                <a:cs typeface="Consolas" pitchFamily="49" charset="0"/>
              </a:rPr>
              <a:t>// x := x + 1</a:t>
            </a:r>
          </a:p>
          <a:p>
            <a:pPr marL="0" indent="0">
              <a:spcBef>
                <a:spcPts val="0"/>
              </a:spcBef>
              <a:buNone/>
            </a:pPr>
            <a:r>
              <a:rPr lang="en-US" sz="1600" dirty="0">
                <a:latin typeface="Consolas" pitchFamily="49" charset="0"/>
                <a:cs typeface="Consolas" pitchFamily="49" charset="0"/>
              </a:rPr>
              <a:t>34:  LDGADDR 0</a:t>
            </a:r>
          </a:p>
          <a:p>
            <a:pPr marL="0" indent="0">
              <a:spcBef>
                <a:spcPts val="0"/>
              </a:spcBef>
              <a:buNone/>
            </a:pPr>
            <a:r>
              <a:rPr lang="en-US" sz="1600" dirty="0">
                <a:latin typeface="Consolas" pitchFamily="49" charset="0"/>
                <a:cs typeface="Consolas" pitchFamily="49" charset="0"/>
              </a:rPr>
              <a:t>39:  LDGADDR 0</a:t>
            </a:r>
          </a:p>
          <a:p>
            <a:pPr marL="0" indent="0">
              <a:spcBef>
                <a:spcPts val="0"/>
              </a:spcBef>
              <a:buNone/>
            </a:pPr>
            <a:r>
              <a:rPr lang="en-US" sz="1600" dirty="0">
                <a:latin typeface="Consolas" pitchFamily="49" charset="0"/>
                <a:cs typeface="Consolas" pitchFamily="49" charset="0"/>
              </a:rPr>
              <a:t>44:  LOADW</a:t>
            </a:r>
          </a:p>
          <a:p>
            <a:pPr marL="0" indent="0">
              <a:spcBef>
                <a:spcPts val="0"/>
              </a:spcBef>
              <a:buNone/>
            </a:pPr>
            <a:r>
              <a:rPr lang="en-US" sz="1600" dirty="0">
                <a:latin typeface="Consolas" pitchFamily="49" charset="0"/>
                <a:cs typeface="Consolas" pitchFamily="49" charset="0"/>
              </a:rPr>
              <a:t>45:  INC</a:t>
            </a:r>
          </a:p>
          <a:p>
            <a:pPr marL="0" indent="0">
              <a:spcBef>
                <a:spcPts val="0"/>
              </a:spcBef>
              <a:buNone/>
            </a:pPr>
            <a:r>
              <a:rPr lang="en-US" sz="1600" dirty="0">
                <a:latin typeface="Consolas" pitchFamily="49" charset="0"/>
                <a:cs typeface="Consolas" pitchFamily="49" charset="0"/>
              </a:rPr>
              <a:t>46:  STOREW</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end of loop</a:t>
            </a:r>
          </a:p>
          <a:p>
            <a:pPr marL="0" indent="0">
              <a:spcBef>
                <a:spcPts val="0"/>
              </a:spcBef>
              <a:buNone/>
            </a:pPr>
            <a:r>
              <a:rPr lang="en-US" sz="1600" dirty="0">
                <a:latin typeface="Consolas" pitchFamily="49" charset="0"/>
                <a:cs typeface="Consolas" pitchFamily="49" charset="0"/>
              </a:rPr>
              <a:t>47:  BR -34</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a:t>
            </a:r>
            <a:r>
              <a:rPr lang="en-US" sz="1600" dirty="0" err="1">
                <a:latin typeface="Consolas" pitchFamily="49" charset="0"/>
                <a:cs typeface="Consolas" pitchFamily="49" charset="0"/>
              </a:rPr>
              <a:t>writeln</a:t>
            </a:r>
            <a:r>
              <a:rPr lang="en-US" sz="1600" dirty="0">
                <a:latin typeface="Consolas" pitchFamily="49" charset="0"/>
                <a:cs typeface="Consolas" pitchFamily="49" charset="0"/>
              </a:rPr>
              <a:t> "x = ", x;</a:t>
            </a:r>
          </a:p>
          <a:p>
            <a:pPr marL="0" indent="0">
              <a:spcBef>
                <a:spcPts val="0"/>
              </a:spcBef>
              <a:buNone/>
            </a:pPr>
            <a:r>
              <a:rPr lang="en-US" sz="1600" dirty="0">
                <a:latin typeface="Consolas" pitchFamily="49" charset="0"/>
                <a:cs typeface="Consolas" pitchFamily="49" charset="0"/>
              </a:rPr>
              <a:t>52:  LDCSTR  "x = "</a:t>
            </a:r>
          </a:p>
          <a:p>
            <a:pPr marL="0" indent="0">
              <a:spcBef>
                <a:spcPts val="0"/>
              </a:spcBef>
              <a:buNone/>
            </a:pPr>
            <a:r>
              <a:rPr lang="en-US" sz="1600" dirty="0">
                <a:latin typeface="Consolas" pitchFamily="49" charset="0"/>
                <a:cs typeface="Consolas" pitchFamily="49" charset="0"/>
              </a:rPr>
              <a:t>65:  PUTSTR 4</a:t>
            </a:r>
          </a:p>
          <a:p>
            <a:pPr marL="0" indent="0">
              <a:spcBef>
                <a:spcPts val="0"/>
              </a:spcBef>
              <a:buNone/>
            </a:pPr>
            <a:r>
              <a:rPr lang="en-US" sz="1600" dirty="0">
                <a:latin typeface="Consolas" pitchFamily="49" charset="0"/>
                <a:cs typeface="Consolas" pitchFamily="49" charset="0"/>
              </a:rPr>
              <a:t>70:  LDGADDR 0</a:t>
            </a:r>
          </a:p>
          <a:p>
            <a:pPr marL="0" indent="0">
              <a:spcBef>
                <a:spcPts val="0"/>
              </a:spcBef>
              <a:buNone/>
            </a:pPr>
            <a:r>
              <a:rPr lang="en-US" sz="1600" dirty="0">
                <a:latin typeface="Consolas" pitchFamily="49" charset="0"/>
                <a:cs typeface="Consolas" pitchFamily="49" charset="0"/>
              </a:rPr>
              <a:t>75:  LOADW</a:t>
            </a:r>
          </a:p>
          <a:p>
            <a:pPr marL="0" indent="0">
              <a:spcBef>
                <a:spcPts val="0"/>
              </a:spcBef>
              <a:buNone/>
            </a:pPr>
            <a:r>
              <a:rPr lang="en-US" sz="1600" dirty="0">
                <a:latin typeface="Consolas" pitchFamily="49" charset="0"/>
                <a:cs typeface="Consolas" pitchFamily="49" charset="0"/>
              </a:rPr>
              <a:t>76:  PUTINT</a:t>
            </a:r>
          </a:p>
          <a:p>
            <a:pPr marL="0" indent="0">
              <a:spcBef>
                <a:spcPts val="0"/>
              </a:spcBef>
              <a:buNone/>
            </a:pPr>
            <a:r>
              <a:rPr lang="en-US" sz="1600" dirty="0">
                <a:latin typeface="Consolas" pitchFamily="49" charset="0"/>
                <a:cs typeface="Consolas" pitchFamily="49" charset="0"/>
              </a:rPr>
              <a:t>77:  PUTEOL</a:t>
            </a:r>
          </a:p>
          <a:p>
            <a:pPr marL="0" indent="0">
              <a:spcBef>
                <a:spcPts val="0"/>
              </a:spcBef>
              <a:buNone/>
            </a:pPr>
            <a:endParaRPr lang="en-US" sz="1600" dirty="0">
              <a:latin typeface="Consolas" pitchFamily="49" charset="0"/>
              <a:cs typeface="Consolas" pitchFamily="49" charset="0"/>
            </a:endParaRPr>
          </a:p>
          <a:p>
            <a:pPr marL="0" indent="0">
              <a:spcBef>
                <a:spcPts val="0"/>
              </a:spcBef>
              <a:buNone/>
            </a:pPr>
            <a:r>
              <a:rPr lang="en-US" sz="1600" dirty="0">
                <a:latin typeface="Consolas" pitchFamily="49" charset="0"/>
                <a:cs typeface="Consolas" pitchFamily="49" charset="0"/>
              </a:rPr>
              <a:t>// return from main</a:t>
            </a:r>
          </a:p>
          <a:p>
            <a:pPr marL="0" indent="0">
              <a:spcBef>
                <a:spcPts val="0"/>
              </a:spcBef>
              <a:buNone/>
            </a:pPr>
            <a:r>
              <a:rPr lang="en-US" sz="1600" dirty="0">
                <a:latin typeface="Consolas" pitchFamily="49" charset="0"/>
                <a:cs typeface="Consolas" pitchFamily="49" charset="0"/>
              </a:rPr>
              <a:t>78:  RET0</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8CE0C63-332F-4B15-A236-51967A3210C4}" type="slidenum">
              <a:rPr lang="en-US" smtClean="0"/>
              <a:pPr>
                <a:defRPr/>
              </a:pPr>
              <a:t>57</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Emitting Object Code</a:t>
            </a:r>
          </a:p>
        </p:txBody>
      </p:sp>
      <p:sp>
        <p:nvSpPr>
          <p:cNvPr id="6147" name="Content Placeholder 2"/>
          <p:cNvSpPr>
            <a:spLocks noGrp="1"/>
          </p:cNvSpPr>
          <p:nvPr>
            <p:ph idx="1"/>
          </p:nvPr>
        </p:nvSpPr>
        <p:spPr>
          <a:xfrm>
            <a:off x="458787" y="1363663"/>
            <a:ext cx="8321040" cy="4935537"/>
          </a:xfrm>
        </p:spPr>
        <p:txBody>
          <a:bodyPr/>
          <a:lstStyle/>
          <a:p>
            <a:r>
              <a:rPr lang="en-US" dirty="0"/>
              <a:t>Class </a:t>
            </a:r>
            <a:r>
              <a:rPr lang="en-US" dirty="0">
                <a:latin typeface="Consolas" pitchFamily="49" charset="0"/>
                <a:cs typeface="Consolas" pitchFamily="49" charset="0"/>
              </a:rPr>
              <a:t>AST</a:t>
            </a:r>
            <a:r>
              <a:rPr lang="en-US" dirty="0"/>
              <a:t> defines five methods that write assembly language to the target file.</a:t>
            </a:r>
          </a:p>
          <a:p>
            <a:pPr lvl="1">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emitLoadInst</a:t>
            </a:r>
            <a:r>
              <a:rPr lang="en-US" sz="1800" dirty="0">
                <a:latin typeface="Consolas" pitchFamily="49" charset="0"/>
                <a:cs typeface="Consolas" pitchFamily="49" charset="0"/>
              </a:rPr>
              <a:t>(t : Type)</a:t>
            </a: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emitStoreInst</a:t>
            </a:r>
            <a:r>
              <a:rPr lang="en-US" sz="1800" dirty="0">
                <a:latin typeface="Consolas" pitchFamily="49" charset="0"/>
                <a:cs typeface="Consolas" pitchFamily="49" charset="0"/>
              </a:rPr>
              <a:t>(t : Type)</a:t>
            </a:r>
          </a:p>
          <a:p>
            <a:pPr lvl="1">
              <a:spcBef>
                <a:spcPts val="200"/>
              </a:spcBef>
              <a:buNone/>
            </a:pPr>
            <a:r>
              <a:rPr lang="en-US" sz="1800" dirty="0">
                <a:effectLst/>
                <a:latin typeface="Consolas" panose="020B0609020204030204" pitchFamily="49" charset="0"/>
                <a:ea typeface="Calibri" panose="020F0502020204030204" pitchFamily="34" charset="0"/>
                <a:cs typeface="Courier New" panose="02070309020205020404" pitchFamily="49" charset="0"/>
              </a:rPr>
              <a:t>protected fun </a:t>
            </a:r>
            <a:r>
              <a:rPr lang="en-US" sz="1800" dirty="0" err="1">
                <a:effectLst/>
                <a:latin typeface="Consolas" panose="020B0609020204030204" pitchFamily="49" charset="0"/>
                <a:ea typeface="Calibri" panose="020F0502020204030204" pitchFamily="34" charset="0"/>
                <a:cs typeface="Courier New" panose="02070309020205020404" pitchFamily="49" charset="0"/>
              </a:rPr>
              <a:t>emitStoreInst</a:t>
            </a:r>
            <a:r>
              <a:rPr lang="en-US" sz="1800" dirty="0">
                <a:effectLst/>
                <a:latin typeface="Consolas" panose="020B0609020204030204" pitchFamily="49" charset="0"/>
                <a:ea typeface="Calibri" panose="020F0502020204030204" pitchFamily="34" charset="0"/>
                <a:cs typeface="Courier New" panose="02070309020205020404" pitchFamily="49" charset="0"/>
              </a:rPr>
              <a:t>(</a:t>
            </a:r>
            <a:r>
              <a:rPr lang="en-US" sz="1800" dirty="0" err="1">
                <a:effectLst/>
                <a:latin typeface="Consolas" panose="020B0609020204030204" pitchFamily="49" charset="0"/>
                <a:ea typeface="Calibri" panose="020F0502020204030204" pitchFamily="34" charset="0"/>
                <a:cs typeface="Courier New" panose="02070309020205020404" pitchFamily="49" charset="0"/>
              </a:rPr>
              <a:t>numBytes</a:t>
            </a:r>
            <a:r>
              <a:rPr lang="en-US" sz="1800" dirty="0">
                <a:effectLst/>
                <a:latin typeface="Consolas" panose="020B0609020204030204" pitchFamily="49" charset="0"/>
                <a:ea typeface="Calibri" panose="020F0502020204030204" pitchFamily="34" charset="0"/>
                <a:cs typeface="Courier New" panose="02070309020205020404" pitchFamily="49" charset="0"/>
              </a:rPr>
              <a:t> : Int)</a:t>
            </a:r>
            <a:endParaRPr lang="en-US" sz="1800" dirty="0">
              <a:latin typeface="Consolas" pitchFamily="49" charset="0"/>
              <a:cs typeface="Consolas" pitchFamily="49" charset="0"/>
            </a:endParaRPr>
          </a:p>
          <a:p>
            <a:pPr lvl="1">
              <a:spcBef>
                <a:spcPts val="200"/>
              </a:spcBef>
              <a:buFontTx/>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emitLabel</a:t>
            </a:r>
            <a:r>
              <a:rPr lang="en-US" sz="1800" dirty="0">
                <a:latin typeface="Consolas" pitchFamily="49" charset="0"/>
                <a:cs typeface="Consolas" pitchFamily="49" charset="0"/>
              </a:rPr>
              <a:t>(label : String)   // appends ":"</a:t>
            </a:r>
          </a:p>
          <a:p>
            <a:pPr lvl="1">
              <a:spcBef>
                <a:spcPts val="200"/>
              </a:spcBef>
              <a:buFontTx/>
              <a:buNone/>
            </a:pPr>
            <a:r>
              <a:rPr lang="en-US" sz="1800" dirty="0">
                <a:latin typeface="Consolas" pitchFamily="49" charset="0"/>
                <a:cs typeface="Consolas" pitchFamily="49" charset="0"/>
              </a:rPr>
              <a:t>protected fun emit(instruction : String)</a:t>
            </a:r>
          </a:p>
          <a:p>
            <a:r>
              <a:rPr lang="en-US" dirty="0"/>
              <a:t>All AST classes inherit these code-generation methods.</a:t>
            </a:r>
          </a:p>
          <a:p>
            <a:r>
              <a:rPr lang="en-US" dirty="0"/>
              <a:t>All </a:t>
            </a:r>
            <a:r>
              <a:rPr lang="en-US" dirty="0">
                <a:latin typeface="Consolas" panose="020B0609020204030204" pitchFamily="49" charset="0"/>
              </a:rPr>
              <a:t>emit()</a:t>
            </a:r>
            <a:r>
              <a:rPr lang="en-US" dirty="0"/>
              <a:t> methods involved in code generation must call one or more of these methods, or they must call another method that calls one or more of these methods, to write out the assembly language during code generation.</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D112B3B0-ED12-4806-B1E5-D4C28E30623C}"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t>Labels</a:t>
            </a:r>
          </a:p>
        </p:txBody>
      </p:sp>
      <p:sp>
        <p:nvSpPr>
          <p:cNvPr id="7171" name="Content Placeholder 2"/>
          <p:cNvSpPr>
            <a:spLocks noGrp="1"/>
          </p:cNvSpPr>
          <p:nvPr>
            <p:ph idx="1"/>
          </p:nvPr>
        </p:nvSpPr>
        <p:spPr/>
        <p:txBody>
          <a:bodyPr/>
          <a:lstStyle/>
          <a:p>
            <a:r>
              <a:rPr lang="en-US" dirty="0"/>
              <a:t>A label is simply a name for a location in memory.  The compiler uses labels for branching, both forward and backward.</a:t>
            </a:r>
          </a:p>
          <a:p>
            <a:r>
              <a:rPr lang="en-US" dirty="0"/>
              <a:t>Examples.</a:t>
            </a:r>
          </a:p>
          <a:p>
            <a:pPr lvl="1"/>
            <a:r>
              <a:rPr lang="en-US" dirty="0"/>
              <a:t>A loop statement needs to branch backward to the beginning of the loop.</a:t>
            </a:r>
          </a:p>
          <a:p>
            <a:pPr lvl="1"/>
            <a:r>
              <a:rPr lang="en-US" dirty="0"/>
              <a:t>An if statement with an </a:t>
            </a:r>
            <a:r>
              <a:rPr lang="en-US" dirty="0">
                <a:latin typeface="Consolas" panose="020B0609020204030204" pitchFamily="49" charset="0"/>
              </a:rPr>
              <a:t>else</a:t>
            </a:r>
            <a:r>
              <a:rPr lang="en-US" dirty="0"/>
              <a:t> part needs to branch to the else part if the condition is false.  If the condition is true, it needs to execute the </a:t>
            </a:r>
            <a:r>
              <a:rPr lang="en-US" dirty="0">
                <a:latin typeface="Consolas" panose="020B0609020204030204" pitchFamily="49" charset="0"/>
              </a:rPr>
              <a:t>then</a:t>
            </a:r>
            <a:r>
              <a:rPr lang="en-US" dirty="0"/>
              <a:t> statement and then branch over the else part.</a:t>
            </a:r>
          </a:p>
          <a:p>
            <a:r>
              <a:rPr lang="en-US" dirty="0"/>
              <a:t>Branches (a.k.a. jumps) are relative.  The assembler computes the offset.</a:t>
            </a:r>
          </a:p>
          <a:p>
            <a:pPr lvl="1"/>
            <a:r>
              <a:rPr lang="en-US" dirty="0"/>
              <a:t>e. g., </a:t>
            </a:r>
            <a:r>
              <a:rPr lang="en-US" dirty="0">
                <a:latin typeface="Consolas" panose="020B0609020204030204" pitchFamily="49" charset="0"/>
              </a:rPr>
              <a:t>BR L5</a:t>
            </a:r>
            <a:r>
              <a:rPr lang="en-US" dirty="0"/>
              <a:t> could translate to branch </a:t>
            </a:r>
            <a:r>
              <a:rPr lang="en-US" dirty="0">
                <a:latin typeface="Consolas" panose="020B0609020204030204" pitchFamily="49" charset="0"/>
              </a:rPr>
              <a:t>-12</a:t>
            </a:r>
            <a:r>
              <a:rPr lang="en-US" dirty="0"/>
              <a:t> (backward </a:t>
            </a:r>
            <a:r>
              <a:rPr lang="en-US" dirty="0">
                <a:latin typeface="Consolas" panose="020B0609020204030204" pitchFamily="49" charset="0"/>
              </a:rPr>
              <a:t>12</a:t>
            </a:r>
            <a:r>
              <a:rPr lang="en-US" dirty="0"/>
              <a:t> bytes)</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31BF1681-0B07-4723-8876-E646BFACEB0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t>Implementing Labels in the Compiler</a:t>
            </a:r>
          </a:p>
        </p:txBody>
      </p:sp>
      <p:sp>
        <p:nvSpPr>
          <p:cNvPr id="8195" name="Content Placeholder 2"/>
          <p:cNvSpPr>
            <a:spLocks noGrp="1"/>
          </p:cNvSpPr>
          <p:nvPr>
            <p:ph idx="1"/>
          </p:nvPr>
        </p:nvSpPr>
        <p:spPr>
          <a:xfrm>
            <a:off x="458788" y="1363663"/>
            <a:ext cx="8503920" cy="4935537"/>
          </a:xfrm>
        </p:spPr>
        <p:txBody>
          <a:bodyPr/>
          <a:lstStyle/>
          <a:p>
            <a:r>
              <a:rPr lang="en-US" dirty="0"/>
              <a:t>Labels are implemented within the class </a:t>
            </a:r>
            <a:r>
              <a:rPr lang="en-US" dirty="0">
                <a:latin typeface="Consolas" pitchFamily="49" charset="0"/>
                <a:cs typeface="Consolas" pitchFamily="49" charset="0"/>
              </a:rPr>
              <a:t>AST</a:t>
            </a:r>
            <a:r>
              <a:rPr lang="en-US" dirty="0"/>
              <a:t>.</a:t>
            </a:r>
          </a:p>
          <a:p>
            <a:r>
              <a:rPr lang="en-US" dirty="0"/>
              <a:t>Key method</a:t>
            </a:r>
          </a:p>
          <a:p>
            <a:pPr marL="457200" lvl="1" indent="0">
              <a:buNone/>
            </a:pPr>
            <a:r>
              <a:rPr lang="en-US" sz="1800" dirty="0">
                <a:latin typeface="Consolas" pitchFamily="49" charset="0"/>
                <a:cs typeface="Consolas" pitchFamily="49" charset="0"/>
              </a:rPr>
              <a:t>/**</a:t>
            </a:r>
          </a:p>
          <a:p>
            <a:pPr marL="457200" lvl="1" indent="0">
              <a:spcBef>
                <a:spcPts val="100"/>
              </a:spcBef>
              <a:buNone/>
            </a:pPr>
            <a:r>
              <a:rPr lang="en-US" sz="1800" dirty="0">
                <a:latin typeface="Consolas" pitchFamily="49" charset="0"/>
                <a:cs typeface="Consolas" pitchFamily="49" charset="0"/>
              </a:rPr>
              <a:t> * Returns a new value for a label number.  This method should</a:t>
            </a:r>
          </a:p>
          <a:p>
            <a:pPr marL="457200" lvl="1" indent="0">
              <a:spcBef>
                <a:spcPts val="100"/>
              </a:spcBef>
              <a:buNone/>
            </a:pPr>
            <a:r>
              <a:rPr lang="en-US" sz="1800" dirty="0">
                <a:latin typeface="Consolas" pitchFamily="49" charset="0"/>
                <a:cs typeface="Consolas" pitchFamily="49" charset="0"/>
              </a:rPr>
              <a:t> * be called once for each label before code generation.</a:t>
            </a:r>
          </a:p>
          <a:p>
            <a:pPr marL="457200" lvl="1" indent="0">
              <a:spcBef>
                <a:spcPts val="100"/>
              </a:spcBef>
              <a:buNone/>
            </a:pPr>
            <a:r>
              <a:rPr lang="en-US" sz="1800" dirty="0">
                <a:latin typeface="Consolas" pitchFamily="49" charset="0"/>
                <a:cs typeface="Consolas" pitchFamily="49" charset="0"/>
              </a:rPr>
              <a:t> */</a:t>
            </a:r>
          </a:p>
          <a:p>
            <a:pPr marL="457200" lvl="1" indent="0">
              <a:spcBef>
                <a:spcPts val="100"/>
              </a:spcBef>
              <a:buNone/>
            </a:pPr>
            <a:r>
              <a:rPr lang="en-US" sz="1800" dirty="0">
                <a:latin typeface="Consolas" pitchFamily="49" charset="0"/>
                <a:cs typeface="Consolas" pitchFamily="49" charset="0"/>
              </a:rPr>
              <a:t>protected fun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String</a:t>
            </a:r>
            <a:endParaRPr lang="en-US" dirty="0"/>
          </a:p>
          <a:p>
            <a:r>
              <a:rPr lang="en-US" dirty="0"/>
              <a:t>During code generation, the compiler keeps track of label numbers so that a new label is returned each time the method is called.</a:t>
            </a:r>
          </a:p>
          <a:p>
            <a:r>
              <a:rPr lang="en-US" dirty="0"/>
              <a:t>Labels are strings of the form “</a:t>
            </a:r>
            <a:r>
              <a:rPr lang="en-US" sz="2200" dirty="0">
                <a:latin typeface="Consolas" panose="020B0609020204030204" pitchFamily="49" charset="0"/>
              </a:rPr>
              <a:t>L1</a:t>
            </a:r>
            <a:r>
              <a:rPr lang="en-US" dirty="0"/>
              <a:t>”, “</a:t>
            </a:r>
            <a:r>
              <a:rPr lang="en-US" sz="2200" dirty="0">
                <a:latin typeface="Consolas" panose="020B0609020204030204" pitchFamily="49" charset="0"/>
              </a:rPr>
              <a:t>L2</a:t>
            </a:r>
            <a:r>
              <a:rPr lang="en-US" dirty="0"/>
              <a:t>”, “</a:t>
            </a:r>
            <a:r>
              <a:rPr lang="en-US" sz="2200" dirty="0">
                <a:latin typeface="Consolas" panose="020B0609020204030204" pitchFamily="49" charset="0"/>
              </a:rPr>
              <a:t>L3</a:t>
            </a:r>
            <a:r>
              <a:rPr lang="en-US" dirty="0"/>
              <a:t>”,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F94FA087-CC75-434D-871A-A1648924A691}"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Emitting Code for a Loop Statement</a:t>
            </a:r>
          </a:p>
        </p:txBody>
      </p:sp>
      <p:sp>
        <p:nvSpPr>
          <p:cNvPr id="9219" name="Content Placeholder 2"/>
          <p:cNvSpPr>
            <a:spLocks noGrp="1"/>
          </p:cNvSpPr>
          <p:nvPr>
            <p:ph idx="1"/>
          </p:nvPr>
        </p:nvSpPr>
        <p:spPr/>
        <p:txBody>
          <a:bodyPr/>
          <a:lstStyle/>
          <a:p>
            <a:r>
              <a:rPr lang="en-US" dirty="0"/>
              <a:t>The AST class </a:t>
            </a:r>
            <a:r>
              <a:rPr lang="en-US" dirty="0" err="1">
                <a:latin typeface="Consolas" pitchFamily="49" charset="0"/>
                <a:cs typeface="Consolas" pitchFamily="49" charset="0"/>
              </a:rPr>
              <a:t>LoopStmt</a:t>
            </a:r>
            <a:r>
              <a:rPr lang="en-US" dirty="0"/>
              <a:t> uses two labels</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L1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start of loop</a:t>
            </a:r>
          </a:p>
          <a:p>
            <a:pPr lvl="1">
              <a:buFontTx/>
              <a:buNone/>
            </a:pPr>
            <a:r>
              <a:rPr lang="en-US" sz="1800" dirty="0">
                <a:latin typeface="Consolas" pitchFamily="49" charset="0"/>
                <a:cs typeface="Consolas" pitchFamily="49" charset="0"/>
              </a:rPr>
              <a:t>private </a:t>
            </a:r>
            <a:r>
              <a:rPr lang="en-US" sz="1800" dirty="0" err="1">
                <a:latin typeface="Consolas" pitchFamily="49" charset="0"/>
                <a:cs typeface="Consolas" pitchFamily="49" charset="0"/>
              </a:rPr>
              <a:t>val</a:t>
            </a:r>
            <a:r>
              <a:rPr lang="en-US" sz="1800" dirty="0">
                <a:latin typeface="Consolas" pitchFamily="49" charset="0"/>
                <a:cs typeface="Consolas" pitchFamily="49" charset="0"/>
              </a:rPr>
              <a:t> L2 = </a:t>
            </a:r>
            <a:r>
              <a:rPr lang="en-US" sz="1800" dirty="0" err="1">
                <a:latin typeface="Consolas" pitchFamily="49" charset="0"/>
                <a:cs typeface="Consolas" pitchFamily="49" charset="0"/>
              </a:rPr>
              <a:t>newLabel</a:t>
            </a:r>
            <a:r>
              <a:rPr lang="en-US" sz="1800" dirty="0">
                <a:latin typeface="Consolas" pitchFamily="49" charset="0"/>
                <a:cs typeface="Consolas" pitchFamily="49" charset="0"/>
              </a:rPr>
              <a:t>()   // label for end of loop</a:t>
            </a:r>
          </a:p>
          <a:p>
            <a:r>
              <a:rPr lang="en-US" dirty="0"/>
              <a:t>The actual value assigned to the label variables by calls to </a:t>
            </a:r>
            <a:r>
              <a:rPr lang="en-US" dirty="0" err="1">
                <a:latin typeface="Consolas" pitchFamily="49" charset="0"/>
              </a:rPr>
              <a:t>n</a:t>
            </a:r>
            <a:r>
              <a:rPr lang="en-US" dirty="0" err="1">
                <a:latin typeface="Consolas" pitchFamily="49" charset="0"/>
                <a:cs typeface="Consolas" pitchFamily="49" charset="0"/>
              </a:rPr>
              <a:t>ewLabel</a:t>
            </a:r>
            <a:r>
              <a:rPr lang="en-US" dirty="0">
                <a:latin typeface="Consolas" pitchFamily="49" charset="0"/>
                <a:cs typeface="Consolas" pitchFamily="49" charset="0"/>
              </a:rPr>
              <a:t>()</a:t>
            </a:r>
            <a:r>
              <a:rPr lang="en-US" dirty="0"/>
              <a:t> does not matter.  What matters is that the values are unique and can be used as targets for branches.</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1E0A6D1D-917A-4E06-8AFB-21E5D19F3D79}" type="slidenum">
              <a:rPr lang="en-US" smtClean="0"/>
              <a:pPr/>
              <a:t>9</a:t>
            </a:fld>
            <a:endParaRPr lang="en-US"/>
          </a:p>
        </p:txBody>
      </p:sp>
      <p:sp>
        <p:nvSpPr>
          <p:cNvPr id="7" name="TextBox 6">
            <a:extLst>
              <a:ext uri="{FF2B5EF4-FFF2-40B4-BE49-F238E27FC236}">
                <a16:creationId xmlns:a16="http://schemas.microsoft.com/office/drawing/2014/main" id="{8D379662-860D-7118-5BEF-4296A7D8A280}"/>
              </a:ext>
            </a:extLst>
          </p:cNvPr>
          <p:cNvSpPr txBox="1"/>
          <p:nvPr/>
        </p:nvSpPr>
        <p:spPr>
          <a:xfrm>
            <a:off x="1520652" y="4419600"/>
            <a:ext cx="6102696" cy="1107996"/>
          </a:xfrm>
          <a:prstGeom prst="rect">
            <a:avLst/>
          </a:prstGeom>
          <a:noFill/>
          <a:ln>
            <a:solidFill>
              <a:schemeClr val="tx1"/>
            </a:solidFill>
          </a:ln>
        </p:spPr>
        <p:txBody>
          <a:bodyPr wrap="none" rtlCol="0">
            <a:spAutoFit/>
          </a:bodyPr>
          <a:lstStyle/>
          <a:p>
            <a:pPr algn="l"/>
            <a:r>
              <a:rPr lang="en-US" sz="2200" dirty="0"/>
              <a:t>Note: </a:t>
            </a:r>
            <a:r>
              <a:rPr lang="en-US" sz="2200" dirty="0">
                <a:latin typeface="Consolas" panose="020B0609020204030204" pitchFamily="49" charset="0"/>
              </a:rPr>
              <a:t>L1</a:t>
            </a:r>
            <a:r>
              <a:rPr lang="en-US" sz="2200" dirty="0"/>
              <a:t> and </a:t>
            </a:r>
            <a:r>
              <a:rPr lang="en-US" sz="2200" dirty="0">
                <a:latin typeface="Consolas" panose="020B0609020204030204" pitchFamily="49" charset="0"/>
              </a:rPr>
              <a:t>L2</a:t>
            </a:r>
            <a:r>
              <a:rPr lang="en-US" sz="2200" dirty="0"/>
              <a:t> are the local names for the</a:t>
            </a:r>
          </a:p>
          <a:p>
            <a:pPr algn="l"/>
            <a:r>
              <a:rPr lang="en-US" sz="2200" dirty="0"/>
              <a:t>label variables.  The actual string values of </a:t>
            </a:r>
            <a:r>
              <a:rPr lang="en-US" sz="2200" dirty="0">
                <a:latin typeface="Consolas" panose="020B0609020204030204" pitchFamily="49" charset="0"/>
              </a:rPr>
              <a:t>L1</a:t>
            </a:r>
            <a:r>
              <a:rPr lang="en-US" sz="2200" dirty="0"/>
              <a:t> </a:t>
            </a:r>
          </a:p>
          <a:p>
            <a:pPr algn="l"/>
            <a:r>
              <a:rPr lang="en-US" sz="2200" dirty="0"/>
              <a:t>and </a:t>
            </a:r>
            <a:r>
              <a:rPr lang="en-US" sz="2200" dirty="0">
                <a:latin typeface="Consolas" panose="020B0609020204030204" pitchFamily="49" charset="0"/>
              </a:rPr>
              <a:t>L2</a:t>
            </a:r>
            <a:r>
              <a:rPr lang="en-US" sz="2200" dirty="0"/>
              <a:t> could be different; e.g., “</a:t>
            </a:r>
            <a:r>
              <a:rPr lang="en-US" sz="2200" dirty="0">
                <a:latin typeface="Consolas" panose="020B0609020204030204" pitchFamily="49" charset="0"/>
              </a:rPr>
              <a:t>L12</a:t>
            </a:r>
            <a:r>
              <a:rPr lang="en-US" sz="2200" dirty="0"/>
              <a:t>” and “</a:t>
            </a:r>
            <a:r>
              <a:rPr lang="en-US" sz="2200" dirty="0">
                <a:latin typeface="Consolas" panose="020B0609020204030204" pitchFamily="49" charset="0"/>
              </a:rPr>
              <a:t>L13</a:t>
            </a:r>
            <a:r>
              <a:rPr lang="en-US" sz="2200" dirty="0"/>
              <a:t>”.</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6980</TotalTime>
  <Words>4810</Words>
  <Application>Microsoft Office PowerPoint</Application>
  <PresentationFormat>On-screen Show (4:3)</PresentationFormat>
  <Paragraphs>755</Paragraphs>
  <Slides>57</Slides>
  <Notes>41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57</vt:i4>
      </vt:variant>
    </vt:vector>
  </HeadingPairs>
  <TitlesOfParts>
    <vt:vector size="62" baseType="lpstr">
      <vt:lpstr>Aptos</vt:lpstr>
      <vt:lpstr>Arial</vt:lpstr>
      <vt:lpstr>Calibri</vt:lpstr>
      <vt:lpstr>Consolas</vt:lpstr>
      <vt:lpstr>SoftMoore2</vt:lpstr>
      <vt:lpstr>Code Generation</vt:lpstr>
      <vt:lpstr>Code Generation</vt:lpstr>
      <vt:lpstr>Code Generation for the CVM</vt:lpstr>
      <vt:lpstr>Code Generation for the CVM (continued)</vt:lpstr>
      <vt:lpstr>Method emit()</vt:lpstr>
      <vt:lpstr>Emitting Object Code</vt:lpstr>
      <vt:lpstr>Labels</vt:lpstr>
      <vt:lpstr>Implementing Labels in the Compiler</vt:lpstr>
      <vt:lpstr>Emitting Code for a Loop Statement</vt:lpstr>
      <vt:lpstr>CVM Branch Instructions</vt:lpstr>
      <vt:lpstr>Emitting Code for an Unconditional Branch</vt:lpstr>
      <vt:lpstr>Branch Instructions Based on Relational Operators</vt:lpstr>
      <vt:lpstr>Branch Instructions Based on Relational Operators (continued)</vt:lpstr>
      <vt:lpstr>Branch Instructions Based on Relational Operators (continued)</vt:lpstr>
      <vt:lpstr>Branch Instructions Not Based on Relational Operators</vt:lpstr>
      <vt:lpstr>Method emitBranch()</vt:lpstr>
      <vt:lpstr>Method emitBranch() (continued)</vt:lpstr>
      <vt:lpstr>Method emitBranch() (continued)</vt:lpstr>
      <vt:lpstr>Helper Methods for Emitting Load and Store Instructions</vt:lpstr>
      <vt:lpstr>Helper Methods for Emitting Load and Store Instructions (continued)</vt:lpstr>
      <vt:lpstr>Method emitLoadInst()</vt:lpstr>
      <vt:lpstr>Computing Relative Addresses</vt:lpstr>
      <vt:lpstr>Computing Relative Addresses (continued)</vt:lpstr>
      <vt:lpstr>Computing Relative Addresses (continued)</vt:lpstr>
      <vt:lpstr>Code Generation for Variables</vt:lpstr>
      <vt:lpstr>Code Generation for Variables (continued)</vt:lpstr>
      <vt:lpstr>Code Generation for Expressions</vt:lpstr>
      <vt:lpstr>Code Generation for ConstValue</vt:lpstr>
      <vt:lpstr>Method emit() for Class ConstValue</vt:lpstr>
      <vt:lpstr>Variable Expressions</vt:lpstr>
      <vt:lpstr>Code Generation for VariableExpr</vt:lpstr>
      <vt:lpstr>Code Generation for Unary Expressions</vt:lpstr>
      <vt:lpstr>Code Generation for Binary Expressions</vt:lpstr>
      <vt:lpstr>Method emit() for Class AddingExpr</vt:lpstr>
      <vt:lpstr>Short Circuit Evaluation of Logical Expressions</vt:lpstr>
      <vt:lpstr>Generating Code for Logical Expressions</vt:lpstr>
      <vt:lpstr>CPRL Code Template for Logical and (with Short-Circuit Evaluation)</vt:lpstr>
      <vt:lpstr>Code Generation for Statements</vt:lpstr>
      <vt:lpstr>Code Generation for AssignmentStmt</vt:lpstr>
      <vt:lpstr>Code Generation for AssignmentStmt (continued)</vt:lpstr>
      <vt:lpstr>Method emit() for Class AssignmentStmt</vt:lpstr>
      <vt:lpstr>Code Generation for CompoundStmt</vt:lpstr>
      <vt:lpstr>Code Generation for LoopStmt</vt:lpstr>
      <vt:lpstr>Code Generation for LoopStmt (continued)</vt:lpstr>
      <vt:lpstr>Method emit() for LoopStmt</vt:lpstr>
      <vt:lpstr>Code Generation for forLoopStmt</vt:lpstr>
      <vt:lpstr>Code Generation for forLoopStmt (continued)</vt:lpstr>
      <vt:lpstr>Code Generation for ReadStmt</vt:lpstr>
      <vt:lpstr>Code Generation for ExitStmt </vt:lpstr>
      <vt:lpstr>Method emit() for ExitStmt</vt:lpstr>
      <vt:lpstr>Code Generation for IfStmt</vt:lpstr>
      <vt:lpstr>Initial Declarations</vt:lpstr>
      <vt:lpstr>Method emit() in Class SingleVarDecl (for CPRL/0)</vt:lpstr>
      <vt:lpstr>Disassembler</vt:lpstr>
      <vt:lpstr>Code Generation Example: Source Code</vt:lpstr>
      <vt:lpstr>Code Generation Example: Disassembled Machine Code</vt:lpstr>
      <vt:lpstr>Code Generation Example: Annotated Disassembled Object Code</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Code Generation</dc:title>
  <dc:creator>John I. Moore, Jr.</dc:creator>
  <cp:lastModifiedBy>John Moore</cp:lastModifiedBy>
  <cp:revision>311</cp:revision>
  <cp:lastPrinted>2020-08-15T13:47:41Z</cp:lastPrinted>
  <dcterms:created xsi:type="dcterms:W3CDTF">2005-01-12T21:47:45Z</dcterms:created>
  <dcterms:modified xsi:type="dcterms:W3CDTF">2025-03-19T20:26:32Z</dcterms:modified>
</cp:coreProperties>
</file>