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74" r:id="rId16"/>
    <p:sldId id="275" r:id="rId17"/>
    <p:sldId id="276" r:id="rId18"/>
    <p:sldId id="278" r:id="rId19"/>
    <p:sldId id="277" r:id="rId20"/>
    <p:sldId id="268" r:id="rId21"/>
    <p:sldId id="269" r:id="rId22"/>
    <p:sldId id="272" r:id="rId2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2" autoAdjust="0"/>
    <p:restoredTop sz="97055" autoAdjust="0"/>
  </p:normalViewPr>
  <p:slideViewPr>
    <p:cSldViewPr>
      <p:cViewPr varScale="1">
        <p:scale>
          <a:sx n="68" d="100"/>
          <a:sy n="68" d="100"/>
        </p:scale>
        <p:origin x="3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1359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898"/>
            <a:ext cx="5363595" cy="43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57"/>
            <a:ext cx="3171359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 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   </a:t>
            </a:r>
            <a:r>
              <a:rPr lang="en-US" dirty="0"/>
              <a:t>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  </a:t>
            </a:r>
            <a:r>
              <a:rPr lang="en-US" dirty="0"/>
              <a:t>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 </a:t>
            </a:r>
            <a:r>
              <a:rPr lang="en-US" dirty="0"/>
              <a:t>(usually 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...				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  <a:p>
            <a:r>
              <a:rPr lang="en-US" dirty="0"/>
              <a:t>The set of statements on the right would be more efficient under normal circumstances.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</a:t>
            </a:r>
            <a:r>
              <a:rPr lang="en-US" sz="2000" dirty="0"/>
              <a:t>(from Wikipedia)</a:t>
            </a:r>
            <a:endParaRPr lang="en-US" dirty="0"/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(4+a[k])*PI+5</a:t>
            </a:r>
            <a:r>
              <a:rPr lang="en-US" dirty="0"/>
              <a:t>” can 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(a.k.a., unreachable) code is code that can never be executed.</a:t>
            </a:r>
          </a:p>
          <a:p>
            <a:r>
              <a:rPr lang="en-US" dirty="0"/>
              <a:t>Example.  The following Java code adds debugging feedback to a program based on the value of a boolean variable.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boolean DEBUG = false;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if (DEBUG)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is final, both the declaration of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and the entire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can be removed without affecting the program results.</a:t>
            </a:r>
          </a:p>
          <a:p>
            <a:r>
              <a:rPr lang="en-US" dirty="0"/>
              <a:t>Like many other compilers, the Java compiler will perform this optimization.</a:t>
            </a:r>
          </a:p>
          <a:p>
            <a:r>
              <a:rPr lang="en-US" dirty="0"/>
              <a:t>An analogous example in Kotlin is similarly optimized by the Kotlin compiler.</a:t>
            </a:r>
          </a:p>
          <a:p>
            <a:r>
              <a:rPr lang="en-US" dirty="0"/>
              <a:t>Note that dead code elimination affects only the size of the generated code, not the speed at which it executes.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D7A6-E6F7-C968-E0D5-590D79EC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 Inlining</a:t>
            </a:r>
            <a:br>
              <a:rPr lang="en-US" dirty="0"/>
            </a:br>
            <a:r>
              <a:rPr lang="en-US" sz="2400" dirty="0"/>
              <a:t>(a.k.a. Function Inlining)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DB40-E06B-90B1-349A-458277A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the call/return/parameter passing overhead of subprograms by expanding the body of the called subprogram inline.</a:t>
            </a:r>
          </a:p>
          <a:p>
            <a:pPr lvl="1"/>
            <a:r>
              <a:rPr lang="en-US" dirty="0"/>
              <a:t>similar to macro expansion available in C and many assemblers except that the optimization is performed by the compiler</a:t>
            </a:r>
          </a:p>
          <a:p>
            <a:pPr lvl="1"/>
            <a:r>
              <a:rPr lang="en-US" dirty="0"/>
              <a:t>can improve runtime performance, but there is a risk increased object code size in certain cases</a:t>
            </a:r>
          </a:p>
          <a:p>
            <a:pPr lvl="1"/>
            <a:r>
              <a:rPr lang="en-US" dirty="0"/>
              <a:t>added advantage: subprogram inlining often reveals opportunities for additional optimizations</a:t>
            </a:r>
          </a:p>
          <a:p>
            <a:pPr lvl="1"/>
            <a:r>
              <a:rPr lang="en-US" dirty="0"/>
              <a:t>works best for small subprograms or for larger subprograms that are called infrequently</a:t>
            </a:r>
          </a:p>
          <a:p>
            <a:r>
              <a:rPr lang="en-US" dirty="0"/>
              <a:t>Recursive subprograms are not usually </a:t>
            </a:r>
            <a:r>
              <a:rPr lang="en-US" dirty="0" err="1"/>
              <a:t>inlined</a:t>
            </a:r>
            <a:r>
              <a:rPr lang="en-US" dirty="0"/>
              <a:t> unless the recursive call can be eliminated; e.g., tail recursion.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232A-2827-8FFD-9B59-74E02D459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3FF97-F9A3-3BAF-3186-9DA7B2B84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D7A6-E6F7-C968-E0D5-590D79EC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Inlining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DB40-E06B-90B1-349A-458277A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For an integer variable n, replacing a call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(n)</a:t>
            </a:r>
          </a:p>
          <a:p>
            <a:pPr marL="457200" lvl="1" indent="0">
              <a:buNone/>
            </a:pPr>
            <a:r>
              <a:rPr lang="en-US" dirty="0"/>
              <a:t>by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n := n + 1</a:t>
            </a:r>
          </a:p>
          <a:p>
            <a:pPr marL="457200" lvl="1" indent="0">
              <a:buNone/>
            </a:pPr>
            <a:r>
              <a:rPr lang="en-US" dirty="0"/>
              <a:t>is not only faster at runtime, but in this case, it also results in smaller object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232A-2827-8FFD-9B59-74E02D459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3FF97-F9A3-3BAF-3186-9DA7B2B84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A953-5729-95DA-0A13-320B87A0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E3EC-B2F2-D42B-551D-DB949AFE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branches to other branches.</a:t>
            </a:r>
          </a:p>
          <a:p>
            <a:r>
              <a:rPr lang="en-US" dirty="0"/>
              <a:t>Example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L10: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L14</a:t>
            </a:r>
          </a:p>
          <a:p>
            <a:pPr marL="457200" lvl="1" indent="0">
              <a:buNone/>
            </a:pPr>
            <a:r>
              <a:rPr lang="en-US" dirty="0"/>
              <a:t>Assuming that L14 is within the reachable range of the first branch instruction, we can rewrite the above as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L10:              // other code might still need this label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L14</a:t>
            </a:r>
          </a:p>
          <a:p>
            <a:r>
              <a:rPr lang="en-US" dirty="0"/>
              <a:t>See also the following slides on peephole optimization.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2CF4F-FE0A-E569-8418-A310C12763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5B640-410E-04EE-8CF2-444BEFB47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optimization refers to code generation techniques and transformations that result in a semantically equivalent program that runs more efficiently.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Optimization 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improperly.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093156"/>
            <a:ext cx="2729089" cy="548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6045" y="3093156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3655874"/>
            <a:ext cx="1659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Optimization:</a:t>
            </a:r>
          </a:p>
          <a:p>
            <a:pPr algn="l"/>
            <a:r>
              <a:rPr lang="en-US" sz="1800" b="1" dirty="0">
                <a:latin typeface="+mn-lt"/>
              </a:rPr>
              <a:t>Replace 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b="1" dirty="0">
                <a:latin typeface="+mn-lt"/>
              </a:rPr>
              <a:t>with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BLE L4</a:t>
            </a:r>
            <a:endParaRPr lang="en-US" sz="1800" b="1" dirty="0"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765E84-FE66-4F82-D336-0BAE5A35C84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 bwMode="auto">
          <a:xfrm flipV="1">
            <a:off x="4021629" y="3368040"/>
            <a:ext cx="797797" cy="11649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97182237-4967-0BE2-1394-1B89B6510A18}"/>
              </a:ext>
            </a:extLst>
          </p:cNvPr>
          <p:cNvSpPr/>
          <p:nvPr/>
        </p:nvSpPr>
        <p:spPr bwMode="auto">
          <a:xfrm>
            <a:off x="4819426" y="327660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Performed by CVM Assembler</a:t>
            </a:r>
            <a:br>
              <a:rPr lang="en-US" dirty="0"/>
            </a:br>
            <a:r>
              <a:rPr lang="en-US" dirty="0"/>
              <a:t>(peephole optimizer)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reduction (as illustrated in previous slide)</a:t>
            </a:r>
          </a:p>
          <a:p>
            <a:r>
              <a:rPr lang="en-US" dirty="0"/>
              <a:t>Constant folding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LDCINT 5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LDCINT 7     –&gt;   LDCINT 12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ADD</a:t>
            </a:r>
          </a:p>
          <a:p>
            <a:r>
              <a:rPr lang="en-US" dirty="0"/>
              <a:t>Strength reduction</a:t>
            </a:r>
          </a:p>
          <a:p>
            <a:pPr lvl="1"/>
            <a:r>
              <a:rPr lang="en-US" sz="1900" dirty="0"/>
              <a:t>use </a:t>
            </a:r>
            <a:r>
              <a:rPr lang="en-US" sz="1900" dirty="0" err="1">
                <a:latin typeface="Consolas" panose="020B0609020204030204" pitchFamily="49" charset="0"/>
              </a:rPr>
              <a:t>inc</a:t>
            </a:r>
            <a:r>
              <a:rPr lang="en-US" sz="1900" dirty="0"/>
              <a:t> and dec</a:t>
            </a:r>
          </a:p>
          <a:p>
            <a:pPr lvl="1"/>
            <a:r>
              <a:rPr lang="en-US" sz="1900" dirty="0"/>
              <a:t>use special constant instructions </a:t>
            </a:r>
            <a:r>
              <a:rPr lang="en-US" sz="1900" dirty="0">
                <a:latin typeface="Consolas" panose="020B0609020204030204" pitchFamily="49" charset="0"/>
              </a:rPr>
              <a:t>LDCINT0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LDCINT1</a:t>
            </a:r>
            <a:r>
              <a:rPr lang="en-US" sz="1900" dirty="0"/>
              <a:t>, etc.</a:t>
            </a:r>
          </a:p>
          <a:p>
            <a:r>
              <a:rPr lang="en-US" dirty="0"/>
              <a:t>Dead code elimination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RET 4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BR L7    –&gt; unreachable and can be removed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Optimizations can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Optimizing compilers perform both local and global optimizations.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4102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Rust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RISC-V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and subtract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3980</TotalTime>
  <Words>1675</Words>
  <Application>Microsoft Office PowerPoint</Application>
  <PresentationFormat>On-screen Show (4:3)</PresentationFormat>
  <Paragraphs>286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Dead Code Elimination</vt:lpstr>
      <vt:lpstr>Dead Code Elimination (continued)</vt:lpstr>
      <vt:lpstr>Subprogram Inlining (a.k.a. Function Inlining)</vt:lpstr>
      <vt:lpstr>Example: Subprogram Inlining</vt:lpstr>
      <vt:lpstr>Branch Elimination</vt:lpstr>
      <vt:lpstr>Peephole Optimization</vt:lpstr>
      <vt:lpstr>Example: Peephole Optimization</vt:lpstr>
      <vt:lpstr>Optimizations Performed by CVM Assembler (peephole optimizer)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Moore</cp:lastModifiedBy>
  <cp:revision>130</cp:revision>
  <cp:lastPrinted>2021-03-11T22:35:19Z</cp:lastPrinted>
  <dcterms:created xsi:type="dcterms:W3CDTF">2005-01-12T21:47:45Z</dcterms:created>
  <dcterms:modified xsi:type="dcterms:W3CDTF">2025-03-21T14:28:53Z</dcterms:modified>
</cp:coreProperties>
</file>