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41"/>
  </p:notesMasterIdLst>
  <p:handoutMasterIdLst>
    <p:handoutMasterId r:id="rId42"/>
  </p:handoutMasterIdLst>
  <p:sldIdLst>
    <p:sldId id="256" r:id="rId2"/>
    <p:sldId id="259" r:id="rId3"/>
    <p:sldId id="257" r:id="rId4"/>
    <p:sldId id="266" r:id="rId5"/>
    <p:sldId id="306" r:id="rId6"/>
    <p:sldId id="308" r:id="rId7"/>
    <p:sldId id="261" r:id="rId8"/>
    <p:sldId id="307" r:id="rId9"/>
    <p:sldId id="262" r:id="rId10"/>
    <p:sldId id="321" r:id="rId11"/>
    <p:sldId id="263" r:id="rId12"/>
    <p:sldId id="264" r:id="rId13"/>
    <p:sldId id="309" r:id="rId14"/>
    <p:sldId id="315" r:id="rId15"/>
    <p:sldId id="310" r:id="rId16"/>
    <p:sldId id="311" r:id="rId17"/>
    <p:sldId id="265" r:id="rId18"/>
    <p:sldId id="272" r:id="rId19"/>
    <p:sldId id="273" r:id="rId20"/>
    <p:sldId id="274" r:id="rId21"/>
    <p:sldId id="275" r:id="rId22"/>
    <p:sldId id="276" r:id="rId23"/>
    <p:sldId id="327" r:id="rId24"/>
    <p:sldId id="277" r:id="rId25"/>
    <p:sldId id="278" r:id="rId26"/>
    <p:sldId id="313" r:id="rId27"/>
    <p:sldId id="300" r:id="rId28"/>
    <p:sldId id="316" r:id="rId29"/>
    <p:sldId id="317" r:id="rId30"/>
    <p:sldId id="305" r:id="rId31"/>
    <p:sldId id="323" r:id="rId32"/>
    <p:sldId id="324" r:id="rId33"/>
    <p:sldId id="280" r:id="rId34"/>
    <p:sldId id="283" r:id="rId35"/>
    <p:sldId id="318" r:id="rId36"/>
    <p:sldId id="279" r:id="rId37"/>
    <p:sldId id="325" r:id="rId38"/>
    <p:sldId id="319" r:id="rId39"/>
    <p:sldId id="320" r:id="rId40"/>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0" autoAdjust="0"/>
    <p:restoredTop sz="97055" autoAdjust="0"/>
  </p:normalViewPr>
  <p:slideViewPr>
    <p:cSldViewPr>
      <p:cViewPr varScale="1">
        <p:scale>
          <a:sx n="88" d="100"/>
          <a:sy n="88" d="100"/>
        </p:scale>
        <p:origin x="427" y="77"/>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7"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r" defTabSz="924380">
              <a:defRPr sz="1100"/>
            </a:lvl1pPr>
          </a:lstStyle>
          <a:p>
            <a:pPr>
              <a:defRPr/>
            </a:pPr>
            <a:r>
              <a:rPr lang="en-US" dirty="0">
                <a:latin typeface="+mn-lt"/>
              </a:rPr>
              <a:t>Overview of Compilers</a:t>
            </a:r>
          </a:p>
        </p:txBody>
      </p:sp>
      <p:sp>
        <p:nvSpPr>
          <p:cNvPr id="59397" name="Rectangle 5"/>
          <p:cNvSpPr>
            <a:spLocks noGrp="1" noChangeArrowheads="1"/>
          </p:cNvSpPr>
          <p:nvPr>
            <p:ph type="sldNum" sz="quarter" idx="3"/>
          </p:nvPr>
        </p:nvSpPr>
        <p:spPr bwMode="auto">
          <a:xfrm>
            <a:off x="3971927"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r" defTabSz="924380">
              <a:defRPr sz="1100"/>
            </a:lvl1pPr>
          </a:lstStyle>
          <a:p>
            <a:pPr>
              <a:defRPr/>
            </a:pPr>
            <a:r>
              <a:rPr lang="en-US">
                <a:latin typeface="+mn-lt"/>
              </a:rPr>
              <a:t>1-</a:t>
            </a:r>
            <a:fld id="{CF1715FB-A982-4256-96DA-A09F3747366A}" type="slidenum">
              <a:rPr lang="en-US">
                <a:latin typeface="+mn-lt"/>
              </a:rPr>
              <a:pPr>
                <a:defRPr/>
              </a:pPr>
              <a:t>‹#›</a:t>
            </a:fld>
            <a:endParaRPr lang="en-US">
              <a:latin typeface="+mn-lt"/>
            </a:endParaRPr>
          </a:p>
        </p:txBody>
      </p:sp>
    </p:spTree>
    <p:extLst>
      <p:ext uri="{BB962C8B-B14F-4D97-AF65-F5344CB8AC3E}">
        <p14:creationId xmlns:p14="http://schemas.microsoft.com/office/powerpoint/2010/main" val="2586931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0"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l" defTabSz="924380">
              <a:defRPr sz="1100"/>
            </a:lvl1pPr>
          </a:lstStyle>
          <a:p>
            <a:pPr>
              <a:defRPr/>
            </a:pPr>
            <a:r>
              <a:rPr lang="en-US"/>
              <a:t>Overview</a:t>
            </a:r>
          </a:p>
        </p:txBody>
      </p:sp>
      <p:sp>
        <p:nvSpPr>
          <p:cNvPr id="64515" name="Rectangle 1027"/>
          <p:cNvSpPr>
            <a:spLocks noGrp="1" noChangeArrowheads="1"/>
          </p:cNvSpPr>
          <p:nvPr>
            <p:ph type="dt" idx="1"/>
          </p:nvPr>
        </p:nvSpPr>
        <p:spPr bwMode="auto">
          <a:xfrm>
            <a:off x="3971927"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r" defTabSz="924380">
              <a:defRPr sz="1100"/>
            </a:lvl1pPr>
          </a:lstStyle>
          <a:p>
            <a:pPr>
              <a:defRPr/>
            </a:pPr>
            <a:endParaRPr lang="en-US"/>
          </a:p>
        </p:txBody>
      </p:sp>
      <p:sp>
        <p:nvSpPr>
          <p:cNvPr id="40964" name="Rectangle 1028"/>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35041" y="4416427"/>
            <a:ext cx="5140324" cy="4183063"/>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0"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l" defTabSz="924380">
              <a:defRPr sz="1100"/>
            </a:lvl1pPr>
          </a:lstStyle>
          <a:p>
            <a:pPr>
              <a:defRPr/>
            </a:pPr>
            <a:endParaRPr lang="en-US"/>
          </a:p>
        </p:txBody>
      </p:sp>
      <p:sp>
        <p:nvSpPr>
          <p:cNvPr id="64519" name="Rectangle 1031"/>
          <p:cNvSpPr>
            <a:spLocks noGrp="1" noChangeArrowheads="1"/>
          </p:cNvSpPr>
          <p:nvPr>
            <p:ph type="sldNum" sz="quarter" idx="5"/>
          </p:nvPr>
        </p:nvSpPr>
        <p:spPr bwMode="auto">
          <a:xfrm>
            <a:off x="3971927"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r" defTabSz="924380">
              <a:defRPr sz="1100"/>
            </a:lvl1pPr>
          </a:lstStyle>
          <a:p>
            <a:pPr>
              <a:defRPr/>
            </a:pPr>
            <a:fld id="{29B2644A-189C-490D-9B88-4B9660A4F310}" type="slidenum">
              <a:rPr lang="en-US"/>
              <a:pPr>
                <a:defRPr/>
              </a:pPr>
              <a:t>‹#›</a:t>
            </a:fld>
            <a:endParaRPr lang="en-US"/>
          </a:p>
        </p:txBody>
      </p:sp>
    </p:spTree>
    <p:extLst>
      <p:ext uri="{BB962C8B-B14F-4D97-AF65-F5344CB8AC3E}">
        <p14:creationId xmlns:p14="http://schemas.microsoft.com/office/powerpoint/2010/main" val="391097159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hdr" sz="quarter"/>
          </p:nvPr>
        </p:nvSpPr>
        <p:spPr>
          <a:noFill/>
        </p:spPr>
        <p:txBody>
          <a:bodyPr/>
          <a:lstStyle/>
          <a:p>
            <a:r>
              <a:rPr lang="en-US"/>
              <a:t>Overview</a:t>
            </a:r>
          </a:p>
        </p:txBody>
      </p:sp>
      <p:sp>
        <p:nvSpPr>
          <p:cNvPr id="41987" name="Rectangle 1031"/>
          <p:cNvSpPr>
            <a:spLocks noGrp="1" noChangeArrowheads="1"/>
          </p:cNvSpPr>
          <p:nvPr>
            <p:ph type="sldNum" sz="quarter" idx="5"/>
          </p:nvPr>
        </p:nvSpPr>
        <p:spPr>
          <a:noFill/>
        </p:spPr>
        <p:txBody>
          <a:bodyPr/>
          <a:lstStyle/>
          <a:p>
            <a:fld id="{70A91143-3C4C-4089-9162-41E3098ACCDE}" type="slidenum">
              <a:rPr lang="en-US" smtClean="0"/>
              <a:pPr/>
              <a:t>1</a:t>
            </a:fld>
            <a:endParaRPr lang="en-US"/>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8764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r>
              <a:rPr lang="en-US"/>
              <a:t>Overview</a:t>
            </a:r>
          </a:p>
        </p:txBody>
      </p:sp>
      <p:sp>
        <p:nvSpPr>
          <p:cNvPr id="53253" name="Slide Number Placeholder 4"/>
          <p:cNvSpPr>
            <a:spLocks noGrp="1"/>
          </p:cNvSpPr>
          <p:nvPr>
            <p:ph type="sldNum" sz="quarter" idx="5"/>
          </p:nvPr>
        </p:nvSpPr>
        <p:spPr>
          <a:noFill/>
        </p:spPr>
        <p:txBody>
          <a:bodyPr/>
          <a:lstStyle/>
          <a:p>
            <a:fld id="{F95059EF-B4CD-45F7-850F-0CB7CC846C69}" type="slidenum">
              <a:rPr lang="en-US" smtClean="0"/>
              <a:pPr/>
              <a:t>10</a:t>
            </a:fld>
            <a:endParaRPr lang="en-US"/>
          </a:p>
        </p:txBody>
      </p:sp>
    </p:spTree>
    <p:extLst>
      <p:ext uri="{BB962C8B-B14F-4D97-AF65-F5344CB8AC3E}">
        <p14:creationId xmlns:p14="http://schemas.microsoft.com/office/powerpoint/2010/main" val="860200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r>
              <a:rPr lang="en-US"/>
              <a:t>Overview</a:t>
            </a:r>
          </a:p>
        </p:txBody>
      </p:sp>
      <p:sp>
        <p:nvSpPr>
          <p:cNvPr id="55301" name="Slide Number Placeholder 4"/>
          <p:cNvSpPr>
            <a:spLocks noGrp="1"/>
          </p:cNvSpPr>
          <p:nvPr>
            <p:ph type="sldNum" sz="quarter" idx="5"/>
          </p:nvPr>
        </p:nvSpPr>
        <p:spPr>
          <a:noFill/>
        </p:spPr>
        <p:txBody>
          <a:bodyPr/>
          <a:lstStyle/>
          <a:p>
            <a:fld id="{D596D8C8-1B7F-4408-817A-803DF2D49BCD}" type="slidenum">
              <a:rPr lang="en-US" smtClean="0"/>
              <a:pPr/>
              <a:t>11</a:t>
            </a:fld>
            <a:endParaRPr lang="en-US"/>
          </a:p>
        </p:txBody>
      </p:sp>
    </p:spTree>
    <p:extLst>
      <p:ext uri="{BB962C8B-B14F-4D97-AF65-F5344CB8AC3E}">
        <p14:creationId xmlns:p14="http://schemas.microsoft.com/office/powerpoint/2010/main" val="3405596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r>
              <a:rPr lang="en-US"/>
              <a:t>Overview</a:t>
            </a:r>
          </a:p>
        </p:txBody>
      </p:sp>
      <p:sp>
        <p:nvSpPr>
          <p:cNvPr id="54277" name="Slide Number Placeholder 4"/>
          <p:cNvSpPr>
            <a:spLocks noGrp="1"/>
          </p:cNvSpPr>
          <p:nvPr>
            <p:ph type="sldNum" sz="quarter" idx="5"/>
          </p:nvPr>
        </p:nvSpPr>
        <p:spPr>
          <a:noFill/>
        </p:spPr>
        <p:txBody>
          <a:bodyPr/>
          <a:lstStyle/>
          <a:p>
            <a:fld id="{2209770C-634F-4219-BE05-75164737C295}" type="slidenum">
              <a:rPr lang="en-US" smtClean="0"/>
              <a:pPr/>
              <a:t>12</a:t>
            </a:fld>
            <a:endParaRPr lang="en-US"/>
          </a:p>
        </p:txBody>
      </p:sp>
    </p:spTree>
    <p:extLst>
      <p:ext uri="{BB962C8B-B14F-4D97-AF65-F5344CB8AC3E}">
        <p14:creationId xmlns:p14="http://schemas.microsoft.com/office/powerpoint/2010/main" val="1404727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13</a:t>
            </a:fld>
            <a:endParaRPr lang="en-US"/>
          </a:p>
        </p:txBody>
      </p:sp>
    </p:spTree>
    <p:extLst>
      <p:ext uri="{BB962C8B-B14F-4D97-AF65-F5344CB8AC3E}">
        <p14:creationId xmlns:p14="http://schemas.microsoft.com/office/powerpoint/2010/main" val="4171359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14</a:t>
            </a:fld>
            <a:endParaRPr lang="en-US"/>
          </a:p>
        </p:txBody>
      </p:sp>
    </p:spTree>
    <p:extLst>
      <p:ext uri="{BB962C8B-B14F-4D97-AF65-F5344CB8AC3E}">
        <p14:creationId xmlns:p14="http://schemas.microsoft.com/office/powerpoint/2010/main" val="3921387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p>
        </p:txBody>
      </p:sp>
      <p:sp>
        <p:nvSpPr>
          <p:cNvPr id="57348" name="Header Placeholder 3"/>
          <p:cNvSpPr>
            <a:spLocks noGrp="1"/>
          </p:cNvSpPr>
          <p:nvPr>
            <p:ph type="hdr" sz="quarter"/>
          </p:nvPr>
        </p:nvSpPr>
        <p:spPr>
          <a:noFill/>
        </p:spPr>
        <p:txBody>
          <a:bodyPr/>
          <a:lstStyle/>
          <a:p>
            <a:r>
              <a:rPr lang="en-US"/>
              <a:t>Overview</a:t>
            </a:r>
          </a:p>
        </p:txBody>
      </p:sp>
      <p:sp>
        <p:nvSpPr>
          <p:cNvPr id="57349" name="Slide Number Placeholder 4"/>
          <p:cNvSpPr>
            <a:spLocks noGrp="1"/>
          </p:cNvSpPr>
          <p:nvPr>
            <p:ph type="sldNum" sz="quarter" idx="5"/>
          </p:nvPr>
        </p:nvSpPr>
        <p:spPr>
          <a:noFill/>
        </p:spPr>
        <p:txBody>
          <a:bodyPr/>
          <a:lstStyle/>
          <a:p>
            <a:fld id="{1CC41CB2-F43F-490F-AFEC-33DF06D28461}" type="slidenum">
              <a:rPr lang="en-US" smtClean="0"/>
              <a:pPr/>
              <a:t>15</a:t>
            </a:fld>
            <a:endParaRPr lang="en-US"/>
          </a:p>
        </p:txBody>
      </p:sp>
    </p:spTree>
    <p:extLst>
      <p:ext uri="{BB962C8B-B14F-4D97-AF65-F5344CB8AC3E}">
        <p14:creationId xmlns:p14="http://schemas.microsoft.com/office/powerpoint/2010/main" val="924784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p>
        </p:txBody>
      </p:sp>
      <p:sp>
        <p:nvSpPr>
          <p:cNvPr id="58372" name="Header Placeholder 3"/>
          <p:cNvSpPr>
            <a:spLocks noGrp="1"/>
          </p:cNvSpPr>
          <p:nvPr>
            <p:ph type="hdr" sz="quarter"/>
          </p:nvPr>
        </p:nvSpPr>
        <p:spPr>
          <a:noFill/>
        </p:spPr>
        <p:txBody>
          <a:bodyPr/>
          <a:lstStyle/>
          <a:p>
            <a:r>
              <a:rPr lang="en-US"/>
              <a:t>Overview</a:t>
            </a:r>
          </a:p>
        </p:txBody>
      </p:sp>
      <p:sp>
        <p:nvSpPr>
          <p:cNvPr id="58373" name="Slide Number Placeholder 4"/>
          <p:cNvSpPr>
            <a:spLocks noGrp="1"/>
          </p:cNvSpPr>
          <p:nvPr>
            <p:ph type="sldNum" sz="quarter" idx="5"/>
          </p:nvPr>
        </p:nvSpPr>
        <p:spPr>
          <a:noFill/>
        </p:spPr>
        <p:txBody>
          <a:bodyPr/>
          <a:lstStyle/>
          <a:p>
            <a:fld id="{0FC8A65C-4AC0-48AA-9837-17D679C7270B}" type="slidenum">
              <a:rPr lang="en-US" smtClean="0"/>
              <a:pPr/>
              <a:t>16</a:t>
            </a:fld>
            <a:endParaRPr lang="en-US"/>
          </a:p>
        </p:txBody>
      </p:sp>
    </p:spTree>
    <p:extLst>
      <p:ext uri="{BB962C8B-B14F-4D97-AF65-F5344CB8AC3E}">
        <p14:creationId xmlns:p14="http://schemas.microsoft.com/office/powerpoint/2010/main" val="3233972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p>
        </p:txBody>
      </p:sp>
      <p:sp>
        <p:nvSpPr>
          <p:cNvPr id="59396" name="Header Placeholder 3"/>
          <p:cNvSpPr>
            <a:spLocks noGrp="1"/>
          </p:cNvSpPr>
          <p:nvPr>
            <p:ph type="hdr" sz="quarter"/>
          </p:nvPr>
        </p:nvSpPr>
        <p:spPr>
          <a:noFill/>
        </p:spPr>
        <p:txBody>
          <a:bodyPr/>
          <a:lstStyle/>
          <a:p>
            <a:r>
              <a:rPr lang="en-US"/>
              <a:t>Overview</a:t>
            </a:r>
          </a:p>
        </p:txBody>
      </p:sp>
      <p:sp>
        <p:nvSpPr>
          <p:cNvPr id="59397" name="Slide Number Placeholder 4"/>
          <p:cNvSpPr>
            <a:spLocks noGrp="1"/>
          </p:cNvSpPr>
          <p:nvPr>
            <p:ph type="sldNum" sz="quarter" idx="5"/>
          </p:nvPr>
        </p:nvSpPr>
        <p:spPr>
          <a:noFill/>
        </p:spPr>
        <p:txBody>
          <a:bodyPr/>
          <a:lstStyle/>
          <a:p>
            <a:fld id="{7117BEC6-D071-4333-9EF1-D9E290AC4123}" type="slidenum">
              <a:rPr lang="en-US" smtClean="0"/>
              <a:pPr/>
              <a:t>17</a:t>
            </a:fld>
            <a:endParaRPr lang="en-US"/>
          </a:p>
        </p:txBody>
      </p:sp>
    </p:spTree>
    <p:extLst>
      <p:ext uri="{BB962C8B-B14F-4D97-AF65-F5344CB8AC3E}">
        <p14:creationId xmlns:p14="http://schemas.microsoft.com/office/powerpoint/2010/main" val="858604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p>
        </p:txBody>
      </p:sp>
      <p:sp>
        <p:nvSpPr>
          <p:cNvPr id="60420" name="Header Placeholder 3"/>
          <p:cNvSpPr>
            <a:spLocks noGrp="1"/>
          </p:cNvSpPr>
          <p:nvPr>
            <p:ph type="hdr" sz="quarter"/>
          </p:nvPr>
        </p:nvSpPr>
        <p:spPr>
          <a:noFill/>
        </p:spPr>
        <p:txBody>
          <a:bodyPr/>
          <a:lstStyle/>
          <a:p>
            <a:r>
              <a:rPr lang="en-US"/>
              <a:t>Overview</a:t>
            </a:r>
          </a:p>
        </p:txBody>
      </p:sp>
      <p:sp>
        <p:nvSpPr>
          <p:cNvPr id="60421" name="Slide Number Placeholder 4"/>
          <p:cNvSpPr>
            <a:spLocks noGrp="1"/>
          </p:cNvSpPr>
          <p:nvPr>
            <p:ph type="sldNum" sz="quarter" idx="5"/>
          </p:nvPr>
        </p:nvSpPr>
        <p:spPr>
          <a:noFill/>
        </p:spPr>
        <p:txBody>
          <a:bodyPr/>
          <a:lstStyle/>
          <a:p>
            <a:fld id="{E8270A85-0A47-41BF-AE56-81DCA1CE137D}" type="slidenum">
              <a:rPr lang="en-US" smtClean="0"/>
              <a:pPr/>
              <a:t>18</a:t>
            </a:fld>
            <a:endParaRPr lang="en-US"/>
          </a:p>
        </p:txBody>
      </p:sp>
    </p:spTree>
    <p:extLst>
      <p:ext uri="{BB962C8B-B14F-4D97-AF65-F5344CB8AC3E}">
        <p14:creationId xmlns:p14="http://schemas.microsoft.com/office/powerpoint/2010/main" val="1159795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p>
        </p:txBody>
      </p:sp>
      <p:sp>
        <p:nvSpPr>
          <p:cNvPr id="61444" name="Header Placeholder 3"/>
          <p:cNvSpPr>
            <a:spLocks noGrp="1"/>
          </p:cNvSpPr>
          <p:nvPr>
            <p:ph type="hdr" sz="quarter"/>
          </p:nvPr>
        </p:nvSpPr>
        <p:spPr>
          <a:noFill/>
        </p:spPr>
        <p:txBody>
          <a:bodyPr/>
          <a:lstStyle/>
          <a:p>
            <a:r>
              <a:rPr lang="en-US"/>
              <a:t>Overview</a:t>
            </a:r>
          </a:p>
        </p:txBody>
      </p:sp>
      <p:sp>
        <p:nvSpPr>
          <p:cNvPr id="61445" name="Slide Number Placeholder 4"/>
          <p:cNvSpPr>
            <a:spLocks noGrp="1"/>
          </p:cNvSpPr>
          <p:nvPr>
            <p:ph type="sldNum" sz="quarter" idx="5"/>
          </p:nvPr>
        </p:nvSpPr>
        <p:spPr>
          <a:noFill/>
        </p:spPr>
        <p:txBody>
          <a:bodyPr/>
          <a:lstStyle/>
          <a:p>
            <a:fld id="{110BFB6C-924B-4A57-85DE-010C51639ADB}" type="slidenum">
              <a:rPr lang="en-US" smtClean="0"/>
              <a:pPr/>
              <a:t>19</a:t>
            </a:fld>
            <a:endParaRPr lang="en-US"/>
          </a:p>
        </p:txBody>
      </p:sp>
    </p:spTree>
    <p:extLst>
      <p:ext uri="{BB962C8B-B14F-4D97-AF65-F5344CB8AC3E}">
        <p14:creationId xmlns:p14="http://schemas.microsoft.com/office/powerpoint/2010/main" val="15072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r>
              <a:rPr lang="en-US"/>
              <a:t>Overview</a:t>
            </a:r>
          </a:p>
        </p:txBody>
      </p:sp>
      <p:sp>
        <p:nvSpPr>
          <p:cNvPr id="43013" name="Slide Number Placeholder 4"/>
          <p:cNvSpPr>
            <a:spLocks noGrp="1"/>
          </p:cNvSpPr>
          <p:nvPr>
            <p:ph type="sldNum" sz="quarter" idx="5"/>
          </p:nvPr>
        </p:nvSpPr>
        <p:spPr>
          <a:noFill/>
        </p:spPr>
        <p:txBody>
          <a:bodyPr/>
          <a:lstStyle/>
          <a:p>
            <a:fld id="{70F157FA-7812-48AF-BA8B-2F17FB30D219}" type="slidenum">
              <a:rPr lang="en-US" smtClean="0"/>
              <a:pPr/>
              <a:t>2</a:t>
            </a:fld>
            <a:endParaRPr lang="en-US"/>
          </a:p>
        </p:txBody>
      </p:sp>
    </p:spTree>
    <p:extLst>
      <p:ext uri="{BB962C8B-B14F-4D97-AF65-F5344CB8AC3E}">
        <p14:creationId xmlns:p14="http://schemas.microsoft.com/office/powerpoint/2010/main" val="2598447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p>
        </p:txBody>
      </p:sp>
      <p:sp>
        <p:nvSpPr>
          <p:cNvPr id="62468" name="Header Placeholder 3"/>
          <p:cNvSpPr>
            <a:spLocks noGrp="1"/>
          </p:cNvSpPr>
          <p:nvPr>
            <p:ph type="hdr" sz="quarter"/>
          </p:nvPr>
        </p:nvSpPr>
        <p:spPr>
          <a:noFill/>
        </p:spPr>
        <p:txBody>
          <a:bodyPr/>
          <a:lstStyle/>
          <a:p>
            <a:r>
              <a:rPr lang="en-US"/>
              <a:t>Overview</a:t>
            </a:r>
          </a:p>
        </p:txBody>
      </p:sp>
      <p:sp>
        <p:nvSpPr>
          <p:cNvPr id="62469" name="Slide Number Placeholder 4"/>
          <p:cNvSpPr>
            <a:spLocks noGrp="1"/>
          </p:cNvSpPr>
          <p:nvPr>
            <p:ph type="sldNum" sz="quarter" idx="5"/>
          </p:nvPr>
        </p:nvSpPr>
        <p:spPr>
          <a:noFill/>
        </p:spPr>
        <p:txBody>
          <a:bodyPr/>
          <a:lstStyle/>
          <a:p>
            <a:fld id="{BD5E9690-11C8-4ABD-9F2D-3CCE36EF4C77}" type="slidenum">
              <a:rPr lang="en-US" smtClean="0"/>
              <a:pPr/>
              <a:t>20</a:t>
            </a:fld>
            <a:endParaRPr lang="en-US"/>
          </a:p>
        </p:txBody>
      </p:sp>
    </p:spTree>
    <p:extLst>
      <p:ext uri="{BB962C8B-B14F-4D97-AF65-F5344CB8AC3E}">
        <p14:creationId xmlns:p14="http://schemas.microsoft.com/office/powerpoint/2010/main" val="3640441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p>
        </p:txBody>
      </p:sp>
      <p:sp>
        <p:nvSpPr>
          <p:cNvPr id="63492" name="Header Placeholder 3"/>
          <p:cNvSpPr>
            <a:spLocks noGrp="1"/>
          </p:cNvSpPr>
          <p:nvPr>
            <p:ph type="hdr" sz="quarter"/>
          </p:nvPr>
        </p:nvSpPr>
        <p:spPr>
          <a:noFill/>
        </p:spPr>
        <p:txBody>
          <a:bodyPr/>
          <a:lstStyle/>
          <a:p>
            <a:r>
              <a:rPr lang="en-US"/>
              <a:t>Overview</a:t>
            </a:r>
          </a:p>
        </p:txBody>
      </p:sp>
      <p:sp>
        <p:nvSpPr>
          <p:cNvPr id="63493" name="Slide Number Placeholder 4"/>
          <p:cNvSpPr>
            <a:spLocks noGrp="1"/>
          </p:cNvSpPr>
          <p:nvPr>
            <p:ph type="sldNum" sz="quarter" idx="5"/>
          </p:nvPr>
        </p:nvSpPr>
        <p:spPr>
          <a:noFill/>
        </p:spPr>
        <p:txBody>
          <a:bodyPr/>
          <a:lstStyle/>
          <a:p>
            <a:fld id="{5A8BD679-7926-43E8-96D2-D94D7F2C97D7}" type="slidenum">
              <a:rPr lang="en-US" smtClean="0"/>
              <a:pPr/>
              <a:t>21</a:t>
            </a:fld>
            <a:endParaRPr lang="en-US"/>
          </a:p>
        </p:txBody>
      </p:sp>
    </p:spTree>
    <p:extLst>
      <p:ext uri="{BB962C8B-B14F-4D97-AF65-F5344CB8AC3E}">
        <p14:creationId xmlns:p14="http://schemas.microsoft.com/office/powerpoint/2010/main" val="3168005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p>
        </p:txBody>
      </p:sp>
      <p:sp>
        <p:nvSpPr>
          <p:cNvPr id="64516" name="Header Placeholder 3"/>
          <p:cNvSpPr>
            <a:spLocks noGrp="1"/>
          </p:cNvSpPr>
          <p:nvPr>
            <p:ph type="hdr" sz="quarter"/>
          </p:nvPr>
        </p:nvSpPr>
        <p:spPr>
          <a:noFill/>
        </p:spPr>
        <p:txBody>
          <a:bodyPr/>
          <a:lstStyle/>
          <a:p>
            <a:r>
              <a:rPr lang="en-US"/>
              <a:t>Overview</a:t>
            </a:r>
          </a:p>
        </p:txBody>
      </p:sp>
      <p:sp>
        <p:nvSpPr>
          <p:cNvPr id="64517" name="Slide Number Placeholder 4"/>
          <p:cNvSpPr>
            <a:spLocks noGrp="1"/>
          </p:cNvSpPr>
          <p:nvPr>
            <p:ph type="sldNum" sz="quarter" idx="5"/>
          </p:nvPr>
        </p:nvSpPr>
        <p:spPr>
          <a:noFill/>
        </p:spPr>
        <p:txBody>
          <a:bodyPr/>
          <a:lstStyle/>
          <a:p>
            <a:fld id="{EEFF01FB-8B94-4A2F-8910-093F4E2A27B8}" type="slidenum">
              <a:rPr lang="en-US" smtClean="0"/>
              <a:pPr/>
              <a:t>22</a:t>
            </a:fld>
            <a:endParaRPr lang="en-US"/>
          </a:p>
        </p:txBody>
      </p:sp>
    </p:spTree>
    <p:extLst>
      <p:ext uri="{BB962C8B-B14F-4D97-AF65-F5344CB8AC3E}">
        <p14:creationId xmlns:p14="http://schemas.microsoft.com/office/powerpoint/2010/main" val="2670993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p>
        </p:txBody>
      </p:sp>
      <p:sp>
        <p:nvSpPr>
          <p:cNvPr id="65540" name="Header Placeholder 3"/>
          <p:cNvSpPr>
            <a:spLocks noGrp="1"/>
          </p:cNvSpPr>
          <p:nvPr>
            <p:ph type="hdr" sz="quarter"/>
          </p:nvPr>
        </p:nvSpPr>
        <p:spPr>
          <a:noFill/>
        </p:spPr>
        <p:txBody>
          <a:bodyPr/>
          <a:lstStyle/>
          <a:p>
            <a:r>
              <a:rPr lang="en-US"/>
              <a:t>Overview</a:t>
            </a:r>
          </a:p>
        </p:txBody>
      </p:sp>
      <p:sp>
        <p:nvSpPr>
          <p:cNvPr id="65541" name="Slide Number Placeholder 4"/>
          <p:cNvSpPr>
            <a:spLocks noGrp="1"/>
          </p:cNvSpPr>
          <p:nvPr>
            <p:ph type="sldNum" sz="quarter" idx="5"/>
          </p:nvPr>
        </p:nvSpPr>
        <p:spPr>
          <a:noFill/>
        </p:spPr>
        <p:txBody>
          <a:bodyPr/>
          <a:lstStyle/>
          <a:p>
            <a:fld id="{1FF6247D-41C7-4BCE-B154-38DFE048D5AC}" type="slidenum">
              <a:rPr lang="en-US" smtClean="0"/>
              <a:pPr/>
              <a:t>24</a:t>
            </a:fld>
            <a:endParaRPr lang="en-US"/>
          </a:p>
        </p:txBody>
      </p:sp>
    </p:spTree>
    <p:extLst>
      <p:ext uri="{BB962C8B-B14F-4D97-AF65-F5344CB8AC3E}">
        <p14:creationId xmlns:p14="http://schemas.microsoft.com/office/powerpoint/2010/main" val="719915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p>
        </p:txBody>
      </p:sp>
      <p:sp>
        <p:nvSpPr>
          <p:cNvPr id="66564" name="Header Placeholder 3"/>
          <p:cNvSpPr>
            <a:spLocks noGrp="1"/>
          </p:cNvSpPr>
          <p:nvPr>
            <p:ph type="hdr" sz="quarter"/>
          </p:nvPr>
        </p:nvSpPr>
        <p:spPr>
          <a:noFill/>
        </p:spPr>
        <p:txBody>
          <a:bodyPr/>
          <a:lstStyle/>
          <a:p>
            <a:r>
              <a:rPr lang="en-US"/>
              <a:t>Overview</a:t>
            </a:r>
          </a:p>
        </p:txBody>
      </p:sp>
      <p:sp>
        <p:nvSpPr>
          <p:cNvPr id="66565" name="Slide Number Placeholder 4"/>
          <p:cNvSpPr>
            <a:spLocks noGrp="1"/>
          </p:cNvSpPr>
          <p:nvPr>
            <p:ph type="sldNum" sz="quarter" idx="5"/>
          </p:nvPr>
        </p:nvSpPr>
        <p:spPr>
          <a:noFill/>
        </p:spPr>
        <p:txBody>
          <a:bodyPr/>
          <a:lstStyle/>
          <a:p>
            <a:fld id="{C705EADC-A745-4D8D-9281-240493859A8D}" type="slidenum">
              <a:rPr lang="en-US" smtClean="0"/>
              <a:pPr/>
              <a:t>25</a:t>
            </a:fld>
            <a:endParaRPr lang="en-US"/>
          </a:p>
        </p:txBody>
      </p:sp>
    </p:spTree>
    <p:extLst>
      <p:ext uri="{BB962C8B-B14F-4D97-AF65-F5344CB8AC3E}">
        <p14:creationId xmlns:p14="http://schemas.microsoft.com/office/powerpoint/2010/main" val="2725222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67588" name="Header Placeholder 3"/>
          <p:cNvSpPr>
            <a:spLocks noGrp="1"/>
          </p:cNvSpPr>
          <p:nvPr>
            <p:ph type="hdr" sz="quarter"/>
          </p:nvPr>
        </p:nvSpPr>
        <p:spPr>
          <a:noFill/>
        </p:spPr>
        <p:txBody>
          <a:bodyPr/>
          <a:lstStyle/>
          <a:p>
            <a:r>
              <a:rPr lang="en-US"/>
              <a:t>Overview</a:t>
            </a:r>
          </a:p>
        </p:txBody>
      </p:sp>
      <p:sp>
        <p:nvSpPr>
          <p:cNvPr id="67589" name="Slide Number Placeholder 4"/>
          <p:cNvSpPr>
            <a:spLocks noGrp="1"/>
          </p:cNvSpPr>
          <p:nvPr>
            <p:ph type="sldNum" sz="quarter" idx="5"/>
          </p:nvPr>
        </p:nvSpPr>
        <p:spPr>
          <a:noFill/>
        </p:spPr>
        <p:txBody>
          <a:bodyPr/>
          <a:lstStyle/>
          <a:p>
            <a:fld id="{AAC3755A-A091-4215-9CA9-6B4634B71900}" type="slidenum">
              <a:rPr lang="en-US" smtClean="0"/>
              <a:pPr/>
              <a:t>27</a:t>
            </a:fld>
            <a:endParaRPr lang="en-US"/>
          </a:p>
        </p:txBody>
      </p:sp>
    </p:spTree>
    <p:extLst>
      <p:ext uri="{BB962C8B-B14F-4D97-AF65-F5344CB8AC3E}">
        <p14:creationId xmlns:p14="http://schemas.microsoft.com/office/powerpoint/2010/main" val="27737170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p>
        </p:txBody>
      </p:sp>
      <p:sp>
        <p:nvSpPr>
          <p:cNvPr id="68612" name="Header Placeholder 3"/>
          <p:cNvSpPr>
            <a:spLocks noGrp="1"/>
          </p:cNvSpPr>
          <p:nvPr>
            <p:ph type="hdr" sz="quarter"/>
          </p:nvPr>
        </p:nvSpPr>
        <p:spPr>
          <a:noFill/>
        </p:spPr>
        <p:txBody>
          <a:bodyPr/>
          <a:lstStyle/>
          <a:p>
            <a:r>
              <a:rPr lang="en-US"/>
              <a:t>Overview</a:t>
            </a:r>
          </a:p>
        </p:txBody>
      </p:sp>
      <p:sp>
        <p:nvSpPr>
          <p:cNvPr id="68613" name="Slide Number Placeholder 4"/>
          <p:cNvSpPr>
            <a:spLocks noGrp="1"/>
          </p:cNvSpPr>
          <p:nvPr>
            <p:ph type="sldNum" sz="quarter" idx="5"/>
          </p:nvPr>
        </p:nvSpPr>
        <p:spPr>
          <a:noFill/>
        </p:spPr>
        <p:txBody>
          <a:bodyPr/>
          <a:lstStyle/>
          <a:p>
            <a:fld id="{C9694F0E-4EF1-47E0-A04E-88097CBE2BE6}" type="slidenum">
              <a:rPr lang="en-US" smtClean="0"/>
              <a:pPr/>
              <a:t>28</a:t>
            </a:fld>
            <a:endParaRPr lang="en-US"/>
          </a:p>
        </p:txBody>
      </p:sp>
    </p:spTree>
    <p:extLst>
      <p:ext uri="{BB962C8B-B14F-4D97-AF65-F5344CB8AC3E}">
        <p14:creationId xmlns:p14="http://schemas.microsoft.com/office/powerpoint/2010/main" val="2802087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69636" name="Header Placeholder 3"/>
          <p:cNvSpPr>
            <a:spLocks noGrp="1"/>
          </p:cNvSpPr>
          <p:nvPr>
            <p:ph type="hdr" sz="quarter"/>
          </p:nvPr>
        </p:nvSpPr>
        <p:spPr>
          <a:noFill/>
        </p:spPr>
        <p:txBody>
          <a:bodyPr/>
          <a:lstStyle/>
          <a:p>
            <a:r>
              <a:rPr lang="en-US"/>
              <a:t>Overview</a:t>
            </a:r>
          </a:p>
        </p:txBody>
      </p:sp>
      <p:sp>
        <p:nvSpPr>
          <p:cNvPr id="69637" name="Slide Number Placeholder 4"/>
          <p:cNvSpPr>
            <a:spLocks noGrp="1"/>
          </p:cNvSpPr>
          <p:nvPr>
            <p:ph type="sldNum" sz="quarter" idx="5"/>
          </p:nvPr>
        </p:nvSpPr>
        <p:spPr>
          <a:noFill/>
        </p:spPr>
        <p:txBody>
          <a:bodyPr/>
          <a:lstStyle/>
          <a:p>
            <a:fld id="{D35982E1-6B39-45CA-8B2D-4D94E03E64E0}" type="slidenum">
              <a:rPr lang="en-US" smtClean="0"/>
              <a:pPr/>
              <a:t>29</a:t>
            </a:fld>
            <a:endParaRPr lang="en-US"/>
          </a:p>
        </p:txBody>
      </p:sp>
    </p:spTree>
    <p:extLst>
      <p:ext uri="{BB962C8B-B14F-4D97-AF65-F5344CB8AC3E}">
        <p14:creationId xmlns:p14="http://schemas.microsoft.com/office/powerpoint/2010/main" val="185482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p>
        </p:txBody>
      </p:sp>
      <p:sp>
        <p:nvSpPr>
          <p:cNvPr id="71684" name="Header Placeholder 3"/>
          <p:cNvSpPr>
            <a:spLocks noGrp="1"/>
          </p:cNvSpPr>
          <p:nvPr>
            <p:ph type="hdr" sz="quarter"/>
          </p:nvPr>
        </p:nvSpPr>
        <p:spPr>
          <a:noFill/>
        </p:spPr>
        <p:txBody>
          <a:bodyPr/>
          <a:lstStyle/>
          <a:p>
            <a:r>
              <a:rPr lang="en-US"/>
              <a:t>Overview</a:t>
            </a:r>
          </a:p>
        </p:txBody>
      </p:sp>
      <p:sp>
        <p:nvSpPr>
          <p:cNvPr id="71685" name="Slide Number Placeholder 4"/>
          <p:cNvSpPr>
            <a:spLocks noGrp="1"/>
          </p:cNvSpPr>
          <p:nvPr>
            <p:ph type="sldNum" sz="quarter" idx="5"/>
          </p:nvPr>
        </p:nvSpPr>
        <p:spPr>
          <a:noFill/>
        </p:spPr>
        <p:txBody>
          <a:bodyPr/>
          <a:lstStyle/>
          <a:p>
            <a:fld id="{354A762B-23FC-4D9C-9319-E32DE86B7413}" type="slidenum">
              <a:rPr lang="en-US" smtClean="0"/>
              <a:pPr/>
              <a:t>30</a:t>
            </a:fld>
            <a:endParaRPr lang="en-US"/>
          </a:p>
        </p:txBody>
      </p:sp>
    </p:spTree>
    <p:extLst>
      <p:ext uri="{BB962C8B-B14F-4D97-AF65-F5344CB8AC3E}">
        <p14:creationId xmlns:p14="http://schemas.microsoft.com/office/powerpoint/2010/main" val="25391820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31</a:t>
            </a:fld>
            <a:endParaRPr lang="en-US"/>
          </a:p>
        </p:txBody>
      </p:sp>
    </p:spTree>
    <p:extLst>
      <p:ext uri="{BB962C8B-B14F-4D97-AF65-F5344CB8AC3E}">
        <p14:creationId xmlns:p14="http://schemas.microsoft.com/office/powerpoint/2010/main" val="3563528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p>
        </p:txBody>
      </p:sp>
      <p:sp>
        <p:nvSpPr>
          <p:cNvPr id="46084" name="Header Placeholder 3"/>
          <p:cNvSpPr>
            <a:spLocks noGrp="1"/>
          </p:cNvSpPr>
          <p:nvPr>
            <p:ph type="hdr" sz="quarter"/>
          </p:nvPr>
        </p:nvSpPr>
        <p:spPr>
          <a:noFill/>
        </p:spPr>
        <p:txBody>
          <a:bodyPr/>
          <a:lstStyle/>
          <a:p>
            <a:r>
              <a:rPr lang="en-US"/>
              <a:t>Overview</a:t>
            </a:r>
          </a:p>
        </p:txBody>
      </p:sp>
      <p:sp>
        <p:nvSpPr>
          <p:cNvPr id="46085" name="Slide Number Placeholder 4"/>
          <p:cNvSpPr>
            <a:spLocks noGrp="1"/>
          </p:cNvSpPr>
          <p:nvPr>
            <p:ph type="sldNum" sz="quarter" idx="5"/>
          </p:nvPr>
        </p:nvSpPr>
        <p:spPr>
          <a:noFill/>
        </p:spPr>
        <p:txBody>
          <a:bodyPr/>
          <a:lstStyle/>
          <a:p>
            <a:fld id="{31A59EED-D944-400F-A8AC-9C611C019685}" type="slidenum">
              <a:rPr lang="en-US" smtClean="0"/>
              <a:pPr/>
              <a:t>3</a:t>
            </a:fld>
            <a:endParaRPr lang="en-US"/>
          </a:p>
        </p:txBody>
      </p:sp>
    </p:spTree>
    <p:extLst>
      <p:ext uri="{BB962C8B-B14F-4D97-AF65-F5344CB8AC3E}">
        <p14:creationId xmlns:p14="http://schemas.microsoft.com/office/powerpoint/2010/main" val="1328966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32</a:t>
            </a:fld>
            <a:endParaRPr lang="en-US"/>
          </a:p>
        </p:txBody>
      </p:sp>
    </p:spTree>
    <p:extLst>
      <p:ext uri="{BB962C8B-B14F-4D97-AF65-F5344CB8AC3E}">
        <p14:creationId xmlns:p14="http://schemas.microsoft.com/office/powerpoint/2010/main" val="30079773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p>
        </p:txBody>
      </p:sp>
      <p:sp>
        <p:nvSpPr>
          <p:cNvPr id="73732" name="Header Placeholder 3"/>
          <p:cNvSpPr>
            <a:spLocks noGrp="1"/>
          </p:cNvSpPr>
          <p:nvPr>
            <p:ph type="hdr" sz="quarter"/>
          </p:nvPr>
        </p:nvSpPr>
        <p:spPr>
          <a:noFill/>
        </p:spPr>
        <p:txBody>
          <a:bodyPr/>
          <a:lstStyle/>
          <a:p>
            <a:r>
              <a:rPr lang="en-US"/>
              <a:t>Overview</a:t>
            </a:r>
          </a:p>
        </p:txBody>
      </p:sp>
      <p:sp>
        <p:nvSpPr>
          <p:cNvPr id="73733" name="Slide Number Placeholder 4"/>
          <p:cNvSpPr>
            <a:spLocks noGrp="1"/>
          </p:cNvSpPr>
          <p:nvPr>
            <p:ph type="sldNum" sz="quarter" idx="5"/>
          </p:nvPr>
        </p:nvSpPr>
        <p:spPr>
          <a:noFill/>
        </p:spPr>
        <p:txBody>
          <a:bodyPr/>
          <a:lstStyle/>
          <a:p>
            <a:fld id="{1F1285EA-4A9D-4B15-B096-1494399431D9}" type="slidenum">
              <a:rPr lang="en-US" smtClean="0"/>
              <a:pPr/>
              <a:t>33</a:t>
            </a:fld>
            <a:endParaRPr lang="en-US"/>
          </a:p>
        </p:txBody>
      </p:sp>
    </p:spTree>
    <p:extLst>
      <p:ext uri="{BB962C8B-B14F-4D97-AF65-F5344CB8AC3E}">
        <p14:creationId xmlns:p14="http://schemas.microsoft.com/office/powerpoint/2010/main" val="476002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a:p>
        </p:txBody>
      </p:sp>
      <p:sp>
        <p:nvSpPr>
          <p:cNvPr id="74756" name="Header Placeholder 3"/>
          <p:cNvSpPr>
            <a:spLocks noGrp="1"/>
          </p:cNvSpPr>
          <p:nvPr>
            <p:ph type="hdr" sz="quarter"/>
          </p:nvPr>
        </p:nvSpPr>
        <p:spPr>
          <a:noFill/>
        </p:spPr>
        <p:txBody>
          <a:bodyPr/>
          <a:lstStyle/>
          <a:p>
            <a:r>
              <a:rPr lang="en-US"/>
              <a:t>Overview</a:t>
            </a:r>
          </a:p>
        </p:txBody>
      </p:sp>
      <p:sp>
        <p:nvSpPr>
          <p:cNvPr id="74757" name="Slide Number Placeholder 4"/>
          <p:cNvSpPr>
            <a:spLocks noGrp="1"/>
          </p:cNvSpPr>
          <p:nvPr>
            <p:ph type="sldNum" sz="quarter" idx="5"/>
          </p:nvPr>
        </p:nvSpPr>
        <p:spPr>
          <a:noFill/>
        </p:spPr>
        <p:txBody>
          <a:bodyPr/>
          <a:lstStyle/>
          <a:p>
            <a:fld id="{F0F645E5-B9F7-4648-B3AC-98A592BFCAD0}" type="slidenum">
              <a:rPr lang="en-US" smtClean="0"/>
              <a:pPr/>
              <a:t>34</a:t>
            </a:fld>
            <a:endParaRPr lang="en-US"/>
          </a:p>
        </p:txBody>
      </p:sp>
    </p:spTree>
    <p:extLst>
      <p:ext uri="{BB962C8B-B14F-4D97-AF65-F5344CB8AC3E}">
        <p14:creationId xmlns:p14="http://schemas.microsoft.com/office/powerpoint/2010/main" val="4120473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a:p>
        </p:txBody>
      </p:sp>
      <p:sp>
        <p:nvSpPr>
          <p:cNvPr id="75780" name="Header Placeholder 3"/>
          <p:cNvSpPr>
            <a:spLocks noGrp="1"/>
          </p:cNvSpPr>
          <p:nvPr>
            <p:ph type="hdr" sz="quarter"/>
          </p:nvPr>
        </p:nvSpPr>
        <p:spPr>
          <a:noFill/>
        </p:spPr>
        <p:txBody>
          <a:bodyPr/>
          <a:lstStyle/>
          <a:p>
            <a:r>
              <a:rPr lang="en-US"/>
              <a:t>Overview</a:t>
            </a:r>
          </a:p>
        </p:txBody>
      </p:sp>
      <p:sp>
        <p:nvSpPr>
          <p:cNvPr id="75781" name="Slide Number Placeholder 4"/>
          <p:cNvSpPr>
            <a:spLocks noGrp="1"/>
          </p:cNvSpPr>
          <p:nvPr>
            <p:ph type="sldNum" sz="quarter" idx="5"/>
          </p:nvPr>
        </p:nvSpPr>
        <p:spPr>
          <a:noFill/>
        </p:spPr>
        <p:txBody>
          <a:bodyPr/>
          <a:lstStyle/>
          <a:p>
            <a:fld id="{40F15E97-BBB5-46F5-8553-0D64B963256E}" type="slidenum">
              <a:rPr lang="en-US" smtClean="0"/>
              <a:pPr/>
              <a:t>35</a:t>
            </a:fld>
            <a:endParaRPr lang="en-US"/>
          </a:p>
        </p:txBody>
      </p:sp>
    </p:spTree>
    <p:extLst>
      <p:ext uri="{BB962C8B-B14F-4D97-AF65-F5344CB8AC3E}">
        <p14:creationId xmlns:p14="http://schemas.microsoft.com/office/powerpoint/2010/main" val="31945537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36</a:t>
            </a:fld>
            <a:endParaRPr lang="en-US"/>
          </a:p>
        </p:txBody>
      </p:sp>
    </p:spTree>
    <p:extLst>
      <p:ext uri="{BB962C8B-B14F-4D97-AF65-F5344CB8AC3E}">
        <p14:creationId xmlns:p14="http://schemas.microsoft.com/office/powerpoint/2010/main" val="20959446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37</a:t>
            </a:fld>
            <a:endParaRPr lang="en-US"/>
          </a:p>
        </p:txBody>
      </p:sp>
    </p:spTree>
    <p:extLst>
      <p:ext uri="{BB962C8B-B14F-4D97-AF65-F5344CB8AC3E}">
        <p14:creationId xmlns:p14="http://schemas.microsoft.com/office/powerpoint/2010/main" val="19586397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p>
        </p:txBody>
      </p:sp>
      <p:sp>
        <p:nvSpPr>
          <p:cNvPr id="77828" name="Header Placeholder 3"/>
          <p:cNvSpPr>
            <a:spLocks noGrp="1"/>
          </p:cNvSpPr>
          <p:nvPr>
            <p:ph type="hdr" sz="quarter"/>
          </p:nvPr>
        </p:nvSpPr>
        <p:spPr>
          <a:noFill/>
        </p:spPr>
        <p:txBody>
          <a:bodyPr/>
          <a:lstStyle/>
          <a:p>
            <a:r>
              <a:rPr lang="en-US"/>
              <a:t>Overview</a:t>
            </a:r>
          </a:p>
        </p:txBody>
      </p:sp>
      <p:sp>
        <p:nvSpPr>
          <p:cNvPr id="77829" name="Slide Number Placeholder 4"/>
          <p:cNvSpPr>
            <a:spLocks noGrp="1"/>
          </p:cNvSpPr>
          <p:nvPr>
            <p:ph type="sldNum" sz="quarter" idx="5"/>
          </p:nvPr>
        </p:nvSpPr>
        <p:spPr>
          <a:noFill/>
        </p:spPr>
        <p:txBody>
          <a:bodyPr/>
          <a:lstStyle/>
          <a:p>
            <a:fld id="{891F7CF7-5ECF-4AF8-8F03-7616AB30EBD0}" type="slidenum">
              <a:rPr lang="en-US" smtClean="0"/>
              <a:pPr/>
              <a:t>38</a:t>
            </a:fld>
            <a:endParaRPr lang="en-US"/>
          </a:p>
        </p:txBody>
      </p:sp>
    </p:spTree>
    <p:extLst>
      <p:ext uri="{BB962C8B-B14F-4D97-AF65-F5344CB8AC3E}">
        <p14:creationId xmlns:p14="http://schemas.microsoft.com/office/powerpoint/2010/main" val="2587120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a:p>
        </p:txBody>
      </p:sp>
      <p:sp>
        <p:nvSpPr>
          <p:cNvPr id="78852" name="Header Placeholder 3"/>
          <p:cNvSpPr>
            <a:spLocks noGrp="1"/>
          </p:cNvSpPr>
          <p:nvPr>
            <p:ph type="hdr" sz="quarter"/>
          </p:nvPr>
        </p:nvSpPr>
        <p:spPr>
          <a:noFill/>
        </p:spPr>
        <p:txBody>
          <a:bodyPr/>
          <a:lstStyle/>
          <a:p>
            <a:r>
              <a:rPr lang="en-US"/>
              <a:t>Overview</a:t>
            </a:r>
          </a:p>
        </p:txBody>
      </p:sp>
      <p:sp>
        <p:nvSpPr>
          <p:cNvPr id="78853" name="Slide Number Placeholder 4"/>
          <p:cNvSpPr>
            <a:spLocks noGrp="1"/>
          </p:cNvSpPr>
          <p:nvPr>
            <p:ph type="sldNum" sz="quarter" idx="5"/>
          </p:nvPr>
        </p:nvSpPr>
        <p:spPr>
          <a:noFill/>
        </p:spPr>
        <p:txBody>
          <a:bodyPr/>
          <a:lstStyle/>
          <a:p>
            <a:fld id="{9B0ACD02-6F40-4E73-B8A6-AB01A613B27D}" type="slidenum">
              <a:rPr lang="en-US" smtClean="0"/>
              <a:pPr/>
              <a:t>39</a:t>
            </a:fld>
            <a:endParaRPr lang="en-US"/>
          </a:p>
        </p:txBody>
      </p:sp>
    </p:spTree>
    <p:extLst>
      <p:ext uri="{BB962C8B-B14F-4D97-AF65-F5344CB8AC3E}">
        <p14:creationId xmlns:p14="http://schemas.microsoft.com/office/powerpoint/2010/main" val="153076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p>
        </p:txBody>
      </p:sp>
      <p:sp>
        <p:nvSpPr>
          <p:cNvPr id="47108" name="Header Placeholder 3"/>
          <p:cNvSpPr>
            <a:spLocks noGrp="1"/>
          </p:cNvSpPr>
          <p:nvPr>
            <p:ph type="hdr" sz="quarter"/>
          </p:nvPr>
        </p:nvSpPr>
        <p:spPr>
          <a:noFill/>
        </p:spPr>
        <p:txBody>
          <a:bodyPr/>
          <a:lstStyle/>
          <a:p>
            <a:r>
              <a:rPr lang="en-US"/>
              <a:t>Overview</a:t>
            </a:r>
          </a:p>
        </p:txBody>
      </p:sp>
      <p:sp>
        <p:nvSpPr>
          <p:cNvPr id="47109" name="Slide Number Placeholder 4"/>
          <p:cNvSpPr>
            <a:spLocks noGrp="1"/>
          </p:cNvSpPr>
          <p:nvPr>
            <p:ph type="sldNum" sz="quarter" idx="5"/>
          </p:nvPr>
        </p:nvSpPr>
        <p:spPr>
          <a:noFill/>
        </p:spPr>
        <p:txBody>
          <a:bodyPr/>
          <a:lstStyle/>
          <a:p>
            <a:fld id="{E231A19D-B71E-48F8-98F5-27CB68142004}" type="slidenum">
              <a:rPr lang="en-US" smtClean="0"/>
              <a:pPr/>
              <a:t>4</a:t>
            </a:fld>
            <a:endParaRPr lang="en-US"/>
          </a:p>
        </p:txBody>
      </p:sp>
    </p:spTree>
    <p:extLst>
      <p:ext uri="{BB962C8B-B14F-4D97-AF65-F5344CB8AC3E}">
        <p14:creationId xmlns:p14="http://schemas.microsoft.com/office/powerpoint/2010/main" val="842647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r>
              <a:rPr lang="en-US"/>
              <a:t>Overview</a:t>
            </a:r>
          </a:p>
        </p:txBody>
      </p:sp>
      <p:sp>
        <p:nvSpPr>
          <p:cNvPr id="48133" name="Slide Number Placeholder 4"/>
          <p:cNvSpPr>
            <a:spLocks noGrp="1"/>
          </p:cNvSpPr>
          <p:nvPr>
            <p:ph type="sldNum" sz="quarter" idx="5"/>
          </p:nvPr>
        </p:nvSpPr>
        <p:spPr>
          <a:noFill/>
        </p:spPr>
        <p:txBody>
          <a:bodyPr/>
          <a:lstStyle/>
          <a:p>
            <a:fld id="{33A5A3CF-868A-462C-BCD8-84913C5473B2}" type="slidenum">
              <a:rPr lang="en-US" smtClean="0"/>
              <a:pPr/>
              <a:t>5</a:t>
            </a:fld>
            <a:endParaRPr lang="en-US"/>
          </a:p>
        </p:txBody>
      </p:sp>
    </p:spTree>
    <p:extLst>
      <p:ext uri="{BB962C8B-B14F-4D97-AF65-F5344CB8AC3E}">
        <p14:creationId xmlns:p14="http://schemas.microsoft.com/office/powerpoint/2010/main" val="248125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r>
              <a:rPr lang="en-US"/>
              <a:t>Overview</a:t>
            </a:r>
          </a:p>
        </p:txBody>
      </p:sp>
      <p:sp>
        <p:nvSpPr>
          <p:cNvPr id="49157" name="Slide Number Placeholder 4"/>
          <p:cNvSpPr>
            <a:spLocks noGrp="1"/>
          </p:cNvSpPr>
          <p:nvPr>
            <p:ph type="sldNum" sz="quarter" idx="5"/>
          </p:nvPr>
        </p:nvSpPr>
        <p:spPr>
          <a:noFill/>
        </p:spPr>
        <p:txBody>
          <a:bodyPr/>
          <a:lstStyle/>
          <a:p>
            <a:fld id="{63E6114F-C04D-4E03-A2EA-6A500710F55B}" type="slidenum">
              <a:rPr lang="en-US" smtClean="0"/>
              <a:pPr/>
              <a:t>6</a:t>
            </a:fld>
            <a:endParaRPr lang="en-US"/>
          </a:p>
        </p:txBody>
      </p:sp>
    </p:spTree>
    <p:extLst>
      <p:ext uri="{BB962C8B-B14F-4D97-AF65-F5344CB8AC3E}">
        <p14:creationId xmlns:p14="http://schemas.microsoft.com/office/powerpoint/2010/main" val="315832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en-US"/>
              <a:t>Overview</a:t>
            </a:r>
          </a:p>
        </p:txBody>
      </p:sp>
      <p:sp>
        <p:nvSpPr>
          <p:cNvPr id="50181" name="Slide Number Placeholder 4"/>
          <p:cNvSpPr>
            <a:spLocks noGrp="1"/>
          </p:cNvSpPr>
          <p:nvPr>
            <p:ph type="sldNum" sz="quarter" idx="5"/>
          </p:nvPr>
        </p:nvSpPr>
        <p:spPr>
          <a:noFill/>
        </p:spPr>
        <p:txBody>
          <a:bodyPr/>
          <a:lstStyle/>
          <a:p>
            <a:fld id="{995B92C9-59AB-4D44-906E-1915FA5A3A33}" type="slidenum">
              <a:rPr lang="en-US" smtClean="0"/>
              <a:pPr/>
              <a:t>7</a:t>
            </a:fld>
            <a:endParaRPr lang="en-US"/>
          </a:p>
        </p:txBody>
      </p:sp>
    </p:spTree>
    <p:extLst>
      <p:ext uri="{BB962C8B-B14F-4D97-AF65-F5344CB8AC3E}">
        <p14:creationId xmlns:p14="http://schemas.microsoft.com/office/powerpoint/2010/main" val="287135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r>
              <a:rPr lang="en-US"/>
              <a:t>Overview</a:t>
            </a:r>
          </a:p>
        </p:txBody>
      </p:sp>
      <p:sp>
        <p:nvSpPr>
          <p:cNvPr id="51205" name="Slide Number Placeholder 4"/>
          <p:cNvSpPr>
            <a:spLocks noGrp="1"/>
          </p:cNvSpPr>
          <p:nvPr>
            <p:ph type="sldNum" sz="quarter" idx="5"/>
          </p:nvPr>
        </p:nvSpPr>
        <p:spPr>
          <a:noFill/>
        </p:spPr>
        <p:txBody>
          <a:bodyPr/>
          <a:lstStyle/>
          <a:p>
            <a:fld id="{8D4DEA32-97BC-4C0F-AC4E-E6125D51C15C}" type="slidenum">
              <a:rPr lang="en-US" smtClean="0"/>
              <a:pPr/>
              <a:t>8</a:t>
            </a:fld>
            <a:endParaRPr lang="en-US"/>
          </a:p>
        </p:txBody>
      </p:sp>
    </p:spTree>
    <p:extLst>
      <p:ext uri="{BB962C8B-B14F-4D97-AF65-F5344CB8AC3E}">
        <p14:creationId xmlns:p14="http://schemas.microsoft.com/office/powerpoint/2010/main" val="1470157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r>
              <a:rPr lang="en-US"/>
              <a:t>Overview</a:t>
            </a:r>
          </a:p>
        </p:txBody>
      </p:sp>
      <p:sp>
        <p:nvSpPr>
          <p:cNvPr id="52229" name="Slide Number Placeholder 4"/>
          <p:cNvSpPr>
            <a:spLocks noGrp="1"/>
          </p:cNvSpPr>
          <p:nvPr>
            <p:ph type="sldNum" sz="quarter" idx="5"/>
          </p:nvPr>
        </p:nvSpPr>
        <p:spPr>
          <a:noFill/>
        </p:spPr>
        <p:txBody>
          <a:bodyPr/>
          <a:lstStyle/>
          <a:p>
            <a:fld id="{46BA67E1-B839-4720-A01A-BC581E0E31EA}" type="slidenum">
              <a:rPr lang="en-US" smtClean="0"/>
              <a:pPr/>
              <a:t>9</a:t>
            </a:fld>
            <a:endParaRPr lang="en-US"/>
          </a:p>
        </p:txBody>
      </p:sp>
    </p:spTree>
    <p:extLst>
      <p:ext uri="{BB962C8B-B14F-4D97-AF65-F5344CB8AC3E}">
        <p14:creationId xmlns:p14="http://schemas.microsoft.com/office/powerpoint/2010/main" val="2526160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0"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8851"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A308CA1E-FBD7-444E-AF95-460015090DC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66B655D9-F92C-4D79-9FFA-1FADF912CA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92F2E42B-9E7C-4723-B609-1BAA875C88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265AFCFC-04E8-4892-9E14-12CBB263C61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75AB82B7-B454-49BD-956D-8B6222BBA2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782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782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F586762F-14EB-4B4B-935D-2F48DC1F06A8}" type="slidenum">
              <a:rPr lang="en-US"/>
              <a:pPr>
                <a:defRPr/>
              </a:pPr>
              <a:t>‹#›</a:t>
            </a:fld>
            <a:endParaRPr lang="en-US"/>
          </a:p>
        </p:txBody>
      </p:sp>
      <p:sp>
        <p:nvSpPr>
          <p:cNvPr id="7783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783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8" r:id="rId3"/>
    <p:sldLayoutId id="2147483680" r:id="rId4"/>
    <p:sldLayoutId id="2147483681"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DA93E728-A550-4292-932C-C8CABD576E7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Overview of Compilers</a:t>
            </a:r>
            <a:br>
              <a:rPr lang="en-US" dirty="0"/>
            </a:br>
            <a:r>
              <a:rPr lang="en-US" dirty="0"/>
              <a:t>and Language Translation</a:t>
            </a:r>
          </a:p>
        </p:txBody>
      </p:sp>
      <p:sp>
        <p:nvSpPr>
          <p:cNvPr id="3077" name="Rectangle 3"/>
          <p:cNvSpPr>
            <a:spLocks noGrp="1" noChangeArrowheads="1"/>
          </p:cNvSpPr>
          <p:nvPr>
            <p:ph type="subTitle" idx="1"/>
          </p:nvPr>
        </p:nvSpPr>
        <p:spPr/>
        <p:txBody>
          <a:bodyPr/>
          <a:lstStyle/>
          <a:p>
            <a:r>
              <a:rPr lang="en-US" sz="2400" dirty="0"/>
              <a:t>"There is a magical moment when a programmer presses the </a:t>
            </a:r>
            <a:r>
              <a:rPr lang="en-US" sz="2400" i="1" dirty="0"/>
              <a:t>run</a:t>
            </a:r>
            <a:r>
              <a:rPr lang="en-US" sz="2400" dirty="0"/>
              <a:t> button and the software begins to execute.  Somehow a program written in a </a:t>
            </a:r>
            <a:r>
              <a:rPr lang="en-US" sz="2400"/>
              <a:t>high-level language is </a:t>
            </a:r>
            <a:r>
              <a:rPr lang="en-US" sz="2400" dirty="0"/>
              <a:t>running on a computer that is capable only of shuffling bits.  Here we reveal the wizardry that makes that moment possible." – Jeremy </a:t>
            </a:r>
            <a:r>
              <a:rPr lang="en-US" sz="2400" dirty="0" err="1"/>
              <a:t>Siek</a:t>
            </a:r>
            <a:endParaRPr lang="en-US" sz="2400" dirty="0"/>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noFill/>
        </p:spPr>
        <p:txBody>
          <a:bodyPr/>
          <a:lstStyle/>
          <a:p>
            <a:r>
              <a:rPr lang="en-US"/>
              <a:t>©SoftMoore Consulting</a:t>
            </a:r>
          </a:p>
        </p:txBody>
      </p:sp>
      <p:sp>
        <p:nvSpPr>
          <p:cNvPr id="14339" name="Slide Number Placeholder 3"/>
          <p:cNvSpPr>
            <a:spLocks noGrp="1"/>
          </p:cNvSpPr>
          <p:nvPr>
            <p:ph type="sldNum" sz="quarter" idx="11"/>
          </p:nvPr>
        </p:nvSpPr>
        <p:spPr>
          <a:noFill/>
        </p:spPr>
        <p:txBody>
          <a:bodyPr/>
          <a:lstStyle/>
          <a:p>
            <a:r>
              <a:rPr lang="en-US"/>
              <a:t>Slide </a:t>
            </a:r>
            <a:fld id="{5957E3A6-D0C0-43C1-9FDD-B6626F1D472F}" type="slidenum">
              <a:rPr lang="en-US" smtClean="0"/>
              <a:pPr/>
              <a:t>10</a:t>
            </a:fld>
            <a:endParaRPr lang="en-US"/>
          </a:p>
        </p:txBody>
      </p:sp>
      <p:sp>
        <p:nvSpPr>
          <p:cNvPr id="14340" name="Rectangle 2"/>
          <p:cNvSpPr>
            <a:spLocks noGrp="1" noChangeArrowheads="1"/>
          </p:cNvSpPr>
          <p:nvPr>
            <p:ph type="title"/>
          </p:nvPr>
        </p:nvSpPr>
        <p:spPr/>
        <p:txBody>
          <a:bodyPr/>
          <a:lstStyle/>
          <a:p>
            <a:r>
              <a:rPr lang="en-US"/>
              <a:t>Simplified View of an Interpreter</a:t>
            </a:r>
          </a:p>
        </p:txBody>
      </p:sp>
      <p:grpSp>
        <p:nvGrpSpPr>
          <p:cNvPr id="2" name="Group 1"/>
          <p:cNvGrpSpPr/>
          <p:nvPr/>
        </p:nvGrpSpPr>
        <p:grpSpPr>
          <a:xfrm>
            <a:off x="1246090" y="2286625"/>
            <a:ext cx="6748657" cy="2742575"/>
            <a:chOff x="1246090" y="2203762"/>
            <a:chExt cx="6748657" cy="2742575"/>
          </a:xfrm>
        </p:grpSpPr>
        <p:sp>
          <p:nvSpPr>
            <p:cNvPr id="14341" name="Rectangle 3"/>
            <p:cNvSpPr>
              <a:spLocks noChangeArrowheads="1"/>
            </p:cNvSpPr>
            <p:nvPr/>
          </p:nvSpPr>
          <p:spPr bwMode="auto">
            <a:xfrm>
              <a:off x="3567113" y="3027363"/>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a:t>Interpreter</a:t>
              </a:r>
            </a:p>
          </p:txBody>
        </p:sp>
        <p:sp>
          <p:nvSpPr>
            <p:cNvPr id="14342" name="Oval 4"/>
            <p:cNvSpPr>
              <a:spLocks noChangeArrowheads="1"/>
            </p:cNvSpPr>
            <p:nvPr/>
          </p:nvSpPr>
          <p:spPr bwMode="auto">
            <a:xfrm>
              <a:off x="1267171" y="2203762"/>
              <a:ext cx="1602684"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Source</a:t>
              </a:r>
            </a:p>
            <a:p>
              <a:r>
                <a:rPr lang="en-US" sz="2000"/>
                <a:t>program</a:t>
              </a:r>
            </a:p>
          </p:txBody>
        </p:sp>
        <p:sp>
          <p:nvSpPr>
            <p:cNvPr id="14343" name="Oval 6"/>
            <p:cNvSpPr>
              <a:spLocks noChangeArrowheads="1"/>
            </p:cNvSpPr>
            <p:nvPr/>
          </p:nvSpPr>
          <p:spPr bwMode="auto">
            <a:xfrm>
              <a:off x="1246090" y="395001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input</a:t>
              </a:r>
            </a:p>
          </p:txBody>
        </p:sp>
        <p:cxnSp>
          <p:nvCxnSpPr>
            <p:cNvPr id="14344" name="AutoShape 11"/>
            <p:cNvCxnSpPr>
              <a:cxnSpLocks noChangeShapeType="1"/>
              <a:stCxn id="14342" idx="6"/>
              <a:endCxn id="14341" idx="1"/>
            </p:cNvCxnSpPr>
            <p:nvPr/>
          </p:nvCxnSpPr>
          <p:spPr bwMode="auto">
            <a:xfrm>
              <a:off x="2869855" y="2701925"/>
              <a:ext cx="697258" cy="873919"/>
            </a:xfrm>
            <a:prstGeom prst="straightConnector1">
              <a:avLst/>
            </a:prstGeom>
            <a:noFill/>
            <a:ln w="12700">
              <a:solidFill>
                <a:schemeClr val="tx1"/>
              </a:solidFill>
              <a:round/>
              <a:headEnd/>
              <a:tailEnd type="stealth" w="lg" len="lg"/>
            </a:ln>
          </p:spPr>
        </p:cxnSp>
        <p:cxnSp>
          <p:nvCxnSpPr>
            <p:cNvPr id="14345" name="AutoShape 12"/>
            <p:cNvCxnSpPr>
              <a:cxnSpLocks noChangeShapeType="1"/>
              <a:stCxn id="14341" idx="3"/>
              <a:endCxn id="14347" idx="2"/>
            </p:cNvCxnSpPr>
            <p:nvPr/>
          </p:nvCxnSpPr>
          <p:spPr bwMode="auto">
            <a:xfrm>
              <a:off x="5578475" y="3575844"/>
              <a:ext cx="773015" cy="794"/>
            </a:xfrm>
            <a:prstGeom prst="straightConnector1">
              <a:avLst/>
            </a:prstGeom>
            <a:noFill/>
            <a:ln w="12700">
              <a:solidFill>
                <a:schemeClr val="tx1"/>
              </a:solidFill>
              <a:round/>
              <a:headEnd/>
              <a:tailEnd type="stealth" w="lg" len="lg"/>
            </a:ln>
          </p:spPr>
        </p:cxnSp>
        <p:sp>
          <p:nvSpPr>
            <p:cNvPr id="14346" name="Text Box 15"/>
            <p:cNvSpPr txBox="1">
              <a:spLocks noChangeArrowheads="1"/>
            </p:cNvSpPr>
            <p:nvPr/>
          </p:nvSpPr>
          <p:spPr bwMode="auto">
            <a:xfrm>
              <a:off x="4017345" y="418465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sp>
          <p:nvSpPr>
            <p:cNvPr id="14347" name="Oval 17"/>
            <p:cNvSpPr>
              <a:spLocks noChangeArrowheads="1"/>
            </p:cNvSpPr>
            <p:nvPr/>
          </p:nvSpPr>
          <p:spPr bwMode="auto">
            <a:xfrm>
              <a:off x="6351490" y="30784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cxnSp>
          <p:nvCxnSpPr>
            <p:cNvPr id="14348" name="AutoShape 18"/>
            <p:cNvCxnSpPr>
              <a:cxnSpLocks noChangeShapeType="1"/>
              <a:stCxn id="14343" idx="6"/>
              <a:endCxn id="14341" idx="1"/>
            </p:cNvCxnSpPr>
            <p:nvPr/>
          </p:nvCxnSpPr>
          <p:spPr bwMode="auto">
            <a:xfrm flipV="1">
              <a:off x="2889347" y="3575844"/>
              <a:ext cx="677766" cy="872331"/>
            </a:xfrm>
            <a:prstGeom prst="straightConnector1">
              <a:avLst/>
            </a:prstGeom>
            <a:noFill/>
            <a:ln w="12700">
              <a:solidFill>
                <a:schemeClr val="tx1"/>
              </a:solidFill>
              <a:round/>
              <a:headEnd/>
              <a:tailEnd type="stealth" w="lg" len="lg"/>
            </a:ln>
          </p:spPr>
        </p:cxnSp>
      </p:grpSp>
      <p:sp>
        <p:nvSpPr>
          <p:cNvPr id="14" name="TextBox 13">
            <a:extLst>
              <a:ext uri="{FF2B5EF4-FFF2-40B4-BE49-F238E27FC236}">
                <a16:creationId xmlns:a16="http://schemas.microsoft.com/office/drawing/2014/main" id="{DB506B72-C589-5992-D772-0166996A7A93}"/>
              </a:ext>
            </a:extLst>
          </p:cNvPr>
          <p:cNvSpPr txBox="1"/>
          <p:nvPr/>
        </p:nvSpPr>
        <p:spPr>
          <a:xfrm>
            <a:off x="3161679" y="1519535"/>
            <a:ext cx="2820644" cy="461665"/>
          </a:xfrm>
          <a:prstGeom prst="rect">
            <a:avLst/>
          </a:prstGeom>
          <a:noFill/>
        </p:spPr>
        <p:txBody>
          <a:bodyPr wrap="none" rtlCol="0">
            <a:spAutoFit/>
          </a:bodyPr>
          <a:lstStyle/>
          <a:p>
            <a:r>
              <a:rPr lang="en-US" dirty="0"/>
              <a:t>A one-step process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90DFAF0D-109D-4041-979A-00AD8DDA331D}" type="slidenum">
              <a:rPr lang="en-US" smtClean="0"/>
              <a:pPr/>
              <a:t>11</a:t>
            </a:fld>
            <a:endParaRPr lang="en-US"/>
          </a:p>
        </p:txBody>
      </p:sp>
      <p:sp>
        <p:nvSpPr>
          <p:cNvPr id="16388" name="Rectangle 2"/>
          <p:cNvSpPr>
            <a:spLocks noGrp="1" noChangeArrowheads="1"/>
          </p:cNvSpPr>
          <p:nvPr>
            <p:ph type="title"/>
          </p:nvPr>
        </p:nvSpPr>
        <p:spPr/>
        <p:txBody>
          <a:bodyPr/>
          <a:lstStyle/>
          <a:p>
            <a:r>
              <a:rPr lang="en-US"/>
              <a:t>Examples of Interpreters</a:t>
            </a:r>
          </a:p>
        </p:txBody>
      </p:sp>
      <p:sp>
        <p:nvSpPr>
          <p:cNvPr id="16389" name="Rectangle 3"/>
          <p:cNvSpPr>
            <a:spLocks noGrp="1" noChangeArrowheads="1"/>
          </p:cNvSpPr>
          <p:nvPr>
            <p:ph type="body" idx="1"/>
          </p:nvPr>
        </p:nvSpPr>
        <p:spPr/>
        <p:txBody>
          <a:bodyPr/>
          <a:lstStyle/>
          <a:p>
            <a:r>
              <a:rPr lang="en-US" sz="2300" dirty="0"/>
              <a:t>BASIC and Lisp language interpreters</a:t>
            </a:r>
          </a:p>
          <a:p>
            <a:r>
              <a:rPr lang="en-US" sz="2300" dirty="0"/>
              <a:t>Read-</a:t>
            </a:r>
            <a:r>
              <a:rPr lang="en-US" sz="2300" dirty="0" err="1"/>
              <a:t>Eval</a:t>
            </a:r>
            <a:r>
              <a:rPr lang="en-US" sz="2300" dirty="0"/>
              <a:t>-Print Loop (REPL) for programming languages</a:t>
            </a:r>
          </a:p>
          <a:p>
            <a:pPr lvl="1"/>
            <a:r>
              <a:rPr lang="en-US" sz="1950" dirty="0"/>
              <a:t>e.g., </a:t>
            </a:r>
            <a:r>
              <a:rPr lang="en-US" sz="1950" dirty="0" err="1"/>
              <a:t>JShell</a:t>
            </a:r>
            <a:r>
              <a:rPr lang="en-US" sz="1950" dirty="0"/>
              <a:t> for Java or </a:t>
            </a:r>
            <a:r>
              <a:rPr lang="en-US" sz="1950" dirty="0" err="1"/>
              <a:t>kotlinc-jvm</a:t>
            </a:r>
            <a:r>
              <a:rPr lang="en-US" sz="1950" dirty="0"/>
              <a:t> for Kotlin</a:t>
            </a:r>
          </a:p>
          <a:p>
            <a:r>
              <a:rPr lang="en-US" sz="2300" dirty="0"/>
              <a:t>Java Virtual Machine (JVM)</a:t>
            </a:r>
            <a:br>
              <a:rPr lang="en-US" sz="2300" dirty="0"/>
            </a:br>
            <a:r>
              <a:rPr lang="en-US" sz="2300" dirty="0"/>
              <a:t>Java is compiled to an intermediate, low-level form (Java byte code) that gets interpreted by the JVM</a:t>
            </a:r>
          </a:p>
          <a:p>
            <a:r>
              <a:rPr lang="en-US" sz="2300" dirty="0"/>
              <a:t>Operating system command interpreter</a:t>
            </a:r>
          </a:p>
          <a:p>
            <a:pPr lvl="1"/>
            <a:r>
              <a:rPr lang="en-US" dirty="0"/>
              <a:t>various Unix shells (</a:t>
            </a:r>
            <a:r>
              <a:rPr lang="en-US" dirty="0" err="1"/>
              <a:t>sh</a:t>
            </a:r>
            <a:r>
              <a:rPr lang="en-US" dirty="0"/>
              <a:t>, </a:t>
            </a:r>
            <a:r>
              <a:rPr lang="en-US" dirty="0" err="1"/>
              <a:t>csh</a:t>
            </a:r>
            <a:r>
              <a:rPr lang="en-US" dirty="0"/>
              <a:t>, bash, etc.)</a:t>
            </a:r>
          </a:p>
          <a:p>
            <a:pPr lvl="2"/>
            <a:r>
              <a:rPr lang="en-US" dirty="0"/>
              <a:t>can also run shell scripts</a:t>
            </a:r>
          </a:p>
          <a:p>
            <a:pPr lvl="1"/>
            <a:r>
              <a:rPr lang="en-US" dirty="0"/>
              <a:t>Windows command prompt</a:t>
            </a:r>
          </a:p>
          <a:p>
            <a:pPr lvl="2"/>
            <a:r>
              <a:rPr lang="en-US" dirty="0"/>
              <a:t>can also run command files (</a:t>
            </a:r>
            <a:r>
              <a:rPr lang="en-US"/>
              <a:t>a.k.a., batch files)</a:t>
            </a:r>
            <a:endParaRPr lang="en-US" dirty="0"/>
          </a:p>
          <a:p>
            <a:r>
              <a:rPr lang="en-US" sz="2300" dirty="0"/>
              <a:t>SQL interpreter (interactive database query)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BFFF7462-751B-43FB-B902-897460CA0CAD}" type="slidenum">
              <a:rPr lang="en-US" smtClean="0"/>
              <a:pPr/>
              <a:t>12</a:t>
            </a:fld>
            <a:endParaRPr lang="en-US"/>
          </a:p>
        </p:txBody>
      </p:sp>
      <p:sp>
        <p:nvSpPr>
          <p:cNvPr id="15364" name="Rectangle 2"/>
          <p:cNvSpPr>
            <a:spLocks noGrp="1" noChangeArrowheads="1"/>
          </p:cNvSpPr>
          <p:nvPr>
            <p:ph type="title"/>
          </p:nvPr>
        </p:nvSpPr>
        <p:spPr/>
        <p:txBody>
          <a:bodyPr/>
          <a:lstStyle/>
          <a:p>
            <a:r>
              <a:rPr lang="en-US"/>
              <a:t>Compilers Versus Interpreters</a:t>
            </a:r>
          </a:p>
        </p:txBody>
      </p:sp>
      <p:sp>
        <p:nvSpPr>
          <p:cNvPr id="15365" name="Rectangle 3"/>
          <p:cNvSpPr>
            <a:spLocks noGrp="1" noChangeArrowheads="1"/>
          </p:cNvSpPr>
          <p:nvPr>
            <p:ph type="body" idx="1"/>
          </p:nvPr>
        </p:nvSpPr>
        <p:spPr/>
        <p:txBody>
          <a:bodyPr/>
          <a:lstStyle/>
          <a:p>
            <a:r>
              <a:rPr lang="en-US" dirty="0"/>
              <a:t>Compilation</a:t>
            </a:r>
          </a:p>
          <a:p>
            <a:pPr lvl="1"/>
            <a:r>
              <a:rPr lang="en-US" dirty="0"/>
              <a:t>two step process (compile, execute)</a:t>
            </a:r>
          </a:p>
          <a:p>
            <a:pPr lvl="1"/>
            <a:r>
              <a:rPr lang="en-US" dirty="0"/>
              <a:t>better/earlier error detection</a:t>
            </a:r>
          </a:p>
          <a:p>
            <a:pPr lvl="1"/>
            <a:r>
              <a:rPr lang="en-US" dirty="0"/>
              <a:t>compiled program runs faster</a:t>
            </a:r>
          </a:p>
          <a:p>
            <a:r>
              <a:rPr lang="en-US" dirty="0"/>
              <a:t>Interpretation</a:t>
            </a:r>
          </a:p>
          <a:p>
            <a:pPr lvl="1"/>
            <a:r>
              <a:rPr lang="en-US" dirty="0"/>
              <a:t>one step process (execute)</a:t>
            </a:r>
          </a:p>
          <a:p>
            <a:pPr lvl="1"/>
            <a:r>
              <a:rPr lang="en-US" dirty="0"/>
              <a:t>provides rapid feedback to user</a:t>
            </a:r>
          </a:p>
          <a:p>
            <a:pPr lvl="1"/>
            <a:r>
              <a:rPr lang="en-US" dirty="0"/>
              <a:t>good for prototyping and highly interactive systems</a:t>
            </a:r>
          </a:p>
          <a:p>
            <a:pPr lvl="1"/>
            <a:r>
              <a:rPr lang="en-US" dirty="0"/>
              <a:t>performance penalty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13</a:t>
            </a:fld>
            <a:endParaRPr lang="en-US"/>
          </a:p>
        </p:txBody>
      </p:sp>
      <p:sp>
        <p:nvSpPr>
          <p:cNvPr id="17412" name="Rectangle 2"/>
          <p:cNvSpPr>
            <a:spLocks noGrp="1" noChangeArrowheads="1"/>
          </p:cNvSpPr>
          <p:nvPr>
            <p:ph type="title"/>
          </p:nvPr>
        </p:nvSpPr>
        <p:spPr/>
        <p:txBody>
          <a:bodyPr/>
          <a:lstStyle/>
          <a:p>
            <a:r>
              <a:rPr lang="en-US"/>
              <a:t>Emulators</a:t>
            </a:r>
          </a:p>
        </p:txBody>
      </p:sp>
      <p:sp>
        <p:nvSpPr>
          <p:cNvPr id="17413" name="Rectangle 3"/>
          <p:cNvSpPr>
            <a:spLocks noGrp="1" noChangeArrowheads="1"/>
          </p:cNvSpPr>
          <p:nvPr>
            <p:ph type="body" idx="1"/>
          </p:nvPr>
        </p:nvSpPr>
        <p:spPr/>
        <p:txBody>
          <a:bodyPr/>
          <a:lstStyle/>
          <a:p>
            <a:r>
              <a:rPr lang="en-US" dirty="0"/>
              <a:t>An </a:t>
            </a:r>
            <a:r>
              <a:rPr lang="en-US" b="1" dirty="0"/>
              <a:t>emulator</a:t>
            </a:r>
            <a:r>
              <a:rPr lang="en-US" dirty="0"/>
              <a:t> or </a:t>
            </a:r>
            <a:r>
              <a:rPr lang="en-US" b="1" dirty="0"/>
              <a:t>virtual machine</a:t>
            </a:r>
            <a:r>
              <a:rPr lang="en-US" dirty="0"/>
              <a:t> is an interpreter for a machine instruction set.  The machine being “emulated” may be real or hypothetical.</a:t>
            </a:r>
          </a:p>
          <a:p>
            <a:r>
              <a:rPr lang="en-US" dirty="0"/>
              <a:t>Similar to real machines, emulators typically use an instruction pointer (program counter) and a fetch-decode-execute cycle.</a:t>
            </a:r>
          </a:p>
          <a:p>
            <a:r>
              <a:rPr lang="en-US" dirty="0"/>
              <a:t>Running a program on an emulator is functionally equivalent to running the program directly on the machine, but the program will experience some performance degradation on the emulator.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14</a:t>
            </a:fld>
            <a:endParaRPr lang="en-US"/>
          </a:p>
        </p:txBody>
      </p:sp>
      <p:sp>
        <p:nvSpPr>
          <p:cNvPr id="17412" name="Rectangle 2"/>
          <p:cNvSpPr>
            <a:spLocks noGrp="1" noChangeArrowheads="1"/>
          </p:cNvSpPr>
          <p:nvPr>
            <p:ph type="title"/>
          </p:nvPr>
        </p:nvSpPr>
        <p:spPr/>
        <p:txBody>
          <a:bodyPr/>
          <a:lstStyle/>
          <a:p>
            <a:r>
              <a:rPr lang="en-US" dirty="0"/>
              <a:t>Emulators</a:t>
            </a:r>
            <a:br>
              <a:rPr lang="en-US" dirty="0"/>
            </a:br>
            <a:r>
              <a:rPr lang="en-US" sz="2400" dirty="0"/>
              <a:t>(continued)</a:t>
            </a:r>
          </a:p>
        </p:txBody>
      </p:sp>
      <p:sp>
        <p:nvSpPr>
          <p:cNvPr id="17413" name="Rectangle 3"/>
          <p:cNvSpPr>
            <a:spLocks noGrp="1" noChangeArrowheads="1"/>
          </p:cNvSpPr>
          <p:nvPr>
            <p:ph type="body" idx="1"/>
          </p:nvPr>
        </p:nvSpPr>
        <p:spPr/>
        <p:txBody>
          <a:bodyPr/>
          <a:lstStyle/>
          <a:p>
            <a:r>
              <a:rPr lang="en-US" dirty="0"/>
              <a:t>A real machine can be viewed as an interpreter implemented in hardware.  Conversely, an emulator can be viewed as a machine implemented in software.</a:t>
            </a:r>
          </a:p>
        </p:txBody>
      </p:sp>
    </p:spTree>
    <p:extLst>
      <p:ext uri="{BB962C8B-B14F-4D97-AF65-F5344CB8AC3E}">
        <p14:creationId xmlns:p14="http://schemas.microsoft.com/office/powerpoint/2010/main" val="582662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a:t>©SoftMoore Consulting</a:t>
            </a:r>
          </a:p>
        </p:txBody>
      </p:sp>
      <p:sp>
        <p:nvSpPr>
          <p:cNvPr id="18435" name="Slide Number Placeholder 4"/>
          <p:cNvSpPr>
            <a:spLocks noGrp="1"/>
          </p:cNvSpPr>
          <p:nvPr>
            <p:ph type="sldNum" sz="quarter" idx="11"/>
          </p:nvPr>
        </p:nvSpPr>
        <p:spPr>
          <a:noFill/>
        </p:spPr>
        <p:txBody>
          <a:bodyPr/>
          <a:lstStyle/>
          <a:p>
            <a:r>
              <a:rPr lang="en-US"/>
              <a:t>Slide </a:t>
            </a:r>
            <a:fld id="{FD879FDF-FBDE-4F1F-9F64-7EEF65CD76F2}" type="slidenum">
              <a:rPr lang="en-US" smtClean="0"/>
              <a:pPr/>
              <a:t>15</a:t>
            </a:fld>
            <a:endParaRPr lang="en-US"/>
          </a:p>
        </p:txBody>
      </p:sp>
      <p:sp>
        <p:nvSpPr>
          <p:cNvPr id="18436" name="Rectangle 2050"/>
          <p:cNvSpPr>
            <a:spLocks noGrp="1" noChangeArrowheads="1"/>
          </p:cNvSpPr>
          <p:nvPr>
            <p:ph type="title"/>
          </p:nvPr>
        </p:nvSpPr>
        <p:spPr/>
        <p:txBody>
          <a:bodyPr/>
          <a:lstStyle/>
          <a:p>
            <a:r>
              <a:rPr lang="en-US" dirty="0"/>
              <a:t>Interpretive Compilers</a:t>
            </a:r>
          </a:p>
        </p:txBody>
      </p:sp>
      <p:sp>
        <p:nvSpPr>
          <p:cNvPr id="18437" name="Rectangle 2051"/>
          <p:cNvSpPr>
            <a:spLocks noGrp="1" noChangeArrowheads="1"/>
          </p:cNvSpPr>
          <p:nvPr>
            <p:ph type="body" idx="1"/>
          </p:nvPr>
        </p:nvSpPr>
        <p:spPr/>
        <p:txBody>
          <a:bodyPr/>
          <a:lstStyle/>
          <a:p>
            <a:r>
              <a:rPr lang="en-US" dirty="0"/>
              <a:t>An </a:t>
            </a:r>
            <a:r>
              <a:rPr lang="en-US" b="1" dirty="0"/>
              <a:t>interpretive compiler</a:t>
            </a:r>
            <a:r>
              <a:rPr lang="en-US" dirty="0"/>
              <a:t> is a combination of a compiler and a low-level interpreter (emulator).  The compiler translates programs to the instruction set interpreted by the emulator, and the emulator is used to run the compiled program.</a:t>
            </a:r>
          </a:p>
          <a:p>
            <a:r>
              <a:rPr lang="en-US" dirty="0"/>
              <a:t>Example – Java Development Kit</a:t>
            </a:r>
          </a:p>
          <a:p>
            <a:pPr lvl="1"/>
            <a:r>
              <a:rPr lang="en-US" dirty="0" err="1"/>
              <a:t>javac</a:t>
            </a:r>
            <a:r>
              <a:rPr lang="en-US" dirty="0"/>
              <a:t> is a compiler</a:t>
            </a:r>
          </a:p>
          <a:p>
            <a:pPr lvl="1"/>
            <a:r>
              <a:rPr lang="en-US" dirty="0"/>
              <a:t>java is an emulator for the Java Virtual Machine (JVM)</a:t>
            </a:r>
          </a:p>
          <a:p>
            <a:r>
              <a:rPr lang="en-US" dirty="0"/>
              <a:t>An interpretive compiler usually provides fast compilation with reasonable performance.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5F19F439-AF97-4947-AAB8-AADD082D7064}" type="slidenum">
              <a:rPr lang="en-US" smtClean="0"/>
              <a:pPr/>
              <a:t>16</a:t>
            </a:fld>
            <a:endParaRPr lang="en-US"/>
          </a:p>
        </p:txBody>
      </p:sp>
      <p:sp>
        <p:nvSpPr>
          <p:cNvPr id="19460" name="Rectangle 2"/>
          <p:cNvSpPr>
            <a:spLocks noGrp="1" noChangeArrowheads="1"/>
          </p:cNvSpPr>
          <p:nvPr>
            <p:ph type="title"/>
          </p:nvPr>
        </p:nvSpPr>
        <p:spPr/>
        <p:txBody>
          <a:bodyPr/>
          <a:lstStyle/>
          <a:p>
            <a:r>
              <a:rPr lang="en-US"/>
              <a:t>Just-In-Time Compiler</a:t>
            </a:r>
          </a:p>
        </p:txBody>
      </p:sp>
      <p:sp>
        <p:nvSpPr>
          <p:cNvPr id="19461" name="Rectangle 3"/>
          <p:cNvSpPr>
            <a:spLocks noGrp="1" noChangeArrowheads="1"/>
          </p:cNvSpPr>
          <p:nvPr>
            <p:ph type="body" idx="1"/>
          </p:nvPr>
        </p:nvSpPr>
        <p:spPr>
          <a:xfrm>
            <a:off x="458788" y="1363663"/>
            <a:ext cx="8229600" cy="4935537"/>
          </a:xfrm>
        </p:spPr>
        <p:txBody>
          <a:bodyPr/>
          <a:lstStyle/>
          <a:p>
            <a:r>
              <a:rPr lang="en-US" dirty="0"/>
              <a:t>A </a:t>
            </a:r>
            <a:r>
              <a:rPr lang="en-US" b="1" dirty="0"/>
              <a:t>Just-In-Time (JIT) Compiler</a:t>
            </a:r>
            <a:r>
              <a:rPr lang="en-US" dirty="0"/>
              <a:t> is a compiler that converts program code into native machine code as the program is running.</a:t>
            </a:r>
          </a:p>
          <a:p>
            <a:r>
              <a:rPr lang="en-US" dirty="0"/>
              <a:t>The JVM provides a just-in-time compiler that translates Java bytecode into native machine code at run time.</a:t>
            </a:r>
          </a:p>
          <a:p>
            <a:pPr lvl="1"/>
            <a:r>
              <a:rPr lang="en-US" dirty="0"/>
              <a:t>The JVM interpreter starts executing initially with no delay.</a:t>
            </a:r>
          </a:p>
          <a:p>
            <a:pPr lvl="1"/>
            <a:r>
              <a:rPr lang="en-US" dirty="0"/>
              <a:t>Methods that are executed frequently (hot) are JIT compiled.</a:t>
            </a:r>
          </a:p>
          <a:p>
            <a:pPr lvl="1"/>
            <a:r>
              <a:rPr lang="en-US" dirty="0"/>
              <a:t>Execution switches to the compiled version once it becomes available.</a:t>
            </a:r>
          </a:p>
          <a:p>
            <a:pPr lvl="1"/>
            <a:r>
              <a:rPr lang="en-US" dirty="0"/>
              <a:t>Performance improvements can be significant for methods that are executed repeatedly.</a:t>
            </a:r>
          </a:p>
        </p:txBody>
      </p:sp>
      <p:sp>
        <p:nvSpPr>
          <p:cNvPr id="2" name="TextBox 1">
            <a:extLst>
              <a:ext uri="{FF2B5EF4-FFF2-40B4-BE49-F238E27FC236}">
                <a16:creationId xmlns:a16="http://schemas.microsoft.com/office/drawing/2014/main" id="{B971A9A6-B073-B7F3-5137-C7C5D1F36CD1}"/>
              </a:ext>
            </a:extLst>
          </p:cNvPr>
          <p:cNvSpPr txBox="1"/>
          <p:nvPr/>
        </p:nvSpPr>
        <p:spPr>
          <a:xfrm>
            <a:off x="744735" y="5560536"/>
            <a:ext cx="7654531" cy="738664"/>
          </a:xfrm>
          <a:prstGeom prst="rect">
            <a:avLst/>
          </a:prstGeom>
          <a:noFill/>
          <a:ln>
            <a:solidFill>
              <a:schemeClr val="tx1"/>
            </a:solidFill>
          </a:ln>
        </p:spPr>
        <p:txBody>
          <a:bodyPr wrap="none" rtlCol="0">
            <a:spAutoFit/>
          </a:bodyPr>
          <a:lstStyle/>
          <a:p>
            <a:pPr algn="l"/>
            <a:r>
              <a:rPr lang="en-US" sz="2100" dirty="0"/>
              <a:t> Note that Java’s JIT compiler is part of the JVM, not the actual</a:t>
            </a:r>
          </a:p>
          <a:p>
            <a:pPr algn="l"/>
            <a:r>
              <a:rPr lang="en-US" sz="2100" dirty="0"/>
              <a:t>Java compiler that translates Java source files into bytecode.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A0327250-BD56-435C-9A23-4A62C6F78CDA}" type="slidenum">
              <a:rPr lang="en-US" smtClean="0"/>
              <a:pPr/>
              <a:t>17</a:t>
            </a:fld>
            <a:endParaRPr lang="en-US"/>
          </a:p>
        </p:txBody>
      </p:sp>
      <p:sp>
        <p:nvSpPr>
          <p:cNvPr id="20484" name="Rectangle 2"/>
          <p:cNvSpPr>
            <a:spLocks noGrp="1" noChangeArrowheads="1"/>
          </p:cNvSpPr>
          <p:nvPr>
            <p:ph type="title"/>
          </p:nvPr>
        </p:nvSpPr>
        <p:spPr/>
        <p:txBody>
          <a:bodyPr/>
          <a:lstStyle/>
          <a:p>
            <a:r>
              <a:rPr lang="en-US" dirty="0"/>
              <a:t>Writing a Compiler</a:t>
            </a:r>
          </a:p>
        </p:txBody>
      </p:sp>
      <p:sp>
        <p:nvSpPr>
          <p:cNvPr id="20485" name="Rectangle 3"/>
          <p:cNvSpPr>
            <a:spLocks noGrp="1" noChangeArrowheads="1"/>
          </p:cNvSpPr>
          <p:nvPr>
            <p:ph type="body" idx="1"/>
          </p:nvPr>
        </p:nvSpPr>
        <p:spPr/>
        <p:txBody>
          <a:bodyPr/>
          <a:lstStyle/>
          <a:p>
            <a:pPr>
              <a:buFontTx/>
              <a:buNone/>
            </a:pPr>
            <a:r>
              <a:rPr lang="en-US" dirty="0"/>
              <a:t>Writing a compiler involves 3 languages</a:t>
            </a:r>
          </a:p>
          <a:p>
            <a:r>
              <a:rPr lang="en-US" dirty="0"/>
              <a:t>Source language</a:t>
            </a:r>
          </a:p>
          <a:p>
            <a:pPr lvl="1"/>
            <a:r>
              <a:rPr lang="en-US" dirty="0"/>
              <a:t>input to the compiler</a:t>
            </a:r>
          </a:p>
          <a:p>
            <a:pPr lvl="1"/>
            <a:r>
              <a:rPr lang="en-US" dirty="0"/>
              <a:t>e.g., compiler for C++, compiler for Java, or compiler for CPRL</a:t>
            </a:r>
          </a:p>
          <a:p>
            <a:r>
              <a:rPr lang="en-US" dirty="0"/>
              <a:t>Implementation language</a:t>
            </a:r>
          </a:p>
          <a:p>
            <a:pPr lvl="1"/>
            <a:r>
              <a:rPr lang="en-US" dirty="0"/>
              <a:t>the language that the compiler is written in</a:t>
            </a:r>
          </a:p>
          <a:p>
            <a:pPr lvl="1"/>
            <a:r>
              <a:rPr lang="en-US" dirty="0"/>
              <a:t>e.g., C++, C#, Kotlin, or Java</a:t>
            </a:r>
          </a:p>
          <a:p>
            <a:r>
              <a:rPr lang="en-US" dirty="0"/>
              <a:t>Target language</a:t>
            </a:r>
          </a:p>
          <a:p>
            <a:pPr lvl="1"/>
            <a:r>
              <a:rPr lang="en-US" dirty="0"/>
              <a:t>output of the compiler</a:t>
            </a:r>
          </a:p>
          <a:p>
            <a:pPr lvl="1"/>
            <a:r>
              <a:rPr lang="en-US" dirty="0"/>
              <a:t>e.g., assembly language or machine language</a:t>
            </a:r>
            <a:br>
              <a:rPr lang="en-US" dirty="0"/>
            </a:br>
            <a:r>
              <a:rPr lang="en-US" dirty="0"/>
              <a:t>(possibly for a virtual computer)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1B996CA2-1ED1-42CE-A8E5-553F64E49845}" type="slidenum">
              <a:rPr lang="en-US" smtClean="0"/>
              <a:pPr/>
              <a:t>18</a:t>
            </a:fld>
            <a:endParaRPr lang="en-US"/>
          </a:p>
        </p:txBody>
      </p:sp>
      <p:sp>
        <p:nvSpPr>
          <p:cNvPr id="21508" name="Rectangle 2"/>
          <p:cNvSpPr>
            <a:spLocks noGrp="1" noChangeArrowheads="1"/>
          </p:cNvSpPr>
          <p:nvPr>
            <p:ph type="title"/>
          </p:nvPr>
        </p:nvSpPr>
        <p:spPr/>
        <p:txBody>
          <a:bodyPr/>
          <a:lstStyle/>
          <a:p>
            <a:r>
              <a:rPr lang="en-US"/>
              <a:t>Tombstone Diagrams</a:t>
            </a:r>
          </a:p>
        </p:txBody>
      </p:sp>
      <p:sp>
        <p:nvSpPr>
          <p:cNvPr id="21509" name="Rectangle 3"/>
          <p:cNvSpPr>
            <a:spLocks noGrp="1" noChangeArrowheads="1"/>
          </p:cNvSpPr>
          <p:nvPr>
            <p:ph type="body" idx="1"/>
          </p:nvPr>
        </p:nvSpPr>
        <p:spPr>
          <a:xfrm>
            <a:off x="458787" y="1342231"/>
            <a:ext cx="8226425" cy="4935537"/>
          </a:xfrm>
        </p:spPr>
        <p:txBody>
          <a:bodyPr/>
          <a:lstStyle/>
          <a:p>
            <a:r>
              <a:rPr lang="en-US" dirty="0"/>
              <a:t>Program P expressed in</a:t>
            </a:r>
            <a:br>
              <a:rPr lang="en-US" dirty="0"/>
            </a:br>
            <a:r>
              <a:rPr lang="en-US" dirty="0"/>
              <a:t>language L (L could be</a:t>
            </a:r>
            <a:br>
              <a:rPr lang="en-US" dirty="0"/>
            </a:br>
            <a:r>
              <a:rPr lang="en-US" dirty="0"/>
              <a:t>a machine language)</a:t>
            </a:r>
            <a:br>
              <a:rPr lang="en-US" dirty="0"/>
            </a:br>
            <a:endParaRPr lang="en-US" dirty="0"/>
          </a:p>
          <a:p>
            <a:r>
              <a:rPr lang="en-US" dirty="0"/>
              <a:t>Machine M</a:t>
            </a:r>
            <a:br>
              <a:rPr lang="en-US" dirty="0"/>
            </a:br>
            <a:endParaRPr lang="en-US" dirty="0"/>
          </a:p>
          <a:p>
            <a:r>
              <a:rPr lang="en-US" dirty="0"/>
              <a:t>S-to-T translator expressed</a:t>
            </a:r>
            <a:br>
              <a:rPr lang="en-US" dirty="0"/>
            </a:br>
            <a:r>
              <a:rPr lang="en-US" dirty="0"/>
              <a:t>in language L.  (L could be</a:t>
            </a:r>
            <a:br>
              <a:rPr lang="en-US" dirty="0"/>
            </a:br>
            <a:r>
              <a:rPr lang="en-US" dirty="0"/>
              <a:t>a machine language.)</a:t>
            </a:r>
          </a:p>
        </p:txBody>
      </p:sp>
      <p:grpSp>
        <p:nvGrpSpPr>
          <p:cNvPr id="21511" name="Group 26"/>
          <p:cNvGrpSpPr>
            <a:grpSpLocks/>
          </p:cNvGrpSpPr>
          <p:nvPr/>
        </p:nvGrpSpPr>
        <p:grpSpPr bwMode="auto">
          <a:xfrm>
            <a:off x="5272088" y="1676400"/>
            <a:ext cx="1281112" cy="731838"/>
            <a:chOff x="1420" y="3235"/>
            <a:chExt cx="807" cy="461"/>
          </a:xfrm>
        </p:grpSpPr>
        <p:grpSp>
          <p:nvGrpSpPr>
            <p:cNvPr id="21524" name="Group 27"/>
            <p:cNvGrpSpPr>
              <a:grpSpLocks/>
            </p:cNvGrpSpPr>
            <p:nvPr/>
          </p:nvGrpSpPr>
          <p:grpSpPr bwMode="auto">
            <a:xfrm>
              <a:off x="1420" y="3235"/>
              <a:ext cx="807" cy="461"/>
              <a:chOff x="1420" y="3235"/>
              <a:chExt cx="807" cy="461"/>
            </a:xfrm>
          </p:grpSpPr>
          <p:sp>
            <p:nvSpPr>
              <p:cNvPr id="21527" name="Line 2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8" name="Line 2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9" name="Line 3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0" name="Line 3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1" name="Arc 3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1532" name="Arc 3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1525" name="Text Box 34"/>
            <p:cNvSpPr txBox="1">
              <a:spLocks noChangeArrowheads="1"/>
            </p:cNvSpPr>
            <p:nvPr/>
          </p:nvSpPr>
          <p:spPr bwMode="auto">
            <a:xfrm>
              <a:off x="1731" y="3479"/>
              <a:ext cx="183" cy="202"/>
            </a:xfrm>
            <a:prstGeom prst="rect">
              <a:avLst/>
            </a:prstGeom>
            <a:noFill/>
            <a:ln w="9525">
              <a:noFill/>
              <a:miter lim="800000"/>
              <a:headEnd/>
              <a:tailEnd/>
            </a:ln>
          </p:spPr>
          <p:txBody>
            <a:bodyPr wrap="none" lIns="92075" tIns="46038" rIns="92075" bIns="46038">
              <a:spAutoFit/>
            </a:bodyPr>
            <a:lstStyle/>
            <a:p>
              <a:r>
                <a:rPr lang="en-US" sz="1500"/>
                <a:t>L</a:t>
              </a:r>
            </a:p>
          </p:txBody>
        </p:sp>
        <p:sp>
          <p:nvSpPr>
            <p:cNvPr id="21526" name="Text Box 35"/>
            <p:cNvSpPr txBox="1">
              <a:spLocks noChangeArrowheads="1"/>
            </p:cNvSpPr>
            <p:nvPr/>
          </p:nvSpPr>
          <p:spPr bwMode="auto">
            <a:xfrm>
              <a:off x="1726"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grpSp>
        <p:nvGrpSpPr>
          <p:cNvPr id="21512" name="Group 36"/>
          <p:cNvGrpSpPr>
            <a:grpSpLocks/>
          </p:cNvGrpSpPr>
          <p:nvPr/>
        </p:nvGrpSpPr>
        <p:grpSpPr bwMode="auto">
          <a:xfrm>
            <a:off x="5181600" y="4202113"/>
            <a:ext cx="1462088" cy="730250"/>
            <a:chOff x="624" y="2544"/>
            <a:chExt cx="921" cy="460"/>
          </a:xfrm>
        </p:grpSpPr>
        <p:grpSp>
          <p:nvGrpSpPr>
            <p:cNvPr id="21513" name="Group 37"/>
            <p:cNvGrpSpPr>
              <a:grpSpLocks/>
            </p:cNvGrpSpPr>
            <p:nvPr/>
          </p:nvGrpSpPr>
          <p:grpSpPr bwMode="auto">
            <a:xfrm>
              <a:off x="624" y="2544"/>
              <a:ext cx="921" cy="460"/>
              <a:chOff x="624" y="2544"/>
              <a:chExt cx="921" cy="460"/>
            </a:xfrm>
          </p:grpSpPr>
          <p:sp>
            <p:nvSpPr>
              <p:cNvPr id="21516" name="Line 3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7" name="Line 3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8" name="Line 4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9" name="Line 4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0" name="Line 4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1" name="Line 4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2" name="Line 4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3" name="Line 4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1514" name="Text Box 46"/>
            <p:cNvSpPr txBox="1">
              <a:spLocks noChangeArrowheads="1"/>
            </p:cNvSpPr>
            <p:nvPr/>
          </p:nvSpPr>
          <p:spPr bwMode="auto">
            <a:xfrm>
              <a:off x="992" y="2784"/>
              <a:ext cx="183" cy="202"/>
            </a:xfrm>
            <a:prstGeom prst="rect">
              <a:avLst/>
            </a:prstGeom>
            <a:noFill/>
            <a:ln w="9525">
              <a:noFill/>
              <a:miter lim="800000"/>
              <a:headEnd/>
              <a:tailEnd/>
            </a:ln>
          </p:spPr>
          <p:txBody>
            <a:bodyPr wrap="none" lIns="92075" tIns="46038" rIns="92075" bIns="46038">
              <a:spAutoFit/>
            </a:bodyPr>
            <a:lstStyle/>
            <a:p>
              <a:r>
                <a:rPr lang="en-US" sz="1500" dirty="0"/>
                <a:t>L</a:t>
              </a:r>
            </a:p>
          </p:txBody>
        </p:sp>
        <p:sp>
          <p:nvSpPr>
            <p:cNvPr id="21515" name="Text Box 47"/>
            <p:cNvSpPr txBox="1">
              <a:spLocks noChangeArrowheads="1"/>
            </p:cNvSpPr>
            <p:nvPr/>
          </p:nvSpPr>
          <p:spPr bwMode="auto">
            <a:xfrm>
              <a:off x="823"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sp>
        <p:nvSpPr>
          <p:cNvPr id="2" name="Flowchart: Off-page Connector 1"/>
          <p:cNvSpPr/>
          <p:nvPr/>
        </p:nvSpPr>
        <p:spPr bwMode="auto">
          <a:xfrm>
            <a:off x="5455444" y="304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p:cNvSpPr>
            <a:spLocks noGrp="1"/>
          </p:cNvSpPr>
          <p:nvPr>
            <p:ph type="ftr" sz="quarter" idx="10"/>
          </p:nvPr>
        </p:nvSpPr>
        <p:spPr>
          <a:noFill/>
        </p:spPr>
        <p:txBody>
          <a:bodyPr/>
          <a:lstStyle/>
          <a:p>
            <a:r>
              <a:rPr lang="en-US"/>
              <a:t>©SoftMoore Consulting</a:t>
            </a:r>
          </a:p>
        </p:txBody>
      </p:sp>
      <p:sp>
        <p:nvSpPr>
          <p:cNvPr id="22531" name="Slide Number Placeholder 3"/>
          <p:cNvSpPr>
            <a:spLocks noGrp="1"/>
          </p:cNvSpPr>
          <p:nvPr>
            <p:ph type="sldNum" sz="quarter" idx="11"/>
          </p:nvPr>
        </p:nvSpPr>
        <p:spPr>
          <a:noFill/>
        </p:spPr>
        <p:txBody>
          <a:bodyPr/>
          <a:lstStyle/>
          <a:p>
            <a:r>
              <a:rPr lang="en-US"/>
              <a:t>Slide </a:t>
            </a:r>
            <a:fld id="{0B93DA50-6DEC-4EE0-96AE-FA4E7F617FC9}" type="slidenum">
              <a:rPr lang="en-US" smtClean="0"/>
              <a:pPr/>
              <a:t>19</a:t>
            </a:fld>
            <a:endParaRPr lang="en-US"/>
          </a:p>
        </p:txBody>
      </p:sp>
      <p:sp>
        <p:nvSpPr>
          <p:cNvPr id="22532" name="Rectangle 2"/>
          <p:cNvSpPr>
            <a:spLocks noGrp="1" noChangeArrowheads="1"/>
          </p:cNvSpPr>
          <p:nvPr>
            <p:ph type="title"/>
          </p:nvPr>
        </p:nvSpPr>
        <p:spPr/>
        <p:txBody>
          <a:bodyPr/>
          <a:lstStyle/>
          <a:p>
            <a:r>
              <a:rPr lang="en-US" dirty="0"/>
              <a:t>Examples: Tombstone Diagrams</a:t>
            </a:r>
          </a:p>
        </p:txBody>
      </p:sp>
      <p:grpSp>
        <p:nvGrpSpPr>
          <p:cNvPr id="2" name="Group 1"/>
          <p:cNvGrpSpPr/>
          <p:nvPr/>
        </p:nvGrpSpPr>
        <p:grpSpPr>
          <a:xfrm>
            <a:off x="833205" y="1981993"/>
            <a:ext cx="7328132" cy="3286362"/>
            <a:chOff x="833205" y="1981993"/>
            <a:chExt cx="7328132" cy="3286362"/>
          </a:xfrm>
        </p:grpSpPr>
        <p:grpSp>
          <p:nvGrpSpPr>
            <p:cNvPr id="22534" name="Group 60"/>
            <p:cNvGrpSpPr>
              <a:grpSpLocks/>
            </p:cNvGrpSpPr>
            <p:nvPr/>
          </p:nvGrpSpPr>
          <p:grpSpPr bwMode="auto">
            <a:xfrm>
              <a:off x="833205" y="4538105"/>
              <a:ext cx="1462087" cy="730250"/>
              <a:chOff x="624" y="2544"/>
              <a:chExt cx="921" cy="460"/>
            </a:xfrm>
          </p:grpSpPr>
          <p:grpSp>
            <p:nvGrpSpPr>
              <p:cNvPr id="22607" name="Group 61"/>
              <p:cNvGrpSpPr>
                <a:grpSpLocks/>
              </p:cNvGrpSpPr>
              <p:nvPr/>
            </p:nvGrpSpPr>
            <p:grpSpPr bwMode="auto">
              <a:xfrm>
                <a:off x="624" y="2544"/>
                <a:ext cx="921" cy="460"/>
                <a:chOff x="624" y="2544"/>
                <a:chExt cx="921" cy="460"/>
              </a:xfrm>
            </p:grpSpPr>
            <p:sp>
              <p:nvSpPr>
                <p:cNvPr id="22610" name="Line 6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1" name="Line 6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2" name="Line 6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3" name="Line 6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4" name="Line 6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5" name="Line 6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6" name="Line 6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7" name="Line 6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608" name="Text Box 70"/>
              <p:cNvSpPr txBox="1">
                <a:spLocks noChangeArrowheads="1"/>
              </p:cNvSpPr>
              <p:nvPr/>
            </p:nvSpPr>
            <p:spPr bwMode="auto">
              <a:xfrm>
                <a:off x="900" y="2784"/>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22609" name="Text Box 7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35" name="Group 72"/>
            <p:cNvGrpSpPr>
              <a:grpSpLocks/>
            </p:cNvGrpSpPr>
            <p:nvPr/>
          </p:nvGrpSpPr>
          <p:grpSpPr bwMode="auto">
            <a:xfrm>
              <a:off x="2877900" y="1981993"/>
              <a:ext cx="1281113" cy="731838"/>
              <a:chOff x="1420" y="3235"/>
              <a:chExt cx="807" cy="461"/>
            </a:xfrm>
          </p:grpSpPr>
          <p:grpSp>
            <p:nvGrpSpPr>
              <p:cNvPr id="22598" name="Group 73"/>
              <p:cNvGrpSpPr>
                <a:grpSpLocks/>
              </p:cNvGrpSpPr>
              <p:nvPr/>
            </p:nvGrpSpPr>
            <p:grpSpPr bwMode="auto">
              <a:xfrm>
                <a:off x="1420" y="3235"/>
                <a:ext cx="807" cy="461"/>
                <a:chOff x="1420" y="3235"/>
                <a:chExt cx="807" cy="461"/>
              </a:xfrm>
            </p:grpSpPr>
            <p:sp>
              <p:nvSpPr>
                <p:cNvPr id="22601"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2"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3"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4"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5"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606"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9" name="Text Box 80"/>
              <p:cNvSpPr txBox="1">
                <a:spLocks noChangeArrowheads="1"/>
              </p:cNvSpPr>
              <p:nvPr/>
            </p:nvSpPr>
            <p:spPr bwMode="auto">
              <a:xfrm>
                <a:off x="1616" y="3479"/>
                <a:ext cx="421" cy="204"/>
              </a:xfrm>
              <a:prstGeom prst="rect">
                <a:avLst/>
              </a:prstGeom>
              <a:noFill/>
              <a:ln w="9525">
                <a:noFill/>
                <a:miter lim="800000"/>
                <a:headEnd/>
                <a:tailEnd/>
              </a:ln>
            </p:spPr>
            <p:txBody>
              <a:bodyPr wrap="none" lIns="92075" tIns="46038" rIns="92075" bIns="46038">
                <a:spAutoFit/>
              </a:bodyPr>
              <a:lstStyle/>
              <a:p>
                <a:r>
                  <a:rPr lang="en-US" sz="1500" dirty="0"/>
                  <a:t>Kotlin</a:t>
                </a:r>
              </a:p>
            </p:txBody>
          </p:sp>
          <p:sp>
            <p:nvSpPr>
              <p:cNvPr id="22600"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6" name="Group 82"/>
            <p:cNvGrpSpPr>
              <a:grpSpLocks/>
            </p:cNvGrpSpPr>
            <p:nvPr/>
          </p:nvGrpSpPr>
          <p:grpSpPr bwMode="auto">
            <a:xfrm>
              <a:off x="4827678" y="1981993"/>
              <a:ext cx="1281113" cy="731838"/>
              <a:chOff x="1420" y="3235"/>
              <a:chExt cx="807" cy="461"/>
            </a:xfrm>
          </p:grpSpPr>
          <p:grpSp>
            <p:nvGrpSpPr>
              <p:cNvPr id="22589" name="Group 83"/>
              <p:cNvGrpSpPr>
                <a:grpSpLocks/>
              </p:cNvGrpSpPr>
              <p:nvPr/>
            </p:nvGrpSpPr>
            <p:grpSpPr bwMode="auto">
              <a:xfrm>
                <a:off x="1420" y="3235"/>
                <a:ext cx="807" cy="461"/>
                <a:chOff x="1420" y="3235"/>
                <a:chExt cx="807" cy="461"/>
              </a:xfrm>
            </p:grpSpPr>
            <p:sp>
              <p:nvSpPr>
                <p:cNvPr id="22592"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3"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4"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5"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6"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97"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0" name="Text Box 9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91"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7" name="Group 92"/>
            <p:cNvGrpSpPr>
              <a:grpSpLocks/>
            </p:cNvGrpSpPr>
            <p:nvPr/>
          </p:nvGrpSpPr>
          <p:grpSpPr bwMode="auto">
            <a:xfrm>
              <a:off x="6789737" y="1981994"/>
              <a:ext cx="1281112" cy="731837"/>
              <a:chOff x="1420" y="3235"/>
              <a:chExt cx="807" cy="461"/>
            </a:xfrm>
          </p:grpSpPr>
          <p:grpSp>
            <p:nvGrpSpPr>
              <p:cNvPr id="22580" name="Group 93"/>
              <p:cNvGrpSpPr>
                <a:grpSpLocks/>
              </p:cNvGrpSpPr>
              <p:nvPr/>
            </p:nvGrpSpPr>
            <p:grpSpPr bwMode="auto">
              <a:xfrm>
                <a:off x="1420" y="3235"/>
                <a:ext cx="807" cy="461"/>
                <a:chOff x="1420" y="3235"/>
                <a:chExt cx="807" cy="461"/>
              </a:xfrm>
            </p:grpSpPr>
            <p:sp>
              <p:nvSpPr>
                <p:cNvPr id="22583" name="Line 9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4" name="Line 9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5" name="Line 9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6" name="Line 9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7" name="Arc 9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88" name="Arc 9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81" name="Text Box 100"/>
              <p:cNvSpPr txBox="1">
                <a:spLocks noChangeArrowheads="1"/>
              </p:cNvSpPr>
              <p:nvPr/>
            </p:nvSpPr>
            <p:spPr bwMode="auto">
              <a:xfrm>
                <a:off x="1578"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82" name="Text Box 10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40" name="Group 120"/>
            <p:cNvGrpSpPr>
              <a:grpSpLocks/>
            </p:cNvGrpSpPr>
            <p:nvPr/>
          </p:nvGrpSpPr>
          <p:grpSpPr bwMode="auto">
            <a:xfrm>
              <a:off x="6699250" y="4538105"/>
              <a:ext cx="1462087" cy="730250"/>
              <a:chOff x="624" y="2544"/>
              <a:chExt cx="921" cy="460"/>
            </a:xfrm>
          </p:grpSpPr>
          <p:grpSp>
            <p:nvGrpSpPr>
              <p:cNvPr id="22553" name="Group 121"/>
              <p:cNvGrpSpPr>
                <a:grpSpLocks/>
              </p:cNvGrpSpPr>
              <p:nvPr/>
            </p:nvGrpSpPr>
            <p:grpSpPr bwMode="auto">
              <a:xfrm>
                <a:off x="624" y="2544"/>
                <a:ext cx="921" cy="460"/>
                <a:chOff x="624" y="2544"/>
                <a:chExt cx="921" cy="460"/>
              </a:xfrm>
            </p:grpSpPr>
            <p:sp>
              <p:nvSpPr>
                <p:cNvPr id="22556"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7"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8"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9"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0"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1"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2"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3"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54" name="Text Box 130"/>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55" name="Text Box 13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41" name="Group 132"/>
            <p:cNvGrpSpPr>
              <a:grpSpLocks/>
            </p:cNvGrpSpPr>
            <p:nvPr/>
          </p:nvGrpSpPr>
          <p:grpSpPr bwMode="auto">
            <a:xfrm>
              <a:off x="2787412" y="4538105"/>
              <a:ext cx="1462088" cy="730250"/>
              <a:chOff x="624" y="2544"/>
              <a:chExt cx="921" cy="460"/>
            </a:xfrm>
          </p:grpSpPr>
          <p:grpSp>
            <p:nvGrpSpPr>
              <p:cNvPr id="22542" name="Group 133"/>
              <p:cNvGrpSpPr>
                <a:grpSpLocks/>
              </p:cNvGrpSpPr>
              <p:nvPr/>
            </p:nvGrpSpPr>
            <p:grpSpPr bwMode="auto">
              <a:xfrm>
                <a:off x="624" y="2544"/>
                <a:ext cx="921" cy="460"/>
                <a:chOff x="624" y="2544"/>
                <a:chExt cx="921" cy="460"/>
              </a:xfrm>
            </p:grpSpPr>
            <p:sp>
              <p:nvSpPr>
                <p:cNvPr id="22545" name="Line 13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6" name="Line 13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7" name="Line 13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8" name="Line 13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9" name="Line 13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0" name="Line 13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1" name="Line 14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2" name="Line 14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43" name="Text Box 142"/>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44" name="Text Box 143"/>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sp>
          <p:nvSpPr>
            <p:cNvPr id="101" name="Flowchart: Off-page Connector 100"/>
            <p:cNvSpPr/>
            <p:nvPr/>
          </p:nvSpPr>
          <p:spPr bwMode="auto">
            <a:xfrm>
              <a:off x="1107048"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102" name="Flowchart: Off-page Connector 101"/>
            <p:cNvSpPr/>
            <p:nvPr/>
          </p:nvSpPr>
          <p:spPr bwMode="auto">
            <a:xfrm>
              <a:off x="3061256"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sp>
          <p:nvSpPr>
            <p:cNvPr id="103" name="Flowchart: Off-page Connector 102"/>
            <p:cNvSpPr/>
            <p:nvPr/>
          </p:nvSpPr>
          <p:spPr bwMode="auto">
            <a:xfrm>
              <a:off x="5011034"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AArch64</a:t>
              </a:r>
            </a:p>
          </p:txBody>
        </p:sp>
        <p:sp>
          <p:nvSpPr>
            <p:cNvPr id="104" name="Flowchart: Off-page Connector 103"/>
            <p:cNvSpPr/>
            <p:nvPr/>
          </p:nvSpPr>
          <p:spPr bwMode="auto">
            <a:xfrm>
              <a:off x="6973093"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SPARC</a:t>
              </a:r>
            </a:p>
          </p:txBody>
        </p:sp>
        <p:grpSp>
          <p:nvGrpSpPr>
            <p:cNvPr id="105" name="Group 72"/>
            <p:cNvGrpSpPr>
              <a:grpSpLocks/>
            </p:cNvGrpSpPr>
            <p:nvPr/>
          </p:nvGrpSpPr>
          <p:grpSpPr bwMode="auto">
            <a:xfrm>
              <a:off x="923692" y="1981993"/>
              <a:ext cx="1281113" cy="731838"/>
              <a:chOff x="1420" y="3235"/>
              <a:chExt cx="807" cy="461"/>
            </a:xfrm>
          </p:grpSpPr>
          <p:grpSp>
            <p:nvGrpSpPr>
              <p:cNvPr id="106" name="Group 73"/>
              <p:cNvGrpSpPr>
                <a:grpSpLocks/>
              </p:cNvGrpSpPr>
              <p:nvPr/>
            </p:nvGrpSpPr>
            <p:grpSpPr bwMode="auto">
              <a:xfrm>
                <a:off x="1420" y="3235"/>
                <a:ext cx="807" cy="461"/>
                <a:chOff x="1420" y="3235"/>
                <a:chExt cx="807" cy="461"/>
              </a:xfrm>
            </p:grpSpPr>
            <p:sp>
              <p:nvSpPr>
                <p:cNvPr id="109"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2"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3"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4"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7" name="Text Box 80"/>
              <p:cNvSpPr txBox="1">
                <a:spLocks noChangeArrowheads="1"/>
              </p:cNvSpPr>
              <p:nvPr/>
            </p:nvSpPr>
            <p:spPr bwMode="auto">
              <a:xfrm>
                <a:off x="1638" y="3479"/>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08"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115" name="Group 120"/>
            <p:cNvGrpSpPr>
              <a:grpSpLocks/>
            </p:cNvGrpSpPr>
            <p:nvPr/>
          </p:nvGrpSpPr>
          <p:grpSpPr bwMode="auto">
            <a:xfrm>
              <a:off x="4737191" y="4538105"/>
              <a:ext cx="1462087" cy="730250"/>
              <a:chOff x="624" y="2544"/>
              <a:chExt cx="921" cy="460"/>
            </a:xfrm>
          </p:grpSpPr>
          <p:grpSp>
            <p:nvGrpSpPr>
              <p:cNvPr id="116" name="Group 121"/>
              <p:cNvGrpSpPr>
                <a:grpSpLocks/>
              </p:cNvGrpSpPr>
              <p:nvPr/>
            </p:nvGrpSpPr>
            <p:grpSpPr bwMode="auto">
              <a:xfrm>
                <a:off x="624" y="2544"/>
                <a:ext cx="921" cy="460"/>
                <a:chOff x="624" y="2544"/>
                <a:chExt cx="921" cy="460"/>
              </a:xfrm>
            </p:grpSpPr>
            <p:sp>
              <p:nvSpPr>
                <p:cNvPr id="119"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4"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5"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6"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7" name="Text Box 130"/>
              <p:cNvSpPr txBox="1">
                <a:spLocks noChangeArrowheads="1"/>
              </p:cNvSpPr>
              <p:nvPr/>
            </p:nvSpPr>
            <p:spPr bwMode="auto">
              <a:xfrm>
                <a:off x="898" y="2784"/>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18" name="Text Box 131"/>
              <p:cNvSpPr txBox="1">
                <a:spLocks noChangeArrowheads="1"/>
              </p:cNvSpPr>
              <p:nvPr/>
            </p:nvSpPr>
            <p:spPr bwMode="auto">
              <a:xfrm>
                <a:off x="684"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DA6ED9FB-D72D-44B5-A912-F07598DE12F8}" type="slidenum">
              <a:rPr lang="en-US" smtClean="0"/>
              <a:pPr/>
              <a:t>2</a:t>
            </a:fld>
            <a:endParaRPr lang="en-US"/>
          </a:p>
        </p:txBody>
      </p:sp>
      <p:sp>
        <p:nvSpPr>
          <p:cNvPr id="4100" name="Rectangle 2"/>
          <p:cNvSpPr>
            <a:spLocks noGrp="1" noChangeArrowheads="1"/>
          </p:cNvSpPr>
          <p:nvPr>
            <p:ph type="title"/>
          </p:nvPr>
        </p:nvSpPr>
        <p:spPr/>
        <p:txBody>
          <a:bodyPr/>
          <a:lstStyle/>
          <a:p>
            <a:r>
              <a:rPr lang="en-US" dirty="0"/>
              <a:t>Programming Languages</a:t>
            </a:r>
          </a:p>
        </p:txBody>
      </p:sp>
      <p:sp>
        <p:nvSpPr>
          <p:cNvPr id="4101" name="Rectangle 3"/>
          <p:cNvSpPr>
            <a:spLocks noGrp="1" noChangeArrowheads="1"/>
          </p:cNvSpPr>
          <p:nvPr>
            <p:ph type="body" idx="1"/>
          </p:nvPr>
        </p:nvSpPr>
        <p:spPr/>
        <p:txBody>
          <a:bodyPr/>
          <a:lstStyle/>
          <a:p>
            <a:r>
              <a:rPr lang="en-US" dirty="0"/>
              <a:t>Serve as a means of communication among people as well as between people and machines</a:t>
            </a:r>
          </a:p>
          <a:p>
            <a:r>
              <a:rPr lang="en-US" dirty="0"/>
              <a:t>Provide a framework for formulating the software solution to a problem</a:t>
            </a:r>
          </a:p>
          <a:p>
            <a:r>
              <a:rPr lang="en-US" dirty="0"/>
              <a:t>Influence the ways we think about software design by making some program structures easier to describe than others (e.g., recursion in Fortran)</a:t>
            </a:r>
          </a:p>
        </p:txBody>
      </p:sp>
      <p:sp>
        <p:nvSpPr>
          <p:cNvPr id="6" name="Text Box 4">
            <a:extLst>
              <a:ext uri="{FF2B5EF4-FFF2-40B4-BE49-F238E27FC236}">
                <a16:creationId xmlns:a16="http://schemas.microsoft.com/office/drawing/2014/main" id="{FE3A5F8C-AB0A-AE6D-CFBD-5EBFD891077D}"/>
              </a:ext>
            </a:extLst>
          </p:cNvPr>
          <p:cNvSpPr txBox="1">
            <a:spLocks noChangeArrowheads="1"/>
          </p:cNvSpPr>
          <p:nvPr/>
        </p:nvSpPr>
        <p:spPr bwMode="auto">
          <a:xfrm>
            <a:off x="952500" y="4648200"/>
            <a:ext cx="7239000" cy="1196975"/>
          </a:xfrm>
          <a:prstGeom prst="rect">
            <a:avLst/>
          </a:prstGeom>
          <a:noFill/>
          <a:ln w="9525">
            <a:solidFill>
              <a:schemeClr val="tx1"/>
            </a:solidFill>
            <a:miter lim="800000"/>
            <a:headEnd/>
            <a:tailEnd/>
          </a:ln>
        </p:spPr>
        <p:txBody>
          <a:bodyPr lIns="92075" tIns="46038" rIns="92075" bIns="46038">
            <a:spAutoFit/>
          </a:bodyPr>
          <a:lstStyle/>
          <a:p>
            <a:pPr algn="l">
              <a:spcBef>
                <a:spcPct val="50000"/>
              </a:spcBef>
              <a:buSzPct val="125000"/>
            </a:pPr>
            <a:r>
              <a:rPr kumimoji="1" lang="en-US"/>
              <a:t>“Language is an instrument of human reason, and not merely a medium for the expression of thought.”</a:t>
            </a:r>
            <a:br>
              <a:rPr kumimoji="1" lang="en-US"/>
            </a:br>
            <a:r>
              <a:rPr kumimoji="1" lang="en-US"/>
              <a:t>				–  George Boole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p:spPr>
        <p:txBody>
          <a:bodyPr/>
          <a:lstStyle/>
          <a:p>
            <a:r>
              <a:rPr lang="en-US"/>
              <a:t>©SoftMoore Consulting</a:t>
            </a:r>
          </a:p>
        </p:txBody>
      </p:sp>
      <p:sp>
        <p:nvSpPr>
          <p:cNvPr id="23555" name="Slide Number Placeholder 3"/>
          <p:cNvSpPr>
            <a:spLocks noGrp="1"/>
          </p:cNvSpPr>
          <p:nvPr>
            <p:ph type="sldNum" sz="quarter" idx="11"/>
          </p:nvPr>
        </p:nvSpPr>
        <p:spPr>
          <a:noFill/>
        </p:spPr>
        <p:txBody>
          <a:bodyPr/>
          <a:lstStyle/>
          <a:p>
            <a:r>
              <a:rPr lang="en-US"/>
              <a:t>Slide </a:t>
            </a:r>
            <a:fld id="{27D6A963-694C-4217-8D7A-5CCB4A42019A}" type="slidenum">
              <a:rPr lang="en-US" smtClean="0"/>
              <a:pPr/>
              <a:t>20</a:t>
            </a:fld>
            <a:endParaRPr lang="en-US"/>
          </a:p>
        </p:txBody>
      </p:sp>
      <p:sp>
        <p:nvSpPr>
          <p:cNvPr id="23556" name="Rectangle 2"/>
          <p:cNvSpPr>
            <a:spLocks noGrp="1" noChangeArrowheads="1"/>
          </p:cNvSpPr>
          <p:nvPr>
            <p:ph type="title"/>
          </p:nvPr>
        </p:nvSpPr>
        <p:spPr/>
        <p:txBody>
          <a:bodyPr/>
          <a:lstStyle/>
          <a:p>
            <a:r>
              <a:rPr lang="en-US" dirty="0"/>
              <a:t>Running Program P on Machine M</a:t>
            </a:r>
            <a:endParaRPr lang="en-US" sz="2600" dirty="0"/>
          </a:p>
        </p:txBody>
      </p:sp>
      <p:grpSp>
        <p:nvGrpSpPr>
          <p:cNvPr id="5" name="Group 4"/>
          <p:cNvGrpSpPr/>
          <p:nvPr/>
        </p:nvGrpSpPr>
        <p:grpSpPr>
          <a:xfrm>
            <a:off x="3944938" y="2024063"/>
            <a:ext cx="2760662" cy="1463572"/>
            <a:chOff x="3973513" y="2024063"/>
            <a:chExt cx="2760662" cy="1463572"/>
          </a:xfrm>
        </p:grpSpPr>
        <p:sp>
          <p:nvSpPr>
            <p:cNvPr id="23557" name="Text Box 47"/>
            <p:cNvSpPr txBox="1">
              <a:spLocks noChangeArrowheads="1"/>
            </p:cNvSpPr>
            <p:nvPr/>
          </p:nvSpPr>
          <p:spPr bwMode="auto">
            <a:xfrm>
              <a:off x="5565775" y="2606675"/>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cxnSp>
          <p:nvCxnSpPr>
            <p:cNvPr id="23558" name="AutoShape 48"/>
            <p:cNvCxnSpPr>
              <a:cxnSpLocks noChangeShapeType="1"/>
              <a:stCxn id="23607" idx="3"/>
              <a:endCxn id="23557" idx="1"/>
            </p:cNvCxnSpPr>
            <p:nvPr/>
          </p:nvCxnSpPr>
          <p:spPr bwMode="auto">
            <a:xfrm>
              <a:off x="4786313" y="2571751"/>
              <a:ext cx="779462" cy="195262"/>
            </a:xfrm>
            <a:prstGeom prst="straightConnector1">
              <a:avLst/>
            </a:prstGeom>
            <a:noFill/>
            <a:ln w="9525">
              <a:solidFill>
                <a:schemeClr val="tx1"/>
              </a:solidFill>
              <a:round/>
              <a:headEnd/>
              <a:tailEnd/>
            </a:ln>
          </p:spPr>
        </p:cxnSp>
        <p:cxnSp>
          <p:nvCxnSpPr>
            <p:cNvPr id="23559" name="AutoShape 49"/>
            <p:cNvCxnSpPr>
              <a:cxnSpLocks noChangeShapeType="1"/>
              <a:endCxn id="23557" idx="1"/>
            </p:cNvCxnSpPr>
            <p:nvPr/>
          </p:nvCxnSpPr>
          <p:spPr bwMode="auto">
            <a:xfrm flipV="1">
              <a:off x="4786313" y="2767013"/>
              <a:ext cx="779462" cy="280987"/>
            </a:xfrm>
            <a:prstGeom prst="straightConnector1">
              <a:avLst/>
            </a:prstGeom>
            <a:noFill/>
            <a:ln w="9525">
              <a:solidFill>
                <a:schemeClr val="tx1"/>
              </a:solidFill>
              <a:round/>
              <a:headEnd/>
              <a:tailEnd/>
            </a:ln>
          </p:spPr>
        </p:cxnSp>
        <p:grpSp>
          <p:nvGrpSpPr>
            <p:cNvPr id="2" name="Group 1"/>
            <p:cNvGrpSpPr/>
            <p:nvPr/>
          </p:nvGrpSpPr>
          <p:grpSpPr>
            <a:xfrm>
              <a:off x="3973513" y="2024063"/>
              <a:ext cx="1281112" cy="1463572"/>
              <a:chOff x="3973513" y="2024063"/>
              <a:chExt cx="1281112" cy="1463572"/>
            </a:xfrm>
          </p:grpSpPr>
          <p:sp>
            <p:nvSpPr>
              <p:cNvPr id="23562" name="AutoShape 69"/>
              <p:cNvSpPr>
                <a:spLocks noChangeArrowheads="1"/>
              </p:cNvSpPr>
              <p:nvPr/>
            </p:nvSpPr>
            <p:spPr bwMode="auto">
              <a:xfrm>
                <a:off x="4568032" y="2546350"/>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23565" name="Group 104"/>
              <p:cNvGrpSpPr>
                <a:grpSpLocks/>
              </p:cNvGrpSpPr>
              <p:nvPr/>
            </p:nvGrpSpPr>
            <p:grpSpPr bwMode="auto">
              <a:xfrm>
                <a:off x="3973513" y="2024063"/>
                <a:ext cx="1281112" cy="731837"/>
                <a:chOff x="1420" y="3235"/>
                <a:chExt cx="807" cy="461"/>
              </a:xfrm>
            </p:grpSpPr>
            <p:grpSp>
              <p:nvGrpSpPr>
                <p:cNvPr id="23606" name="Group 105"/>
                <p:cNvGrpSpPr>
                  <a:grpSpLocks/>
                </p:cNvGrpSpPr>
                <p:nvPr/>
              </p:nvGrpSpPr>
              <p:grpSpPr bwMode="auto">
                <a:xfrm>
                  <a:off x="1420" y="3235"/>
                  <a:ext cx="807" cy="461"/>
                  <a:chOff x="1420" y="3235"/>
                  <a:chExt cx="807" cy="461"/>
                </a:xfrm>
              </p:grpSpPr>
              <p:sp>
                <p:nvSpPr>
                  <p:cNvPr id="23609" name="Line 10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0" name="Line 10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1" name="Line 10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2" name="Line 10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3" name="Arc 11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614" name="Arc 11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607" name="Text Box 112"/>
                <p:cNvSpPr txBox="1">
                  <a:spLocks noChangeArrowheads="1"/>
                </p:cNvSpPr>
                <p:nvPr/>
              </p:nvSpPr>
              <p:spPr bwMode="auto">
                <a:xfrm>
                  <a:off x="1716" y="3479"/>
                  <a:ext cx="216" cy="202"/>
                </a:xfrm>
                <a:prstGeom prst="rect">
                  <a:avLst/>
                </a:prstGeom>
                <a:noFill/>
                <a:ln w="9525">
                  <a:noFill/>
                  <a:miter lim="800000"/>
                  <a:headEnd/>
                  <a:tailEnd/>
                </a:ln>
              </p:spPr>
              <p:txBody>
                <a:bodyPr wrap="none" lIns="92075" tIns="46038" rIns="92075" bIns="46038">
                  <a:spAutoFit/>
                </a:bodyPr>
                <a:lstStyle/>
                <a:p>
                  <a:r>
                    <a:rPr lang="en-US" sz="1500" dirty="0"/>
                    <a:t>M</a:t>
                  </a:r>
                </a:p>
              </p:txBody>
            </p:sp>
            <p:sp>
              <p:nvSpPr>
                <p:cNvPr id="23608" name="Text Box 11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2" name="Flowchart: Off-page Connector 71"/>
              <p:cNvSpPr/>
              <p:nvPr/>
            </p:nvSpPr>
            <p:spPr bwMode="auto">
              <a:xfrm>
                <a:off x="4156974" y="275611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grpSp>
      <p:grpSp>
        <p:nvGrpSpPr>
          <p:cNvPr id="10" name="Group 9"/>
          <p:cNvGrpSpPr/>
          <p:nvPr/>
        </p:nvGrpSpPr>
        <p:grpSpPr>
          <a:xfrm>
            <a:off x="2508250" y="3947318"/>
            <a:ext cx="4286250" cy="1463287"/>
            <a:chOff x="2508250" y="3947318"/>
            <a:chExt cx="4286250" cy="1463287"/>
          </a:xfrm>
        </p:grpSpPr>
        <p:grpSp>
          <p:nvGrpSpPr>
            <p:cNvPr id="3" name="Group 2"/>
            <p:cNvGrpSpPr/>
            <p:nvPr/>
          </p:nvGrpSpPr>
          <p:grpSpPr>
            <a:xfrm>
              <a:off x="2508250" y="3947490"/>
              <a:ext cx="1606550" cy="1462942"/>
              <a:chOff x="2217738" y="3947319"/>
              <a:chExt cx="1606550" cy="1462942"/>
            </a:xfrm>
          </p:grpSpPr>
          <p:sp>
            <p:nvSpPr>
              <p:cNvPr id="23560" name="Text Box 67"/>
              <p:cNvSpPr txBox="1">
                <a:spLocks noChangeArrowheads="1"/>
              </p:cNvSpPr>
              <p:nvPr/>
            </p:nvSpPr>
            <p:spPr bwMode="auto">
              <a:xfrm>
                <a:off x="3316288" y="4366419"/>
                <a:ext cx="508000" cy="585787"/>
              </a:xfrm>
              <a:prstGeom prst="rect">
                <a:avLst/>
              </a:prstGeom>
              <a:noFill/>
              <a:ln w="9525">
                <a:noFill/>
                <a:miter lim="800000"/>
                <a:headEnd/>
                <a:tailEnd/>
              </a:ln>
            </p:spPr>
            <p:txBody>
              <a:bodyPr wrap="none" lIns="92075" tIns="46038" rIns="92075" bIns="46038">
                <a:spAutoFit/>
              </a:bodyPr>
              <a:lstStyle/>
              <a:p>
                <a:r>
                  <a:rPr lang="en-US" sz="3200">
                    <a:solidFill>
                      <a:srgbClr val="00B050"/>
                    </a:solidFill>
                    <a:sym typeface="Wingdings" pitchFamily="2" charset="2"/>
                  </a:rPr>
                  <a:t></a:t>
                </a:r>
                <a:endParaRPr lang="en-US" sz="3200">
                  <a:solidFill>
                    <a:srgbClr val="00B050"/>
                  </a:solidFill>
                </a:endParaRPr>
              </a:p>
            </p:txBody>
          </p:sp>
          <p:grpSp>
            <p:nvGrpSpPr>
              <p:cNvPr id="23588" name="Group 125"/>
              <p:cNvGrpSpPr>
                <a:grpSpLocks/>
              </p:cNvGrpSpPr>
              <p:nvPr/>
            </p:nvGrpSpPr>
            <p:grpSpPr bwMode="auto">
              <a:xfrm>
                <a:off x="2217738" y="3947319"/>
                <a:ext cx="1281112" cy="731837"/>
                <a:chOff x="1420" y="3235"/>
                <a:chExt cx="807" cy="461"/>
              </a:xfrm>
            </p:grpSpPr>
            <p:grpSp>
              <p:nvGrpSpPr>
                <p:cNvPr id="23589" name="Group 126"/>
                <p:cNvGrpSpPr>
                  <a:grpSpLocks/>
                </p:cNvGrpSpPr>
                <p:nvPr/>
              </p:nvGrpSpPr>
              <p:grpSpPr bwMode="auto">
                <a:xfrm>
                  <a:off x="1420" y="3235"/>
                  <a:ext cx="807" cy="461"/>
                  <a:chOff x="1420" y="3235"/>
                  <a:chExt cx="807" cy="461"/>
                </a:xfrm>
              </p:grpSpPr>
              <p:sp>
                <p:nvSpPr>
                  <p:cNvPr id="23592" name="Line 12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3" name="Line 12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4" name="Line 12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5" name="Line 13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6" name="Arc 13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97" name="Arc 13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90" name="Text Box 13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91" name="Text Box 13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8" name="Flowchart: Off-page Connector 77"/>
              <p:cNvSpPr/>
              <p:nvPr/>
            </p:nvSpPr>
            <p:spPr bwMode="auto">
              <a:xfrm>
                <a:off x="2401094" y="467874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4" name="Group 3"/>
            <p:cNvGrpSpPr/>
            <p:nvPr/>
          </p:nvGrpSpPr>
          <p:grpSpPr>
            <a:xfrm>
              <a:off x="5257800" y="3947318"/>
              <a:ext cx="1536700" cy="1463287"/>
              <a:chOff x="5729288" y="3947318"/>
              <a:chExt cx="1536700" cy="1463287"/>
            </a:xfrm>
          </p:grpSpPr>
          <p:sp>
            <p:nvSpPr>
              <p:cNvPr id="23561" name="Text Box 68"/>
              <p:cNvSpPr txBox="1">
                <a:spLocks noChangeArrowheads="1"/>
              </p:cNvSpPr>
              <p:nvPr/>
            </p:nvSpPr>
            <p:spPr bwMode="auto">
              <a:xfrm>
                <a:off x="6818313" y="4368006"/>
                <a:ext cx="447675" cy="585787"/>
              </a:xfrm>
              <a:prstGeom prst="rect">
                <a:avLst/>
              </a:prstGeom>
              <a:noFill/>
              <a:ln w="9525">
                <a:noFill/>
                <a:miter lim="800000"/>
                <a:headEnd/>
                <a:tailEnd/>
              </a:ln>
            </p:spPr>
            <p:txBody>
              <a:bodyPr wrap="none" lIns="92075" tIns="46038" rIns="92075" bIns="46038">
                <a:spAutoFit/>
              </a:bodyPr>
              <a:lstStyle/>
              <a:p>
                <a:r>
                  <a:rPr lang="en-US" sz="3200">
                    <a:solidFill>
                      <a:srgbClr val="FF0000"/>
                    </a:solidFill>
                    <a:sym typeface="Wingdings" pitchFamily="2" charset="2"/>
                  </a:rPr>
                  <a:t></a:t>
                </a:r>
                <a:endParaRPr lang="en-US" sz="3200">
                  <a:solidFill>
                    <a:srgbClr val="FF0000"/>
                  </a:solidFill>
                </a:endParaRPr>
              </a:p>
            </p:txBody>
          </p:sp>
          <p:grpSp>
            <p:nvGrpSpPr>
              <p:cNvPr id="23569" name="Group 145"/>
              <p:cNvGrpSpPr>
                <a:grpSpLocks/>
              </p:cNvGrpSpPr>
              <p:nvPr/>
            </p:nvGrpSpPr>
            <p:grpSpPr bwMode="auto">
              <a:xfrm>
                <a:off x="5729288" y="3947318"/>
                <a:ext cx="1281112" cy="731838"/>
                <a:chOff x="1420" y="3235"/>
                <a:chExt cx="807" cy="461"/>
              </a:xfrm>
            </p:grpSpPr>
            <p:grpSp>
              <p:nvGrpSpPr>
                <p:cNvPr id="23570" name="Group 146"/>
                <p:cNvGrpSpPr>
                  <a:grpSpLocks/>
                </p:cNvGrpSpPr>
                <p:nvPr/>
              </p:nvGrpSpPr>
              <p:grpSpPr bwMode="auto">
                <a:xfrm>
                  <a:off x="1420" y="3235"/>
                  <a:ext cx="807" cy="461"/>
                  <a:chOff x="1420" y="3235"/>
                  <a:chExt cx="807" cy="461"/>
                </a:xfrm>
              </p:grpSpPr>
              <p:sp>
                <p:nvSpPr>
                  <p:cNvPr id="23573" name="Line 14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4" name="Line 14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5" name="Line 14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6" name="Line 15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7" name="Arc 15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78" name="Arc 15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71" name="Text Box 15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72" name="Text Box 15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9" name="Flowchart: Off-page Connector 78"/>
              <p:cNvSpPr/>
              <p:nvPr/>
            </p:nvSpPr>
            <p:spPr bwMode="auto">
              <a:xfrm>
                <a:off x="5912698" y="4679085"/>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p:cNvSpPr>
            <a:spLocks noGrp="1"/>
          </p:cNvSpPr>
          <p:nvPr>
            <p:ph type="ftr" sz="quarter" idx="10"/>
          </p:nvPr>
        </p:nvSpPr>
        <p:spPr>
          <a:noFill/>
        </p:spPr>
        <p:txBody>
          <a:bodyPr/>
          <a:lstStyle/>
          <a:p>
            <a:r>
              <a:rPr lang="en-US"/>
              <a:t>©SoftMoore Consulting</a:t>
            </a:r>
          </a:p>
        </p:txBody>
      </p:sp>
      <p:sp>
        <p:nvSpPr>
          <p:cNvPr id="24579" name="Slide Number Placeholder 3"/>
          <p:cNvSpPr>
            <a:spLocks noGrp="1"/>
          </p:cNvSpPr>
          <p:nvPr>
            <p:ph type="sldNum" sz="quarter" idx="11"/>
          </p:nvPr>
        </p:nvSpPr>
        <p:spPr>
          <a:noFill/>
        </p:spPr>
        <p:txBody>
          <a:bodyPr/>
          <a:lstStyle/>
          <a:p>
            <a:r>
              <a:rPr lang="en-US"/>
              <a:t>Slide </a:t>
            </a:r>
            <a:fld id="{E020F80A-6D5B-4351-9D76-3F92646D023E}" type="slidenum">
              <a:rPr lang="en-US" smtClean="0"/>
              <a:pPr/>
              <a:t>21</a:t>
            </a:fld>
            <a:endParaRPr lang="en-US"/>
          </a:p>
        </p:txBody>
      </p:sp>
      <p:sp>
        <p:nvSpPr>
          <p:cNvPr id="24580" name="Rectangle 2"/>
          <p:cNvSpPr>
            <a:spLocks noGrp="1" noChangeArrowheads="1"/>
          </p:cNvSpPr>
          <p:nvPr>
            <p:ph type="title"/>
          </p:nvPr>
        </p:nvSpPr>
        <p:spPr/>
        <p:txBody>
          <a:bodyPr/>
          <a:lstStyle/>
          <a:p>
            <a:r>
              <a:rPr lang="en-US" dirty="0"/>
              <a:t>Compiling a Program</a:t>
            </a:r>
          </a:p>
        </p:txBody>
      </p:sp>
      <p:grpSp>
        <p:nvGrpSpPr>
          <p:cNvPr id="11" name="Group 10">
            <a:extLst>
              <a:ext uri="{FF2B5EF4-FFF2-40B4-BE49-F238E27FC236}">
                <a16:creationId xmlns:a16="http://schemas.microsoft.com/office/drawing/2014/main" id="{7C68096F-795C-483A-99C0-95C351F456AB}"/>
              </a:ext>
            </a:extLst>
          </p:cNvPr>
          <p:cNvGrpSpPr/>
          <p:nvPr/>
        </p:nvGrpSpPr>
        <p:grpSpPr>
          <a:xfrm>
            <a:off x="2578100" y="2362200"/>
            <a:ext cx="3987800" cy="1844675"/>
            <a:chOff x="2578100" y="2506662"/>
            <a:chExt cx="3987800" cy="1844675"/>
          </a:xfrm>
        </p:grpSpPr>
        <p:sp>
          <p:nvSpPr>
            <p:cNvPr id="24581" name="Text Box 23"/>
            <p:cNvSpPr txBox="1">
              <a:spLocks noChangeArrowheads="1"/>
            </p:cNvSpPr>
            <p:nvPr/>
          </p:nvSpPr>
          <p:spPr bwMode="auto">
            <a:xfrm>
              <a:off x="2578100" y="3569494"/>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sp>
          <p:nvSpPr>
            <p:cNvPr id="24582" name="Text Box 24"/>
            <p:cNvSpPr txBox="1">
              <a:spLocks noChangeArrowheads="1"/>
            </p:cNvSpPr>
            <p:nvPr/>
          </p:nvSpPr>
          <p:spPr bwMode="auto">
            <a:xfrm>
              <a:off x="5397500" y="4030662"/>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cxnSp>
          <p:nvCxnSpPr>
            <p:cNvPr id="24583" name="AutoShape 25"/>
            <p:cNvCxnSpPr>
              <a:cxnSpLocks noChangeShapeType="1"/>
              <a:stCxn id="24581" idx="0"/>
              <a:endCxn id="24586" idx="2"/>
            </p:cNvCxnSpPr>
            <p:nvPr/>
          </p:nvCxnSpPr>
          <p:spPr bwMode="auto">
            <a:xfrm flipV="1">
              <a:off x="3162300" y="3166708"/>
              <a:ext cx="197560" cy="402786"/>
            </a:xfrm>
            <a:prstGeom prst="straightConnector1">
              <a:avLst/>
            </a:prstGeom>
            <a:noFill/>
            <a:ln w="9525">
              <a:solidFill>
                <a:schemeClr val="tx1"/>
              </a:solidFill>
              <a:round/>
              <a:headEnd/>
              <a:tailEnd/>
            </a:ln>
          </p:spPr>
        </p:cxnSp>
        <p:cxnSp>
          <p:nvCxnSpPr>
            <p:cNvPr id="24584" name="AutoShape 26"/>
            <p:cNvCxnSpPr>
              <a:cxnSpLocks noChangeShapeType="1"/>
              <a:stCxn id="24581" idx="0"/>
              <a:endCxn id="24585" idx="2"/>
            </p:cNvCxnSpPr>
            <p:nvPr/>
          </p:nvCxnSpPr>
          <p:spPr bwMode="auto">
            <a:xfrm flipV="1">
              <a:off x="3162300" y="3138487"/>
              <a:ext cx="1047751" cy="431007"/>
            </a:xfrm>
            <a:prstGeom prst="straightConnector1">
              <a:avLst/>
            </a:prstGeom>
            <a:noFill/>
            <a:ln w="9525">
              <a:solidFill>
                <a:schemeClr val="tx1"/>
              </a:solidFill>
              <a:round/>
              <a:headEnd/>
              <a:tailEnd/>
            </a:ln>
          </p:spPr>
        </p:cxnSp>
        <p:sp>
          <p:nvSpPr>
            <p:cNvPr id="24585" name="AutoShape 27"/>
            <p:cNvSpPr>
              <a:spLocks noChangeArrowheads="1"/>
            </p:cNvSpPr>
            <p:nvPr/>
          </p:nvSpPr>
          <p:spPr bwMode="auto">
            <a:xfrm>
              <a:off x="4164013" y="3046412"/>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6" name="AutoShape 28"/>
            <p:cNvSpPr>
              <a:spLocks noChangeArrowheads="1"/>
            </p:cNvSpPr>
            <p:nvPr/>
          </p:nvSpPr>
          <p:spPr bwMode="auto">
            <a:xfrm>
              <a:off x="3313822" y="3074633"/>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7" name="AutoShape 29"/>
            <p:cNvSpPr>
              <a:spLocks noChangeArrowheads="1"/>
            </p:cNvSpPr>
            <p:nvPr/>
          </p:nvSpPr>
          <p:spPr bwMode="auto">
            <a:xfrm>
              <a:off x="4602163" y="3387725"/>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4589" name="AutoShape 31"/>
            <p:cNvCxnSpPr>
              <a:cxnSpLocks noChangeShapeType="1"/>
              <a:stCxn id="24587" idx="3"/>
              <a:endCxn id="24582" idx="1"/>
            </p:cNvCxnSpPr>
            <p:nvPr/>
          </p:nvCxnSpPr>
          <p:spPr bwMode="auto">
            <a:xfrm>
              <a:off x="4694238" y="3433763"/>
              <a:ext cx="703262" cy="757237"/>
            </a:xfrm>
            <a:prstGeom prst="straightConnector1">
              <a:avLst/>
            </a:prstGeom>
            <a:noFill/>
            <a:ln w="9525">
              <a:solidFill>
                <a:schemeClr val="tx1"/>
              </a:solidFill>
              <a:round/>
              <a:headEnd/>
              <a:tailEnd/>
            </a:ln>
          </p:spPr>
        </p:cxnSp>
        <p:cxnSp>
          <p:nvCxnSpPr>
            <p:cNvPr id="24590" name="AutoShape 32"/>
            <p:cNvCxnSpPr>
              <a:cxnSpLocks noChangeShapeType="1"/>
              <a:stCxn id="24588" idx="3"/>
              <a:endCxn id="24582" idx="1"/>
            </p:cNvCxnSpPr>
            <p:nvPr/>
          </p:nvCxnSpPr>
          <p:spPr bwMode="auto">
            <a:xfrm>
              <a:off x="4692650" y="3784601"/>
              <a:ext cx="704850" cy="406399"/>
            </a:xfrm>
            <a:prstGeom prst="straightConnector1">
              <a:avLst/>
            </a:prstGeom>
            <a:noFill/>
            <a:ln w="9525">
              <a:solidFill>
                <a:schemeClr val="tx1"/>
              </a:solidFill>
              <a:round/>
              <a:headEnd/>
              <a:tailEnd/>
            </a:ln>
          </p:spPr>
        </p:cxnSp>
        <p:grpSp>
          <p:nvGrpSpPr>
            <p:cNvPr id="24592" name="Group 62"/>
            <p:cNvGrpSpPr>
              <a:grpSpLocks/>
            </p:cNvGrpSpPr>
            <p:nvPr/>
          </p:nvGrpSpPr>
          <p:grpSpPr bwMode="auto">
            <a:xfrm>
              <a:off x="3852863" y="2873375"/>
              <a:ext cx="1462087" cy="730250"/>
              <a:chOff x="624" y="2544"/>
              <a:chExt cx="921" cy="460"/>
            </a:xfrm>
          </p:grpSpPr>
          <p:grpSp>
            <p:nvGrpSpPr>
              <p:cNvPr id="24613" name="Group 63"/>
              <p:cNvGrpSpPr>
                <a:grpSpLocks/>
              </p:cNvGrpSpPr>
              <p:nvPr/>
            </p:nvGrpSpPr>
            <p:grpSpPr bwMode="auto">
              <a:xfrm>
                <a:off x="624" y="2544"/>
                <a:ext cx="921" cy="460"/>
                <a:chOff x="624" y="2544"/>
                <a:chExt cx="921" cy="460"/>
              </a:xfrm>
            </p:grpSpPr>
            <p:sp>
              <p:nvSpPr>
                <p:cNvPr id="24616" name="Line 6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7" name="Line 6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8" name="Line 6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9" name="Line 6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0" name="Line 6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1" name="Line 6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2" name="Line 7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3" name="Line 7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4614" name="Text Box 72"/>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4615" name="Text Box 73"/>
              <p:cNvSpPr txBox="1">
                <a:spLocks noChangeArrowheads="1"/>
              </p:cNvSpPr>
              <p:nvPr/>
            </p:nvSpPr>
            <p:spPr bwMode="auto">
              <a:xfrm>
                <a:off x="824"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grpSp>
          <p:nvGrpSpPr>
            <p:cNvPr id="24593" name="Group 74"/>
            <p:cNvGrpSpPr>
              <a:grpSpLocks/>
            </p:cNvGrpSpPr>
            <p:nvPr/>
          </p:nvGrpSpPr>
          <p:grpSpPr bwMode="auto">
            <a:xfrm>
              <a:off x="2755900" y="2506662"/>
              <a:ext cx="1281113" cy="731838"/>
              <a:chOff x="1420" y="3235"/>
              <a:chExt cx="807" cy="461"/>
            </a:xfrm>
          </p:grpSpPr>
          <p:grpSp>
            <p:nvGrpSpPr>
              <p:cNvPr id="24604" name="Group 75"/>
              <p:cNvGrpSpPr>
                <a:grpSpLocks/>
              </p:cNvGrpSpPr>
              <p:nvPr/>
            </p:nvGrpSpPr>
            <p:grpSpPr bwMode="auto">
              <a:xfrm>
                <a:off x="1420" y="3235"/>
                <a:ext cx="807" cy="461"/>
                <a:chOff x="1420" y="3235"/>
                <a:chExt cx="807" cy="461"/>
              </a:xfrm>
            </p:grpSpPr>
            <p:sp>
              <p:nvSpPr>
                <p:cNvPr id="24607"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8"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9"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0" name="Line 7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1"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12"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605" name="Text Box 82"/>
              <p:cNvSpPr txBox="1">
                <a:spLocks noChangeArrowheads="1"/>
              </p:cNvSpPr>
              <p:nvPr/>
            </p:nvSpPr>
            <p:spPr bwMode="auto">
              <a:xfrm>
                <a:off x="1726" y="3479"/>
                <a:ext cx="196" cy="202"/>
              </a:xfrm>
              <a:prstGeom prst="rect">
                <a:avLst/>
              </a:prstGeom>
              <a:noFill/>
              <a:ln w="9525">
                <a:noFill/>
                <a:miter lim="800000"/>
                <a:headEnd/>
                <a:tailEnd/>
              </a:ln>
            </p:spPr>
            <p:txBody>
              <a:bodyPr wrap="none" lIns="92075" tIns="46038" rIns="92075" bIns="46038">
                <a:spAutoFit/>
              </a:bodyPr>
              <a:lstStyle/>
              <a:p>
                <a:r>
                  <a:rPr lang="en-US" sz="1500" dirty="0"/>
                  <a:t>S</a:t>
                </a:r>
              </a:p>
            </p:txBody>
          </p:sp>
          <p:sp>
            <p:nvSpPr>
              <p:cNvPr id="24606" name="Text Box 8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dirty="0"/>
                  <a:t>P</a:t>
                </a:r>
              </a:p>
            </p:txBody>
          </p:sp>
        </p:grpSp>
        <p:grpSp>
          <p:nvGrpSpPr>
            <p:cNvPr id="24594" name="Group 84"/>
            <p:cNvGrpSpPr>
              <a:grpSpLocks/>
            </p:cNvGrpSpPr>
            <p:nvPr/>
          </p:nvGrpSpPr>
          <p:grpSpPr bwMode="auto">
            <a:xfrm>
              <a:off x="5130800" y="2506662"/>
              <a:ext cx="1281113" cy="731838"/>
              <a:chOff x="1420" y="3235"/>
              <a:chExt cx="807" cy="461"/>
            </a:xfrm>
          </p:grpSpPr>
          <p:grpSp>
            <p:nvGrpSpPr>
              <p:cNvPr id="24595" name="Group 85"/>
              <p:cNvGrpSpPr>
                <a:grpSpLocks/>
              </p:cNvGrpSpPr>
              <p:nvPr/>
            </p:nvGrpSpPr>
            <p:grpSpPr bwMode="auto">
              <a:xfrm>
                <a:off x="1420" y="3235"/>
                <a:ext cx="807" cy="461"/>
                <a:chOff x="1420" y="3235"/>
                <a:chExt cx="807" cy="461"/>
              </a:xfrm>
            </p:grpSpPr>
            <p:sp>
              <p:nvSpPr>
                <p:cNvPr id="24598" name="Line 8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599" name="Line 8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0" name="Line 8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1" name="Line 8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2" name="Arc 9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03" name="Arc 9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596" name="Text Box 92"/>
              <p:cNvSpPr txBox="1">
                <a:spLocks noChangeArrowheads="1"/>
              </p:cNvSpPr>
              <p:nvPr/>
            </p:nvSpPr>
            <p:spPr bwMode="auto">
              <a:xfrm>
                <a:off x="1730" y="3479"/>
                <a:ext cx="189" cy="202"/>
              </a:xfrm>
              <a:prstGeom prst="rect">
                <a:avLst/>
              </a:prstGeom>
              <a:noFill/>
              <a:ln w="9525">
                <a:noFill/>
                <a:miter lim="800000"/>
                <a:headEnd/>
                <a:tailEnd/>
              </a:ln>
            </p:spPr>
            <p:txBody>
              <a:bodyPr wrap="none" lIns="92075" tIns="46038" rIns="92075" bIns="46038">
                <a:spAutoFit/>
              </a:bodyPr>
              <a:lstStyle/>
              <a:p>
                <a:r>
                  <a:rPr lang="en-US" sz="1500"/>
                  <a:t>T</a:t>
                </a:r>
              </a:p>
            </p:txBody>
          </p:sp>
          <p:sp>
            <p:nvSpPr>
              <p:cNvPr id="24597" name="Text Box 93"/>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56" name="Flowchart: Off-page Connector 55"/>
            <p:cNvSpPr/>
            <p:nvPr/>
          </p:nvSpPr>
          <p:spPr bwMode="auto">
            <a:xfrm>
              <a:off x="4127500" y="36039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
          <p:nvSpPr>
            <p:cNvPr id="48" name="Text Box 24">
              <a:extLst>
                <a:ext uri="{FF2B5EF4-FFF2-40B4-BE49-F238E27FC236}">
                  <a16:creationId xmlns:a16="http://schemas.microsoft.com/office/drawing/2014/main" id="{B4240022-B524-4583-89D4-1635A47CA49B}"/>
                </a:ext>
              </a:extLst>
            </p:cNvPr>
            <p:cNvSpPr txBox="1">
              <a:spLocks noChangeArrowheads="1"/>
            </p:cNvSpPr>
            <p:nvPr/>
          </p:nvSpPr>
          <p:spPr bwMode="auto">
            <a:xfrm>
              <a:off x="5397500" y="3569494"/>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sp>
          <p:nvSpPr>
            <p:cNvPr id="49" name="AutoShape 27">
              <a:extLst>
                <a:ext uri="{FF2B5EF4-FFF2-40B4-BE49-F238E27FC236}">
                  <a16:creationId xmlns:a16="http://schemas.microsoft.com/office/drawing/2014/main" id="{12379CFD-AA58-43AF-BA6B-EF38BA2E1082}"/>
                </a:ext>
              </a:extLst>
            </p:cNvPr>
            <p:cNvSpPr>
              <a:spLocks noChangeArrowheads="1"/>
            </p:cNvSpPr>
            <p:nvPr/>
          </p:nvSpPr>
          <p:spPr bwMode="auto">
            <a:xfrm>
              <a:off x="4874858" y="3046412"/>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4" name="Straight Connector 3">
              <a:extLst>
                <a:ext uri="{FF2B5EF4-FFF2-40B4-BE49-F238E27FC236}">
                  <a16:creationId xmlns:a16="http://schemas.microsoft.com/office/drawing/2014/main" id="{113C37D6-2CC9-482A-970C-267A759C4CDC}"/>
                </a:ext>
              </a:extLst>
            </p:cNvPr>
            <p:cNvCxnSpPr>
              <a:cxnSpLocks/>
              <a:stCxn id="49" idx="2"/>
              <a:endCxn id="48" idx="0"/>
            </p:cNvCxnSpPr>
            <p:nvPr/>
          </p:nvCxnSpPr>
          <p:spPr bwMode="auto">
            <a:xfrm>
              <a:off x="4920896" y="3138487"/>
              <a:ext cx="1060804" cy="431007"/>
            </a:xfrm>
            <a:prstGeom prst="line">
              <a:avLst/>
            </a:prstGeom>
            <a:no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D540EC6E-4279-44B4-A664-9402C478A567}"/>
                </a:ext>
              </a:extLst>
            </p:cNvPr>
            <p:cNvCxnSpPr>
              <a:cxnSpLocks/>
              <a:stCxn id="57" idx="2"/>
              <a:endCxn id="48" idx="0"/>
            </p:cNvCxnSpPr>
            <p:nvPr/>
          </p:nvCxnSpPr>
          <p:spPr bwMode="auto">
            <a:xfrm>
              <a:off x="5810605" y="3166708"/>
              <a:ext cx="171095" cy="402786"/>
            </a:xfrm>
            <a:prstGeom prst="line">
              <a:avLst/>
            </a:prstGeom>
            <a:noFill/>
            <a:ln w="9525" cap="flat" cmpd="sng" algn="ctr">
              <a:solidFill>
                <a:schemeClr val="tx1"/>
              </a:solidFill>
              <a:prstDash val="solid"/>
              <a:round/>
              <a:headEnd type="none" w="med" len="med"/>
              <a:tailEnd type="none" w="med" len="med"/>
            </a:ln>
            <a:effectLst/>
          </p:spPr>
        </p:cxnSp>
        <p:sp>
          <p:nvSpPr>
            <p:cNvPr id="57" name="AutoShape 27">
              <a:extLst>
                <a:ext uri="{FF2B5EF4-FFF2-40B4-BE49-F238E27FC236}">
                  <a16:creationId xmlns:a16="http://schemas.microsoft.com/office/drawing/2014/main" id="{1E1CCFAE-EF85-4725-92FF-79F19374432E}"/>
                </a:ext>
              </a:extLst>
            </p:cNvPr>
            <p:cNvSpPr>
              <a:spLocks noChangeArrowheads="1"/>
            </p:cNvSpPr>
            <p:nvPr/>
          </p:nvSpPr>
          <p:spPr bwMode="auto">
            <a:xfrm>
              <a:off x="5764567" y="3074633"/>
              <a:ext cx="92075" cy="92075"/>
            </a:xfrm>
            <a:prstGeom prst="diamond">
              <a:avLst/>
            </a:prstGeom>
            <a:noFill/>
            <a:ln w="9525">
              <a:noFill/>
              <a:miter lim="800000"/>
              <a:headEnd/>
              <a:tailEnd/>
            </a:ln>
          </p:spPr>
          <p:txBody>
            <a:bodyPr wrap="none" lIns="92075" tIns="46038" rIns="92075" bIns="46038" anchor="ctr"/>
            <a:lstStyle/>
            <a:p>
              <a:endParaRPr 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9DDEE225-D86C-4D50-884F-0E70C73D10A7}" type="slidenum">
              <a:rPr lang="en-US" smtClean="0"/>
              <a:pPr/>
              <a:t>22</a:t>
            </a:fld>
            <a:endParaRPr lang="en-US"/>
          </a:p>
        </p:txBody>
      </p:sp>
      <p:sp>
        <p:nvSpPr>
          <p:cNvPr id="25604" name="Rectangle 2"/>
          <p:cNvSpPr>
            <a:spLocks noGrp="1" noChangeArrowheads="1"/>
          </p:cNvSpPr>
          <p:nvPr>
            <p:ph type="title"/>
          </p:nvPr>
        </p:nvSpPr>
        <p:spPr/>
        <p:txBody>
          <a:bodyPr/>
          <a:lstStyle/>
          <a:p>
            <a:r>
              <a:rPr lang="en-US" sz="2800" dirty="0"/>
              <a:t>Example: Compiling and</a:t>
            </a:r>
            <a:br>
              <a:rPr lang="en-US" sz="2800" dirty="0"/>
            </a:br>
            <a:r>
              <a:rPr lang="en-US" sz="2800" dirty="0"/>
              <a:t>Executing a Program</a:t>
            </a:r>
          </a:p>
        </p:txBody>
      </p:sp>
      <p:grpSp>
        <p:nvGrpSpPr>
          <p:cNvPr id="2" name="Group 1"/>
          <p:cNvGrpSpPr/>
          <p:nvPr/>
        </p:nvGrpSpPr>
        <p:grpSpPr>
          <a:xfrm>
            <a:off x="1830146" y="1981200"/>
            <a:ext cx="4567479" cy="3796321"/>
            <a:chOff x="1830146" y="1981200"/>
            <a:chExt cx="4567479" cy="3796321"/>
          </a:xfrm>
        </p:grpSpPr>
        <p:sp>
          <p:nvSpPr>
            <p:cNvPr id="25605" name="Text Box 29"/>
            <p:cNvSpPr txBox="1">
              <a:spLocks noChangeArrowheads="1"/>
            </p:cNvSpPr>
            <p:nvPr/>
          </p:nvSpPr>
          <p:spPr bwMode="auto">
            <a:xfrm>
              <a:off x="1830146" y="273526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25606" name="Text Box 30"/>
            <p:cNvSpPr txBox="1">
              <a:spLocks noChangeArrowheads="1"/>
            </p:cNvSpPr>
            <p:nvPr/>
          </p:nvSpPr>
          <p:spPr bwMode="auto">
            <a:xfrm>
              <a:off x="1847686" y="4794250"/>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25608" name="Group 50"/>
            <p:cNvGrpSpPr>
              <a:grpSpLocks/>
            </p:cNvGrpSpPr>
            <p:nvPr/>
          </p:nvGrpSpPr>
          <p:grpSpPr bwMode="auto">
            <a:xfrm>
              <a:off x="3838575" y="2347913"/>
              <a:ext cx="1462088" cy="730250"/>
              <a:chOff x="624" y="2544"/>
              <a:chExt cx="921" cy="460"/>
            </a:xfrm>
          </p:grpSpPr>
          <p:grpSp>
            <p:nvGrpSpPr>
              <p:cNvPr id="25649" name="Group 51"/>
              <p:cNvGrpSpPr>
                <a:grpSpLocks/>
              </p:cNvGrpSpPr>
              <p:nvPr/>
            </p:nvGrpSpPr>
            <p:grpSpPr bwMode="auto">
              <a:xfrm>
                <a:off x="624" y="2544"/>
                <a:ext cx="921" cy="460"/>
                <a:chOff x="624" y="2544"/>
                <a:chExt cx="921" cy="460"/>
              </a:xfrm>
            </p:grpSpPr>
            <p:sp>
              <p:nvSpPr>
                <p:cNvPr id="25652" name="Line 5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3" name="Line 5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4" name="Line 5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5" name="Line 5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6" name="Line 5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7" name="Line 5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8" name="Line 5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9" name="Line 5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5650" name="Text Box 60"/>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51" name="Text Box 6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5609" name="Group 62"/>
            <p:cNvGrpSpPr>
              <a:grpSpLocks/>
            </p:cNvGrpSpPr>
            <p:nvPr/>
          </p:nvGrpSpPr>
          <p:grpSpPr bwMode="auto">
            <a:xfrm>
              <a:off x="2741613" y="1981200"/>
              <a:ext cx="1281112" cy="731838"/>
              <a:chOff x="1420" y="3235"/>
              <a:chExt cx="807" cy="461"/>
            </a:xfrm>
          </p:grpSpPr>
          <p:grpSp>
            <p:nvGrpSpPr>
              <p:cNvPr id="25640" name="Group 63"/>
              <p:cNvGrpSpPr>
                <a:grpSpLocks/>
              </p:cNvGrpSpPr>
              <p:nvPr/>
            </p:nvGrpSpPr>
            <p:grpSpPr bwMode="auto">
              <a:xfrm>
                <a:off x="1420" y="3235"/>
                <a:ext cx="807" cy="461"/>
                <a:chOff x="1420" y="3235"/>
                <a:chExt cx="807" cy="461"/>
              </a:xfrm>
            </p:grpSpPr>
            <p:sp>
              <p:nvSpPr>
                <p:cNvPr id="25643" name="Line 6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4" name="Line 6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5" name="Line 6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6" name="Line 6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7" name="Arc 6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48" name="Arc 6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41" name="Text Box 7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5642" name="Text Box 7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0" name="Group 72"/>
            <p:cNvGrpSpPr>
              <a:grpSpLocks/>
            </p:cNvGrpSpPr>
            <p:nvPr/>
          </p:nvGrpSpPr>
          <p:grpSpPr bwMode="auto">
            <a:xfrm>
              <a:off x="5116513" y="1981200"/>
              <a:ext cx="1281112" cy="731838"/>
              <a:chOff x="1420" y="3235"/>
              <a:chExt cx="807" cy="461"/>
            </a:xfrm>
          </p:grpSpPr>
          <p:grpSp>
            <p:nvGrpSpPr>
              <p:cNvPr id="25631" name="Group 73"/>
              <p:cNvGrpSpPr>
                <a:grpSpLocks/>
              </p:cNvGrpSpPr>
              <p:nvPr/>
            </p:nvGrpSpPr>
            <p:grpSpPr bwMode="auto">
              <a:xfrm>
                <a:off x="1420" y="3235"/>
                <a:ext cx="807" cy="461"/>
                <a:chOff x="1420" y="3235"/>
                <a:chExt cx="807" cy="461"/>
              </a:xfrm>
            </p:grpSpPr>
            <p:sp>
              <p:nvSpPr>
                <p:cNvPr id="25634"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5"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6"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7"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8"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9"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32" name="Text Box 8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33"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2" name="Group 82"/>
            <p:cNvGrpSpPr>
              <a:grpSpLocks/>
            </p:cNvGrpSpPr>
            <p:nvPr/>
          </p:nvGrpSpPr>
          <p:grpSpPr bwMode="auto">
            <a:xfrm>
              <a:off x="3932238" y="4313238"/>
              <a:ext cx="1281112" cy="731837"/>
              <a:chOff x="1420" y="3235"/>
              <a:chExt cx="807" cy="461"/>
            </a:xfrm>
          </p:grpSpPr>
          <p:grpSp>
            <p:nvGrpSpPr>
              <p:cNvPr id="25622" name="Group 83"/>
              <p:cNvGrpSpPr>
                <a:grpSpLocks/>
              </p:cNvGrpSpPr>
              <p:nvPr/>
            </p:nvGrpSpPr>
            <p:grpSpPr bwMode="auto">
              <a:xfrm>
                <a:off x="1420" y="3235"/>
                <a:ext cx="807" cy="461"/>
                <a:chOff x="1420" y="3235"/>
                <a:chExt cx="807" cy="461"/>
              </a:xfrm>
            </p:grpSpPr>
            <p:sp>
              <p:nvSpPr>
                <p:cNvPr id="25625"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6"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7"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8"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9"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0"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23" name="Text Box 9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24"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8" name="Flowchart: Off-page Connector 67"/>
            <p:cNvSpPr/>
            <p:nvPr/>
          </p:nvSpPr>
          <p:spPr bwMode="auto">
            <a:xfrm>
              <a:off x="4112846" y="307843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69" name="Flowchart: Off-page Connector 68"/>
            <p:cNvSpPr/>
            <p:nvPr/>
          </p:nvSpPr>
          <p:spPr bwMode="auto">
            <a:xfrm>
              <a:off x="4113441" y="504600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65636-00EC-27C6-6228-21E5D9B92481}"/>
              </a:ext>
            </a:extLst>
          </p:cNvPr>
          <p:cNvSpPr>
            <a:spLocks noGrp="1"/>
          </p:cNvSpPr>
          <p:nvPr>
            <p:ph type="title"/>
          </p:nvPr>
        </p:nvSpPr>
        <p:spPr/>
        <p:txBody>
          <a:bodyPr/>
          <a:lstStyle/>
          <a:p>
            <a:r>
              <a:rPr lang="en-US" dirty="0"/>
              <a:t>Two Versions of a Compiler</a:t>
            </a:r>
          </a:p>
        </p:txBody>
      </p:sp>
      <p:sp>
        <p:nvSpPr>
          <p:cNvPr id="5" name="Content Placeholder 4">
            <a:extLst>
              <a:ext uri="{FF2B5EF4-FFF2-40B4-BE49-F238E27FC236}">
                <a16:creationId xmlns:a16="http://schemas.microsoft.com/office/drawing/2014/main" id="{CE8F8761-B64C-477A-0353-E98E80DFDF66}"/>
              </a:ext>
            </a:extLst>
          </p:cNvPr>
          <p:cNvSpPr>
            <a:spLocks noGrp="1"/>
          </p:cNvSpPr>
          <p:nvPr>
            <p:ph idx="1"/>
          </p:nvPr>
        </p:nvSpPr>
        <p:spPr/>
        <p:txBody>
          <a:bodyPr/>
          <a:lstStyle/>
          <a:p>
            <a:r>
              <a:rPr lang="en-US" dirty="0"/>
              <a:t>The source code version written in the high-level language.</a:t>
            </a:r>
          </a:p>
          <a:p>
            <a:r>
              <a:rPr lang="en-US" dirty="0"/>
              <a:t>The object code version obtained by compiling it.</a:t>
            </a:r>
          </a:p>
          <a:p>
            <a:endParaRPr lang="en-US" dirty="0"/>
          </a:p>
        </p:txBody>
      </p:sp>
      <p:sp>
        <p:nvSpPr>
          <p:cNvPr id="3" name="Footer Placeholder 2">
            <a:extLst>
              <a:ext uri="{FF2B5EF4-FFF2-40B4-BE49-F238E27FC236}">
                <a16:creationId xmlns:a16="http://schemas.microsoft.com/office/drawing/2014/main" id="{C530C588-35EA-1886-51C3-21C5711889CC}"/>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988688B3-24A5-4CBF-EE35-80764E7E49A6}"/>
              </a:ext>
            </a:extLst>
          </p:cNvPr>
          <p:cNvSpPr>
            <a:spLocks noGrp="1"/>
          </p:cNvSpPr>
          <p:nvPr>
            <p:ph type="sldNum" sz="quarter" idx="11"/>
          </p:nvPr>
        </p:nvSpPr>
        <p:spPr/>
        <p:txBody>
          <a:bodyPr/>
          <a:lstStyle/>
          <a:p>
            <a:pPr>
              <a:defRPr/>
            </a:pPr>
            <a:r>
              <a:rPr lang="en-US"/>
              <a:t>Slide </a:t>
            </a:r>
            <a:fld id="{265AFCFC-04E8-4892-9E14-12CBB263C61B}" type="slidenum">
              <a:rPr lang="en-US" smtClean="0"/>
              <a:pPr>
                <a:defRPr/>
              </a:pPr>
              <a:t>23</a:t>
            </a:fld>
            <a:endParaRPr lang="en-US"/>
          </a:p>
        </p:txBody>
      </p:sp>
      <p:grpSp>
        <p:nvGrpSpPr>
          <p:cNvPr id="6" name="Group 5">
            <a:extLst>
              <a:ext uri="{FF2B5EF4-FFF2-40B4-BE49-F238E27FC236}">
                <a16:creationId xmlns:a16="http://schemas.microsoft.com/office/drawing/2014/main" id="{C77509FD-E141-2B3E-2B6C-F28D50C63D04}"/>
              </a:ext>
            </a:extLst>
          </p:cNvPr>
          <p:cNvGrpSpPr/>
          <p:nvPr/>
        </p:nvGrpSpPr>
        <p:grpSpPr>
          <a:xfrm>
            <a:off x="1082047" y="3048000"/>
            <a:ext cx="6979907" cy="2244196"/>
            <a:chOff x="2705564" y="2287554"/>
            <a:chExt cx="6979907" cy="2244196"/>
          </a:xfrm>
        </p:grpSpPr>
        <p:grpSp>
          <p:nvGrpSpPr>
            <p:cNvPr id="7" name="Group 44">
              <a:extLst>
                <a:ext uri="{FF2B5EF4-FFF2-40B4-BE49-F238E27FC236}">
                  <a16:creationId xmlns:a16="http://schemas.microsoft.com/office/drawing/2014/main" id="{195AB9EE-8CD1-9078-1473-C1982CC854B3}"/>
                </a:ext>
              </a:extLst>
            </p:cNvPr>
            <p:cNvGrpSpPr>
              <a:grpSpLocks/>
            </p:cNvGrpSpPr>
            <p:nvPr/>
          </p:nvGrpSpPr>
          <p:grpSpPr bwMode="auto">
            <a:xfrm>
              <a:off x="4255375" y="2287554"/>
              <a:ext cx="1552576" cy="730250"/>
              <a:chOff x="595" y="2544"/>
              <a:chExt cx="978" cy="460"/>
            </a:xfrm>
          </p:grpSpPr>
          <p:grpSp>
            <p:nvGrpSpPr>
              <p:cNvPr id="42" name="Group 45">
                <a:extLst>
                  <a:ext uri="{FF2B5EF4-FFF2-40B4-BE49-F238E27FC236}">
                    <a16:creationId xmlns:a16="http://schemas.microsoft.com/office/drawing/2014/main" id="{1B4CFC53-3473-6F9C-568A-80ED7125F341}"/>
                  </a:ext>
                </a:extLst>
              </p:cNvPr>
              <p:cNvGrpSpPr>
                <a:grpSpLocks/>
              </p:cNvGrpSpPr>
              <p:nvPr/>
            </p:nvGrpSpPr>
            <p:grpSpPr bwMode="auto">
              <a:xfrm>
                <a:off x="624" y="2544"/>
                <a:ext cx="921" cy="460"/>
                <a:chOff x="624" y="2544"/>
                <a:chExt cx="921" cy="460"/>
              </a:xfrm>
            </p:grpSpPr>
            <p:sp>
              <p:nvSpPr>
                <p:cNvPr id="45" name="Line 46">
                  <a:extLst>
                    <a:ext uri="{FF2B5EF4-FFF2-40B4-BE49-F238E27FC236}">
                      <a16:creationId xmlns:a16="http://schemas.microsoft.com/office/drawing/2014/main" id="{6569E84D-0912-EE90-9F47-5C38EC2C6CB5}"/>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6" name="Line 47">
                  <a:extLst>
                    <a:ext uri="{FF2B5EF4-FFF2-40B4-BE49-F238E27FC236}">
                      <a16:creationId xmlns:a16="http://schemas.microsoft.com/office/drawing/2014/main" id="{3A951AA6-6C36-7040-866B-D891E3877CB9}"/>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7" name="Line 48">
                  <a:extLst>
                    <a:ext uri="{FF2B5EF4-FFF2-40B4-BE49-F238E27FC236}">
                      <a16:creationId xmlns:a16="http://schemas.microsoft.com/office/drawing/2014/main" id="{EE607E8D-1645-83A4-761B-FEAE7CFE8C3A}"/>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8" name="Line 49">
                  <a:extLst>
                    <a:ext uri="{FF2B5EF4-FFF2-40B4-BE49-F238E27FC236}">
                      <a16:creationId xmlns:a16="http://schemas.microsoft.com/office/drawing/2014/main" id="{089BEEEB-7033-5579-BD73-2326DAE7F6DB}"/>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9" name="Line 50">
                  <a:extLst>
                    <a:ext uri="{FF2B5EF4-FFF2-40B4-BE49-F238E27FC236}">
                      <a16:creationId xmlns:a16="http://schemas.microsoft.com/office/drawing/2014/main" id="{65A046BB-518B-D7FD-3A39-BCCCD2AD9E6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50" name="Line 51">
                  <a:extLst>
                    <a:ext uri="{FF2B5EF4-FFF2-40B4-BE49-F238E27FC236}">
                      <a16:creationId xmlns:a16="http://schemas.microsoft.com/office/drawing/2014/main" id="{DF56F5FB-FD9D-A003-ABD4-A893852731E3}"/>
                    </a:ext>
                  </a:extLst>
                </p:cNvPr>
                <p:cNvSpPr>
                  <a:spLocks noChangeShapeType="1"/>
                </p:cNvSpPr>
                <p:nvPr/>
              </p:nvSpPr>
              <p:spPr bwMode="auto">
                <a:xfrm>
                  <a:off x="1373" y="2774"/>
                  <a:ext cx="0" cy="230"/>
                </a:xfrm>
                <a:prstGeom prst="line">
                  <a:avLst/>
                </a:prstGeom>
                <a:noFill/>
                <a:ln w="9525">
                  <a:solidFill>
                    <a:srgbClr val="000099"/>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51" name="Line 52">
                  <a:extLst>
                    <a:ext uri="{FF2B5EF4-FFF2-40B4-BE49-F238E27FC236}">
                      <a16:creationId xmlns:a16="http://schemas.microsoft.com/office/drawing/2014/main" id="{DA42F41D-2934-F5BA-1309-087B76F9892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52" name="Line 53">
                  <a:extLst>
                    <a:ext uri="{FF2B5EF4-FFF2-40B4-BE49-F238E27FC236}">
                      <a16:creationId xmlns:a16="http://schemas.microsoft.com/office/drawing/2014/main" id="{E02FB45E-F153-F96B-00F9-D6757DC27F1B}"/>
                    </a:ext>
                  </a:extLst>
                </p:cNvPr>
                <p:cNvSpPr>
                  <a:spLocks noChangeShapeType="1"/>
                </p:cNvSpPr>
                <p:nvPr/>
              </p:nvSpPr>
              <p:spPr bwMode="auto">
                <a:xfrm>
                  <a:off x="1372" y="2774"/>
                  <a:ext cx="173" cy="0"/>
                </a:xfrm>
                <a:prstGeom prst="line">
                  <a:avLst/>
                </a:prstGeom>
                <a:noFill/>
                <a:ln w="9525">
                  <a:solidFill>
                    <a:srgbClr val="000099"/>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grpSp>
          <p:sp>
            <p:nvSpPr>
              <p:cNvPr id="43" name="Text Box 54">
                <a:extLst>
                  <a:ext uri="{FF2B5EF4-FFF2-40B4-BE49-F238E27FC236}">
                    <a16:creationId xmlns:a16="http://schemas.microsoft.com/office/drawing/2014/main" id="{E2C7E5A8-330D-5A88-C880-1DB46C5BB3C4}"/>
                  </a:ext>
                </a:extLst>
              </p:cNvPr>
              <p:cNvSpPr txBox="1">
                <a:spLocks noChangeArrowheads="1"/>
              </p:cNvSpPr>
              <p:nvPr/>
            </p:nvSpPr>
            <p:spPr bwMode="auto">
              <a:xfrm>
                <a:off x="912" y="2784"/>
                <a:ext cx="346"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500" b="0" i="0" u="none" strike="noStrike" kern="0" cap="none" spc="0" normalizeH="0" baseline="0" noProof="0" dirty="0">
                    <a:ln>
                      <a:noFill/>
                    </a:ln>
                    <a:effectLst/>
                    <a:uLnTx/>
                    <a:uFillTx/>
                    <a:latin typeface="Arial" charset="0"/>
                  </a:rPr>
                  <a:t>C++</a:t>
                </a:r>
              </a:p>
            </p:txBody>
          </p:sp>
          <p:sp>
            <p:nvSpPr>
              <p:cNvPr id="44" name="Text Box 55">
                <a:extLst>
                  <a:ext uri="{FF2B5EF4-FFF2-40B4-BE49-F238E27FC236}">
                    <a16:creationId xmlns:a16="http://schemas.microsoft.com/office/drawing/2014/main" id="{0CDA0455-7AC0-E510-BFA6-46327AAEAFA5}"/>
                  </a:ext>
                </a:extLst>
              </p:cNvPr>
              <p:cNvSpPr txBox="1">
                <a:spLocks noChangeArrowheads="1"/>
              </p:cNvSpPr>
              <p:nvPr/>
            </p:nvSpPr>
            <p:spPr bwMode="auto">
              <a:xfrm>
                <a:off x="595" y="2557"/>
                <a:ext cx="978"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Kotlin</a:t>
                </a:r>
                <a:r>
                  <a:rPr kumimoji="0" lang="en-US" sz="1500" b="0" i="0" u="none" strike="noStrike" kern="0" cap="none" spc="0" normalizeH="0" baseline="0" noProof="0" dirty="0">
                    <a:ln>
                      <a:noFill/>
                    </a:ln>
                    <a:effectLst/>
                    <a:uLnTx/>
                    <a:uFillTx/>
                    <a:latin typeface="Arial" charset="0"/>
                  </a:rPr>
                  <a:t> </a:t>
                </a:r>
                <a:r>
                  <a:rPr kumimoji="0" lang="en-US" sz="1500" b="0" i="0" u="none" strike="noStrike" kern="0" cap="none" spc="0" normalizeH="0" baseline="0" noProof="0" dirty="0">
                    <a:ln>
                      <a:noFill/>
                    </a:ln>
                    <a:effectLst/>
                    <a:uLnTx/>
                    <a:uFillTx/>
                    <a:latin typeface="Arial" charset="0"/>
                    <a:sym typeface="Symbol" pitchFamily="18" charset="2"/>
                  </a:rPr>
                  <a:t> </a:t>
                </a:r>
                <a:r>
                  <a:rPr lang="en-US" sz="1500" kern="0" dirty="0">
                    <a:latin typeface="Arial" charset="0"/>
                    <a:sym typeface="Symbol" pitchFamily="18" charset="2"/>
                  </a:rPr>
                  <a:t>x86-64</a:t>
                </a:r>
                <a:endParaRPr kumimoji="0" lang="en-US" sz="1500" b="0" i="0" u="none" strike="noStrike" kern="0" cap="none" spc="0" normalizeH="0" baseline="0" noProof="0" dirty="0">
                  <a:ln>
                    <a:noFill/>
                  </a:ln>
                  <a:effectLst/>
                  <a:uLnTx/>
                  <a:uFillTx/>
                  <a:latin typeface="Arial" charset="0"/>
                  <a:sym typeface="Symbol" pitchFamily="18" charset="2"/>
                </a:endParaRPr>
              </a:p>
            </p:txBody>
          </p:sp>
        </p:grpSp>
        <p:grpSp>
          <p:nvGrpSpPr>
            <p:cNvPr id="8" name="Group 56">
              <a:extLst>
                <a:ext uri="{FF2B5EF4-FFF2-40B4-BE49-F238E27FC236}">
                  <a16:creationId xmlns:a16="http://schemas.microsoft.com/office/drawing/2014/main" id="{D323DF13-4D5D-9829-C608-FC26320A3017}"/>
                </a:ext>
              </a:extLst>
            </p:cNvPr>
            <p:cNvGrpSpPr>
              <a:grpSpLocks/>
            </p:cNvGrpSpPr>
            <p:nvPr/>
          </p:nvGrpSpPr>
          <p:grpSpPr bwMode="auto">
            <a:xfrm>
              <a:off x="5488862" y="2652679"/>
              <a:ext cx="1462088" cy="730250"/>
              <a:chOff x="624" y="2544"/>
              <a:chExt cx="921" cy="460"/>
            </a:xfrm>
          </p:grpSpPr>
          <p:grpSp>
            <p:nvGrpSpPr>
              <p:cNvPr id="31" name="Group 57">
                <a:extLst>
                  <a:ext uri="{FF2B5EF4-FFF2-40B4-BE49-F238E27FC236}">
                    <a16:creationId xmlns:a16="http://schemas.microsoft.com/office/drawing/2014/main" id="{C928447D-E28B-390D-3A18-7963CCCB8BF9}"/>
                  </a:ext>
                </a:extLst>
              </p:cNvPr>
              <p:cNvGrpSpPr>
                <a:grpSpLocks/>
              </p:cNvGrpSpPr>
              <p:nvPr/>
            </p:nvGrpSpPr>
            <p:grpSpPr bwMode="auto">
              <a:xfrm>
                <a:off x="624" y="2544"/>
                <a:ext cx="921" cy="460"/>
                <a:chOff x="624" y="2544"/>
                <a:chExt cx="921" cy="460"/>
              </a:xfrm>
            </p:grpSpPr>
            <p:sp>
              <p:nvSpPr>
                <p:cNvPr id="34" name="Line 58">
                  <a:extLst>
                    <a:ext uri="{FF2B5EF4-FFF2-40B4-BE49-F238E27FC236}">
                      <a16:creationId xmlns:a16="http://schemas.microsoft.com/office/drawing/2014/main" id="{843D02DB-3502-920C-FC67-1E94154D9924}"/>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5" name="Line 59">
                  <a:extLst>
                    <a:ext uri="{FF2B5EF4-FFF2-40B4-BE49-F238E27FC236}">
                      <a16:creationId xmlns:a16="http://schemas.microsoft.com/office/drawing/2014/main" id="{C2850535-0756-B096-7469-F9A2D481CAAD}"/>
                    </a:ext>
                  </a:extLst>
                </p:cNvPr>
                <p:cNvSpPr>
                  <a:spLocks noChangeShapeType="1"/>
                </p:cNvSpPr>
                <p:nvPr/>
              </p:nvSpPr>
              <p:spPr bwMode="auto">
                <a:xfrm>
                  <a:off x="797" y="3004"/>
                  <a:ext cx="576" cy="0"/>
                </a:xfrm>
                <a:prstGeom prst="line">
                  <a:avLst/>
                </a:prstGeom>
                <a:noFill/>
                <a:ln w="9525">
                  <a:solidFill>
                    <a:srgbClr val="000099"/>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6" name="Line 60">
                  <a:extLst>
                    <a:ext uri="{FF2B5EF4-FFF2-40B4-BE49-F238E27FC236}">
                      <a16:creationId xmlns:a16="http://schemas.microsoft.com/office/drawing/2014/main" id="{F4D8C82F-4E16-F1C2-D40F-48323FEF6AA7}"/>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7" name="Line 61">
                  <a:extLst>
                    <a:ext uri="{FF2B5EF4-FFF2-40B4-BE49-F238E27FC236}">
                      <a16:creationId xmlns:a16="http://schemas.microsoft.com/office/drawing/2014/main" id="{EC7F0D94-000C-3AC3-392B-53A738A78821}"/>
                    </a:ext>
                  </a:extLst>
                </p:cNvPr>
                <p:cNvSpPr>
                  <a:spLocks noChangeShapeType="1"/>
                </p:cNvSpPr>
                <p:nvPr/>
              </p:nvSpPr>
              <p:spPr bwMode="auto">
                <a:xfrm>
                  <a:off x="1545" y="2544"/>
                  <a:ext cx="0" cy="230"/>
                </a:xfrm>
                <a:prstGeom prst="line">
                  <a:avLst/>
                </a:prstGeom>
                <a:noFill/>
                <a:ln w="9525">
                  <a:solidFill>
                    <a:srgbClr val="000099"/>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8" name="Line 62">
                  <a:extLst>
                    <a:ext uri="{FF2B5EF4-FFF2-40B4-BE49-F238E27FC236}">
                      <a16:creationId xmlns:a16="http://schemas.microsoft.com/office/drawing/2014/main" id="{5ABB38A1-F213-796B-29AC-9715CD58960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9" name="Line 63">
                  <a:extLst>
                    <a:ext uri="{FF2B5EF4-FFF2-40B4-BE49-F238E27FC236}">
                      <a16:creationId xmlns:a16="http://schemas.microsoft.com/office/drawing/2014/main" id="{F5566025-DF6A-9500-70AD-C92BA5E6157C}"/>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0" name="Line 64">
                  <a:extLst>
                    <a:ext uri="{FF2B5EF4-FFF2-40B4-BE49-F238E27FC236}">
                      <a16:creationId xmlns:a16="http://schemas.microsoft.com/office/drawing/2014/main" id="{EA7E2FAF-1F1B-4E60-532D-944A878D0C04}"/>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1" name="Line 65">
                  <a:extLst>
                    <a:ext uri="{FF2B5EF4-FFF2-40B4-BE49-F238E27FC236}">
                      <a16:creationId xmlns:a16="http://schemas.microsoft.com/office/drawing/2014/main" id="{AF7387A4-52D2-4536-B336-61530BDC6BB0}"/>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grpSp>
          <p:sp>
            <p:nvSpPr>
              <p:cNvPr id="32" name="Text Box 66">
                <a:extLst>
                  <a:ext uri="{FF2B5EF4-FFF2-40B4-BE49-F238E27FC236}">
                    <a16:creationId xmlns:a16="http://schemas.microsoft.com/office/drawing/2014/main" id="{7D69655C-E433-AA7D-601C-7381EF5FDA96}"/>
                  </a:ext>
                </a:extLst>
              </p:cNvPr>
              <p:cNvSpPr txBox="1">
                <a:spLocks noChangeArrowheads="1"/>
              </p:cNvSpPr>
              <p:nvPr/>
            </p:nvSpPr>
            <p:spPr bwMode="auto">
              <a:xfrm>
                <a:off x="839" y="2784"/>
                <a:ext cx="489"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x86-64</a:t>
                </a:r>
                <a:endParaRPr kumimoji="0" lang="en-US" sz="1500" b="0" i="0" u="none" strike="noStrike" kern="0" cap="none" spc="0" normalizeH="0" baseline="0" noProof="0" dirty="0">
                  <a:ln>
                    <a:noFill/>
                  </a:ln>
                  <a:effectLst/>
                  <a:uLnTx/>
                  <a:uFillTx/>
                  <a:latin typeface="Arial" charset="0"/>
                </a:endParaRPr>
              </a:p>
            </p:txBody>
          </p:sp>
          <p:sp>
            <p:nvSpPr>
              <p:cNvPr id="33" name="Text Box 67">
                <a:extLst>
                  <a:ext uri="{FF2B5EF4-FFF2-40B4-BE49-F238E27FC236}">
                    <a16:creationId xmlns:a16="http://schemas.microsoft.com/office/drawing/2014/main" id="{E227FE5A-7218-66B8-6966-C999023A7874}"/>
                  </a:ext>
                </a:extLst>
              </p:cNvPr>
              <p:cNvSpPr txBox="1">
                <a:spLocks noChangeArrowheads="1"/>
              </p:cNvSpPr>
              <p:nvPr/>
            </p:nvSpPr>
            <p:spPr bwMode="auto">
              <a:xfrm>
                <a:off x="632" y="2557"/>
                <a:ext cx="904"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500" b="0" i="0" u="none" strike="noStrike" kern="0" cap="none" spc="0" normalizeH="0" baseline="0" noProof="0" dirty="0">
                    <a:ln>
                      <a:noFill/>
                    </a:ln>
                    <a:effectLst/>
                    <a:uLnTx/>
                    <a:uFillTx/>
                    <a:latin typeface="Arial" charset="0"/>
                  </a:rPr>
                  <a:t>C</a:t>
                </a:r>
                <a:r>
                  <a:rPr lang="en-US" sz="1500" kern="0" dirty="0">
                    <a:latin typeface="Arial" charset="0"/>
                  </a:rPr>
                  <a:t>++</a:t>
                </a:r>
                <a:r>
                  <a:rPr kumimoji="0" lang="en-US" sz="1500" b="0" i="0" u="none" strike="noStrike" kern="0" cap="none" spc="0" normalizeH="0" baseline="0" noProof="0" dirty="0">
                    <a:ln>
                      <a:noFill/>
                    </a:ln>
                    <a:effectLst/>
                    <a:uLnTx/>
                    <a:uFillTx/>
                    <a:latin typeface="Arial" charset="0"/>
                  </a:rPr>
                  <a:t> </a:t>
                </a:r>
                <a:r>
                  <a:rPr kumimoji="0" lang="en-US" sz="1500" b="0" i="0" u="none" strike="noStrike" kern="0" cap="none" spc="0" normalizeH="0" baseline="0" noProof="0" dirty="0">
                    <a:ln>
                      <a:noFill/>
                    </a:ln>
                    <a:effectLst/>
                    <a:uLnTx/>
                    <a:uFillTx/>
                    <a:latin typeface="Arial" charset="0"/>
                    <a:sym typeface="Symbol" pitchFamily="18" charset="2"/>
                  </a:rPr>
                  <a:t> x86-64</a:t>
                </a:r>
              </a:p>
            </p:txBody>
          </p:sp>
        </p:grpSp>
        <p:grpSp>
          <p:nvGrpSpPr>
            <p:cNvPr id="9" name="Group 68">
              <a:extLst>
                <a:ext uri="{FF2B5EF4-FFF2-40B4-BE49-F238E27FC236}">
                  <a16:creationId xmlns:a16="http://schemas.microsoft.com/office/drawing/2014/main" id="{DE0DA76B-A389-C715-C7CF-41A13B55CFE9}"/>
                </a:ext>
              </a:extLst>
            </p:cNvPr>
            <p:cNvGrpSpPr>
              <a:grpSpLocks/>
            </p:cNvGrpSpPr>
            <p:nvPr/>
          </p:nvGrpSpPr>
          <p:grpSpPr bwMode="auto">
            <a:xfrm>
              <a:off x="6630275" y="2287554"/>
              <a:ext cx="1552576" cy="730250"/>
              <a:chOff x="595" y="2544"/>
              <a:chExt cx="978" cy="460"/>
            </a:xfrm>
          </p:grpSpPr>
          <p:grpSp>
            <p:nvGrpSpPr>
              <p:cNvPr id="20" name="Group 69">
                <a:extLst>
                  <a:ext uri="{FF2B5EF4-FFF2-40B4-BE49-F238E27FC236}">
                    <a16:creationId xmlns:a16="http://schemas.microsoft.com/office/drawing/2014/main" id="{2432E12E-E26B-2741-AFAD-09571592523B}"/>
                  </a:ext>
                </a:extLst>
              </p:cNvPr>
              <p:cNvGrpSpPr>
                <a:grpSpLocks/>
              </p:cNvGrpSpPr>
              <p:nvPr/>
            </p:nvGrpSpPr>
            <p:grpSpPr bwMode="auto">
              <a:xfrm>
                <a:off x="624" y="2544"/>
                <a:ext cx="921" cy="460"/>
                <a:chOff x="624" y="2544"/>
                <a:chExt cx="921" cy="460"/>
              </a:xfrm>
            </p:grpSpPr>
            <p:sp>
              <p:nvSpPr>
                <p:cNvPr id="23" name="Line 70">
                  <a:extLst>
                    <a:ext uri="{FF2B5EF4-FFF2-40B4-BE49-F238E27FC236}">
                      <a16:creationId xmlns:a16="http://schemas.microsoft.com/office/drawing/2014/main" id="{A46C2015-13EE-14E1-FF46-29DD179BDF83}"/>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4" name="Line 71">
                  <a:extLst>
                    <a:ext uri="{FF2B5EF4-FFF2-40B4-BE49-F238E27FC236}">
                      <a16:creationId xmlns:a16="http://schemas.microsoft.com/office/drawing/2014/main" id="{B162363E-3CB4-B753-21A1-E884B2AB1254}"/>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5" name="Line 72">
                  <a:extLst>
                    <a:ext uri="{FF2B5EF4-FFF2-40B4-BE49-F238E27FC236}">
                      <a16:creationId xmlns:a16="http://schemas.microsoft.com/office/drawing/2014/main" id="{6FB555BF-87C2-74C6-6F16-BA3803A3843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6" name="Line 73">
                  <a:extLst>
                    <a:ext uri="{FF2B5EF4-FFF2-40B4-BE49-F238E27FC236}">
                      <a16:creationId xmlns:a16="http://schemas.microsoft.com/office/drawing/2014/main" id="{CBD3D357-F116-A774-BBBB-EE2D6DDF804C}"/>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7" name="Line 74">
                  <a:extLst>
                    <a:ext uri="{FF2B5EF4-FFF2-40B4-BE49-F238E27FC236}">
                      <a16:creationId xmlns:a16="http://schemas.microsoft.com/office/drawing/2014/main" id="{BD8671A8-8C67-7905-1A1D-86AE23C20E98}"/>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8" name="Line 75">
                  <a:extLst>
                    <a:ext uri="{FF2B5EF4-FFF2-40B4-BE49-F238E27FC236}">
                      <a16:creationId xmlns:a16="http://schemas.microsoft.com/office/drawing/2014/main" id="{9F635DAD-7B66-0606-6F24-A67BD02A12D5}"/>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9" name="Line 76">
                  <a:extLst>
                    <a:ext uri="{FF2B5EF4-FFF2-40B4-BE49-F238E27FC236}">
                      <a16:creationId xmlns:a16="http://schemas.microsoft.com/office/drawing/2014/main" id="{9E208568-F7B7-7C25-4E4A-FE6BCF8B8460}"/>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0" name="Line 77">
                  <a:extLst>
                    <a:ext uri="{FF2B5EF4-FFF2-40B4-BE49-F238E27FC236}">
                      <a16:creationId xmlns:a16="http://schemas.microsoft.com/office/drawing/2014/main" id="{769F932B-6EE3-E88F-89EF-322FC42B88E2}"/>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grpSp>
          <p:sp>
            <p:nvSpPr>
              <p:cNvPr id="21" name="Text Box 78">
                <a:extLst>
                  <a:ext uri="{FF2B5EF4-FFF2-40B4-BE49-F238E27FC236}">
                    <a16:creationId xmlns:a16="http://schemas.microsoft.com/office/drawing/2014/main" id="{1C8B1EF8-CA5D-5560-C367-2A012948D44A}"/>
                  </a:ext>
                </a:extLst>
              </p:cNvPr>
              <p:cNvSpPr txBox="1">
                <a:spLocks noChangeArrowheads="1"/>
              </p:cNvSpPr>
              <p:nvPr/>
            </p:nvSpPr>
            <p:spPr bwMode="auto">
              <a:xfrm>
                <a:off x="839" y="2784"/>
                <a:ext cx="489"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x86-64</a:t>
                </a:r>
                <a:endParaRPr kumimoji="0" lang="en-US" sz="1500" b="0" i="0" u="none" strike="noStrike" kern="0" cap="none" spc="0" normalizeH="0" baseline="0" noProof="0" dirty="0">
                  <a:ln>
                    <a:noFill/>
                  </a:ln>
                  <a:effectLst/>
                  <a:uLnTx/>
                  <a:uFillTx/>
                  <a:latin typeface="Arial" charset="0"/>
                </a:endParaRPr>
              </a:p>
            </p:txBody>
          </p:sp>
          <p:sp>
            <p:nvSpPr>
              <p:cNvPr id="22" name="Text Box 79">
                <a:extLst>
                  <a:ext uri="{FF2B5EF4-FFF2-40B4-BE49-F238E27FC236}">
                    <a16:creationId xmlns:a16="http://schemas.microsoft.com/office/drawing/2014/main" id="{AE0B8B50-541F-FE1C-3045-099B042F7AC8}"/>
                  </a:ext>
                </a:extLst>
              </p:cNvPr>
              <p:cNvSpPr txBox="1">
                <a:spLocks noChangeArrowheads="1"/>
              </p:cNvSpPr>
              <p:nvPr/>
            </p:nvSpPr>
            <p:spPr bwMode="auto">
              <a:xfrm>
                <a:off x="595" y="2557"/>
                <a:ext cx="978"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Kotlin</a:t>
                </a:r>
                <a:r>
                  <a:rPr kumimoji="0" lang="en-US" sz="1500" b="0" i="0" u="none" strike="noStrike" kern="0" cap="none" spc="0" normalizeH="0" baseline="0" noProof="0" dirty="0">
                    <a:ln>
                      <a:noFill/>
                    </a:ln>
                    <a:effectLst/>
                    <a:uLnTx/>
                    <a:uFillTx/>
                    <a:latin typeface="Arial" charset="0"/>
                  </a:rPr>
                  <a:t> </a:t>
                </a:r>
                <a:r>
                  <a:rPr kumimoji="0" lang="en-US" sz="1500" b="0" i="0" u="none" strike="noStrike" kern="0" cap="none" spc="0" normalizeH="0" baseline="0" noProof="0" dirty="0">
                    <a:ln>
                      <a:noFill/>
                    </a:ln>
                    <a:effectLst/>
                    <a:uLnTx/>
                    <a:uFillTx/>
                    <a:latin typeface="Arial" charset="0"/>
                    <a:sym typeface="Symbol" pitchFamily="18" charset="2"/>
                  </a:rPr>
                  <a:t> </a:t>
                </a:r>
                <a:r>
                  <a:rPr lang="en-US" sz="1500" kern="0" dirty="0">
                    <a:latin typeface="Arial" charset="0"/>
                    <a:sym typeface="Symbol" pitchFamily="18" charset="2"/>
                  </a:rPr>
                  <a:t>x86-64</a:t>
                </a:r>
              </a:p>
            </p:txBody>
          </p:sp>
        </p:grpSp>
        <p:sp>
          <p:nvSpPr>
            <p:cNvPr id="10" name="Text Box 80">
              <a:extLst>
                <a:ext uri="{FF2B5EF4-FFF2-40B4-BE49-F238E27FC236}">
                  <a16:creationId xmlns:a16="http://schemas.microsoft.com/office/drawing/2014/main" id="{7830B637-608C-B7D6-59BE-70D9A2652D9C}"/>
                </a:ext>
              </a:extLst>
            </p:cNvPr>
            <p:cNvSpPr txBox="1">
              <a:spLocks noChangeArrowheads="1"/>
            </p:cNvSpPr>
            <p:nvPr/>
          </p:nvSpPr>
          <p:spPr bwMode="auto">
            <a:xfrm>
              <a:off x="2705564" y="3201954"/>
              <a:ext cx="2055050" cy="585418"/>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Source code version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of Kotlin compiler.</a:t>
              </a:r>
            </a:p>
          </p:txBody>
        </p:sp>
        <p:sp>
          <p:nvSpPr>
            <p:cNvPr id="11" name="Text Box 81">
              <a:extLst>
                <a:ext uri="{FF2B5EF4-FFF2-40B4-BE49-F238E27FC236}">
                  <a16:creationId xmlns:a16="http://schemas.microsoft.com/office/drawing/2014/main" id="{696F9A9D-C336-D624-30E9-82607302D2F8}"/>
                </a:ext>
              </a:extLst>
            </p:cNvPr>
            <p:cNvSpPr txBox="1">
              <a:spLocks noChangeArrowheads="1"/>
            </p:cNvSpPr>
            <p:nvPr/>
          </p:nvSpPr>
          <p:spPr bwMode="auto">
            <a:xfrm>
              <a:off x="4430253" y="4192554"/>
              <a:ext cx="1096454"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Compile it</a:t>
              </a:r>
            </a:p>
          </p:txBody>
        </p:sp>
        <p:sp>
          <p:nvSpPr>
            <p:cNvPr id="12" name="Text Box 82">
              <a:extLst>
                <a:ext uri="{FF2B5EF4-FFF2-40B4-BE49-F238E27FC236}">
                  <a16:creationId xmlns:a16="http://schemas.microsoft.com/office/drawing/2014/main" id="{BED3BBA6-A0F6-0D5C-2F21-C8F5EA5B2070}"/>
                </a:ext>
              </a:extLst>
            </p:cNvPr>
            <p:cNvSpPr txBox="1">
              <a:spLocks noChangeArrowheads="1"/>
            </p:cNvSpPr>
            <p:nvPr/>
          </p:nvSpPr>
          <p:spPr bwMode="auto">
            <a:xfrm>
              <a:off x="7686526" y="3278154"/>
              <a:ext cx="1998945" cy="585418"/>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Object code version</a:t>
              </a:r>
            </a:p>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of Kotlin compiler</a:t>
              </a:r>
              <a:endParaRPr kumimoji="0" lang="en-US" sz="1600" b="0" i="0" u="none" strike="noStrike" kern="0" cap="none" spc="0" normalizeH="0" baseline="0" noProof="0" dirty="0">
                <a:ln>
                  <a:noFill/>
                </a:ln>
                <a:effectLst/>
                <a:uLnTx/>
                <a:uFillTx/>
                <a:latin typeface="Arial" charset="0"/>
              </a:endParaRPr>
            </a:p>
          </p:txBody>
        </p:sp>
        <p:sp>
          <p:nvSpPr>
            <p:cNvPr id="13" name="AutoShape 85">
              <a:extLst>
                <a:ext uri="{FF2B5EF4-FFF2-40B4-BE49-F238E27FC236}">
                  <a16:creationId xmlns:a16="http://schemas.microsoft.com/office/drawing/2014/main" id="{87E9ED2C-9B5C-4BD4-8881-D0A625CA78A0}"/>
                </a:ext>
              </a:extLst>
            </p:cNvPr>
            <p:cNvSpPr>
              <a:spLocks noChangeArrowheads="1"/>
            </p:cNvSpPr>
            <p:nvPr/>
          </p:nvSpPr>
          <p:spPr bwMode="auto">
            <a:xfrm>
              <a:off x="6173075" y="3286092"/>
              <a:ext cx="92075" cy="92075"/>
            </a:xfrm>
            <a:prstGeom prst="diamond">
              <a:avLst/>
            </a:prstGeom>
            <a:no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14" name="AutoShape 87">
              <a:extLst>
                <a:ext uri="{FF2B5EF4-FFF2-40B4-BE49-F238E27FC236}">
                  <a16:creationId xmlns:a16="http://schemas.microsoft.com/office/drawing/2014/main" id="{765EA642-F743-80D5-9AE9-ED1EB0A26DEC}"/>
                </a:ext>
              </a:extLst>
            </p:cNvPr>
            <p:cNvSpPr>
              <a:spLocks noChangeArrowheads="1"/>
            </p:cNvSpPr>
            <p:nvPr/>
          </p:nvSpPr>
          <p:spPr bwMode="auto">
            <a:xfrm>
              <a:off x="4987212" y="2928904"/>
              <a:ext cx="92075" cy="92075"/>
            </a:xfrm>
            <a:prstGeom prst="diamond">
              <a:avLst/>
            </a:prstGeom>
            <a:no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15" name="AutoShape 88">
              <a:extLst>
                <a:ext uri="{FF2B5EF4-FFF2-40B4-BE49-F238E27FC236}">
                  <a16:creationId xmlns:a16="http://schemas.microsoft.com/office/drawing/2014/main" id="{9402D914-688A-BE2A-2341-DF825AC23508}"/>
                </a:ext>
              </a:extLst>
            </p:cNvPr>
            <p:cNvSpPr>
              <a:spLocks noChangeArrowheads="1"/>
            </p:cNvSpPr>
            <p:nvPr/>
          </p:nvSpPr>
          <p:spPr bwMode="auto">
            <a:xfrm>
              <a:off x="7349412" y="2928904"/>
              <a:ext cx="92075" cy="92075"/>
            </a:xfrm>
            <a:prstGeom prst="diamond">
              <a:avLst/>
            </a:prstGeom>
            <a:no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cxnSp>
          <p:nvCxnSpPr>
            <p:cNvPr id="16" name="AutoShape 89">
              <a:extLst>
                <a:ext uri="{FF2B5EF4-FFF2-40B4-BE49-F238E27FC236}">
                  <a16:creationId xmlns:a16="http://schemas.microsoft.com/office/drawing/2014/main" id="{74D90576-A12E-CEC2-3A1D-6B14DF5E54CF}"/>
                </a:ext>
              </a:extLst>
            </p:cNvPr>
            <p:cNvCxnSpPr>
              <a:cxnSpLocks noChangeShapeType="1"/>
              <a:stCxn id="10" idx="3"/>
              <a:endCxn id="14" idx="2"/>
            </p:cNvCxnSpPr>
            <p:nvPr/>
          </p:nvCxnSpPr>
          <p:spPr bwMode="auto">
            <a:xfrm flipV="1">
              <a:off x="4760614" y="3020979"/>
              <a:ext cx="272636" cy="473684"/>
            </a:xfrm>
            <a:prstGeom prst="bentConnector2">
              <a:avLst/>
            </a:prstGeom>
            <a:noFill/>
            <a:ln w="9525">
              <a:solidFill>
                <a:schemeClr val="tx1"/>
              </a:solidFill>
              <a:miter lim="800000"/>
              <a:headEnd/>
              <a:tailEnd type="triangle" w="med" len="med"/>
            </a:ln>
          </p:spPr>
        </p:cxnSp>
        <p:cxnSp>
          <p:nvCxnSpPr>
            <p:cNvPr id="17" name="AutoShape 90">
              <a:extLst>
                <a:ext uri="{FF2B5EF4-FFF2-40B4-BE49-F238E27FC236}">
                  <a16:creationId xmlns:a16="http://schemas.microsoft.com/office/drawing/2014/main" id="{221D9D7E-12DA-BC42-8679-0F5FAE5B8500}"/>
                </a:ext>
              </a:extLst>
            </p:cNvPr>
            <p:cNvCxnSpPr>
              <a:cxnSpLocks noChangeShapeType="1"/>
              <a:stCxn id="11" idx="3"/>
              <a:endCxn id="19" idx="2"/>
            </p:cNvCxnSpPr>
            <p:nvPr/>
          </p:nvCxnSpPr>
          <p:spPr bwMode="auto">
            <a:xfrm flipV="1">
              <a:off x="5526707" y="4114816"/>
              <a:ext cx="694254" cy="247336"/>
            </a:xfrm>
            <a:prstGeom prst="bentConnector2">
              <a:avLst/>
            </a:prstGeom>
            <a:noFill/>
            <a:ln w="9525">
              <a:solidFill>
                <a:schemeClr val="tx1"/>
              </a:solidFill>
              <a:miter lim="800000"/>
              <a:headEnd/>
              <a:tailEnd type="triangle" w="med" len="med"/>
            </a:ln>
          </p:spPr>
        </p:cxnSp>
        <p:cxnSp>
          <p:nvCxnSpPr>
            <p:cNvPr id="18" name="AutoShape 91">
              <a:extLst>
                <a:ext uri="{FF2B5EF4-FFF2-40B4-BE49-F238E27FC236}">
                  <a16:creationId xmlns:a16="http://schemas.microsoft.com/office/drawing/2014/main" id="{34EEBEC3-F480-8F95-19FA-14ABECC1D803}"/>
                </a:ext>
              </a:extLst>
            </p:cNvPr>
            <p:cNvCxnSpPr>
              <a:cxnSpLocks noChangeShapeType="1"/>
              <a:stCxn id="12" idx="1"/>
              <a:endCxn id="15" idx="2"/>
            </p:cNvCxnSpPr>
            <p:nvPr/>
          </p:nvCxnSpPr>
          <p:spPr bwMode="auto">
            <a:xfrm rot="10800000">
              <a:off x="7395450" y="3020979"/>
              <a:ext cx="291076" cy="549884"/>
            </a:xfrm>
            <a:prstGeom prst="bentConnector2">
              <a:avLst/>
            </a:prstGeom>
            <a:noFill/>
            <a:ln w="9525">
              <a:solidFill>
                <a:schemeClr val="tx1"/>
              </a:solidFill>
              <a:miter lim="800000"/>
              <a:headEnd/>
              <a:tailEnd type="triangle" w="med" len="med"/>
            </a:ln>
          </p:spPr>
        </p:cxnSp>
        <p:sp>
          <p:nvSpPr>
            <p:cNvPr id="19" name="Flowchart: Off-page Connector 18">
              <a:extLst>
                <a:ext uri="{FF2B5EF4-FFF2-40B4-BE49-F238E27FC236}">
                  <a16:creationId xmlns:a16="http://schemas.microsoft.com/office/drawing/2014/main" id="{0CAF3D6F-02E1-D848-09C6-CCB8C20D2167}"/>
                </a:ext>
              </a:extLst>
            </p:cNvPr>
            <p:cNvSpPr/>
            <p:nvPr/>
          </p:nvSpPr>
          <p:spPr bwMode="auto">
            <a:xfrm>
              <a:off x="5763761" y="338329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x86-64</a:t>
              </a:r>
              <a:endParaRPr kumimoji="0" lang="en-US" sz="1500" b="0" i="0" u="none" strike="noStrike" kern="0" cap="none" spc="0" normalizeH="0" baseline="0" noProof="0" dirty="0">
                <a:ln>
                  <a:noFill/>
                </a:ln>
                <a:effectLst/>
                <a:uLnTx/>
                <a:uFillTx/>
                <a:latin typeface="Arial" charset="0"/>
              </a:endParaRPr>
            </a:p>
          </p:txBody>
        </p:sp>
      </p:grpSp>
    </p:spTree>
    <p:extLst>
      <p:ext uri="{BB962C8B-B14F-4D97-AF65-F5344CB8AC3E}">
        <p14:creationId xmlns:p14="http://schemas.microsoft.com/office/powerpoint/2010/main" val="4083545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66846709-EB65-45D0-AD52-DA233C30DA37}" type="slidenum">
              <a:rPr lang="en-US" smtClean="0"/>
              <a:pPr/>
              <a:t>24</a:t>
            </a:fld>
            <a:endParaRPr lang="en-US"/>
          </a:p>
        </p:txBody>
      </p:sp>
      <p:sp>
        <p:nvSpPr>
          <p:cNvPr id="26628" name="Rectangle 2"/>
          <p:cNvSpPr>
            <a:spLocks noGrp="1" noChangeArrowheads="1"/>
          </p:cNvSpPr>
          <p:nvPr>
            <p:ph type="title"/>
          </p:nvPr>
        </p:nvSpPr>
        <p:spPr/>
        <p:txBody>
          <a:bodyPr/>
          <a:lstStyle/>
          <a:p>
            <a:r>
              <a:rPr lang="en-US"/>
              <a:t>Cross-Compiler</a:t>
            </a:r>
          </a:p>
        </p:txBody>
      </p:sp>
      <p:sp>
        <p:nvSpPr>
          <p:cNvPr id="26629" name="Rectangle 31"/>
          <p:cNvSpPr>
            <a:spLocks noGrp="1" noChangeArrowheads="1"/>
          </p:cNvSpPr>
          <p:nvPr>
            <p:ph type="body" idx="1"/>
          </p:nvPr>
        </p:nvSpPr>
        <p:spPr/>
        <p:txBody>
          <a:bodyPr/>
          <a:lstStyle/>
          <a:p>
            <a:r>
              <a:rPr lang="en-US" dirty="0"/>
              <a:t>A </a:t>
            </a:r>
            <a:r>
              <a:rPr lang="en-US" b="1" dirty="0"/>
              <a:t>cross-compiler</a:t>
            </a:r>
            <a:r>
              <a:rPr lang="en-US" dirty="0"/>
              <a:t> runs on one machine and produces target code for a different machine.</a:t>
            </a:r>
          </a:p>
          <a:p>
            <a:r>
              <a:rPr lang="en-US" dirty="0"/>
              <a:t>The output of a cross-compiler must be downloaded to the target machine for execution.</a:t>
            </a:r>
          </a:p>
          <a:p>
            <a:r>
              <a:rPr lang="en-US" dirty="0"/>
              <a:t>Commonly used for mobile and embedded systems</a:t>
            </a:r>
          </a:p>
        </p:txBody>
      </p:sp>
      <p:grpSp>
        <p:nvGrpSpPr>
          <p:cNvPr id="2" name="Group 1"/>
          <p:cNvGrpSpPr/>
          <p:nvPr/>
        </p:nvGrpSpPr>
        <p:grpSpPr>
          <a:xfrm>
            <a:off x="1147763" y="4114800"/>
            <a:ext cx="6457950" cy="1828337"/>
            <a:chOff x="1147763" y="4114800"/>
            <a:chExt cx="6457950" cy="1828337"/>
          </a:xfrm>
        </p:grpSpPr>
        <p:sp>
          <p:nvSpPr>
            <p:cNvPr id="26630" name="AutoShape 32"/>
            <p:cNvSpPr>
              <a:spLocks noChangeArrowheads="1"/>
            </p:cNvSpPr>
            <p:nvPr/>
          </p:nvSpPr>
          <p:spPr bwMode="auto">
            <a:xfrm>
              <a:off x="5049838" y="4495800"/>
              <a:ext cx="1096962" cy="182563"/>
            </a:xfrm>
            <a:prstGeom prst="rightArrow">
              <a:avLst>
                <a:gd name="adj1" fmla="val 50000"/>
                <a:gd name="adj2" fmla="val 150217"/>
              </a:avLst>
            </a:prstGeom>
            <a:solidFill>
              <a:schemeClr val="tx1"/>
            </a:solidFill>
            <a:ln w="9525">
              <a:solidFill>
                <a:schemeClr val="tx1"/>
              </a:solidFill>
              <a:miter lim="800000"/>
              <a:headEnd/>
              <a:tailEnd/>
            </a:ln>
          </p:spPr>
          <p:txBody>
            <a:bodyPr wrap="none" lIns="92075" tIns="46038" rIns="92075" bIns="46038" anchor="ctr"/>
            <a:lstStyle/>
            <a:p>
              <a:endParaRPr lang="en-US"/>
            </a:p>
          </p:txBody>
        </p:sp>
        <p:sp>
          <p:nvSpPr>
            <p:cNvPr id="26631" name="Text Box 33"/>
            <p:cNvSpPr txBox="1">
              <a:spLocks noChangeArrowheads="1"/>
            </p:cNvSpPr>
            <p:nvPr/>
          </p:nvSpPr>
          <p:spPr bwMode="auto">
            <a:xfrm>
              <a:off x="4960938" y="4735513"/>
              <a:ext cx="1273175" cy="396875"/>
            </a:xfrm>
            <a:prstGeom prst="rect">
              <a:avLst/>
            </a:prstGeom>
            <a:noFill/>
            <a:ln w="9525">
              <a:noFill/>
              <a:miter lim="800000"/>
              <a:headEnd/>
              <a:tailEnd/>
            </a:ln>
          </p:spPr>
          <p:txBody>
            <a:bodyPr wrap="none" lIns="92075" tIns="46038" rIns="92075" bIns="46038">
              <a:spAutoFit/>
            </a:bodyPr>
            <a:lstStyle/>
            <a:p>
              <a:r>
                <a:rPr lang="en-US" sz="2000" dirty="0"/>
                <a:t>download</a:t>
              </a:r>
            </a:p>
          </p:txBody>
        </p:sp>
        <p:grpSp>
          <p:nvGrpSpPr>
            <p:cNvPr id="26633" name="Group 43"/>
            <p:cNvGrpSpPr>
              <a:grpSpLocks/>
            </p:cNvGrpSpPr>
            <p:nvPr/>
          </p:nvGrpSpPr>
          <p:grpSpPr bwMode="auto">
            <a:xfrm>
              <a:off x="2222500" y="4481513"/>
              <a:ext cx="1497012" cy="730250"/>
              <a:chOff x="610" y="2544"/>
              <a:chExt cx="943" cy="460"/>
            </a:xfrm>
          </p:grpSpPr>
          <p:grpSp>
            <p:nvGrpSpPr>
              <p:cNvPr id="26674" name="Group 44"/>
              <p:cNvGrpSpPr>
                <a:grpSpLocks/>
              </p:cNvGrpSpPr>
              <p:nvPr/>
            </p:nvGrpSpPr>
            <p:grpSpPr bwMode="auto">
              <a:xfrm>
                <a:off x="624" y="2544"/>
                <a:ext cx="921" cy="460"/>
                <a:chOff x="624" y="2544"/>
                <a:chExt cx="921" cy="460"/>
              </a:xfrm>
            </p:grpSpPr>
            <p:sp>
              <p:nvSpPr>
                <p:cNvPr id="26677" name="Line 4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8" name="Line 4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9" name="Line 4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0" name="Line 4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1" name="Line 4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2" name="Line 5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3" name="Line 5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4" name="Line 5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6675" name="Text Box 53"/>
              <p:cNvSpPr txBox="1">
                <a:spLocks noChangeArrowheads="1"/>
              </p:cNvSpPr>
              <p:nvPr/>
            </p:nvSpPr>
            <p:spPr bwMode="auto">
              <a:xfrm>
                <a:off x="843"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6676" name="Text Box 54"/>
              <p:cNvSpPr txBox="1">
                <a:spLocks noChangeArrowheads="1"/>
              </p:cNvSpPr>
              <p:nvPr/>
            </p:nvSpPr>
            <p:spPr bwMode="auto">
              <a:xfrm>
                <a:off x="610" y="2557"/>
                <a:ext cx="943"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RISC-V</a:t>
                </a:r>
              </a:p>
            </p:txBody>
          </p:sp>
        </p:grpSp>
        <p:grpSp>
          <p:nvGrpSpPr>
            <p:cNvPr id="26634" name="Group 55"/>
            <p:cNvGrpSpPr>
              <a:grpSpLocks/>
            </p:cNvGrpSpPr>
            <p:nvPr/>
          </p:nvGrpSpPr>
          <p:grpSpPr bwMode="auto">
            <a:xfrm>
              <a:off x="1147763" y="4114800"/>
              <a:ext cx="1281112" cy="731838"/>
              <a:chOff x="1420" y="3235"/>
              <a:chExt cx="807" cy="461"/>
            </a:xfrm>
          </p:grpSpPr>
          <p:grpSp>
            <p:nvGrpSpPr>
              <p:cNvPr id="26665" name="Group 56"/>
              <p:cNvGrpSpPr>
                <a:grpSpLocks/>
              </p:cNvGrpSpPr>
              <p:nvPr/>
            </p:nvGrpSpPr>
            <p:grpSpPr bwMode="auto">
              <a:xfrm>
                <a:off x="1420" y="3235"/>
                <a:ext cx="807" cy="461"/>
                <a:chOff x="1420" y="3235"/>
                <a:chExt cx="807" cy="461"/>
              </a:xfrm>
            </p:grpSpPr>
            <p:sp>
              <p:nvSpPr>
                <p:cNvPr id="26668" name="Line 5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9" name="Line 5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0" name="Line 5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1" name="Line 6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2" name="Arc 6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73" name="Arc 6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66" name="Text Box 63"/>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6667" name="Text Box 6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5" name="Group 65"/>
            <p:cNvGrpSpPr>
              <a:grpSpLocks/>
            </p:cNvGrpSpPr>
            <p:nvPr/>
          </p:nvGrpSpPr>
          <p:grpSpPr bwMode="auto">
            <a:xfrm>
              <a:off x="3522663" y="4114800"/>
              <a:ext cx="1281112" cy="731838"/>
              <a:chOff x="1420" y="3235"/>
              <a:chExt cx="807" cy="461"/>
            </a:xfrm>
          </p:grpSpPr>
          <p:grpSp>
            <p:nvGrpSpPr>
              <p:cNvPr id="26656" name="Group 66"/>
              <p:cNvGrpSpPr>
                <a:grpSpLocks/>
              </p:cNvGrpSpPr>
              <p:nvPr/>
            </p:nvGrpSpPr>
            <p:grpSpPr bwMode="auto">
              <a:xfrm>
                <a:off x="1420" y="3235"/>
                <a:ext cx="807" cy="461"/>
                <a:chOff x="1420" y="3235"/>
                <a:chExt cx="807" cy="461"/>
              </a:xfrm>
            </p:grpSpPr>
            <p:sp>
              <p:nvSpPr>
                <p:cNvPr id="26659" name="Line 6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0" name="Line 6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1" name="Line 6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2" name="Line 7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3" name="Arc 7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64" name="Arc 7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57" name="Text Box 73"/>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58" name="Text Box 7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7" name="Group 76"/>
            <p:cNvGrpSpPr>
              <a:grpSpLocks/>
            </p:cNvGrpSpPr>
            <p:nvPr/>
          </p:nvGrpSpPr>
          <p:grpSpPr bwMode="auto">
            <a:xfrm>
              <a:off x="6324600" y="4114800"/>
              <a:ext cx="1281113" cy="731838"/>
              <a:chOff x="1420" y="3235"/>
              <a:chExt cx="807" cy="461"/>
            </a:xfrm>
          </p:grpSpPr>
          <p:grpSp>
            <p:nvGrpSpPr>
              <p:cNvPr id="26647" name="Group 77"/>
              <p:cNvGrpSpPr>
                <a:grpSpLocks/>
              </p:cNvGrpSpPr>
              <p:nvPr/>
            </p:nvGrpSpPr>
            <p:grpSpPr bwMode="auto">
              <a:xfrm>
                <a:off x="1420" y="3235"/>
                <a:ext cx="807" cy="461"/>
                <a:chOff x="1420" y="3235"/>
                <a:chExt cx="807" cy="461"/>
              </a:xfrm>
            </p:grpSpPr>
            <p:sp>
              <p:nvSpPr>
                <p:cNvPr id="26650" name="Line 7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1" name="Line 7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2" name="Line 8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3" name="Line 8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4" name="Arc 8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55" name="Arc 8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48" name="Text Box 84"/>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49" name="Text Box 85"/>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9" name="Flowchart: Off-page Connector 68"/>
            <p:cNvSpPr/>
            <p:nvPr/>
          </p:nvSpPr>
          <p:spPr bwMode="auto">
            <a:xfrm>
              <a:off x="2519150" y="5211617"/>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0" name="Flowchart: Off-page Connector 69"/>
            <p:cNvSpPr/>
            <p:nvPr/>
          </p:nvSpPr>
          <p:spPr bwMode="auto">
            <a:xfrm>
              <a:off x="6509329" y="48467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RISC-V</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p:cNvSpPr>
            <a:spLocks noGrp="1"/>
          </p:cNvSpPr>
          <p:nvPr>
            <p:ph type="ftr" sz="quarter" idx="10"/>
          </p:nvPr>
        </p:nvSpPr>
        <p:spPr>
          <a:noFill/>
        </p:spPr>
        <p:txBody>
          <a:bodyPr/>
          <a:lstStyle/>
          <a:p>
            <a:r>
              <a:rPr lang="en-US"/>
              <a:t>©SoftMoore Consulting</a:t>
            </a:r>
          </a:p>
        </p:txBody>
      </p:sp>
      <p:sp>
        <p:nvSpPr>
          <p:cNvPr id="27651" name="Slide Number Placeholder 3"/>
          <p:cNvSpPr>
            <a:spLocks noGrp="1"/>
          </p:cNvSpPr>
          <p:nvPr>
            <p:ph type="sldNum" sz="quarter" idx="11"/>
          </p:nvPr>
        </p:nvSpPr>
        <p:spPr>
          <a:noFill/>
        </p:spPr>
        <p:txBody>
          <a:bodyPr/>
          <a:lstStyle/>
          <a:p>
            <a:r>
              <a:rPr lang="en-US"/>
              <a:t>Slide </a:t>
            </a:r>
            <a:fld id="{58AE9F25-F8EC-4935-83FD-B3566C4F8689}" type="slidenum">
              <a:rPr lang="en-US" smtClean="0"/>
              <a:pPr/>
              <a:t>25</a:t>
            </a:fld>
            <a:endParaRPr lang="en-US"/>
          </a:p>
        </p:txBody>
      </p:sp>
      <p:sp>
        <p:nvSpPr>
          <p:cNvPr id="27652" name="Rectangle 2"/>
          <p:cNvSpPr>
            <a:spLocks noGrp="1" noChangeArrowheads="1"/>
          </p:cNvSpPr>
          <p:nvPr>
            <p:ph type="title"/>
          </p:nvPr>
        </p:nvSpPr>
        <p:spPr/>
        <p:txBody>
          <a:bodyPr/>
          <a:lstStyle/>
          <a:p>
            <a:r>
              <a:rPr lang="en-US"/>
              <a:t>Two-stage Compiler</a:t>
            </a:r>
          </a:p>
        </p:txBody>
      </p:sp>
      <p:sp>
        <p:nvSpPr>
          <p:cNvPr id="27653" name="Text Box 38"/>
          <p:cNvSpPr txBox="1">
            <a:spLocks noChangeArrowheads="1"/>
          </p:cNvSpPr>
          <p:nvPr/>
        </p:nvSpPr>
        <p:spPr bwMode="auto">
          <a:xfrm>
            <a:off x="1723464" y="3609908"/>
            <a:ext cx="5697072" cy="400752"/>
          </a:xfrm>
          <a:prstGeom prst="rect">
            <a:avLst/>
          </a:prstGeom>
          <a:noFill/>
          <a:ln w="9525">
            <a:noFill/>
            <a:miter lim="800000"/>
            <a:headEnd/>
            <a:tailEnd/>
          </a:ln>
        </p:spPr>
        <p:txBody>
          <a:bodyPr wrap="none" lIns="92075" tIns="46038" rIns="92075" bIns="46038">
            <a:spAutoFit/>
          </a:bodyPr>
          <a:lstStyle/>
          <a:p>
            <a:r>
              <a:rPr lang="en-US" sz="2000" dirty="0"/>
              <a:t>Functionally equivalent to a C++ </a:t>
            </a:r>
            <a:r>
              <a:rPr lang="en-US" sz="2000" dirty="0">
                <a:sym typeface="Symbol" pitchFamily="18" charset="2"/>
              </a:rPr>
              <a:t></a:t>
            </a:r>
            <a:r>
              <a:rPr lang="en-US" sz="2000" dirty="0"/>
              <a:t> x86 compiler</a:t>
            </a:r>
          </a:p>
        </p:txBody>
      </p:sp>
      <p:grpSp>
        <p:nvGrpSpPr>
          <p:cNvPr id="4" name="Group 3">
            <a:extLst>
              <a:ext uri="{FF2B5EF4-FFF2-40B4-BE49-F238E27FC236}">
                <a16:creationId xmlns:a16="http://schemas.microsoft.com/office/drawing/2014/main" id="{290D0392-C4B9-41DC-89D6-8E1FB2614D4F}"/>
              </a:ext>
            </a:extLst>
          </p:cNvPr>
          <p:cNvGrpSpPr/>
          <p:nvPr/>
        </p:nvGrpSpPr>
        <p:grpSpPr>
          <a:xfrm>
            <a:off x="1555750" y="1524000"/>
            <a:ext cx="6032500" cy="1831908"/>
            <a:chOff x="1555750" y="1524000"/>
            <a:chExt cx="6032500" cy="1831908"/>
          </a:xfrm>
        </p:grpSpPr>
        <p:grpSp>
          <p:nvGrpSpPr>
            <p:cNvPr id="27655" name="Group 52"/>
            <p:cNvGrpSpPr>
              <a:grpSpLocks/>
            </p:cNvGrpSpPr>
            <p:nvPr/>
          </p:nvGrpSpPr>
          <p:grpSpPr bwMode="auto">
            <a:xfrm>
              <a:off x="2652712" y="1890713"/>
              <a:ext cx="1462088" cy="730250"/>
              <a:chOff x="624" y="2544"/>
              <a:chExt cx="921" cy="460"/>
            </a:xfrm>
          </p:grpSpPr>
          <p:grpSp>
            <p:nvGrpSpPr>
              <p:cNvPr id="27708" name="Group 53"/>
              <p:cNvGrpSpPr>
                <a:grpSpLocks/>
              </p:cNvGrpSpPr>
              <p:nvPr/>
            </p:nvGrpSpPr>
            <p:grpSpPr bwMode="auto">
              <a:xfrm>
                <a:off x="624" y="2544"/>
                <a:ext cx="921" cy="460"/>
                <a:chOff x="624" y="2544"/>
                <a:chExt cx="921" cy="460"/>
              </a:xfrm>
            </p:grpSpPr>
            <p:sp>
              <p:nvSpPr>
                <p:cNvPr id="27711" name="Line 5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2" name="Line 5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3" name="Line 5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4" name="Line 5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5" name="Line 5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6" name="Line 5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7" name="Line 6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8" name="Line 6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709" name="Text Box 62"/>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710" name="Text Box 63"/>
              <p:cNvSpPr txBox="1">
                <a:spLocks noChangeArrowheads="1"/>
              </p:cNvSpPr>
              <p:nvPr/>
            </p:nvSpPr>
            <p:spPr bwMode="auto">
              <a:xfrm>
                <a:off x="776" y="2557"/>
                <a:ext cx="614"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C</a:t>
                </a:r>
              </a:p>
            </p:txBody>
          </p:sp>
        </p:grpSp>
        <p:grpSp>
          <p:nvGrpSpPr>
            <p:cNvPr id="27656" name="Group 64"/>
            <p:cNvGrpSpPr>
              <a:grpSpLocks/>
            </p:cNvGrpSpPr>
            <p:nvPr/>
          </p:nvGrpSpPr>
          <p:grpSpPr bwMode="auto">
            <a:xfrm>
              <a:off x="1555750" y="1524000"/>
              <a:ext cx="1281112" cy="731838"/>
              <a:chOff x="1420" y="3235"/>
              <a:chExt cx="807" cy="461"/>
            </a:xfrm>
          </p:grpSpPr>
          <p:grpSp>
            <p:nvGrpSpPr>
              <p:cNvPr id="27699" name="Group 65"/>
              <p:cNvGrpSpPr>
                <a:grpSpLocks/>
              </p:cNvGrpSpPr>
              <p:nvPr/>
            </p:nvGrpSpPr>
            <p:grpSpPr bwMode="auto">
              <a:xfrm>
                <a:off x="1420" y="3235"/>
                <a:ext cx="807" cy="461"/>
                <a:chOff x="1420" y="3235"/>
                <a:chExt cx="807" cy="461"/>
              </a:xfrm>
            </p:grpSpPr>
            <p:sp>
              <p:nvSpPr>
                <p:cNvPr id="27702" name="Line 6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3" name="Line 6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4" name="Line 6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5" name="Line 6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6" name="Arc 7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707" name="Arc 7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700" name="Text Box 72"/>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701" name="Text Box 7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57" name="Group 74"/>
            <p:cNvGrpSpPr>
              <a:grpSpLocks/>
            </p:cNvGrpSpPr>
            <p:nvPr/>
          </p:nvGrpSpPr>
          <p:grpSpPr bwMode="auto">
            <a:xfrm>
              <a:off x="3930650" y="1524000"/>
              <a:ext cx="1281112" cy="731838"/>
              <a:chOff x="1420" y="3235"/>
              <a:chExt cx="807" cy="461"/>
            </a:xfrm>
          </p:grpSpPr>
          <p:grpSp>
            <p:nvGrpSpPr>
              <p:cNvPr id="27690" name="Group 75"/>
              <p:cNvGrpSpPr>
                <a:grpSpLocks/>
              </p:cNvGrpSpPr>
              <p:nvPr/>
            </p:nvGrpSpPr>
            <p:grpSpPr bwMode="auto">
              <a:xfrm>
                <a:off x="1420" y="3235"/>
                <a:ext cx="807" cy="461"/>
                <a:chOff x="1420" y="3235"/>
                <a:chExt cx="807" cy="461"/>
              </a:xfrm>
            </p:grpSpPr>
            <p:sp>
              <p:nvSpPr>
                <p:cNvPr id="27693"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4"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5"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6" name="Line 7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7"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98"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91" name="Text Box 82"/>
              <p:cNvSpPr txBox="1">
                <a:spLocks noChangeArrowheads="1"/>
              </p:cNvSpPr>
              <p:nvPr/>
            </p:nvSpPr>
            <p:spPr bwMode="auto">
              <a:xfrm>
                <a:off x="1723" y="3479"/>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692" name="Text Box 8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70" name="Group 93"/>
            <p:cNvGrpSpPr>
              <a:grpSpLocks/>
            </p:cNvGrpSpPr>
            <p:nvPr/>
          </p:nvGrpSpPr>
          <p:grpSpPr bwMode="auto">
            <a:xfrm>
              <a:off x="5029200" y="1892300"/>
              <a:ext cx="1462087" cy="730250"/>
              <a:chOff x="624" y="2544"/>
              <a:chExt cx="921" cy="460"/>
            </a:xfrm>
          </p:grpSpPr>
          <p:grpSp>
            <p:nvGrpSpPr>
              <p:cNvPr id="27671" name="Group 94"/>
              <p:cNvGrpSpPr>
                <a:grpSpLocks/>
              </p:cNvGrpSpPr>
              <p:nvPr/>
            </p:nvGrpSpPr>
            <p:grpSpPr bwMode="auto">
              <a:xfrm>
                <a:off x="624" y="2544"/>
                <a:ext cx="921" cy="460"/>
                <a:chOff x="624" y="2544"/>
                <a:chExt cx="921" cy="460"/>
              </a:xfrm>
            </p:grpSpPr>
            <p:sp>
              <p:nvSpPr>
                <p:cNvPr id="27674" name="Line 9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5" name="Line 9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6" name="Line 9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7" name="Line 9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8" name="Line 9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9" name="Line 10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0" name="Line 10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1" name="Line 10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672" name="Text Box 103"/>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73" name="Text Box 104"/>
              <p:cNvSpPr txBox="1">
                <a:spLocks noChangeArrowheads="1"/>
              </p:cNvSpPr>
              <p:nvPr/>
            </p:nvSpPr>
            <p:spPr bwMode="auto">
              <a:xfrm>
                <a:off x="793" y="2557"/>
                <a:ext cx="58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7659" name="Group 105"/>
            <p:cNvGrpSpPr>
              <a:grpSpLocks/>
            </p:cNvGrpSpPr>
            <p:nvPr/>
          </p:nvGrpSpPr>
          <p:grpSpPr bwMode="auto">
            <a:xfrm>
              <a:off x="6307137" y="1525588"/>
              <a:ext cx="1281113" cy="731837"/>
              <a:chOff x="1420" y="3235"/>
              <a:chExt cx="807" cy="461"/>
            </a:xfrm>
          </p:grpSpPr>
          <p:grpSp>
            <p:nvGrpSpPr>
              <p:cNvPr id="27660" name="Group 106"/>
              <p:cNvGrpSpPr>
                <a:grpSpLocks/>
              </p:cNvGrpSpPr>
              <p:nvPr/>
            </p:nvGrpSpPr>
            <p:grpSpPr bwMode="auto">
              <a:xfrm>
                <a:off x="1420" y="3235"/>
                <a:ext cx="807" cy="461"/>
                <a:chOff x="1420" y="3235"/>
                <a:chExt cx="807" cy="461"/>
              </a:xfrm>
            </p:grpSpPr>
            <p:sp>
              <p:nvSpPr>
                <p:cNvPr id="27663" name="Line 10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4" name="Line 10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5" name="Line 10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6" name="Line 11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7" name="Arc 11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68" name="Arc 11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61" name="Text Box 11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62" name="Text Box 11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80" name="Flowchart: Off-page Connector 79"/>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81" name="Flowchart: Off-page Connector 80"/>
            <p:cNvSpPr/>
            <p:nvPr/>
          </p:nvSpPr>
          <p:spPr bwMode="auto">
            <a:xfrm>
              <a:off x="5304192" y="2624388"/>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65" name="Group 64">
            <a:extLst>
              <a:ext uri="{FF2B5EF4-FFF2-40B4-BE49-F238E27FC236}">
                <a16:creationId xmlns:a16="http://schemas.microsoft.com/office/drawing/2014/main" id="{BDCEFDEC-60CE-45AC-A7CE-80953E729666}"/>
              </a:ext>
            </a:extLst>
          </p:cNvPr>
          <p:cNvGrpSpPr/>
          <p:nvPr/>
        </p:nvGrpSpPr>
        <p:grpSpPr>
          <a:xfrm>
            <a:off x="1555750" y="4267200"/>
            <a:ext cx="6032500" cy="1831545"/>
            <a:chOff x="1555750" y="1524000"/>
            <a:chExt cx="6032500" cy="1831545"/>
          </a:xfrm>
        </p:grpSpPr>
        <p:grpSp>
          <p:nvGrpSpPr>
            <p:cNvPr id="66" name="Group 52">
              <a:extLst>
                <a:ext uri="{FF2B5EF4-FFF2-40B4-BE49-F238E27FC236}">
                  <a16:creationId xmlns:a16="http://schemas.microsoft.com/office/drawing/2014/main" id="{99D4CAE3-1240-4B81-87A2-970038E2154B}"/>
                </a:ext>
              </a:extLst>
            </p:cNvPr>
            <p:cNvGrpSpPr>
              <a:grpSpLocks/>
            </p:cNvGrpSpPr>
            <p:nvPr/>
          </p:nvGrpSpPr>
          <p:grpSpPr bwMode="auto">
            <a:xfrm>
              <a:off x="2652712" y="1890713"/>
              <a:ext cx="1462088" cy="730250"/>
              <a:chOff x="624" y="2544"/>
              <a:chExt cx="921" cy="460"/>
            </a:xfrm>
          </p:grpSpPr>
          <p:grpSp>
            <p:nvGrpSpPr>
              <p:cNvPr id="113" name="Group 53">
                <a:extLst>
                  <a:ext uri="{FF2B5EF4-FFF2-40B4-BE49-F238E27FC236}">
                    <a16:creationId xmlns:a16="http://schemas.microsoft.com/office/drawing/2014/main" id="{EC8B6B93-C7AD-4B70-B8D5-4838487CCBB7}"/>
                  </a:ext>
                </a:extLst>
              </p:cNvPr>
              <p:cNvGrpSpPr>
                <a:grpSpLocks/>
              </p:cNvGrpSpPr>
              <p:nvPr/>
            </p:nvGrpSpPr>
            <p:grpSpPr bwMode="auto">
              <a:xfrm>
                <a:off x="624" y="2544"/>
                <a:ext cx="921" cy="460"/>
                <a:chOff x="624" y="2544"/>
                <a:chExt cx="921" cy="460"/>
              </a:xfrm>
            </p:grpSpPr>
            <p:sp>
              <p:nvSpPr>
                <p:cNvPr id="116" name="Line 54">
                  <a:extLst>
                    <a:ext uri="{FF2B5EF4-FFF2-40B4-BE49-F238E27FC236}">
                      <a16:creationId xmlns:a16="http://schemas.microsoft.com/office/drawing/2014/main" id="{2BE406F5-49F9-479C-A735-32E2B97536D0}"/>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7" name="Line 55">
                  <a:extLst>
                    <a:ext uri="{FF2B5EF4-FFF2-40B4-BE49-F238E27FC236}">
                      <a16:creationId xmlns:a16="http://schemas.microsoft.com/office/drawing/2014/main" id="{96D1A439-BB78-4BE5-8E43-3C0470EA14A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8" name="Line 56">
                  <a:extLst>
                    <a:ext uri="{FF2B5EF4-FFF2-40B4-BE49-F238E27FC236}">
                      <a16:creationId xmlns:a16="http://schemas.microsoft.com/office/drawing/2014/main" id="{EAADC89F-3F80-4E8C-97A4-64DEF980C90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9" name="Line 57">
                  <a:extLst>
                    <a:ext uri="{FF2B5EF4-FFF2-40B4-BE49-F238E27FC236}">
                      <a16:creationId xmlns:a16="http://schemas.microsoft.com/office/drawing/2014/main" id="{60D9668F-FFFE-4B4D-BA30-FBB2537D24BA}"/>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58">
                  <a:extLst>
                    <a:ext uri="{FF2B5EF4-FFF2-40B4-BE49-F238E27FC236}">
                      <a16:creationId xmlns:a16="http://schemas.microsoft.com/office/drawing/2014/main" id="{560CBA45-D2C3-425E-8840-D89134BBFA0C}"/>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59">
                  <a:extLst>
                    <a:ext uri="{FF2B5EF4-FFF2-40B4-BE49-F238E27FC236}">
                      <a16:creationId xmlns:a16="http://schemas.microsoft.com/office/drawing/2014/main" id="{D1D55937-F835-4D08-BD7E-3C54D1D61314}"/>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60">
                  <a:extLst>
                    <a:ext uri="{FF2B5EF4-FFF2-40B4-BE49-F238E27FC236}">
                      <a16:creationId xmlns:a16="http://schemas.microsoft.com/office/drawing/2014/main" id="{F922C897-D65A-47A2-A1A1-1967F4663E6F}"/>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61">
                  <a:extLst>
                    <a:ext uri="{FF2B5EF4-FFF2-40B4-BE49-F238E27FC236}">
                      <a16:creationId xmlns:a16="http://schemas.microsoft.com/office/drawing/2014/main" id="{965DB5A6-4422-425E-925C-9375A6140A9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4" name="Text Box 62">
                <a:extLst>
                  <a:ext uri="{FF2B5EF4-FFF2-40B4-BE49-F238E27FC236}">
                    <a16:creationId xmlns:a16="http://schemas.microsoft.com/office/drawing/2014/main" id="{D1EE8970-3BCD-45BC-BF07-14CA41CF7474}"/>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115" name="Text Box 63">
                <a:extLst>
                  <a:ext uri="{FF2B5EF4-FFF2-40B4-BE49-F238E27FC236}">
                    <a16:creationId xmlns:a16="http://schemas.microsoft.com/office/drawing/2014/main" id="{5E5FA99D-1316-4604-947A-9D615AE72BE9}"/>
                  </a:ext>
                </a:extLst>
              </p:cNvPr>
              <p:cNvSpPr txBox="1">
                <a:spLocks noChangeArrowheads="1"/>
              </p:cNvSpPr>
              <p:nvPr/>
            </p:nvSpPr>
            <p:spPr bwMode="auto">
              <a:xfrm>
                <a:off x="661" y="2557"/>
                <a:ext cx="842"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x86/A</a:t>
                </a:r>
              </a:p>
            </p:txBody>
          </p:sp>
        </p:grpSp>
        <p:grpSp>
          <p:nvGrpSpPr>
            <p:cNvPr id="67" name="Group 64">
              <a:extLst>
                <a:ext uri="{FF2B5EF4-FFF2-40B4-BE49-F238E27FC236}">
                  <a16:creationId xmlns:a16="http://schemas.microsoft.com/office/drawing/2014/main" id="{4E97884F-1CEE-42E5-99E1-D4FA535CF567}"/>
                </a:ext>
              </a:extLst>
            </p:cNvPr>
            <p:cNvGrpSpPr>
              <a:grpSpLocks/>
            </p:cNvGrpSpPr>
            <p:nvPr/>
          </p:nvGrpSpPr>
          <p:grpSpPr bwMode="auto">
            <a:xfrm>
              <a:off x="1555750" y="1524000"/>
              <a:ext cx="1281112" cy="731838"/>
              <a:chOff x="1420" y="3235"/>
              <a:chExt cx="807" cy="461"/>
            </a:xfrm>
          </p:grpSpPr>
          <p:grpSp>
            <p:nvGrpSpPr>
              <p:cNvPr id="104" name="Group 65">
                <a:extLst>
                  <a:ext uri="{FF2B5EF4-FFF2-40B4-BE49-F238E27FC236}">
                    <a16:creationId xmlns:a16="http://schemas.microsoft.com/office/drawing/2014/main" id="{01F2BD13-C914-4C7E-8A3C-4FC7EFF11916}"/>
                  </a:ext>
                </a:extLst>
              </p:cNvPr>
              <p:cNvGrpSpPr>
                <a:grpSpLocks/>
              </p:cNvGrpSpPr>
              <p:nvPr/>
            </p:nvGrpSpPr>
            <p:grpSpPr bwMode="auto">
              <a:xfrm>
                <a:off x="1420" y="3235"/>
                <a:ext cx="807" cy="461"/>
                <a:chOff x="1420" y="3235"/>
                <a:chExt cx="807" cy="461"/>
              </a:xfrm>
            </p:grpSpPr>
            <p:sp>
              <p:nvSpPr>
                <p:cNvPr id="107" name="Line 66">
                  <a:extLst>
                    <a:ext uri="{FF2B5EF4-FFF2-40B4-BE49-F238E27FC236}">
                      <a16:creationId xmlns:a16="http://schemas.microsoft.com/office/drawing/2014/main" id="{FD135D4E-90BB-4949-9F9D-333962618A0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8" name="Line 67">
                  <a:extLst>
                    <a:ext uri="{FF2B5EF4-FFF2-40B4-BE49-F238E27FC236}">
                      <a16:creationId xmlns:a16="http://schemas.microsoft.com/office/drawing/2014/main" id="{6E304C68-B0AA-4436-978B-D9DF90DEF4D3}"/>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9" name="Line 68">
                  <a:extLst>
                    <a:ext uri="{FF2B5EF4-FFF2-40B4-BE49-F238E27FC236}">
                      <a16:creationId xmlns:a16="http://schemas.microsoft.com/office/drawing/2014/main" id="{32F52F25-AE74-418B-939C-13C552DD6ED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69">
                  <a:extLst>
                    <a:ext uri="{FF2B5EF4-FFF2-40B4-BE49-F238E27FC236}">
                      <a16:creationId xmlns:a16="http://schemas.microsoft.com/office/drawing/2014/main" id="{519FCB5C-FCC3-41DD-B565-31000509BF18}"/>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Arc 70">
                  <a:extLst>
                    <a:ext uri="{FF2B5EF4-FFF2-40B4-BE49-F238E27FC236}">
                      <a16:creationId xmlns:a16="http://schemas.microsoft.com/office/drawing/2014/main" id="{A1B886A4-291B-4232-A8FE-46D0AB0A2E89}"/>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2" name="Arc 71">
                  <a:extLst>
                    <a:ext uri="{FF2B5EF4-FFF2-40B4-BE49-F238E27FC236}">
                      <a16:creationId xmlns:a16="http://schemas.microsoft.com/office/drawing/2014/main" id="{6FE5BC5F-251D-48BF-9F80-9BC823720FAD}"/>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5" name="Text Box 72">
                <a:extLst>
                  <a:ext uri="{FF2B5EF4-FFF2-40B4-BE49-F238E27FC236}">
                    <a16:creationId xmlns:a16="http://schemas.microsoft.com/office/drawing/2014/main" id="{8ED86492-3335-4892-B7DE-9707BF60CC24}"/>
                  </a:ext>
                </a:extLst>
              </p:cNvPr>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106" name="Text Box 73">
                <a:extLst>
                  <a:ext uri="{FF2B5EF4-FFF2-40B4-BE49-F238E27FC236}">
                    <a16:creationId xmlns:a16="http://schemas.microsoft.com/office/drawing/2014/main" id="{23FA9783-9729-4DCE-8766-BCDA11E0C620}"/>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8" name="Group 74">
              <a:extLst>
                <a:ext uri="{FF2B5EF4-FFF2-40B4-BE49-F238E27FC236}">
                  <a16:creationId xmlns:a16="http://schemas.microsoft.com/office/drawing/2014/main" id="{404CD5DA-BA72-431A-8D73-0F41CDF25A1D}"/>
                </a:ext>
              </a:extLst>
            </p:cNvPr>
            <p:cNvGrpSpPr>
              <a:grpSpLocks/>
            </p:cNvGrpSpPr>
            <p:nvPr/>
          </p:nvGrpSpPr>
          <p:grpSpPr bwMode="auto">
            <a:xfrm>
              <a:off x="3930650" y="1524000"/>
              <a:ext cx="1281112" cy="731838"/>
              <a:chOff x="1420" y="3235"/>
              <a:chExt cx="807" cy="461"/>
            </a:xfrm>
          </p:grpSpPr>
          <p:grpSp>
            <p:nvGrpSpPr>
              <p:cNvPr id="95" name="Group 75">
                <a:extLst>
                  <a:ext uri="{FF2B5EF4-FFF2-40B4-BE49-F238E27FC236}">
                    <a16:creationId xmlns:a16="http://schemas.microsoft.com/office/drawing/2014/main" id="{BEA2CFE3-3EBA-41E8-BA38-C0755476BE2A}"/>
                  </a:ext>
                </a:extLst>
              </p:cNvPr>
              <p:cNvGrpSpPr>
                <a:grpSpLocks/>
              </p:cNvGrpSpPr>
              <p:nvPr/>
            </p:nvGrpSpPr>
            <p:grpSpPr bwMode="auto">
              <a:xfrm>
                <a:off x="1420" y="3235"/>
                <a:ext cx="807" cy="461"/>
                <a:chOff x="1420" y="3235"/>
                <a:chExt cx="807" cy="461"/>
              </a:xfrm>
            </p:grpSpPr>
            <p:sp>
              <p:nvSpPr>
                <p:cNvPr id="98" name="Line 76">
                  <a:extLst>
                    <a:ext uri="{FF2B5EF4-FFF2-40B4-BE49-F238E27FC236}">
                      <a16:creationId xmlns:a16="http://schemas.microsoft.com/office/drawing/2014/main" id="{A6BD2F02-2BF7-4E3A-8072-8F1C38A55EE2}"/>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9" name="Line 77">
                  <a:extLst>
                    <a:ext uri="{FF2B5EF4-FFF2-40B4-BE49-F238E27FC236}">
                      <a16:creationId xmlns:a16="http://schemas.microsoft.com/office/drawing/2014/main" id="{258621E0-16C7-4CEC-8F02-9B19F5943F02}"/>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0" name="Line 78">
                  <a:extLst>
                    <a:ext uri="{FF2B5EF4-FFF2-40B4-BE49-F238E27FC236}">
                      <a16:creationId xmlns:a16="http://schemas.microsoft.com/office/drawing/2014/main" id="{523A94F4-BF1D-4BA3-8BD0-A336D5D4D56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1" name="Line 79">
                  <a:extLst>
                    <a:ext uri="{FF2B5EF4-FFF2-40B4-BE49-F238E27FC236}">
                      <a16:creationId xmlns:a16="http://schemas.microsoft.com/office/drawing/2014/main" id="{E812126B-7A6F-4836-9B70-F2F06DAD493E}"/>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2" name="Arc 80">
                  <a:extLst>
                    <a:ext uri="{FF2B5EF4-FFF2-40B4-BE49-F238E27FC236}">
                      <a16:creationId xmlns:a16="http://schemas.microsoft.com/office/drawing/2014/main" id="{050DF74E-530B-483E-A313-E40A06D92EA5}"/>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03" name="Arc 81">
                  <a:extLst>
                    <a:ext uri="{FF2B5EF4-FFF2-40B4-BE49-F238E27FC236}">
                      <a16:creationId xmlns:a16="http://schemas.microsoft.com/office/drawing/2014/main" id="{3053E4E6-D2D7-4290-8E74-93899EB8E4BE}"/>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96" name="Text Box 82">
                <a:extLst>
                  <a:ext uri="{FF2B5EF4-FFF2-40B4-BE49-F238E27FC236}">
                    <a16:creationId xmlns:a16="http://schemas.microsoft.com/office/drawing/2014/main" id="{08717C3A-9CCD-42B5-95A7-4A309AA844EA}"/>
                  </a:ext>
                </a:extLst>
              </p:cNvPr>
              <p:cNvSpPr txBox="1">
                <a:spLocks noChangeArrowheads="1"/>
              </p:cNvSpPr>
              <p:nvPr/>
            </p:nvSpPr>
            <p:spPr bwMode="auto">
              <a:xfrm>
                <a:off x="1611" y="3479"/>
                <a:ext cx="427" cy="204"/>
              </a:xfrm>
              <a:prstGeom prst="rect">
                <a:avLst/>
              </a:prstGeom>
              <a:noFill/>
              <a:ln w="9525">
                <a:noFill/>
                <a:miter lim="800000"/>
                <a:headEnd/>
                <a:tailEnd/>
              </a:ln>
            </p:spPr>
            <p:txBody>
              <a:bodyPr wrap="none" lIns="92075" tIns="46038" rIns="92075" bIns="46038">
                <a:spAutoFit/>
              </a:bodyPr>
              <a:lstStyle/>
              <a:p>
                <a:r>
                  <a:rPr lang="en-US" sz="1500" dirty="0"/>
                  <a:t>x86/A</a:t>
                </a:r>
              </a:p>
            </p:txBody>
          </p:sp>
          <p:sp>
            <p:nvSpPr>
              <p:cNvPr id="97" name="Text Box 83">
                <a:extLst>
                  <a:ext uri="{FF2B5EF4-FFF2-40B4-BE49-F238E27FC236}">
                    <a16:creationId xmlns:a16="http://schemas.microsoft.com/office/drawing/2014/main" id="{0A8C4B4C-B83E-49CF-BE5E-670FF077A51C}"/>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9" name="Group 93">
              <a:extLst>
                <a:ext uri="{FF2B5EF4-FFF2-40B4-BE49-F238E27FC236}">
                  <a16:creationId xmlns:a16="http://schemas.microsoft.com/office/drawing/2014/main" id="{7C39F9D9-82F6-461A-9BE5-A9EF0414FF4E}"/>
                </a:ext>
              </a:extLst>
            </p:cNvPr>
            <p:cNvGrpSpPr>
              <a:grpSpLocks/>
            </p:cNvGrpSpPr>
            <p:nvPr/>
          </p:nvGrpSpPr>
          <p:grpSpPr bwMode="auto">
            <a:xfrm>
              <a:off x="5029200" y="1892300"/>
              <a:ext cx="1462087" cy="730250"/>
              <a:chOff x="624" y="2544"/>
              <a:chExt cx="921" cy="460"/>
            </a:xfrm>
          </p:grpSpPr>
          <p:grpSp>
            <p:nvGrpSpPr>
              <p:cNvPr id="84" name="Group 94">
                <a:extLst>
                  <a:ext uri="{FF2B5EF4-FFF2-40B4-BE49-F238E27FC236}">
                    <a16:creationId xmlns:a16="http://schemas.microsoft.com/office/drawing/2014/main" id="{E88BFB3D-2453-481E-B43C-15F78DC73D6E}"/>
                  </a:ext>
                </a:extLst>
              </p:cNvPr>
              <p:cNvGrpSpPr>
                <a:grpSpLocks/>
              </p:cNvGrpSpPr>
              <p:nvPr/>
            </p:nvGrpSpPr>
            <p:grpSpPr bwMode="auto">
              <a:xfrm>
                <a:off x="624" y="2544"/>
                <a:ext cx="921" cy="460"/>
                <a:chOff x="624" y="2544"/>
                <a:chExt cx="921" cy="460"/>
              </a:xfrm>
            </p:grpSpPr>
            <p:sp>
              <p:nvSpPr>
                <p:cNvPr id="87" name="Line 95">
                  <a:extLst>
                    <a:ext uri="{FF2B5EF4-FFF2-40B4-BE49-F238E27FC236}">
                      <a16:creationId xmlns:a16="http://schemas.microsoft.com/office/drawing/2014/main" id="{9A90F384-9113-4F0E-850F-1AD8CC47137A}"/>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8" name="Line 96">
                  <a:extLst>
                    <a:ext uri="{FF2B5EF4-FFF2-40B4-BE49-F238E27FC236}">
                      <a16:creationId xmlns:a16="http://schemas.microsoft.com/office/drawing/2014/main" id="{917EA0BA-318E-47B3-B183-158799729D0F}"/>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9" name="Line 97">
                  <a:extLst>
                    <a:ext uri="{FF2B5EF4-FFF2-40B4-BE49-F238E27FC236}">
                      <a16:creationId xmlns:a16="http://schemas.microsoft.com/office/drawing/2014/main" id="{3BCDE4F5-9A26-4B2A-A2CB-06C1FE1B329C}"/>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0" name="Line 98">
                  <a:extLst>
                    <a:ext uri="{FF2B5EF4-FFF2-40B4-BE49-F238E27FC236}">
                      <a16:creationId xmlns:a16="http://schemas.microsoft.com/office/drawing/2014/main" id="{1CCCC37E-CA1F-4A01-9B29-D6E371035B21}"/>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1" name="Line 99">
                  <a:extLst>
                    <a:ext uri="{FF2B5EF4-FFF2-40B4-BE49-F238E27FC236}">
                      <a16:creationId xmlns:a16="http://schemas.microsoft.com/office/drawing/2014/main" id="{6F4FA774-20DC-4D51-88A6-BA95C4F2C94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2" name="Line 100">
                  <a:extLst>
                    <a:ext uri="{FF2B5EF4-FFF2-40B4-BE49-F238E27FC236}">
                      <a16:creationId xmlns:a16="http://schemas.microsoft.com/office/drawing/2014/main" id="{4BE0B3F6-00FF-4B52-93E5-F16B9D1F7341}"/>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3" name="Line 101">
                  <a:extLst>
                    <a:ext uri="{FF2B5EF4-FFF2-40B4-BE49-F238E27FC236}">
                      <a16:creationId xmlns:a16="http://schemas.microsoft.com/office/drawing/2014/main" id="{CF1C1C17-1481-43B8-9FE7-EE854A4C4C51}"/>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4" name="Line 102">
                  <a:extLst>
                    <a:ext uri="{FF2B5EF4-FFF2-40B4-BE49-F238E27FC236}">
                      <a16:creationId xmlns:a16="http://schemas.microsoft.com/office/drawing/2014/main" id="{9D0CBED5-B446-4B2F-BCEE-D3A29977D2A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5" name="Text Box 103">
                <a:extLst>
                  <a:ext uri="{FF2B5EF4-FFF2-40B4-BE49-F238E27FC236}">
                    <a16:creationId xmlns:a16="http://schemas.microsoft.com/office/drawing/2014/main" id="{A2C33207-3E45-4A88-B570-55CA87458375}"/>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86" name="Text Box 104">
                <a:extLst>
                  <a:ext uri="{FF2B5EF4-FFF2-40B4-BE49-F238E27FC236}">
                    <a16:creationId xmlns:a16="http://schemas.microsoft.com/office/drawing/2014/main" id="{B4E2D384-E751-4F75-8999-F2FF20F8C13A}"/>
                  </a:ext>
                </a:extLst>
              </p:cNvPr>
              <p:cNvSpPr txBox="1">
                <a:spLocks noChangeArrowheads="1"/>
              </p:cNvSpPr>
              <p:nvPr/>
            </p:nvSpPr>
            <p:spPr bwMode="auto">
              <a:xfrm>
                <a:off x="682" y="2557"/>
                <a:ext cx="802" cy="204"/>
              </a:xfrm>
              <a:prstGeom prst="rect">
                <a:avLst/>
              </a:prstGeom>
              <a:noFill/>
              <a:ln w="9525">
                <a:noFill/>
                <a:miter lim="800000"/>
                <a:headEnd/>
                <a:tailEnd/>
              </a:ln>
            </p:spPr>
            <p:txBody>
              <a:bodyPr wrap="none" lIns="92075" tIns="46038" rIns="92075" bIns="46038">
                <a:spAutoFit/>
              </a:bodyPr>
              <a:lstStyle/>
              <a:p>
                <a:r>
                  <a:rPr lang="en-US" sz="1500" dirty="0"/>
                  <a:t>x86/A </a:t>
                </a:r>
                <a:r>
                  <a:rPr lang="en-US" sz="1500" dirty="0">
                    <a:sym typeface="Symbol" pitchFamily="18" charset="2"/>
                  </a:rPr>
                  <a:t> x86</a:t>
                </a:r>
              </a:p>
            </p:txBody>
          </p:sp>
        </p:grpSp>
        <p:grpSp>
          <p:nvGrpSpPr>
            <p:cNvPr id="70" name="Group 105">
              <a:extLst>
                <a:ext uri="{FF2B5EF4-FFF2-40B4-BE49-F238E27FC236}">
                  <a16:creationId xmlns:a16="http://schemas.microsoft.com/office/drawing/2014/main" id="{EA6214B6-9D8E-483E-8C3B-D7331DD0206A}"/>
                </a:ext>
              </a:extLst>
            </p:cNvPr>
            <p:cNvGrpSpPr>
              <a:grpSpLocks/>
            </p:cNvGrpSpPr>
            <p:nvPr/>
          </p:nvGrpSpPr>
          <p:grpSpPr bwMode="auto">
            <a:xfrm>
              <a:off x="6307137" y="1525588"/>
              <a:ext cx="1281113" cy="731837"/>
              <a:chOff x="1420" y="3235"/>
              <a:chExt cx="807" cy="461"/>
            </a:xfrm>
          </p:grpSpPr>
          <p:grpSp>
            <p:nvGrpSpPr>
              <p:cNvPr id="73" name="Group 106">
                <a:extLst>
                  <a:ext uri="{FF2B5EF4-FFF2-40B4-BE49-F238E27FC236}">
                    <a16:creationId xmlns:a16="http://schemas.microsoft.com/office/drawing/2014/main" id="{9DACE4A3-791A-4EC7-AC65-A0CBBAFD2E37}"/>
                  </a:ext>
                </a:extLst>
              </p:cNvPr>
              <p:cNvGrpSpPr>
                <a:grpSpLocks/>
              </p:cNvGrpSpPr>
              <p:nvPr/>
            </p:nvGrpSpPr>
            <p:grpSpPr bwMode="auto">
              <a:xfrm>
                <a:off x="1420" y="3235"/>
                <a:ext cx="807" cy="461"/>
                <a:chOff x="1420" y="3235"/>
                <a:chExt cx="807" cy="461"/>
              </a:xfrm>
            </p:grpSpPr>
            <p:sp>
              <p:nvSpPr>
                <p:cNvPr id="76" name="Line 107">
                  <a:extLst>
                    <a:ext uri="{FF2B5EF4-FFF2-40B4-BE49-F238E27FC236}">
                      <a16:creationId xmlns:a16="http://schemas.microsoft.com/office/drawing/2014/main" id="{BFE6360D-EBE7-45CA-941D-B4BC1317EA4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7" name="Line 108">
                  <a:extLst>
                    <a:ext uri="{FF2B5EF4-FFF2-40B4-BE49-F238E27FC236}">
                      <a16:creationId xmlns:a16="http://schemas.microsoft.com/office/drawing/2014/main" id="{F96EBE36-D416-4F95-9DC7-EA7D6E0D6E4E}"/>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8" name="Line 109">
                  <a:extLst>
                    <a:ext uri="{FF2B5EF4-FFF2-40B4-BE49-F238E27FC236}">
                      <a16:creationId xmlns:a16="http://schemas.microsoft.com/office/drawing/2014/main" id="{1E955AB2-535E-4F19-A6C4-8240F5BEDB0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9" name="Line 110">
                  <a:extLst>
                    <a:ext uri="{FF2B5EF4-FFF2-40B4-BE49-F238E27FC236}">
                      <a16:creationId xmlns:a16="http://schemas.microsoft.com/office/drawing/2014/main" id="{C05F7799-2FAB-4794-9F9D-75BA2C3CD1D6}"/>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2" name="Arc 111">
                  <a:extLst>
                    <a:ext uri="{FF2B5EF4-FFF2-40B4-BE49-F238E27FC236}">
                      <a16:creationId xmlns:a16="http://schemas.microsoft.com/office/drawing/2014/main" id="{56874D1A-C587-43F3-8ED0-CE5018B62F7A}"/>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83" name="Arc 112">
                  <a:extLst>
                    <a:ext uri="{FF2B5EF4-FFF2-40B4-BE49-F238E27FC236}">
                      <a16:creationId xmlns:a16="http://schemas.microsoft.com/office/drawing/2014/main" id="{EDF506B0-30FE-4E07-ABD3-6CA495F87752}"/>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74" name="Text Box 113">
                <a:extLst>
                  <a:ext uri="{FF2B5EF4-FFF2-40B4-BE49-F238E27FC236}">
                    <a16:creationId xmlns:a16="http://schemas.microsoft.com/office/drawing/2014/main" id="{57732BDA-FB6F-427B-BF7D-109BCDE6CF55}"/>
                  </a:ext>
                </a:extLst>
              </p:cNvPr>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75" name="Text Box 114">
                <a:extLst>
                  <a:ext uri="{FF2B5EF4-FFF2-40B4-BE49-F238E27FC236}">
                    <a16:creationId xmlns:a16="http://schemas.microsoft.com/office/drawing/2014/main" id="{75C70EDE-F56E-4581-ABDD-3A1DA581F86E}"/>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1" name="Flowchart: Off-page Connector 70">
              <a:extLst>
                <a:ext uri="{FF2B5EF4-FFF2-40B4-BE49-F238E27FC236}">
                  <a16:creationId xmlns:a16="http://schemas.microsoft.com/office/drawing/2014/main" id="{64A9CE68-7166-4E88-AEFE-1786490C00B7}"/>
                </a:ext>
              </a:extLst>
            </p:cNvPr>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2" name="Flowchart: Off-page Connector 71">
              <a:extLst>
                <a:ext uri="{FF2B5EF4-FFF2-40B4-BE49-F238E27FC236}">
                  <a16:creationId xmlns:a16="http://schemas.microsoft.com/office/drawing/2014/main" id="{3FF77D8A-8A5E-4B63-BFC9-F3763609C385}"/>
                </a:ext>
              </a:extLst>
            </p:cNvPr>
            <p:cNvSpPr/>
            <p:nvPr/>
          </p:nvSpPr>
          <p:spPr bwMode="auto">
            <a:xfrm>
              <a:off x="5304192" y="262402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5" name="TextBox 4">
            <a:extLst>
              <a:ext uri="{FF2B5EF4-FFF2-40B4-BE49-F238E27FC236}">
                <a16:creationId xmlns:a16="http://schemas.microsoft.com/office/drawing/2014/main" id="{E73CBC87-E42A-4DBF-AB93-7B9B212916B6}"/>
              </a:ext>
            </a:extLst>
          </p:cNvPr>
          <p:cNvSpPr txBox="1"/>
          <p:nvPr/>
        </p:nvSpPr>
        <p:spPr>
          <a:xfrm>
            <a:off x="1119699" y="2647890"/>
            <a:ext cx="1133644" cy="369332"/>
          </a:xfrm>
          <a:prstGeom prst="rect">
            <a:avLst/>
          </a:prstGeom>
          <a:noFill/>
        </p:spPr>
        <p:txBody>
          <a:bodyPr wrap="none" rtlCol="0">
            <a:spAutoFit/>
          </a:bodyPr>
          <a:lstStyle/>
          <a:p>
            <a:r>
              <a:rPr lang="en-US" sz="1800" dirty="0" err="1"/>
              <a:t>transpiler</a:t>
            </a:r>
            <a:endParaRPr lang="en-US" sz="1800" dirty="0"/>
          </a:p>
        </p:txBody>
      </p:sp>
      <p:cxnSp>
        <p:nvCxnSpPr>
          <p:cNvPr id="7" name="Connector: Elbow 6">
            <a:extLst>
              <a:ext uri="{FF2B5EF4-FFF2-40B4-BE49-F238E27FC236}">
                <a16:creationId xmlns:a16="http://schemas.microsoft.com/office/drawing/2014/main" id="{859D7178-6D60-4981-83CD-BFEE25E57F0D}"/>
              </a:ext>
            </a:extLst>
          </p:cNvPr>
          <p:cNvCxnSpPr>
            <a:cxnSpLocks/>
            <a:stCxn id="5" idx="3"/>
          </p:cNvCxnSpPr>
          <p:nvPr/>
        </p:nvCxnSpPr>
        <p:spPr bwMode="auto">
          <a:xfrm flipV="1">
            <a:off x="2253343" y="2485351"/>
            <a:ext cx="673055" cy="347205"/>
          </a:xfrm>
          <a:prstGeom prst="bentConnector3">
            <a:avLst/>
          </a:prstGeom>
          <a:noFill/>
          <a:ln w="9525" cap="flat" cmpd="sng" algn="ctr">
            <a:solidFill>
              <a:schemeClr val="tx1"/>
            </a:solidFill>
            <a:prstDash val="solid"/>
            <a:round/>
            <a:headEnd type="none" w="med" len="med"/>
            <a:tailEnd type="triangle"/>
          </a:ln>
          <a:effectLst/>
        </p:spPr>
      </p:cxnSp>
      <p:sp>
        <p:nvSpPr>
          <p:cNvPr id="12" name="TextBox 11">
            <a:extLst>
              <a:ext uri="{FF2B5EF4-FFF2-40B4-BE49-F238E27FC236}">
                <a16:creationId xmlns:a16="http://schemas.microsoft.com/office/drawing/2014/main" id="{CAB5306C-B1F5-415E-A64E-A7CC05D63C3F}"/>
              </a:ext>
            </a:extLst>
          </p:cNvPr>
          <p:cNvSpPr txBox="1"/>
          <p:nvPr/>
        </p:nvSpPr>
        <p:spPr>
          <a:xfrm>
            <a:off x="6931670" y="5462019"/>
            <a:ext cx="1249060" cy="369332"/>
          </a:xfrm>
          <a:prstGeom prst="rect">
            <a:avLst/>
          </a:prstGeom>
          <a:noFill/>
        </p:spPr>
        <p:txBody>
          <a:bodyPr wrap="none" rtlCol="0">
            <a:spAutoFit/>
          </a:bodyPr>
          <a:lstStyle/>
          <a:p>
            <a:r>
              <a:rPr lang="en-US" sz="1800" dirty="0"/>
              <a:t>assembler</a:t>
            </a:r>
          </a:p>
        </p:txBody>
      </p:sp>
      <p:cxnSp>
        <p:nvCxnSpPr>
          <p:cNvPr id="14" name="Connector: Elbow 13">
            <a:extLst>
              <a:ext uri="{FF2B5EF4-FFF2-40B4-BE49-F238E27FC236}">
                <a16:creationId xmlns:a16="http://schemas.microsoft.com/office/drawing/2014/main" id="{2E25AD8B-688F-4BAA-B81D-DE0E964FA331}"/>
              </a:ext>
            </a:extLst>
          </p:cNvPr>
          <p:cNvCxnSpPr>
            <a:stCxn id="12" idx="1"/>
          </p:cNvCxnSpPr>
          <p:nvPr/>
        </p:nvCxnSpPr>
        <p:spPr bwMode="auto">
          <a:xfrm rot="10800000">
            <a:off x="6216652" y="5250883"/>
            <a:ext cx="715018" cy="395803"/>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50" dirty="0"/>
              <a:t>Using the Source Language as the</a:t>
            </a:r>
            <a:br>
              <a:rPr lang="en-US" sz="2950" dirty="0"/>
            </a:br>
            <a:r>
              <a:rPr lang="en-US" sz="2950" dirty="0"/>
              <a:t>Implementation Language</a:t>
            </a:r>
          </a:p>
        </p:txBody>
      </p:sp>
      <p:sp>
        <p:nvSpPr>
          <p:cNvPr id="5" name="Content Placeholder 4"/>
          <p:cNvSpPr>
            <a:spLocks noGrp="1"/>
          </p:cNvSpPr>
          <p:nvPr>
            <p:ph idx="1"/>
          </p:nvPr>
        </p:nvSpPr>
        <p:spPr/>
        <p:txBody>
          <a:bodyPr/>
          <a:lstStyle/>
          <a:p>
            <a:r>
              <a:rPr lang="en-US" dirty="0"/>
              <a:t>It is common to write a compiler in the language being compiled; e.g., writing a C++ compiler in C++.</a:t>
            </a:r>
          </a:p>
          <a:p>
            <a:r>
              <a:rPr lang="en-US" dirty="0"/>
              <a:t>Advantages</a:t>
            </a:r>
          </a:p>
          <a:p>
            <a:pPr lvl="1"/>
            <a:r>
              <a:rPr lang="en-US" dirty="0"/>
              <a:t>The compiler itself provides a non-trivial test of the language being compiled.</a:t>
            </a:r>
          </a:p>
          <a:p>
            <a:pPr lvl="1"/>
            <a:r>
              <a:rPr lang="en-US" dirty="0"/>
              <a:t>Only one language needs to be learned by compiler developers.</a:t>
            </a:r>
          </a:p>
          <a:p>
            <a:pPr lvl="1"/>
            <a:r>
              <a:rPr lang="en-US" dirty="0"/>
              <a:t>Only one compiler needs to be maintained.</a:t>
            </a:r>
          </a:p>
          <a:p>
            <a:pPr lvl="1"/>
            <a:r>
              <a:rPr lang="en-US" dirty="0"/>
              <a:t>If changes are made in the compiler to improve performance, then recompiling the compiler will improve compiler performance.</a:t>
            </a:r>
          </a:p>
          <a:p>
            <a:r>
              <a:rPr lang="en-US" dirty="0"/>
              <a:t>For a new programming language, how do we write a compiler in that language?  (chicken and egg problem)</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265AFCFC-04E8-4892-9E14-12CBB263C61B}"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D34E147E-1A5A-4812-BF03-A94A88D4CC56}" type="slidenum">
              <a:rPr lang="en-US" smtClean="0"/>
              <a:pPr/>
              <a:t>27</a:t>
            </a:fld>
            <a:endParaRPr lang="en-US"/>
          </a:p>
        </p:txBody>
      </p:sp>
      <p:sp>
        <p:nvSpPr>
          <p:cNvPr id="28676" name="Rectangle 2"/>
          <p:cNvSpPr>
            <a:spLocks noGrp="1" noChangeArrowheads="1"/>
          </p:cNvSpPr>
          <p:nvPr>
            <p:ph type="title"/>
          </p:nvPr>
        </p:nvSpPr>
        <p:spPr/>
        <p:txBody>
          <a:bodyPr/>
          <a:lstStyle/>
          <a:p>
            <a:r>
              <a:rPr lang="en-US"/>
              <a:t>Bootstrapping a Compiler</a:t>
            </a:r>
          </a:p>
        </p:txBody>
      </p:sp>
      <p:sp>
        <p:nvSpPr>
          <p:cNvPr id="28677" name="Rectangle 3"/>
          <p:cNvSpPr>
            <a:spLocks noGrp="1" noChangeArrowheads="1"/>
          </p:cNvSpPr>
          <p:nvPr>
            <p:ph type="body" idx="1"/>
          </p:nvPr>
        </p:nvSpPr>
        <p:spPr/>
        <p:txBody>
          <a:bodyPr/>
          <a:lstStyle/>
          <a:p>
            <a:pPr>
              <a:buFontTx/>
              <a:buNone/>
            </a:pPr>
            <a:r>
              <a:rPr lang="en-US" dirty="0"/>
              <a:t>	Problem: Suppose that we want to build a compiler for a programming language, say C#, that will run on machine M, and assume that we already have a compiler for a different language, say C, that runs on M.  Furthermore, we desire that the source code for the C# compiler be C#.</a:t>
            </a:r>
          </a:p>
        </p:txBody>
      </p:sp>
      <p:grpSp>
        <p:nvGrpSpPr>
          <p:cNvPr id="2" name="Group 1"/>
          <p:cNvGrpSpPr/>
          <p:nvPr/>
        </p:nvGrpSpPr>
        <p:grpSpPr>
          <a:xfrm>
            <a:off x="1700212" y="3810000"/>
            <a:ext cx="5553076" cy="1181100"/>
            <a:chOff x="1700212" y="3962400"/>
            <a:chExt cx="5553076" cy="1181100"/>
          </a:xfrm>
        </p:grpSpPr>
        <p:grpSp>
          <p:nvGrpSpPr>
            <p:cNvPr id="28678" name="Group 4"/>
            <p:cNvGrpSpPr>
              <a:grpSpLocks/>
            </p:cNvGrpSpPr>
            <p:nvPr/>
          </p:nvGrpSpPr>
          <p:grpSpPr bwMode="auto">
            <a:xfrm>
              <a:off x="1700212" y="4413250"/>
              <a:ext cx="1462088" cy="730250"/>
              <a:chOff x="624" y="2544"/>
              <a:chExt cx="921" cy="460"/>
            </a:xfrm>
          </p:grpSpPr>
          <p:grpSp>
            <p:nvGrpSpPr>
              <p:cNvPr id="28705" name="Group 5"/>
              <p:cNvGrpSpPr>
                <a:grpSpLocks/>
              </p:cNvGrpSpPr>
              <p:nvPr/>
            </p:nvGrpSpPr>
            <p:grpSpPr bwMode="auto">
              <a:xfrm>
                <a:off x="624" y="2544"/>
                <a:ext cx="921" cy="460"/>
                <a:chOff x="624" y="2544"/>
                <a:chExt cx="921" cy="460"/>
              </a:xfrm>
            </p:grpSpPr>
            <p:sp>
              <p:nvSpPr>
                <p:cNvPr id="28708"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9"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0"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1"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2"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3"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4"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5"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706" name="Text Box 14"/>
              <p:cNvSpPr txBox="1">
                <a:spLocks noChangeArrowheads="1"/>
              </p:cNvSpPr>
              <p:nvPr/>
            </p:nvSpPr>
            <p:spPr bwMode="auto">
              <a:xfrm>
                <a:off x="950" y="2784"/>
                <a:ext cx="270"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8707" name="Text Box 15"/>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79" name="Group 16"/>
            <p:cNvGrpSpPr>
              <a:grpSpLocks/>
            </p:cNvGrpSpPr>
            <p:nvPr/>
          </p:nvGrpSpPr>
          <p:grpSpPr bwMode="auto">
            <a:xfrm>
              <a:off x="3338512" y="4413250"/>
              <a:ext cx="1462088" cy="730250"/>
              <a:chOff x="624" y="2544"/>
              <a:chExt cx="921" cy="460"/>
            </a:xfrm>
          </p:grpSpPr>
          <p:grpSp>
            <p:nvGrpSpPr>
              <p:cNvPr id="28694" name="Group 17"/>
              <p:cNvGrpSpPr>
                <a:grpSpLocks/>
              </p:cNvGrpSpPr>
              <p:nvPr/>
            </p:nvGrpSpPr>
            <p:grpSpPr bwMode="auto">
              <a:xfrm>
                <a:off x="624" y="2544"/>
                <a:ext cx="921" cy="460"/>
                <a:chOff x="624" y="2544"/>
                <a:chExt cx="921" cy="460"/>
              </a:xfrm>
            </p:grpSpPr>
            <p:sp>
              <p:nvSpPr>
                <p:cNvPr id="28697"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8"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9"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0"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1"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2"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3"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4"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95"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96" name="Text Box 27"/>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80" name="Group 28"/>
            <p:cNvGrpSpPr>
              <a:grpSpLocks/>
            </p:cNvGrpSpPr>
            <p:nvPr/>
          </p:nvGrpSpPr>
          <p:grpSpPr bwMode="auto">
            <a:xfrm>
              <a:off x="5791200" y="4413250"/>
              <a:ext cx="1462088" cy="730250"/>
              <a:chOff x="624" y="2544"/>
              <a:chExt cx="921" cy="460"/>
            </a:xfrm>
          </p:grpSpPr>
          <p:grpSp>
            <p:nvGrpSpPr>
              <p:cNvPr id="28683" name="Group 29"/>
              <p:cNvGrpSpPr>
                <a:grpSpLocks/>
              </p:cNvGrpSpPr>
              <p:nvPr/>
            </p:nvGrpSpPr>
            <p:grpSpPr bwMode="auto">
              <a:xfrm>
                <a:off x="624" y="2544"/>
                <a:ext cx="921" cy="460"/>
                <a:chOff x="624" y="2544"/>
                <a:chExt cx="921" cy="460"/>
              </a:xfrm>
            </p:grpSpPr>
            <p:sp>
              <p:nvSpPr>
                <p:cNvPr id="28686"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7"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8"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9"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0"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1"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2"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3"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84"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85" name="Text Box 39"/>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28681" name="Text Box 40"/>
            <p:cNvSpPr txBox="1">
              <a:spLocks noChangeArrowheads="1"/>
            </p:cNvSpPr>
            <p:nvPr/>
          </p:nvSpPr>
          <p:spPr bwMode="auto">
            <a:xfrm>
              <a:off x="2864011" y="3962400"/>
              <a:ext cx="774378" cy="400752"/>
            </a:xfrm>
            <a:prstGeom prst="rect">
              <a:avLst/>
            </a:prstGeom>
            <a:noFill/>
            <a:ln w="9525">
              <a:noFill/>
              <a:miter lim="800000"/>
              <a:headEnd/>
              <a:tailEnd/>
            </a:ln>
          </p:spPr>
          <p:txBody>
            <a:bodyPr wrap="none" lIns="92075" tIns="46038" rIns="92075" bIns="46038">
              <a:spAutoFit/>
            </a:bodyPr>
            <a:lstStyle/>
            <a:p>
              <a:r>
                <a:rPr lang="en-US" sz="2000" dirty="0"/>
                <a:t>Want</a:t>
              </a:r>
            </a:p>
          </p:txBody>
        </p:sp>
        <p:sp>
          <p:nvSpPr>
            <p:cNvPr id="28682" name="Text Box 41"/>
            <p:cNvSpPr txBox="1">
              <a:spLocks noChangeArrowheads="1"/>
            </p:cNvSpPr>
            <p:nvPr/>
          </p:nvSpPr>
          <p:spPr bwMode="auto">
            <a:xfrm>
              <a:off x="6129508" y="3967163"/>
              <a:ext cx="785471" cy="400752"/>
            </a:xfrm>
            <a:prstGeom prst="rect">
              <a:avLst/>
            </a:prstGeom>
            <a:noFill/>
            <a:ln w="9525">
              <a:noFill/>
              <a:miter lim="800000"/>
              <a:headEnd/>
              <a:tailEnd/>
            </a:ln>
          </p:spPr>
          <p:txBody>
            <a:bodyPr wrap="none" lIns="92075" tIns="46038" rIns="92075" bIns="46038">
              <a:spAutoFit/>
            </a:bodyPr>
            <a:lstStyle/>
            <a:p>
              <a:r>
                <a:rPr lang="en-US" sz="2000" dirty="0"/>
                <a:t>Have</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475B629B-9E67-4B48-9615-AC5F47877617}" type="slidenum">
              <a:rPr lang="en-US" smtClean="0"/>
              <a:pPr/>
              <a:t>28</a:t>
            </a:fld>
            <a:endParaRPr lang="en-US"/>
          </a:p>
        </p:txBody>
      </p:sp>
      <p:sp>
        <p:nvSpPr>
          <p:cNvPr id="29700" name="Rectangle 42"/>
          <p:cNvSpPr>
            <a:spLocks noGrp="1" noChangeArrowheads="1"/>
          </p:cNvSpPr>
          <p:nvPr>
            <p:ph type="title"/>
          </p:nvPr>
        </p:nvSpPr>
        <p:spPr/>
        <p:txBody>
          <a:bodyPr/>
          <a:lstStyle/>
          <a:p>
            <a:r>
              <a:rPr lang="en-US" dirty="0"/>
              <a:t>Bootstrapping a Compiler: Step 1</a:t>
            </a:r>
          </a:p>
        </p:txBody>
      </p:sp>
      <p:sp>
        <p:nvSpPr>
          <p:cNvPr id="29701" name="Rectangle 43"/>
          <p:cNvSpPr>
            <a:spLocks noGrp="1" noChangeArrowheads="1"/>
          </p:cNvSpPr>
          <p:nvPr>
            <p:ph type="body" idx="1"/>
          </p:nvPr>
        </p:nvSpPr>
        <p:spPr/>
        <p:txBody>
          <a:bodyPr/>
          <a:lstStyle/>
          <a:p>
            <a:r>
              <a:rPr lang="en-US" dirty="0"/>
              <a:t>Start by selecting a subset of C# that is sufficiently complete for writing a compiler.</a:t>
            </a:r>
          </a:p>
          <a:p>
            <a:r>
              <a:rPr lang="en-US" dirty="0"/>
              <a:t>Write a compiler for the subset of C# in C and compile it.</a:t>
            </a:r>
          </a:p>
        </p:txBody>
      </p:sp>
      <p:grpSp>
        <p:nvGrpSpPr>
          <p:cNvPr id="2" name="Group 1"/>
          <p:cNvGrpSpPr/>
          <p:nvPr/>
        </p:nvGrpSpPr>
        <p:grpSpPr>
          <a:xfrm>
            <a:off x="1584621" y="3048000"/>
            <a:ext cx="5974758" cy="2305752"/>
            <a:chOff x="1474209" y="3200400"/>
            <a:chExt cx="5974758" cy="2305752"/>
          </a:xfrm>
        </p:grpSpPr>
        <p:grpSp>
          <p:nvGrpSpPr>
            <p:cNvPr id="29702" name="Group 44"/>
            <p:cNvGrpSpPr>
              <a:grpSpLocks/>
            </p:cNvGrpSpPr>
            <p:nvPr/>
          </p:nvGrpSpPr>
          <p:grpSpPr bwMode="auto">
            <a:xfrm>
              <a:off x="2667000" y="3200400"/>
              <a:ext cx="1462088" cy="730250"/>
              <a:chOff x="624" y="2544"/>
              <a:chExt cx="921" cy="460"/>
            </a:xfrm>
          </p:grpSpPr>
          <p:grpSp>
            <p:nvGrpSpPr>
              <p:cNvPr id="29736" name="Group 45"/>
              <p:cNvGrpSpPr>
                <a:grpSpLocks/>
              </p:cNvGrpSpPr>
              <p:nvPr/>
            </p:nvGrpSpPr>
            <p:grpSpPr bwMode="auto">
              <a:xfrm>
                <a:off x="624" y="2544"/>
                <a:ext cx="921" cy="460"/>
                <a:chOff x="624" y="2544"/>
                <a:chExt cx="921" cy="460"/>
              </a:xfrm>
            </p:grpSpPr>
            <p:sp>
              <p:nvSpPr>
                <p:cNvPr id="29739" name="Line 4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0" name="Line 4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1" name="Line 4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2" name="Line 4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3" name="Line 5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4" name="Line 5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5" name="Line 5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6" name="Line 5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37" name="Text Box 54"/>
              <p:cNvSpPr txBox="1">
                <a:spLocks noChangeArrowheads="1"/>
              </p:cNvSpPr>
              <p:nvPr/>
            </p:nvSpPr>
            <p:spPr bwMode="auto">
              <a:xfrm>
                <a:off x="983" y="2784"/>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9738" name="Text Box 5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29703" name="Group 56"/>
            <p:cNvGrpSpPr>
              <a:grpSpLocks/>
            </p:cNvGrpSpPr>
            <p:nvPr/>
          </p:nvGrpSpPr>
          <p:grpSpPr bwMode="auto">
            <a:xfrm>
              <a:off x="3854450" y="3565525"/>
              <a:ext cx="1462088" cy="730250"/>
              <a:chOff x="624" y="2544"/>
              <a:chExt cx="921" cy="460"/>
            </a:xfrm>
          </p:grpSpPr>
          <p:grpSp>
            <p:nvGrpSpPr>
              <p:cNvPr id="29725" name="Group 57"/>
              <p:cNvGrpSpPr>
                <a:grpSpLocks/>
              </p:cNvGrpSpPr>
              <p:nvPr/>
            </p:nvGrpSpPr>
            <p:grpSpPr bwMode="auto">
              <a:xfrm>
                <a:off x="624" y="2544"/>
                <a:ext cx="921" cy="460"/>
                <a:chOff x="624" y="2544"/>
                <a:chExt cx="921" cy="460"/>
              </a:xfrm>
            </p:grpSpPr>
            <p:sp>
              <p:nvSpPr>
                <p:cNvPr id="29728" name="Line 5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9" name="Line 5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0" name="Line 6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1" name="Line 6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2" name="Line 6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3" name="Line 6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4" name="Line 6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5" name="Line 6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26" name="Text Box 6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27" name="Text Box 67"/>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9704" name="Group 68"/>
            <p:cNvGrpSpPr>
              <a:grpSpLocks/>
            </p:cNvGrpSpPr>
            <p:nvPr/>
          </p:nvGrpSpPr>
          <p:grpSpPr bwMode="auto">
            <a:xfrm>
              <a:off x="5041900" y="3200400"/>
              <a:ext cx="1462088" cy="730250"/>
              <a:chOff x="624" y="2544"/>
              <a:chExt cx="921" cy="460"/>
            </a:xfrm>
          </p:grpSpPr>
          <p:grpSp>
            <p:nvGrpSpPr>
              <p:cNvPr id="29714" name="Group 69"/>
              <p:cNvGrpSpPr>
                <a:grpSpLocks/>
              </p:cNvGrpSpPr>
              <p:nvPr/>
            </p:nvGrpSpPr>
            <p:grpSpPr bwMode="auto">
              <a:xfrm>
                <a:off x="624" y="2544"/>
                <a:ext cx="921" cy="460"/>
                <a:chOff x="624" y="2544"/>
                <a:chExt cx="921" cy="460"/>
              </a:xfrm>
            </p:grpSpPr>
            <p:sp>
              <p:nvSpPr>
                <p:cNvPr id="29717" name="Line 7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8" name="Line 7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9" name="Line 7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0" name="Line 7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1" name="Line 7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2" name="Line 7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3" name="Line 7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4" name="Line 7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15" name="Text Box 7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16" name="Text Box 7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29705" name="Text Box 80"/>
            <p:cNvSpPr txBox="1">
              <a:spLocks noChangeArrowheads="1"/>
            </p:cNvSpPr>
            <p:nvPr/>
          </p:nvSpPr>
          <p:spPr bwMode="auto">
            <a:xfrm>
              <a:off x="1474209" y="411480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29706" name="Text Box 81"/>
            <p:cNvSpPr txBox="1">
              <a:spLocks noChangeArrowheads="1"/>
            </p:cNvSpPr>
            <p:nvPr/>
          </p:nvSpPr>
          <p:spPr bwMode="auto">
            <a:xfrm>
              <a:off x="2680425" y="5105400"/>
              <a:ext cx="1327286" cy="400752"/>
            </a:xfrm>
            <a:prstGeom prst="rect">
              <a:avLst/>
            </a:prstGeom>
            <a:noFill/>
            <a:ln w="9525">
              <a:noFill/>
              <a:miter lim="800000"/>
              <a:headEnd/>
              <a:tailEnd/>
            </a:ln>
          </p:spPr>
          <p:txBody>
            <a:bodyPr wrap="none" lIns="92075" tIns="46038" rIns="92075" bIns="46038">
              <a:spAutoFit/>
            </a:bodyPr>
            <a:lstStyle/>
            <a:p>
              <a:r>
                <a:rPr lang="en-US" sz="2000" dirty="0"/>
                <a:t>Compile it</a:t>
              </a:r>
            </a:p>
          </p:txBody>
        </p:sp>
        <p:sp>
          <p:nvSpPr>
            <p:cNvPr id="29707" name="Text Box 82"/>
            <p:cNvSpPr txBox="1">
              <a:spLocks noChangeArrowheads="1"/>
            </p:cNvSpPr>
            <p:nvPr/>
          </p:nvSpPr>
          <p:spPr bwMode="auto">
            <a:xfrm>
              <a:off x="6095583" y="4191000"/>
              <a:ext cx="1353384" cy="400752"/>
            </a:xfrm>
            <a:prstGeom prst="rect">
              <a:avLst/>
            </a:prstGeom>
            <a:noFill/>
            <a:ln w="9525">
              <a:noFill/>
              <a:miter lim="800000"/>
              <a:headEnd/>
              <a:tailEnd/>
            </a:ln>
          </p:spPr>
          <p:txBody>
            <a:bodyPr wrap="none" lIns="92075" tIns="46038" rIns="92075" bIns="46038">
              <a:spAutoFit/>
            </a:bodyPr>
            <a:lstStyle/>
            <a:p>
              <a:r>
                <a:rPr lang="en-US" sz="2000"/>
                <a:t>To get this</a:t>
              </a:r>
            </a:p>
          </p:txBody>
        </p:sp>
        <p:sp>
          <p:nvSpPr>
            <p:cNvPr id="29708" name="AutoShape 85"/>
            <p:cNvSpPr>
              <a:spLocks noChangeArrowheads="1"/>
            </p:cNvSpPr>
            <p:nvPr/>
          </p:nvSpPr>
          <p:spPr bwMode="auto">
            <a:xfrm>
              <a:off x="4538663" y="4198938"/>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09" name="AutoShape 87"/>
            <p:cNvSpPr>
              <a:spLocks noChangeArrowheads="1"/>
            </p:cNvSpPr>
            <p:nvPr/>
          </p:nvSpPr>
          <p:spPr bwMode="auto">
            <a:xfrm>
              <a:off x="3352800" y="38417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10" name="AutoShape 88"/>
            <p:cNvSpPr>
              <a:spLocks noChangeArrowheads="1"/>
            </p:cNvSpPr>
            <p:nvPr/>
          </p:nvSpPr>
          <p:spPr bwMode="auto">
            <a:xfrm>
              <a:off x="5715000" y="38417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9711" name="AutoShape 89"/>
            <p:cNvCxnSpPr>
              <a:cxnSpLocks noChangeShapeType="1"/>
              <a:stCxn id="29705" idx="3"/>
              <a:endCxn id="29709" idx="2"/>
            </p:cNvCxnSpPr>
            <p:nvPr/>
          </p:nvCxnSpPr>
          <p:spPr bwMode="auto">
            <a:xfrm flipV="1">
              <a:off x="2723141" y="3933825"/>
              <a:ext cx="675697" cy="381351"/>
            </a:xfrm>
            <a:prstGeom prst="bentConnector2">
              <a:avLst/>
            </a:prstGeom>
            <a:noFill/>
            <a:ln w="9525">
              <a:solidFill>
                <a:schemeClr val="tx1"/>
              </a:solidFill>
              <a:miter lim="800000"/>
              <a:headEnd/>
              <a:tailEnd type="triangle" w="med" len="med"/>
            </a:ln>
          </p:spPr>
        </p:cxnSp>
        <p:cxnSp>
          <p:nvCxnSpPr>
            <p:cNvPr id="29712" name="AutoShape 90"/>
            <p:cNvCxnSpPr>
              <a:cxnSpLocks noChangeShapeType="1"/>
              <a:stCxn id="29706" idx="3"/>
              <a:endCxn id="60" idx="2"/>
            </p:cNvCxnSpPr>
            <p:nvPr/>
          </p:nvCxnSpPr>
          <p:spPr bwMode="auto">
            <a:xfrm flipV="1">
              <a:off x="4007711" y="5027662"/>
              <a:ext cx="578838" cy="278114"/>
            </a:xfrm>
            <a:prstGeom prst="bentConnector2">
              <a:avLst/>
            </a:prstGeom>
            <a:noFill/>
            <a:ln w="9525">
              <a:solidFill>
                <a:schemeClr val="tx1"/>
              </a:solidFill>
              <a:miter lim="800000"/>
              <a:headEnd/>
              <a:tailEnd type="triangle" w="med" len="med"/>
            </a:ln>
          </p:spPr>
        </p:cxnSp>
        <p:cxnSp>
          <p:nvCxnSpPr>
            <p:cNvPr id="29713" name="AutoShape 91"/>
            <p:cNvCxnSpPr>
              <a:cxnSpLocks noChangeShapeType="1"/>
              <a:stCxn id="29707" idx="1"/>
              <a:endCxn id="29710" idx="2"/>
            </p:cNvCxnSpPr>
            <p:nvPr/>
          </p:nvCxnSpPr>
          <p:spPr bwMode="auto">
            <a:xfrm rot="10800000">
              <a:off x="5761039" y="393382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29349" y="429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EE9439EB-6633-4FF2-AB78-0FBC56C6D880}" type="slidenum">
              <a:rPr lang="en-US" smtClean="0"/>
              <a:pPr/>
              <a:t>29</a:t>
            </a:fld>
            <a:endParaRPr lang="en-US"/>
          </a:p>
        </p:txBody>
      </p:sp>
      <p:sp>
        <p:nvSpPr>
          <p:cNvPr id="30724" name="Rectangle 2"/>
          <p:cNvSpPr>
            <a:spLocks noGrp="1" noChangeArrowheads="1"/>
          </p:cNvSpPr>
          <p:nvPr>
            <p:ph type="title"/>
          </p:nvPr>
        </p:nvSpPr>
        <p:spPr/>
        <p:txBody>
          <a:bodyPr/>
          <a:lstStyle/>
          <a:p>
            <a:r>
              <a:rPr lang="en-US" dirty="0"/>
              <a:t>Bootstrapping a Compiler: Step 2</a:t>
            </a:r>
          </a:p>
        </p:txBody>
      </p:sp>
      <p:sp>
        <p:nvSpPr>
          <p:cNvPr id="30725" name="Rectangle 3"/>
          <p:cNvSpPr>
            <a:spLocks noGrp="1" noChangeArrowheads="1"/>
          </p:cNvSpPr>
          <p:nvPr>
            <p:ph type="body" idx="1"/>
          </p:nvPr>
        </p:nvSpPr>
        <p:spPr/>
        <p:txBody>
          <a:bodyPr/>
          <a:lstStyle/>
          <a:p>
            <a:r>
              <a:rPr lang="en-US" dirty="0"/>
              <a:t>Write the full compiler for C# in C#.</a:t>
            </a:r>
          </a:p>
          <a:p>
            <a:r>
              <a:rPr lang="en-US" dirty="0"/>
              <a:t>Compile it using the compiler obtained from step 1</a:t>
            </a:r>
          </a:p>
        </p:txBody>
      </p:sp>
      <p:grpSp>
        <p:nvGrpSpPr>
          <p:cNvPr id="2" name="Group 1"/>
          <p:cNvGrpSpPr/>
          <p:nvPr/>
        </p:nvGrpSpPr>
        <p:grpSpPr>
          <a:xfrm>
            <a:off x="1584621" y="2667000"/>
            <a:ext cx="5974758" cy="2705405"/>
            <a:chOff x="1474209" y="3067050"/>
            <a:chExt cx="5974758" cy="2705405"/>
          </a:xfrm>
        </p:grpSpPr>
        <p:grpSp>
          <p:nvGrpSpPr>
            <p:cNvPr id="30726" name="Group 4"/>
            <p:cNvGrpSpPr>
              <a:grpSpLocks/>
            </p:cNvGrpSpPr>
            <p:nvPr/>
          </p:nvGrpSpPr>
          <p:grpSpPr bwMode="auto">
            <a:xfrm>
              <a:off x="2667000" y="3067050"/>
              <a:ext cx="1462088" cy="730250"/>
              <a:chOff x="624" y="2544"/>
              <a:chExt cx="921" cy="460"/>
            </a:xfrm>
          </p:grpSpPr>
          <p:grpSp>
            <p:nvGrpSpPr>
              <p:cNvPr id="30760" name="Group 5"/>
              <p:cNvGrpSpPr>
                <a:grpSpLocks/>
              </p:cNvGrpSpPr>
              <p:nvPr/>
            </p:nvGrpSpPr>
            <p:grpSpPr bwMode="auto">
              <a:xfrm>
                <a:off x="624" y="2544"/>
                <a:ext cx="921" cy="460"/>
                <a:chOff x="624" y="2544"/>
                <a:chExt cx="921" cy="460"/>
              </a:xfrm>
            </p:grpSpPr>
            <p:sp>
              <p:nvSpPr>
                <p:cNvPr id="30763"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4"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5"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6"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7"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8"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9"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70"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61" name="Text Box 14"/>
              <p:cNvSpPr txBox="1">
                <a:spLocks noChangeArrowheads="1"/>
              </p:cNvSpPr>
              <p:nvPr/>
            </p:nvSpPr>
            <p:spPr bwMode="auto">
              <a:xfrm>
                <a:off x="951" y="2784"/>
                <a:ext cx="273" cy="204"/>
              </a:xfrm>
              <a:prstGeom prst="rect">
                <a:avLst/>
              </a:prstGeom>
              <a:noFill/>
              <a:ln w="9525">
                <a:noFill/>
                <a:miter lim="800000"/>
                <a:headEnd/>
                <a:tailEnd/>
              </a:ln>
            </p:spPr>
            <p:txBody>
              <a:bodyPr wrap="none" lIns="92075" tIns="46038" rIns="92075" bIns="46038">
                <a:spAutoFit/>
              </a:bodyPr>
              <a:lstStyle/>
              <a:p>
                <a:r>
                  <a:rPr lang="en-US" sz="1500" dirty="0"/>
                  <a:t>C#</a:t>
                </a:r>
                <a:endParaRPr lang="en-US" sz="1500" dirty="0">
                  <a:latin typeface="Consolas" panose="020B0609020204030204" pitchFamily="49" charset="0"/>
                </a:endParaRPr>
              </a:p>
            </p:txBody>
          </p:sp>
          <p:sp>
            <p:nvSpPr>
              <p:cNvPr id="30762" name="Text Box 1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7" name="Group 16"/>
            <p:cNvGrpSpPr>
              <a:grpSpLocks/>
            </p:cNvGrpSpPr>
            <p:nvPr/>
          </p:nvGrpSpPr>
          <p:grpSpPr bwMode="auto">
            <a:xfrm>
              <a:off x="3854450" y="3432175"/>
              <a:ext cx="1462088" cy="730250"/>
              <a:chOff x="624" y="2544"/>
              <a:chExt cx="921" cy="460"/>
            </a:xfrm>
          </p:grpSpPr>
          <p:grpSp>
            <p:nvGrpSpPr>
              <p:cNvPr id="30749" name="Group 17"/>
              <p:cNvGrpSpPr>
                <a:grpSpLocks/>
              </p:cNvGrpSpPr>
              <p:nvPr/>
            </p:nvGrpSpPr>
            <p:grpSpPr bwMode="auto">
              <a:xfrm>
                <a:off x="624" y="2544"/>
                <a:ext cx="921" cy="460"/>
                <a:chOff x="624" y="2544"/>
                <a:chExt cx="921" cy="460"/>
              </a:xfrm>
            </p:grpSpPr>
            <p:sp>
              <p:nvSpPr>
                <p:cNvPr id="30752"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3"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4"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5"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6"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7"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8"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9"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50"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51" name="Text Box 27"/>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8" name="Group 28"/>
            <p:cNvGrpSpPr>
              <a:grpSpLocks/>
            </p:cNvGrpSpPr>
            <p:nvPr/>
          </p:nvGrpSpPr>
          <p:grpSpPr bwMode="auto">
            <a:xfrm>
              <a:off x="5041900" y="3067050"/>
              <a:ext cx="1462088" cy="730250"/>
              <a:chOff x="624" y="2544"/>
              <a:chExt cx="921" cy="460"/>
            </a:xfrm>
          </p:grpSpPr>
          <p:grpSp>
            <p:nvGrpSpPr>
              <p:cNvPr id="30738" name="Group 29"/>
              <p:cNvGrpSpPr>
                <a:grpSpLocks/>
              </p:cNvGrpSpPr>
              <p:nvPr/>
            </p:nvGrpSpPr>
            <p:grpSpPr bwMode="auto">
              <a:xfrm>
                <a:off x="624" y="2544"/>
                <a:ext cx="921" cy="460"/>
                <a:chOff x="624" y="2544"/>
                <a:chExt cx="921" cy="460"/>
              </a:xfrm>
            </p:grpSpPr>
            <p:sp>
              <p:nvSpPr>
                <p:cNvPr id="30741"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2"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3"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4"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5"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6"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7"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8"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39"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40" name="Text Box 3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30729" name="Text Box 40"/>
            <p:cNvSpPr txBox="1">
              <a:spLocks noChangeArrowheads="1"/>
            </p:cNvSpPr>
            <p:nvPr/>
          </p:nvSpPr>
          <p:spPr bwMode="auto">
            <a:xfrm>
              <a:off x="1474209" y="398145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30730" name="Text Box 41"/>
            <p:cNvSpPr txBox="1">
              <a:spLocks noChangeArrowheads="1"/>
            </p:cNvSpPr>
            <p:nvPr/>
          </p:nvSpPr>
          <p:spPr bwMode="auto">
            <a:xfrm>
              <a:off x="2148646" y="4756150"/>
              <a:ext cx="1812996" cy="1016305"/>
            </a:xfrm>
            <a:prstGeom prst="rect">
              <a:avLst/>
            </a:prstGeom>
            <a:noFill/>
            <a:ln w="9525">
              <a:noFill/>
              <a:miter lim="800000"/>
              <a:headEnd/>
              <a:tailEnd/>
            </a:ln>
          </p:spPr>
          <p:txBody>
            <a:bodyPr wrap="none" lIns="92075" tIns="46038" rIns="92075" bIns="46038">
              <a:spAutoFit/>
            </a:bodyPr>
            <a:lstStyle/>
            <a:p>
              <a:r>
                <a:rPr lang="en-US" sz="2000" dirty="0"/>
                <a:t>Compile using</a:t>
              </a:r>
            </a:p>
            <a:p>
              <a:r>
                <a:rPr lang="en-US" sz="2000" dirty="0"/>
                <a:t>the compiler</a:t>
              </a:r>
            </a:p>
            <a:p>
              <a:r>
                <a:rPr lang="en-US" sz="2000" dirty="0"/>
                <a:t>from step 1</a:t>
              </a:r>
            </a:p>
          </p:txBody>
        </p:sp>
        <p:sp>
          <p:nvSpPr>
            <p:cNvPr id="30731" name="Text Box 42"/>
            <p:cNvSpPr txBox="1">
              <a:spLocks noChangeArrowheads="1"/>
            </p:cNvSpPr>
            <p:nvPr/>
          </p:nvSpPr>
          <p:spPr bwMode="auto">
            <a:xfrm>
              <a:off x="6095583" y="4057650"/>
              <a:ext cx="1353384" cy="400752"/>
            </a:xfrm>
            <a:prstGeom prst="rect">
              <a:avLst/>
            </a:prstGeom>
            <a:noFill/>
            <a:ln w="9525">
              <a:noFill/>
              <a:miter lim="800000"/>
              <a:headEnd/>
              <a:tailEnd/>
            </a:ln>
          </p:spPr>
          <p:txBody>
            <a:bodyPr wrap="none" lIns="92075" tIns="46038" rIns="92075" bIns="46038">
              <a:spAutoFit/>
            </a:bodyPr>
            <a:lstStyle/>
            <a:p>
              <a:r>
                <a:rPr lang="en-US" sz="2000" dirty="0"/>
                <a:t>To get this</a:t>
              </a:r>
            </a:p>
          </p:txBody>
        </p:sp>
        <p:sp>
          <p:nvSpPr>
            <p:cNvPr id="30732" name="AutoShape 43"/>
            <p:cNvSpPr>
              <a:spLocks noChangeArrowheads="1"/>
            </p:cNvSpPr>
            <p:nvPr/>
          </p:nvSpPr>
          <p:spPr bwMode="auto">
            <a:xfrm>
              <a:off x="4538663" y="4073525"/>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3" name="AutoShape 44"/>
            <p:cNvSpPr>
              <a:spLocks noChangeArrowheads="1"/>
            </p:cNvSpPr>
            <p:nvPr/>
          </p:nvSpPr>
          <p:spPr bwMode="auto">
            <a:xfrm>
              <a:off x="3352800" y="370840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4" name="AutoShape 45"/>
            <p:cNvSpPr>
              <a:spLocks noChangeArrowheads="1"/>
            </p:cNvSpPr>
            <p:nvPr/>
          </p:nvSpPr>
          <p:spPr bwMode="auto">
            <a:xfrm>
              <a:off x="5715000" y="3708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0735" name="AutoShape 46"/>
            <p:cNvCxnSpPr>
              <a:cxnSpLocks noChangeShapeType="1"/>
              <a:stCxn id="30729" idx="3"/>
              <a:endCxn id="30733" idx="2"/>
            </p:cNvCxnSpPr>
            <p:nvPr/>
          </p:nvCxnSpPr>
          <p:spPr bwMode="auto">
            <a:xfrm flipV="1">
              <a:off x="2723141" y="3800475"/>
              <a:ext cx="675697" cy="381351"/>
            </a:xfrm>
            <a:prstGeom prst="bentConnector2">
              <a:avLst/>
            </a:prstGeom>
            <a:noFill/>
            <a:ln w="9525">
              <a:solidFill>
                <a:schemeClr val="tx1"/>
              </a:solidFill>
              <a:miter lim="800000"/>
              <a:headEnd/>
              <a:tailEnd type="triangle" w="med" len="med"/>
            </a:ln>
          </p:spPr>
        </p:cxnSp>
        <p:cxnSp>
          <p:nvCxnSpPr>
            <p:cNvPr id="30736" name="AutoShape 47"/>
            <p:cNvCxnSpPr>
              <a:cxnSpLocks noChangeShapeType="1"/>
              <a:stCxn id="30730" idx="3"/>
              <a:endCxn id="60" idx="2"/>
            </p:cNvCxnSpPr>
            <p:nvPr/>
          </p:nvCxnSpPr>
          <p:spPr bwMode="auto">
            <a:xfrm flipV="1">
              <a:off x="3961642" y="4894632"/>
              <a:ext cx="628188" cy="369671"/>
            </a:xfrm>
            <a:prstGeom prst="bentConnector2">
              <a:avLst/>
            </a:prstGeom>
            <a:noFill/>
            <a:ln w="9525">
              <a:solidFill>
                <a:schemeClr val="tx1"/>
              </a:solidFill>
              <a:miter lim="800000"/>
              <a:headEnd/>
              <a:tailEnd type="triangle" w="med" len="med"/>
            </a:ln>
          </p:spPr>
        </p:cxnSp>
        <p:cxnSp>
          <p:nvCxnSpPr>
            <p:cNvPr id="30737" name="AutoShape 48"/>
            <p:cNvCxnSpPr>
              <a:cxnSpLocks noChangeShapeType="1"/>
              <a:stCxn id="30731" idx="1"/>
              <a:endCxn id="30734" idx="2"/>
            </p:cNvCxnSpPr>
            <p:nvPr/>
          </p:nvCxnSpPr>
          <p:spPr bwMode="auto">
            <a:xfrm rot="10800000">
              <a:off x="5761039" y="380047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32630" y="416311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E2706EBA-7CAB-4D43-8750-446EEF0E4C9B}" type="slidenum">
              <a:rPr lang="en-US" smtClean="0"/>
              <a:pPr/>
              <a:t>3</a:t>
            </a:fld>
            <a:endParaRPr lang="en-US"/>
          </a:p>
        </p:txBody>
      </p:sp>
      <p:sp>
        <p:nvSpPr>
          <p:cNvPr id="7172" name="Rectangle 2"/>
          <p:cNvSpPr>
            <a:spLocks noGrp="1" noChangeArrowheads="1"/>
          </p:cNvSpPr>
          <p:nvPr>
            <p:ph type="title"/>
          </p:nvPr>
        </p:nvSpPr>
        <p:spPr/>
        <p:txBody>
          <a:bodyPr/>
          <a:lstStyle/>
          <a:p>
            <a:r>
              <a:rPr lang="en-US"/>
              <a:t>Translators and Compilers</a:t>
            </a:r>
          </a:p>
        </p:txBody>
      </p:sp>
      <p:sp>
        <p:nvSpPr>
          <p:cNvPr id="7173" name="Rectangle 3"/>
          <p:cNvSpPr>
            <a:spLocks noGrp="1" noChangeArrowheads="1"/>
          </p:cNvSpPr>
          <p:nvPr>
            <p:ph type="body" idx="1"/>
          </p:nvPr>
        </p:nvSpPr>
        <p:spPr/>
        <p:txBody>
          <a:bodyPr/>
          <a:lstStyle/>
          <a:p>
            <a:r>
              <a:rPr lang="en-US" dirty="0"/>
              <a:t>In the context of programming languages, a </a:t>
            </a:r>
            <a:r>
              <a:rPr lang="en-US" b="1" dirty="0"/>
              <a:t>translator</a:t>
            </a:r>
            <a:r>
              <a:rPr lang="en-US" dirty="0"/>
              <a:t> is a program that accepts as input text written in one language (called the source language) and converts it into a semantically equivalent representation in a second language (called the target or object language).</a:t>
            </a:r>
          </a:p>
          <a:p>
            <a:r>
              <a:rPr lang="en-US" dirty="0"/>
              <a:t>If the source language is a high-level language (HLL) and the target language is a low-level language (LLL), then the translator is called a </a:t>
            </a:r>
            <a:r>
              <a:rPr lang="en-US" b="1" dirty="0"/>
              <a:t>compiler</a:t>
            </a:r>
            <a:r>
              <a:rPr lang="en-US"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C04F3E6-ED30-4455-B409-5033B564222C}" type="slidenum">
              <a:rPr lang="en-US" smtClean="0"/>
              <a:pPr/>
              <a:t>30</a:t>
            </a:fld>
            <a:endParaRPr lang="en-US"/>
          </a:p>
        </p:txBody>
      </p:sp>
      <p:sp>
        <p:nvSpPr>
          <p:cNvPr id="32772" name="Rectangle 2"/>
          <p:cNvSpPr>
            <a:spLocks noGrp="1" noChangeArrowheads="1"/>
          </p:cNvSpPr>
          <p:nvPr>
            <p:ph type="title"/>
          </p:nvPr>
        </p:nvSpPr>
        <p:spPr/>
        <p:txBody>
          <a:bodyPr/>
          <a:lstStyle/>
          <a:p>
            <a:r>
              <a:rPr lang="en-US"/>
              <a:t>Efficiency</a:t>
            </a:r>
          </a:p>
        </p:txBody>
      </p:sp>
      <p:sp>
        <p:nvSpPr>
          <p:cNvPr id="32773" name="Rectangle 3"/>
          <p:cNvSpPr>
            <a:spLocks noGrp="1" noChangeArrowheads="1"/>
          </p:cNvSpPr>
          <p:nvPr>
            <p:ph type="body" idx="1"/>
          </p:nvPr>
        </p:nvSpPr>
        <p:spPr/>
        <p:txBody>
          <a:bodyPr/>
          <a:lstStyle/>
          <a:p>
            <a:r>
              <a:rPr lang="en-US" dirty="0"/>
              <a:t>Efficiency of a program</a:t>
            </a:r>
          </a:p>
          <a:p>
            <a:pPr lvl="1"/>
            <a:r>
              <a:rPr lang="en-US" dirty="0"/>
              <a:t>speed</a:t>
            </a:r>
          </a:p>
          <a:p>
            <a:pPr lvl="1"/>
            <a:r>
              <a:rPr lang="en-US" dirty="0"/>
              <a:t>use of memory</a:t>
            </a:r>
          </a:p>
          <a:p>
            <a:r>
              <a:rPr lang="en-US" dirty="0"/>
              <a:t>Efficiency of a compiler</a:t>
            </a:r>
          </a:p>
          <a:p>
            <a:pPr lvl="1"/>
            <a:r>
              <a:rPr lang="en-US" dirty="0"/>
              <a:t>efficiency of the compiler itself</a:t>
            </a:r>
          </a:p>
          <a:p>
            <a:pPr lvl="1"/>
            <a:r>
              <a:rPr lang="en-US" dirty="0"/>
              <a:t>efficiency of the object code that it generates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31</a:t>
            </a:fld>
            <a:endParaRPr lang="en-US"/>
          </a:p>
        </p:txBody>
      </p:sp>
      <p:sp>
        <p:nvSpPr>
          <p:cNvPr id="33796" name="Rectangle 2"/>
          <p:cNvSpPr>
            <a:spLocks noGrp="1" noChangeArrowheads="1"/>
          </p:cNvSpPr>
          <p:nvPr>
            <p:ph type="title"/>
          </p:nvPr>
        </p:nvSpPr>
        <p:spPr/>
        <p:txBody>
          <a:bodyPr/>
          <a:lstStyle/>
          <a:p>
            <a:r>
              <a:rPr lang="en-US"/>
              <a:t>Improving Efficiency of a Compiler</a:t>
            </a:r>
          </a:p>
        </p:txBody>
      </p:sp>
      <p:sp>
        <p:nvSpPr>
          <p:cNvPr id="33797" name="Rectangle 3"/>
          <p:cNvSpPr>
            <a:spLocks noGrp="1" noChangeArrowheads="1"/>
          </p:cNvSpPr>
          <p:nvPr>
            <p:ph type="body" idx="1"/>
          </p:nvPr>
        </p:nvSpPr>
        <p:spPr/>
        <p:txBody>
          <a:bodyPr/>
          <a:lstStyle/>
          <a:p>
            <a:r>
              <a:rPr lang="en-US" dirty="0"/>
              <a:t>Suppose you have a compiler for a language (say C++) written in that language.</a:t>
            </a:r>
          </a:p>
          <a:p>
            <a:r>
              <a:rPr lang="en-US" dirty="0"/>
              <a:t>Modify the compiler to improve efficiency of the generated object code.  Recompile the compiler to obtain one that generates more efficient object code.</a:t>
            </a:r>
          </a:p>
          <a:p>
            <a:endParaRPr lang="en-US" dirty="0"/>
          </a:p>
        </p:txBody>
      </p:sp>
      <p:grpSp>
        <p:nvGrpSpPr>
          <p:cNvPr id="2" name="Group 1">
            <a:extLst>
              <a:ext uri="{FF2B5EF4-FFF2-40B4-BE49-F238E27FC236}">
                <a16:creationId xmlns:a16="http://schemas.microsoft.com/office/drawing/2014/main" id="{C0A2CA23-4184-0C96-3ADB-B3F76FBC9F0E}"/>
              </a:ext>
            </a:extLst>
          </p:cNvPr>
          <p:cNvGrpSpPr/>
          <p:nvPr/>
        </p:nvGrpSpPr>
        <p:grpSpPr>
          <a:xfrm>
            <a:off x="1016736" y="3733800"/>
            <a:ext cx="7110529" cy="2243359"/>
            <a:chOff x="655511" y="1562827"/>
            <a:chExt cx="7110529" cy="2243359"/>
          </a:xfrm>
        </p:grpSpPr>
        <p:grpSp>
          <p:nvGrpSpPr>
            <p:cNvPr id="4" name="Group 5">
              <a:extLst>
                <a:ext uri="{FF2B5EF4-FFF2-40B4-BE49-F238E27FC236}">
                  <a16:creationId xmlns:a16="http://schemas.microsoft.com/office/drawing/2014/main" id="{8F9DDB8E-2873-25BC-39D4-0AB3C4C34F39}"/>
                </a:ext>
              </a:extLst>
            </p:cNvPr>
            <p:cNvGrpSpPr>
              <a:grpSpLocks/>
            </p:cNvGrpSpPr>
            <p:nvPr/>
          </p:nvGrpSpPr>
          <p:grpSpPr bwMode="auto">
            <a:xfrm>
              <a:off x="2342473" y="1562827"/>
              <a:ext cx="1462088" cy="730250"/>
              <a:chOff x="624" y="2544"/>
              <a:chExt cx="921" cy="460"/>
            </a:xfrm>
          </p:grpSpPr>
          <p:sp>
            <p:nvSpPr>
              <p:cNvPr id="47" name="Line 6">
                <a:extLst>
                  <a:ext uri="{FF2B5EF4-FFF2-40B4-BE49-F238E27FC236}">
                    <a16:creationId xmlns:a16="http://schemas.microsoft.com/office/drawing/2014/main" id="{E341CF51-D9E8-13A2-125B-A5AB50601A01}"/>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8" name="Line 7">
                <a:extLst>
                  <a:ext uri="{FF2B5EF4-FFF2-40B4-BE49-F238E27FC236}">
                    <a16:creationId xmlns:a16="http://schemas.microsoft.com/office/drawing/2014/main" id="{93F40A64-B016-0DCB-76BC-E9C5145627F0}"/>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9" name="Line 8">
                <a:extLst>
                  <a:ext uri="{FF2B5EF4-FFF2-40B4-BE49-F238E27FC236}">
                    <a16:creationId xmlns:a16="http://schemas.microsoft.com/office/drawing/2014/main" id="{D3579AF4-23E4-B8E2-3736-FE5BB2A032E6}"/>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0" name="Line 9">
                <a:extLst>
                  <a:ext uri="{FF2B5EF4-FFF2-40B4-BE49-F238E27FC236}">
                    <a16:creationId xmlns:a16="http://schemas.microsoft.com/office/drawing/2014/main" id="{8F89DF1B-A31B-E697-4016-0D9C984881A3}"/>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1" name="Line 10">
                <a:extLst>
                  <a:ext uri="{FF2B5EF4-FFF2-40B4-BE49-F238E27FC236}">
                    <a16:creationId xmlns:a16="http://schemas.microsoft.com/office/drawing/2014/main" id="{3EF2A282-33D4-DD78-6468-273082077242}"/>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2" name="Line 11">
                <a:extLst>
                  <a:ext uri="{FF2B5EF4-FFF2-40B4-BE49-F238E27FC236}">
                    <a16:creationId xmlns:a16="http://schemas.microsoft.com/office/drawing/2014/main" id="{21C819C5-2087-1AE1-AF4B-B9BA157056D3}"/>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3" name="Line 12">
                <a:extLst>
                  <a:ext uri="{FF2B5EF4-FFF2-40B4-BE49-F238E27FC236}">
                    <a16:creationId xmlns:a16="http://schemas.microsoft.com/office/drawing/2014/main" id="{56D3064A-10AB-A431-64F6-97D3F372BFD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4" name="Line 13">
                <a:extLst>
                  <a:ext uri="{FF2B5EF4-FFF2-40B4-BE49-F238E27FC236}">
                    <a16:creationId xmlns:a16="http://schemas.microsoft.com/office/drawing/2014/main" id="{F8F1F28D-48B1-FCE1-CCC4-6FF5D07B1FDA}"/>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6" name="Text Box 14">
              <a:extLst>
                <a:ext uri="{FF2B5EF4-FFF2-40B4-BE49-F238E27FC236}">
                  <a16:creationId xmlns:a16="http://schemas.microsoft.com/office/drawing/2014/main" id="{CBEACBFA-8E8F-4F05-5CBD-BB2A3AF02BEC}"/>
                </a:ext>
              </a:extLst>
            </p:cNvPr>
            <p:cNvSpPr txBox="1">
              <a:spLocks noChangeArrowheads="1"/>
            </p:cNvSpPr>
            <p:nvPr/>
          </p:nvSpPr>
          <p:spPr bwMode="auto">
            <a:xfrm>
              <a:off x="2801261" y="1943827"/>
              <a:ext cx="544513" cy="320675"/>
            </a:xfrm>
            <a:prstGeom prst="rect">
              <a:avLst/>
            </a:prstGeom>
            <a:noFill/>
            <a:ln w="9525">
              <a:noFill/>
              <a:miter lim="800000"/>
              <a:headEnd/>
              <a:tailEnd/>
            </a:ln>
          </p:spPr>
          <p:txBody>
            <a:bodyPr wrap="none" lIns="92075" tIns="46038" rIns="92075" bIns="46038">
              <a:spAutoFit/>
            </a:bodyPr>
            <a:lstStyle/>
            <a:p>
              <a:r>
                <a:rPr lang="en-US" sz="1500" dirty="0"/>
                <a:t>C++</a:t>
              </a:r>
            </a:p>
          </p:txBody>
        </p:sp>
        <p:sp>
          <p:nvSpPr>
            <p:cNvPr id="7" name="Text Box 15">
              <a:extLst>
                <a:ext uri="{FF2B5EF4-FFF2-40B4-BE49-F238E27FC236}">
                  <a16:creationId xmlns:a16="http://schemas.microsoft.com/office/drawing/2014/main" id="{1F1E2100-FD3C-DCA4-D30F-D6241CCBD11E}"/>
                </a:ext>
              </a:extLst>
            </p:cNvPr>
            <p:cNvSpPr txBox="1">
              <a:spLocks noChangeArrowheads="1"/>
            </p:cNvSpPr>
            <p:nvPr/>
          </p:nvSpPr>
          <p:spPr bwMode="auto">
            <a:xfrm>
              <a:off x="2574248" y="1583465"/>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nvGrpSpPr>
            <p:cNvPr id="8" name="Group 16">
              <a:extLst>
                <a:ext uri="{FF2B5EF4-FFF2-40B4-BE49-F238E27FC236}">
                  <a16:creationId xmlns:a16="http://schemas.microsoft.com/office/drawing/2014/main" id="{9AA7F68C-EEB2-BC93-45DD-8C00C76E6C84}"/>
                </a:ext>
              </a:extLst>
            </p:cNvPr>
            <p:cNvGrpSpPr>
              <a:grpSpLocks/>
            </p:cNvGrpSpPr>
            <p:nvPr/>
          </p:nvGrpSpPr>
          <p:grpSpPr bwMode="auto">
            <a:xfrm>
              <a:off x="3529923" y="1927952"/>
              <a:ext cx="1462088" cy="730250"/>
              <a:chOff x="624" y="2544"/>
              <a:chExt cx="921" cy="460"/>
            </a:xfrm>
          </p:grpSpPr>
          <p:grpSp>
            <p:nvGrpSpPr>
              <p:cNvPr id="36" name="Group 17">
                <a:extLst>
                  <a:ext uri="{FF2B5EF4-FFF2-40B4-BE49-F238E27FC236}">
                    <a16:creationId xmlns:a16="http://schemas.microsoft.com/office/drawing/2014/main" id="{493C07F0-CBA0-DEDD-8587-E4DC39133FEE}"/>
                  </a:ext>
                </a:extLst>
              </p:cNvPr>
              <p:cNvGrpSpPr>
                <a:grpSpLocks/>
              </p:cNvGrpSpPr>
              <p:nvPr/>
            </p:nvGrpSpPr>
            <p:grpSpPr bwMode="auto">
              <a:xfrm>
                <a:off x="624" y="2544"/>
                <a:ext cx="921" cy="460"/>
                <a:chOff x="624" y="2544"/>
                <a:chExt cx="921" cy="460"/>
              </a:xfrm>
            </p:grpSpPr>
            <p:sp>
              <p:nvSpPr>
                <p:cNvPr id="39" name="Line 18">
                  <a:extLst>
                    <a:ext uri="{FF2B5EF4-FFF2-40B4-BE49-F238E27FC236}">
                      <a16:creationId xmlns:a16="http://schemas.microsoft.com/office/drawing/2014/main" id="{7F3144FE-199F-00F1-EE2A-08AE51E51E1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0" name="Line 19">
                  <a:extLst>
                    <a:ext uri="{FF2B5EF4-FFF2-40B4-BE49-F238E27FC236}">
                      <a16:creationId xmlns:a16="http://schemas.microsoft.com/office/drawing/2014/main" id="{A5BB400D-39AF-81CD-A4BC-AC5DA87D10FB}"/>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1" name="Line 20">
                  <a:extLst>
                    <a:ext uri="{FF2B5EF4-FFF2-40B4-BE49-F238E27FC236}">
                      <a16:creationId xmlns:a16="http://schemas.microsoft.com/office/drawing/2014/main" id="{88C6D2D5-3CBD-E0A9-2C79-39CD38C3DFB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2" name="Line 21">
                  <a:extLst>
                    <a:ext uri="{FF2B5EF4-FFF2-40B4-BE49-F238E27FC236}">
                      <a16:creationId xmlns:a16="http://schemas.microsoft.com/office/drawing/2014/main" id="{CBE5ABB9-1FD7-877F-7CEF-7FAD21EF4436}"/>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3" name="Line 22">
                  <a:extLst>
                    <a:ext uri="{FF2B5EF4-FFF2-40B4-BE49-F238E27FC236}">
                      <a16:creationId xmlns:a16="http://schemas.microsoft.com/office/drawing/2014/main" id="{56A038B7-5AE6-01FE-57E7-0422A1769E9B}"/>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4" name="Line 23">
                  <a:extLst>
                    <a:ext uri="{FF2B5EF4-FFF2-40B4-BE49-F238E27FC236}">
                      <a16:creationId xmlns:a16="http://schemas.microsoft.com/office/drawing/2014/main" id="{C9D7295E-B292-09C2-5A6B-8DF05333C87F}"/>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5" name="Line 24">
                  <a:extLst>
                    <a:ext uri="{FF2B5EF4-FFF2-40B4-BE49-F238E27FC236}">
                      <a16:creationId xmlns:a16="http://schemas.microsoft.com/office/drawing/2014/main" id="{6FDDE1C4-A5AE-EBAB-7D60-80B8A99DC7FB}"/>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6" name="Line 25">
                  <a:extLst>
                    <a:ext uri="{FF2B5EF4-FFF2-40B4-BE49-F238E27FC236}">
                      <a16:creationId xmlns:a16="http://schemas.microsoft.com/office/drawing/2014/main" id="{8298C621-8563-79D3-833F-1AC8FC46BACE}"/>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 name="Text Box 26">
                <a:extLst>
                  <a:ext uri="{FF2B5EF4-FFF2-40B4-BE49-F238E27FC236}">
                    <a16:creationId xmlns:a16="http://schemas.microsoft.com/office/drawing/2014/main" id="{E04FD1B4-64F5-8909-EF9B-054C7D98450D}"/>
                  </a:ext>
                </a:extLst>
              </p:cNvPr>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8" name="Text Box 27">
                <a:extLst>
                  <a:ext uri="{FF2B5EF4-FFF2-40B4-BE49-F238E27FC236}">
                    <a16:creationId xmlns:a16="http://schemas.microsoft.com/office/drawing/2014/main" id="{F95B8B45-2C58-4B53-EE17-2FBBF191DDF0}"/>
                  </a:ext>
                </a:extLst>
              </p:cNvPr>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9" name="Group 29">
              <a:extLst>
                <a:ext uri="{FF2B5EF4-FFF2-40B4-BE49-F238E27FC236}">
                  <a16:creationId xmlns:a16="http://schemas.microsoft.com/office/drawing/2014/main" id="{08D62426-AA53-E15E-0201-4F264E5AEA09}"/>
                </a:ext>
              </a:extLst>
            </p:cNvPr>
            <p:cNvGrpSpPr>
              <a:grpSpLocks/>
            </p:cNvGrpSpPr>
            <p:nvPr/>
          </p:nvGrpSpPr>
          <p:grpSpPr bwMode="auto">
            <a:xfrm>
              <a:off x="4717373" y="1562827"/>
              <a:ext cx="1462088" cy="730250"/>
              <a:chOff x="624" y="2544"/>
              <a:chExt cx="921" cy="460"/>
            </a:xfrm>
          </p:grpSpPr>
          <p:sp>
            <p:nvSpPr>
              <p:cNvPr id="28" name="Line 30">
                <a:extLst>
                  <a:ext uri="{FF2B5EF4-FFF2-40B4-BE49-F238E27FC236}">
                    <a16:creationId xmlns:a16="http://schemas.microsoft.com/office/drawing/2014/main" id="{184D80A6-0011-DBE0-E281-39F1059305FC}"/>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 name="Line 31">
                <a:extLst>
                  <a:ext uri="{FF2B5EF4-FFF2-40B4-BE49-F238E27FC236}">
                    <a16:creationId xmlns:a16="http://schemas.microsoft.com/office/drawing/2014/main" id="{A7DE68D3-B035-9AE0-15A8-1099AB6ED9B5}"/>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 name="Line 32">
                <a:extLst>
                  <a:ext uri="{FF2B5EF4-FFF2-40B4-BE49-F238E27FC236}">
                    <a16:creationId xmlns:a16="http://schemas.microsoft.com/office/drawing/2014/main" id="{4CE41DA0-D6FA-09FD-5A3B-A3AB7EDC5064}"/>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 name="Line 33">
                <a:extLst>
                  <a:ext uri="{FF2B5EF4-FFF2-40B4-BE49-F238E27FC236}">
                    <a16:creationId xmlns:a16="http://schemas.microsoft.com/office/drawing/2014/main" id="{AA9E430A-3731-3AD7-E765-F9B830DF2CAC}"/>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2" name="Line 34">
                <a:extLst>
                  <a:ext uri="{FF2B5EF4-FFF2-40B4-BE49-F238E27FC236}">
                    <a16:creationId xmlns:a16="http://schemas.microsoft.com/office/drawing/2014/main" id="{2CAED2E2-E631-3323-6DBD-678B835AF31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 name="Line 35">
                <a:extLst>
                  <a:ext uri="{FF2B5EF4-FFF2-40B4-BE49-F238E27FC236}">
                    <a16:creationId xmlns:a16="http://schemas.microsoft.com/office/drawing/2014/main" id="{77929AB3-7596-2A08-E73B-A22DA0C17BAB}"/>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4" name="Line 36">
                <a:extLst>
                  <a:ext uri="{FF2B5EF4-FFF2-40B4-BE49-F238E27FC236}">
                    <a16:creationId xmlns:a16="http://schemas.microsoft.com/office/drawing/2014/main" id="{3DA2A665-5F7B-129E-E0C9-9804B9EDDF5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 name="Line 37">
                <a:extLst>
                  <a:ext uri="{FF2B5EF4-FFF2-40B4-BE49-F238E27FC236}">
                    <a16:creationId xmlns:a16="http://schemas.microsoft.com/office/drawing/2014/main" id="{62189AFB-CE79-87D7-CA1A-91F7F3AE2972}"/>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0" name="Text Box 38">
              <a:extLst>
                <a:ext uri="{FF2B5EF4-FFF2-40B4-BE49-F238E27FC236}">
                  <a16:creationId xmlns:a16="http://schemas.microsoft.com/office/drawing/2014/main" id="{25B56638-619A-F8DC-89AA-A192529C963A}"/>
                </a:ext>
              </a:extLst>
            </p:cNvPr>
            <p:cNvSpPr txBox="1">
              <a:spLocks noChangeArrowheads="1"/>
            </p:cNvSpPr>
            <p:nvPr/>
          </p:nvSpPr>
          <p:spPr bwMode="auto">
            <a:xfrm>
              <a:off x="5276173" y="1943827"/>
              <a:ext cx="342900" cy="320675"/>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11" name="Text Box 39">
              <a:extLst>
                <a:ext uri="{FF2B5EF4-FFF2-40B4-BE49-F238E27FC236}">
                  <a16:creationId xmlns:a16="http://schemas.microsoft.com/office/drawing/2014/main" id="{DF70D3B0-9518-8855-C302-1A85FB2E2718}"/>
                </a:ext>
              </a:extLst>
            </p:cNvPr>
            <p:cNvSpPr txBox="1">
              <a:spLocks noChangeArrowheads="1"/>
            </p:cNvSpPr>
            <p:nvPr/>
          </p:nvSpPr>
          <p:spPr bwMode="auto">
            <a:xfrm>
              <a:off x="4949148" y="1583465"/>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sp>
          <p:nvSpPr>
            <p:cNvPr id="12" name="Text Box 40">
              <a:extLst>
                <a:ext uri="{FF2B5EF4-FFF2-40B4-BE49-F238E27FC236}">
                  <a16:creationId xmlns:a16="http://schemas.microsoft.com/office/drawing/2014/main" id="{E1F6C53F-E5A2-2E30-6052-F71AA1FE114C}"/>
                </a:ext>
              </a:extLst>
            </p:cNvPr>
            <p:cNvSpPr txBox="1">
              <a:spLocks noChangeArrowheads="1"/>
            </p:cNvSpPr>
            <p:nvPr/>
          </p:nvSpPr>
          <p:spPr bwMode="auto">
            <a:xfrm>
              <a:off x="655511" y="2363654"/>
              <a:ext cx="2028439" cy="646973"/>
            </a:xfrm>
            <a:prstGeom prst="rect">
              <a:avLst/>
            </a:prstGeom>
            <a:noFill/>
            <a:ln w="9525">
              <a:noFill/>
              <a:miter lim="800000"/>
              <a:headEnd/>
              <a:tailEnd/>
            </a:ln>
          </p:spPr>
          <p:txBody>
            <a:bodyPr wrap="none" lIns="92075" tIns="46038" rIns="92075" bIns="46038">
              <a:spAutoFit/>
            </a:bodyPr>
            <a:lstStyle/>
            <a:p>
              <a:r>
                <a:rPr lang="en-US" sz="1800" dirty="0"/>
                <a:t>Rewritten to</a:t>
              </a:r>
            </a:p>
            <a:p>
              <a:r>
                <a:rPr lang="en-US" sz="1800" dirty="0"/>
                <a:t>improve efficiency</a:t>
              </a:r>
            </a:p>
          </p:txBody>
        </p:sp>
        <p:sp>
          <p:nvSpPr>
            <p:cNvPr id="13" name="AutoShape 44">
              <a:extLst>
                <a:ext uri="{FF2B5EF4-FFF2-40B4-BE49-F238E27FC236}">
                  <a16:creationId xmlns:a16="http://schemas.microsoft.com/office/drawing/2014/main" id="{E09C398A-3874-EB05-F0C5-B6F64210895C}"/>
                </a:ext>
              </a:extLst>
            </p:cNvPr>
            <p:cNvSpPr>
              <a:spLocks noChangeArrowheads="1"/>
            </p:cNvSpPr>
            <p:nvPr/>
          </p:nvSpPr>
          <p:spPr bwMode="auto">
            <a:xfrm>
              <a:off x="2622231" y="2026920"/>
              <a:ext cx="182880" cy="182880"/>
            </a:xfrm>
            <a:prstGeom prst="diamond">
              <a:avLst/>
            </a:prstGeom>
            <a:noFill/>
            <a:ln w="9525">
              <a:noFill/>
              <a:miter lim="800000"/>
              <a:headEnd/>
              <a:tailEnd/>
            </a:ln>
          </p:spPr>
          <p:txBody>
            <a:bodyPr wrap="none" lIns="92075" tIns="46038" rIns="92075" bIns="46038" anchor="ctr"/>
            <a:lstStyle/>
            <a:p>
              <a:endParaRPr lang="en-US"/>
            </a:p>
          </p:txBody>
        </p:sp>
        <p:sp>
          <p:nvSpPr>
            <p:cNvPr id="14" name="AutoShape 45">
              <a:extLst>
                <a:ext uri="{FF2B5EF4-FFF2-40B4-BE49-F238E27FC236}">
                  <a16:creationId xmlns:a16="http://schemas.microsoft.com/office/drawing/2014/main" id="{B38EC69F-CB8B-408E-BDA4-92BD345B75B7}"/>
                </a:ext>
              </a:extLst>
            </p:cNvPr>
            <p:cNvSpPr>
              <a:spLocks noChangeArrowheads="1"/>
            </p:cNvSpPr>
            <p:nvPr/>
          </p:nvSpPr>
          <p:spPr bwMode="auto">
            <a:xfrm>
              <a:off x="5729516" y="2026920"/>
              <a:ext cx="182880" cy="182880"/>
            </a:xfrm>
            <a:prstGeom prst="diamond">
              <a:avLst/>
            </a:prstGeom>
            <a:noFill/>
            <a:ln w="9525">
              <a:noFill/>
              <a:miter lim="800000"/>
              <a:headEnd/>
              <a:tailEnd/>
            </a:ln>
          </p:spPr>
          <p:txBody>
            <a:bodyPr wrap="none" lIns="92075" tIns="46038" rIns="92075" bIns="46038" anchor="ctr"/>
            <a:lstStyle/>
            <a:p>
              <a:endParaRPr lang="en-US"/>
            </a:p>
          </p:txBody>
        </p:sp>
        <p:cxnSp>
          <p:nvCxnSpPr>
            <p:cNvPr id="15" name="AutoShape 46">
              <a:extLst>
                <a:ext uri="{FF2B5EF4-FFF2-40B4-BE49-F238E27FC236}">
                  <a16:creationId xmlns:a16="http://schemas.microsoft.com/office/drawing/2014/main" id="{1A6E8BE0-2016-3B5E-C3E9-EED2C2277A5C}"/>
                </a:ext>
              </a:extLst>
            </p:cNvPr>
            <p:cNvCxnSpPr>
              <a:cxnSpLocks noChangeShapeType="1"/>
              <a:stCxn id="12" idx="0"/>
              <a:endCxn id="13" idx="1"/>
            </p:cNvCxnSpPr>
            <p:nvPr/>
          </p:nvCxnSpPr>
          <p:spPr bwMode="auto">
            <a:xfrm rot="5400000" flipH="1" flipV="1">
              <a:off x="2023334" y="1764757"/>
              <a:ext cx="245294" cy="952500"/>
            </a:xfrm>
            <a:prstGeom prst="bentConnector2">
              <a:avLst/>
            </a:prstGeom>
            <a:noFill/>
            <a:ln w="9525">
              <a:solidFill>
                <a:schemeClr val="tx1"/>
              </a:solidFill>
              <a:miter lim="800000"/>
              <a:headEnd/>
              <a:tailEnd type="triangle" w="med" len="med"/>
            </a:ln>
          </p:spPr>
        </p:cxnSp>
        <p:sp>
          <p:nvSpPr>
            <p:cNvPr id="16" name="AutoShape 49">
              <a:extLst>
                <a:ext uri="{FF2B5EF4-FFF2-40B4-BE49-F238E27FC236}">
                  <a16:creationId xmlns:a16="http://schemas.microsoft.com/office/drawing/2014/main" id="{17CE2197-ED13-2396-EB7C-3D5475ADF334}"/>
                </a:ext>
              </a:extLst>
            </p:cNvPr>
            <p:cNvSpPr>
              <a:spLocks noChangeArrowheads="1"/>
            </p:cNvSpPr>
            <p:nvPr/>
          </p:nvSpPr>
          <p:spPr bwMode="auto">
            <a:xfrm>
              <a:off x="5654231" y="2747023"/>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17" name="AutoShape 51">
              <a:extLst>
                <a:ext uri="{FF2B5EF4-FFF2-40B4-BE49-F238E27FC236}">
                  <a16:creationId xmlns:a16="http://schemas.microsoft.com/office/drawing/2014/main" id="{05381323-0623-70D7-0B0C-25A3B2E4E679}"/>
                </a:ext>
              </a:extLst>
            </p:cNvPr>
            <p:cNvCxnSpPr>
              <a:cxnSpLocks noChangeShapeType="1"/>
              <a:stCxn id="26" idx="1"/>
              <a:endCxn id="20" idx="3"/>
            </p:cNvCxnSpPr>
            <p:nvPr/>
          </p:nvCxnSpPr>
          <p:spPr bwMode="auto">
            <a:xfrm rot="10800000">
              <a:off x="4715587" y="2489758"/>
              <a:ext cx="710004" cy="1132056"/>
            </a:xfrm>
            <a:prstGeom prst="bentConnector3">
              <a:avLst>
                <a:gd name="adj1" fmla="val 50000"/>
              </a:avLst>
            </a:prstGeom>
            <a:noFill/>
            <a:ln w="9525">
              <a:solidFill>
                <a:schemeClr val="tx1"/>
              </a:solidFill>
              <a:miter lim="800000"/>
              <a:headEnd/>
              <a:tailEnd type="triangle" w="med" len="med"/>
            </a:ln>
          </p:spPr>
        </p:cxnSp>
        <p:sp>
          <p:nvSpPr>
            <p:cNvPr id="18" name="Text Box 41">
              <a:extLst>
                <a:ext uri="{FF2B5EF4-FFF2-40B4-BE49-F238E27FC236}">
                  <a16:creationId xmlns:a16="http://schemas.microsoft.com/office/drawing/2014/main" id="{F7BF1BDC-6429-89CB-B724-AFA2F142F2EA}"/>
                </a:ext>
              </a:extLst>
            </p:cNvPr>
            <p:cNvSpPr txBox="1">
              <a:spLocks noChangeArrowheads="1"/>
            </p:cNvSpPr>
            <p:nvPr/>
          </p:nvSpPr>
          <p:spPr bwMode="auto">
            <a:xfrm>
              <a:off x="1238975" y="3125654"/>
              <a:ext cx="2032608" cy="646973"/>
            </a:xfrm>
            <a:prstGeom prst="rect">
              <a:avLst/>
            </a:prstGeom>
            <a:noFill/>
            <a:ln w="9525">
              <a:noFill/>
              <a:miter lim="800000"/>
              <a:headEnd/>
              <a:tailEnd/>
            </a:ln>
          </p:spPr>
          <p:txBody>
            <a:bodyPr wrap="none" lIns="92075" tIns="46038" rIns="92075" bIns="46038">
              <a:spAutoFit/>
            </a:bodyPr>
            <a:lstStyle/>
            <a:p>
              <a:r>
                <a:rPr lang="en-US" sz="1800" dirty="0"/>
                <a:t>Compile using the</a:t>
              </a:r>
            </a:p>
            <a:p>
              <a:r>
                <a:rPr lang="en-US" sz="1800" dirty="0"/>
                <a:t>existing compiler</a:t>
              </a:r>
            </a:p>
          </p:txBody>
        </p:sp>
        <p:cxnSp>
          <p:nvCxnSpPr>
            <p:cNvPr id="19" name="AutoShape 47">
              <a:extLst>
                <a:ext uri="{FF2B5EF4-FFF2-40B4-BE49-F238E27FC236}">
                  <a16:creationId xmlns:a16="http://schemas.microsoft.com/office/drawing/2014/main" id="{705F5FD9-0C8B-3C4B-A403-968CCBB12940}"/>
                </a:ext>
              </a:extLst>
            </p:cNvPr>
            <p:cNvCxnSpPr>
              <a:cxnSpLocks noChangeShapeType="1"/>
              <a:stCxn id="18" idx="3"/>
              <a:endCxn id="24" idx="1"/>
            </p:cNvCxnSpPr>
            <p:nvPr/>
          </p:nvCxnSpPr>
          <p:spPr bwMode="auto">
            <a:xfrm flipV="1">
              <a:off x="3271583" y="2489758"/>
              <a:ext cx="538417" cy="959383"/>
            </a:xfrm>
            <a:prstGeom prst="bentConnector3">
              <a:avLst>
                <a:gd name="adj1" fmla="val 50000"/>
              </a:avLst>
            </a:prstGeom>
            <a:noFill/>
            <a:ln w="9525">
              <a:solidFill>
                <a:schemeClr val="tx1"/>
              </a:solidFill>
              <a:miter lim="800000"/>
              <a:headEnd/>
              <a:tailEnd type="triangle" w="med" len="med"/>
            </a:ln>
          </p:spPr>
        </p:cxnSp>
        <p:sp>
          <p:nvSpPr>
            <p:cNvPr id="20" name="AutoShape 49">
              <a:extLst>
                <a:ext uri="{FF2B5EF4-FFF2-40B4-BE49-F238E27FC236}">
                  <a16:creationId xmlns:a16="http://schemas.microsoft.com/office/drawing/2014/main" id="{E83CE0D2-3A2A-A4AF-99F4-3572442D6452}"/>
                </a:ext>
              </a:extLst>
            </p:cNvPr>
            <p:cNvSpPr>
              <a:spLocks noChangeArrowheads="1"/>
            </p:cNvSpPr>
            <p:nvPr/>
          </p:nvSpPr>
          <p:spPr bwMode="auto">
            <a:xfrm>
              <a:off x="4532707" y="2398318"/>
              <a:ext cx="182880" cy="182880"/>
            </a:xfrm>
            <a:prstGeom prst="diamond">
              <a:avLst/>
            </a:prstGeom>
            <a:noFill/>
            <a:ln w="9525">
              <a:noFill/>
              <a:miter lim="800000"/>
              <a:headEnd/>
              <a:tailEnd/>
            </a:ln>
          </p:spPr>
          <p:txBody>
            <a:bodyPr wrap="none" lIns="92075" tIns="46038" rIns="92075" bIns="46038" anchor="ctr"/>
            <a:lstStyle/>
            <a:p>
              <a:endParaRPr lang="en-US" dirty="0"/>
            </a:p>
          </p:txBody>
        </p:sp>
        <p:sp>
          <p:nvSpPr>
            <p:cNvPr id="21" name="Flowchart: Off-page Connector 20">
              <a:extLst>
                <a:ext uri="{FF2B5EF4-FFF2-40B4-BE49-F238E27FC236}">
                  <a16:creationId xmlns:a16="http://schemas.microsoft.com/office/drawing/2014/main" id="{59A97BBF-6C83-1872-B36F-2A2E920981E0}"/>
                </a:ext>
              </a:extLst>
            </p:cNvPr>
            <p:cNvSpPr/>
            <p:nvPr/>
          </p:nvSpPr>
          <p:spPr bwMode="auto">
            <a:xfrm>
              <a:off x="3804107" y="265766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nvGrpSpPr>
            <p:cNvPr id="22" name="Group 21">
              <a:extLst>
                <a:ext uri="{FF2B5EF4-FFF2-40B4-BE49-F238E27FC236}">
                  <a16:creationId xmlns:a16="http://schemas.microsoft.com/office/drawing/2014/main" id="{C56B8256-6955-98C2-1191-BB498DC0BE35}"/>
                </a:ext>
              </a:extLst>
            </p:cNvPr>
            <p:cNvGrpSpPr/>
            <p:nvPr/>
          </p:nvGrpSpPr>
          <p:grpSpPr>
            <a:xfrm>
              <a:off x="5425591" y="2605215"/>
              <a:ext cx="2340449" cy="1200971"/>
              <a:chOff x="3962400" y="3810000"/>
              <a:chExt cx="2340449" cy="1200971"/>
            </a:xfrm>
          </p:grpSpPr>
          <p:sp>
            <p:nvSpPr>
              <p:cNvPr id="25" name="Text Box 42">
                <a:extLst>
                  <a:ext uri="{FF2B5EF4-FFF2-40B4-BE49-F238E27FC236}">
                    <a16:creationId xmlns:a16="http://schemas.microsoft.com/office/drawing/2014/main" id="{79287AA6-3ADA-19EE-91C7-872AA762D547}"/>
                  </a:ext>
                </a:extLst>
              </p:cNvPr>
              <p:cNvSpPr txBox="1">
                <a:spLocks noChangeArrowheads="1"/>
              </p:cNvSpPr>
              <p:nvPr/>
            </p:nvSpPr>
            <p:spPr bwMode="auto">
              <a:xfrm>
                <a:off x="3962400" y="3810000"/>
                <a:ext cx="2340449" cy="1200971"/>
              </a:xfrm>
              <a:prstGeom prst="rect">
                <a:avLst/>
              </a:prstGeom>
              <a:noFill/>
              <a:ln w="9525">
                <a:noFill/>
                <a:miter lim="800000"/>
                <a:headEnd/>
                <a:tailEnd/>
              </a:ln>
            </p:spPr>
            <p:txBody>
              <a:bodyPr wrap="none" lIns="92075" tIns="46038" rIns="92075" bIns="46038">
                <a:spAutoFit/>
              </a:bodyPr>
              <a:lstStyle/>
              <a:p>
                <a:pPr algn="l"/>
                <a:r>
                  <a:rPr lang="en-US" sz="1800" dirty="0"/>
                  <a:t>The new compiler</a:t>
                </a:r>
              </a:p>
              <a:p>
                <a:pPr algn="l"/>
                <a:r>
                  <a:rPr lang="en-US" sz="1800" dirty="0"/>
                  <a:t>generates more</a:t>
                </a:r>
              </a:p>
              <a:p>
                <a:pPr algn="l"/>
                <a:r>
                  <a:rPr lang="en-US" sz="1800" dirty="0"/>
                  <a:t>efficient code than</a:t>
                </a:r>
              </a:p>
              <a:p>
                <a:pPr algn="l"/>
                <a:r>
                  <a:rPr lang="en-US" sz="1800" dirty="0"/>
                  <a:t>the existing compiler.</a:t>
                </a:r>
              </a:p>
            </p:txBody>
          </p:sp>
          <p:sp>
            <p:nvSpPr>
              <p:cNvPr id="26" name="AutoShape 50">
                <a:extLst>
                  <a:ext uri="{FF2B5EF4-FFF2-40B4-BE49-F238E27FC236}">
                    <a16:creationId xmlns:a16="http://schemas.microsoft.com/office/drawing/2014/main" id="{2227B1BC-A8A4-A42A-D632-009B863340CC}"/>
                  </a:ext>
                </a:extLst>
              </p:cNvPr>
              <p:cNvSpPr>
                <a:spLocks noChangeArrowheads="1"/>
              </p:cNvSpPr>
              <p:nvPr/>
            </p:nvSpPr>
            <p:spPr bwMode="auto">
              <a:xfrm>
                <a:off x="3962400" y="4735158"/>
                <a:ext cx="182880" cy="182881"/>
              </a:xfrm>
              <a:prstGeom prst="diamond">
                <a:avLst/>
              </a:prstGeom>
              <a:noFill/>
              <a:ln w="9525">
                <a:noFill/>
                <a:miter lim="800000"/>
                <a:headEnd/>
                <a:tailEnd/>
              </a:ln>
            </p:spPr>
            <p:txBody>
              <a:bodyPr wrap="none" lIns="92075" tIns="46038" rIns="92075" bIns="46038" anchor="ctr"/>
              <a:lstStyle/>
              <a:p>
                <a:endParaRPr lang="en-US"/>
              </a:p>
            </p:txBody>
          </p:sp>
          <p:sp>
            <p:nvSpPr>
              <p:cNvPr id="27" name="Diamond 26">
                <a:extLst>
                  <a:ext uri="{FF2B5EF4-FFF2-40B4-BE49-F238E27FC236}">
                    <a16:creationId xmlns:a16="http://schemas.microsoft.com/office/drawing/2014/main" id="{C9F74A02-77E8-C1D8-5704-EBF69BE0DA7C}"/>
                  </a:ext>
                </a:extLst>
              </p:cNvPr>
              <p:cNvSpPr/>
              <p:nvPr/>
            </p:nvSpPr>
            <p:spPr bwMode="auto">
              <a:xfrm>
                <a:off x="4198586" y="3810000"/>
                <a:ext cx="182880" cy="182880"/>
              </a:xfrm>
              <a:prstGeom prst="diamond">
                <a:avLst/>
              </a:prstGeom>
              <a:noFill/>
              <a:ln w="9525">
                <a:noFill/>
                <a:round/>
                <a:headEnd/>
                <a:tailEnd/>
              </a:ln>
            </p:spPr>
            <p:txBody>
              <a:bodyPr wrap="none" lIns="92075" tIns="46038" rIns="92075" bIns="46038" rtlCol="0" anchor="ctr"/>
              <a:lstStyle/>
              <a:p>
                <a:pPr algn="ctr"/>
                <a:endParaRPr lang="en-US"/>
              </a:p>
            </p:txBody>
          </p:sp>
        </p:grpSp>
        <p:cxnSp>
          <p:nvCxnSpPr>
            <p:cNvPr id="23" name="Straight Arrow Connector 32">
              <a:extLst>
                <a:ext uri="{FF2B5EF4-FFF2-40B4-BE49-F238E27FC236}">
                  <a16:creationId xmlns:a16="http://schemas.microsoft.com/office/drawing/2014/main" id="{30D200D9-57A4-B24B-258E-4AF592EF9763}"/>
                </a:ext>
              </a:extLst>
            </p:cNvPr>
            <p:cNvCxnSpPr>
              <a:cxnSpLocks/>
              <a:stCxn id="25" idx="0"/>
              <a:endCxn id="14" idx="3"/>
            </p:cNvCxnSpPr>
            <p:nvPr/>
          </p:nvCxnSpPr>
          <p:spPr bwMode="auto">
            <a:xfrm rot="16200000" flipV="1">
              <a:off x="6010679" y="2020078"/>
              <a:ext cx="486855" cy="683420"/>
            </a:xfrm>
            <a:prstGeom prst="bentConnector2">
              <a:avLst/>
            </a:prstGeom>
            <a:noFill/>
            <a:ln w="9525" cap="flat" cmpd="sng" algn="ctr">
              <a:solidFill>
                <a:schemeClr val="tx1"/>
              </a:solidFill>
              <a:prstDash val="solid"/>
              <a:round/>
              <a:headEnd type="none" w="med" len="med"/>
              <a:tailEnd type="triangle"/>
            </a:ln>
            <a:effectLst/>
          </p:spPr>
        </p:cxnSp>
        <p:sp>
          <p:nvSpPr>
            <p:cNvPr id="24" name="AutoShape 44">
              <a:extLst>
                <a:ext uri="{FF2B5EF4-FFF2-40B4-BE49-F238E27FC236}">
                  <a16:creationId xmlns:a16="http://schemas.microsoft.com/office/drawing/2014/main" id="{27A3C9B5-8BC3-4CC4-5877-7301C807013B}"/>
                </a:ext>
              </a:extLst>
            </p:cNvPr>
            <p:cNvSpPr>
              <a:spLocks noChangeArrowheads="1"/>
            </p:cNvSpPr>
            <p:nvPr/>
          </p:nvSpPr>
          <p:spPr bwMode="auto">
            <a:xfrm>
              <a:off x="3810000" y="2398318"/>
              <a:ext cx="182880" cy="182880"/>
            </a:xfrm>
            <a:prstGeom prst="diamond">
              <a:avLst/>
            </a:prstGeom>
            <a:noFill/>
            <a:ln w="9525">
              <a:noFill/>
              <a:miter lim="800000"/>
              <a:headEnd/>
              <a:tailEnd/>
            </a:ln>
          </p:spPr>
          <p:txBody>
            <a:bodyPr wrap="none" lIns="92075" tIns="46038" rIns="92075" bIns="46038" anchor="ctr"/>
            <a:lstStyle/>
            <a:p>
              <a:endParaRPr lang="en-US"/>
            </a:p>
          </p:txBody>
        </p:sp>
      </p:grpSp>
    </p:spTree>
    <p:extLst>
      <p:ext uri="{BB962C8B-B14F-4D97-AF65-F5344CB8AC3E}">
        <p14:creationId xmlns:p14="http://schemas.microsoft.com/office/powerpoint/2010/main" val="1192622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32</a:t>
            </a:fld>
            <a:endParaRPr lang="en-US"/>
          </a:p>
        </p:txBody>
      </p:sp>
      <p:sp>
        <p:nvSpPr>
          <p:cNvPr id="33796" name="Rectangle 2"/>
          <p:cNvSpPr>
            <a:spLocks noGrp="1" noChangeArrowheads="1"/>
          </p:cNvSpPr>
          <p:nvPr>
            <p:ph type="title"/>
          </p:nvPr>
        </p:nvSpPr>
        <p:spPr/>
        <p:txBody>
          <a:bodyPr/>
          <a:lstStyle/>
          <a:p>
            <a:r>
              <a:rPr lang="en-US" dirty="0"/>
              <a:t>Improving Efficiency of a Compiler</a:t>
            </a:r>
            <a:br>
              <a:rPr lang="en-US" dirty="0"/>
            </a:br>
            <a:r>
              <a:rPr lang="en-US" sz="2400" dirty="0"/>
              <a:t>(continued)</a:t>
            </a:r>
          </a:p>
        </p:txBody>
      </p:sp>
      <p:sp>
        <p:nvSpPr>
          <p:cNvPr id="33797" name="Rectangle 3"/>
          <p:cNvSpPr>
            <a:spLocks noGrp="1" noChangeArrowheads="1"/>
          </p:cNvSpPr>
          <p:nvPr>
            <p:ph type="body" idx="1"/>
          </p:nvPr>
        </p:nvSpPr>
        <p:spPr/>
        <p:txBody>
          <a:bodyPr/>
          <a:lstStyle/>
          <a:p>
            <a:r>
              <a:rPr lang="en-US" dirty="0"/>
              <a:t>But the compiler itself does not run with the new improvements.  Only code compiled with the new compiler is more efficient.</a:t>
            </a:r>
          </a:p>
          <a:p>
            <a:r>
              <a:rPr lang="en-US" dirty="0"/>
              <a:t>Recompile the compiler again to obtain a more efficient compiler.</a:t>
            </a:r>
          </a:p>
        </p:txBody>
      </p:sp>
      <p:grpSp>
        <p:nvGrpSpPr>
          <p:cNvPr id="54" name="Group 53">
            <a:extLst>
              <a:ext uri="{FF2B5EF4-FFF2-40B4-BE49-F238E27FC236}">
                <a16:creationId xmlns:a16="http://schemas.microsoft.com/office/drawing/2014/main" id="{18AC53E7-9E3C-CB59-A664-645612C69FAB}"/>
              </a:ext>
            </a:extLst>
          </p:cNvPr>
          <p:cNvGrpSpPr/>
          <p:nvPr/>
        </p:nvGrpSpPr>
        <p:grpSpPr>
          <a:xfrm>
            <a:off x="1199252" y="3657600"/>
            <a:ext cx="6510496" cy="2243359"/>
            <a:chOff x="1752600" y="3852641"/>
            <a:chExt cx="6510496" cy="2243359"/>
          </a:xfrm>
        </p:grpSpPr>
        <p:grpSp>
          <p:nvGrpSpPr>
            <p:cNvPr id="3" name="Group 5">
              <a:extLst>
                <a:ext uri="{FF2B5EF4-FFF2-40B4-BE49-F238E27FC236}">
                  <a16:creationId xmlns:a16="http://schemas.microsoft.com/office/drawing/2014/main" id="{7052D050-5E1D-7F0F-F049-59BC6745432F}"/>
                </a:ext>
              </a:extLst>
            </p:cNvPr>
            <p:cNvGrpSpPr>
              <a:grpSpLocks/>
            </p:cNvGrpSpPr>
            <p:nvPr/>
          </p:nvGrpSpPr>
          <p:grpSpPr bwMode="auto">
            <a:xfrm>
              <a:off x="2882233" y="3852641"/>
              <a:ext cx="1462088" cy="730250"/>
              <a:chOff x="624" y="2544"/>
              <a:chExt cx="921" cy="460"/>
            </a:xfrm>
          </p:grpSpPr>
          <p:sp>
            <p:nvSpPr>
              <p:cNvPr id="45" name="Line 6">
                <a:extLst>
                  <a:ext uri="{FF2B5EF4-FFF2-40B4-BE49-F238E27FC236}">
                    <a16:creationId xmlns:a16="http://schemas.microsoft.com/office/drawing/2014/main" id="{B47CBA6D-F61B-9CC0-4324-4B550F1BB51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6" name="Line 7">
                <a:extLst>
                  <a:ext uri="{FF2B5EF4-FFF2-40B4-BE49-F238E27FC236}">
                    <a16:creationId xmlns:a16="http://schemas.microsoft.com/office/drawing/2014/main" id="{4338AB51-6600-E372-4284-8A639C6BC838}"/>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7" name="Line 8">
                <a:extLst>
                  <a:ext uri="{FF2B5EF4-FFF2-40B4-BE49-F238E27FC236}">
                    <a16:creationId xmlns:a16="http://schemas.microsoft.com/office/drawing/2014/main" id="{35E96AF7-3025-162B-88FA-F9B3537C9CD3}"/>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8" name="Line 9">
                <a:extLst>
                  <a:ext uri="{FF2B5EF4-FFF2-40B4-BE49-F238E27FC236}">
                    <a16:creationId xmlns:a16="http://schemas.microsoft.com/office/drawing/2014/main" id="{41C91132-6A48-4171-A850-A27057F0F1F8}"/>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9" name="Line 10">
                <a:extLst>
                  <a:ext uri="{FF2B5EF4-FFF2-40B4-BE49-F238E27FC236}">
                    <a16:creationId xmlns:a16="http://schemas.microsoft.com/office/drawing/2014/main" id="{C5DD7C95-DB52-C345-07B5-2C85254C597A}"/>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0" name="Line 11">
                <a:extLst>
                  <a:ext uri="{FF2B5EF4-FFF2-40B4-BE49-F238E27FC236}">
                    <a16:creationId xmlns:a16="http://schemas.microsoft.com/office/drawing/2014/main" id="{FC3F336F-51BB-2261-8DBD-4AA34B63EC32}"/>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1" name="Line 12">
                <a:extLst>
                  <a:ext uri="{FF2B5EF4-FFF2-40B4-BE49-F238E27FC236}">
                    <a16:creationId xmlns:a16="http://schemas.microsoft.com/office/drawing/2014/main" id="{C5B59008-6543-3F77-5CCD-9F68B51C8E77}"/>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2" name="Line 13">
                <a:extLst>
                  <a:ext uri="{FF2B5EF4-FFF2-40B4-BE49-F238E27FC236}">
                    <a16:creationId xmlns:a16="http://schemas.microsoft.com/office/drawing/2014/main" id="{BC920FB6-1664-C322-4ED8-C34825C6CB41}"/>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4" name="Text Box 14">
              <a:extLst>
                <a:ext uri="{FF2B5EF4-FFF2-40B4-BE49-F238E27FC236}">
                  <a16:creationId xmlns:a16="http://schemas.microsoft.com/office/drawing/2014/main" id="{77F70C8E-DDAF-2120-DBC8-965DDFAE426D}"/>
                </a:ext>
              </a:extLst>
            </p:cNvPr>
            <p:cNvSpPr txBox="1">
              <a:spLocks noChangeArrowheads="1"/>
            </p:cNvSpPr>
            <p:nvPr/>
          </p:nvSpPr>
          <p:spPr bwMode="auto">
            <a:xfrm>
              <a:off x="3341021" y="4233641"/>
              <a:ext cx="544513" cy="320675"/>
            </a:xfrm>
            <a:prstGeom prst="rect">
              <a:avLst/>
            </a:prstGeom>
            <a:noFill/>
            <a:ln w="9525">
              <a:noFill/>
              <a:miter lim="800000"/>
              <a:headEnd/>
              <a:tailEnd/>
            </a:ln>
          </p:spPr>
          <p:txBody>
            <a:bodyPr wrap="none" lIns="92075" tIns="46038" rIns="92075" bIns="46038">
              <a:spAutoFit/>
            </a:bodyPr>
            <a:lstStyle/>
            <a:p>
              <a:r>
                <a:rPr lang="en-US" sz="1500" dirty="0"/>
                <a:t>C++</a:t>
              </a:r>
            </a:p>
          </p:txBody>
        </p:sp>
        <p:sp>
          <p:nvSpPr>
            <p:cNvPr id="5" name="Text Box 15">
              <a:extLst>
                <a:ext uri="{FF2B5EF4-FFF2-40B4-BE49-F238E27FC236}">
                  <a16:creationId xmlns:a16="http://schemas.microsoft.com/office/drawing/2014/main" id="{3159C089-8E41-602A-CF4B-1B70E7F53636}"/>
                </a:ext>
              </a:extLst>
            </p:cNvPr>
            <p:cNvSpPr txBox="1">
              <a:spLocks noChangeArrowheads="1"/>
            </p:cNvSpPr>
            <p:nvPr/>
          </p:nvSpPr>
          <p:spPr bwMode="auto">
            <a:xfrm>
              <a:off x="3114008" y="3873279"/>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nvGrpSpPr>
            <p:cNvPr id="6" name="Group 16">
              <a:extLst>
                <a:ext uri="{FF2B5EF4-FFF2-40B4-BE49-F238E27FC236}">
                  <a16:creationId xmlns:a16="http://schemas.microsoft.com/office/drawing/2014/main" id="{2633CA0C-8BFC-CFE7-4060-A4D9E08E4648}"/>
                </a:ext>
              </a:extLst>
            </p:cNvPr>
            <p:cNvGrpSpPr>
              <a:grpSpLocks/>
            </p:cNvGrpSpPr>
            <p:nvPr/>
          </p:nvGrpSpPr>
          <p:grpSpPr bwMode="auto">
            <a:xfrm>
              <a:off x="4069683" y="4217766"/>
              <a:ext cx="1462088" cy="730250"/>
              <a:chOff x="624" y="2544"/>
              <a:chExt cx="921" cy="460"/>
            </a:xfrm>
          </p:grpSpPr>
          <p:grpSp>
            <p:nvGrpSpPr>
              <p:cNvPr id="34" name="Group 17">
                <a:extLst>
                  <a:ext uri="{FF2B5EF4-FFF2-40B4-BE49-F238E27FC236}">
                    <a16:creationId xmlns:a16="http://schemas.microsoft.com/office/drawing/2014/main" id="{8CE3A3B8-BD39-6C24-CE51-283064A4B587}"/>
                  </a:ext>
                </a:extLst>
              </p:cNvPr>
              <p:cNvGrpSpPr>
                <a:grpSpLocks/>
              </p:cNvGrpSpPr>
              <p:nvPr/>
            </p:nvGrpSpPr>
            <p:grpSpPr bwMode="auto">
              <a:xfrm>
                <a:off x="624" y="2544"/>
                <a:ext cx="921" cy="460"/>
                <a:chOff x="624" y="2544"/>
                <a:chExt cx="921" cy="460"/>
              </a:xfrm>
            </p:grpSpPr>
            <p:sp>
              <p:nvSpPr>
                <p:cNvPr id="37" name="Line 18">
                  <a:extLst>
                    <a:ext uri="{FF2B5EF4-FFF2-40B4-BE49-F238E27FC236}">
                      <a16:creationId xmlns:a16="http://schemas.microsoft.com/office/drawing/2014/main" id="{567F6EEF-8C63-1E4D-AFD2-8E5779ED8A2D}"/>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 name="Line 19">
                  <a:extLst>
                    <a:ext uri="{FF2B5EF4-FFF2-40B4-BE49-F238E27FC236}">
                      <a16:creationId xmlns:a16="http://schemas.microsoft.com/office/drawing/2014/main" id="{CDF1C351-7A38-BA22-FC1C-2F098A320B2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 name="Line 20">
                  <a:extLst>
                    <a:ext uri="{FF2B5EF4-FFF2-40B4-BE49-F238E27FC236}">
                      <a16:creationId xmlns:a16="http://schemas.microsoft.com/office/drawing/2014/main" id="{A50D955A-4EF5-4D58-2713-F51EECF59CD5}"/>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0" name="Line 21">
                  <a:extLst>
                    <a:ext uri="{FF2B5EF4-FFF2-40B4-BE49-F238E27FC236}">
                      <a16:creationId xmlns:a16="http://schemas.microsoft.com/office/drawing/2014/main" id="{19B2D072-5D2B-DD08-8334-B10093DEC2D4}"/>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1" name="Line 22">
                  <a:extLst>
                    <a:ext uri="{FF2B5EF4-FFF2-40B4-BE49-F238E27FC236}">
                      <a16:creationId xmlns:a16="http://schemas.microsoft.com/office/drawing/2014/main" id="{3C42146A-25F0-88D6-4F7C-1F57C68154F2}"/>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2" name="Line 23">
                  <a:extLst>
                    <a:ext uri="{FF2B5EF4-FFF2-40B4-BE49-F238E27FC236}">
                      <a16:creationId xmlns:a16="http://schemas.microsoft.com/office/drawing/2014/main" id="{EBDFBFFF-3289-435B-E5FE-CB066FBE4CF3}"/>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3" name="Line 24">
                  <a:extLst>
                    <a:ext uri="{FF2B5EF4-FFF2-40B4-BE49-F238E27FC236}">
                      <a16:creationId xmlns:a16="http://schemas.microsoft.com/office/drawing/2014/main" id="{FDC65D4C-96FD-5951-576A-4BEE152B65C7}"/>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4" name="Line 25">
                  <a:extLst>
                    <a:ext uri="{FF2B5EF4-FFF2-40B4-BE49-F238E27FC236}">
                      <a16:creationId xmlns:a16="http://schemas.microsoft.com/office/drawing/2014/main" id="{9413CFB6-44F3-5849-0C84-FE7E8EE4D40F}"/>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5" name="Text Box 26">
                <a:extLst>
                  <a:ext uri="{FF2B5EF4-FFF2-40B4-BE49-F238E27FC236}">
                    <a16:creationId xmlns:a16="http://schemas.microsoft.com/office/drawing/2014/main" id="{401E4F01-5B1C-862D-4F1A-BC0DCA82819B}"/>
                  </a:ext>
                </a:extLst>
              </p:cNvPr>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6" name="Text Box 27">
                <a:extLst>
                  <a:ext uri="{FF2B5EF4-FFF2-40B4-BE49-F238E27FC236}">
                    <a16:creationId xmlns:a16="http://schemas.microsoft.com/office/drawing/2014/main" id="{89CB4F95-8069-83C9-8EFB-6C05535D1745}"/>
                  </a:ext>
                </a:extLst>
              </p:cNvPr>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7" name="Group 29">
              <a:extLst>
                <a:ext uri="{FF2B5EF4-FFF2-40B4-BE49-F238E27FC236}">
                  <a16:creationId xmlns:a16="http://schemas.microsoft.com/office/drawing/2014/main" id="{D0F0664E-E695-BD05-4230-7385A45D5ECA}"/>
                </a:ext>
              </a:extLst>
            </p:cNvPr>
            <p:cNvGrpSpPr>
              <a:grpSpLocks/>
            </p:cNvGrpSpPr>
            <p:nvPr/>
          </p:nvGrpSpPr>
          <p:grpSpPr bwMode="auto">
            <a:xfrm>
              <a:off x="5257133" y="3852641"/>
              <a:ext cx="1462088" cy="730250"/>
              <a:chOff x="624" y="2544"/>
              <a:chExt cx="921" cy="460"/>
            </a:xfrm>
          </p:grpSpPr>
          <p:sp>
            <p:nvSpPr>
              <p:cNvPr id="26" name="Line 30">
                <a:extLst>
                  <a:ext uri="{FF2B5EF4-FFF2-40B4-BE49-F238E27FC236}">
                    <a16:creationId xmlns:a16="http://schemas.microsoft.com/office/drawing/2014/main" id="{CEBDE93A-F604-BB2D-35B7-429D7CAC28B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 name="Line 31">
                <a:extLst>
                  <a:ext uri="{FF2B5EF4-FFF2-40B4-BE49-F238E27FC236}">
                    <a16:creationId xmlns:a16="http://schemas.microsoft.com/office/drawing/2014/main" id="{08772C5C-2B22-0CE5-BA6A-5A3EBA1C580B}"/>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 name="Line 32">
                <a:extLst>
                  <a:ext uri="{FF2B5EF4-FFF2-40B4-BE49-F238E27FC236}">
                    <a16:creationId xmlns:a16="http://schemas.microsoft.com/office/drawing/2014/main" id="{F4E9E950-DD10-885B-C22F-E4944212CB79}"/>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 name="Line 33">
                <a:extLst>
                  <a:ext uri="{FF2B5EF4-FFF2-40B4-BE49-F238E27FC236}">
                    <a16:creationId xmlns:a16="http://schemas.microsoft.com/office/drawing/2014/main" id="{762554EA-9B83-D32B-B3E3-379593AFDB1B}"/>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 name="Line 34">
                <a:extLst>
                  <a:ext uri="{FF2B5EF4-FFF2-40B4-BE49-F238E27FC236}">
                    <a16:creationId xmlns:a16="http://schemas.microsoft.com/office/drawing/2014/main" id="{08AA4874-FAF0-4A5C-B579-A1F6FBC226C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 name="Line 35">
                <a:extLst>
                  <a:ext uri="{FF2B5EF4-FFF2-40B4-BE49-F238E27FC236}">
                    <a16:creationId xmlns:a16="http://schemas.microsoft.com/office/drawing/2014/main" id="{66049B3B-CC03-3779-75EC-D92C00A29E92}"/>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2" name="Line 36">
                <a:extLst>
                  <a:ext uri="{FF2B5EF4-FFF2-40B4-BE49-F238E27FC236}">
                    <a16:creationId xmlns:a16="http://schemas.microsoft.com/office/drawing/2014/main" id="{9BD43488-7975-E703-B81D-FE7C6925E7AC}"/>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 name="Line 37">
                <a:extLst>
                  <a:ext uri="{FF2B5EF4-FFF2-40B4-BE49-F238E27FC236}">
                    <a16:creationId xmlns:a16="http://schemas.microsoft.com/office/drawing/2014/main" id="{D93AB447-7F14-FB26-95D6-81B0ACBA424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 name="Text Box 38">
              <a:extLst>
                <a:ext uri="{FF2B5EF4-FFF2-40B4-BE49-F238E27FC236}">
                  <a16:creationId xmlns:a16="http://schemas.microsoft.com/office/drawing/2014/main" id="{43FD8C39-0717-633B-77F8-5AAAC9AE1877}"/>
                </a:ext>
              </a:extLst>
            </p:cNvPr>
            <p:cNvSpPr txBox="1">
              <a:spLocks noChangeArrowheads="1"/>
            </p:cNvSpPr>
            <p:nvPr/>
          </p:nvSpPr>
          <p:spPr bwMode="auto">
            <a:xfrm>
              <a:off x="5815933" y="4233641"/>
              <a:ext cx="342900" cy="320675"/>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9" name="Text Box 39">
              <a:extLst>
                <a:ext uri="{FF2B5EF4-FFF2-40B4-BE49-F238E27FC236}">
                  <a16:creationId xmlns:a16="http://schemas.microsoft.com/office/drawing/2014/main" id="{0247247A-CAB8-C461-A712-F77CA44DDE4F}"/>
                </a:ext>
              </a:extLst>
            </p:cNvPr>
            <p:cNvSpPr txBox="1">
              <a:spLocks noChangeArrowheads="1"/>
            </p:cNvSpPr>
            <p:nvPr/>
          </p:nvSpPr>
          <p:spPr bwMode="auto">
            <a:xfrm>
              <a:off x="5488908" y="3873279"/>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sp>
          <p:nvSpPr>
            <p:cNvPr id="11" name="AutoShape 44">
              <a:extLst>
                <a:ext uri="{FF2B5EF4-FFF2-40B4-BE49-F238E27FC236}">
                  <a16:creationId xmlns:a16="http://schemas.microsoft.com/office/drawing/2014/main" id="{F714D72E-9EB4-C39A-F8DF-FB6DE64A84B8}"/>
                </a:ext>
              </a:extLst>
            </p:cNvPr>
            <p:cNvSpPr>
              <a:spLocks noChangeArrowheads="1"/>
            </p:cNvSpPr>
            <p:nvPr/>
          </p:nvSpPr>
          <p:spPr bwMode="auto">
            <a:xfrm>
              <a:off x="3161991" y="4316734"/>
              <a:ext cx="182880" cy="182880"/>
            </a:xfrm>
            <a:prstGeom prst="diamond">
              <a:avLst/>
            </a:prstGeom>
            <a:noFill/>
            <a:ln w="9525">
              <a:noFill/>
              <a:miter lim="800000"/>
              <a:headEnd/>
              <a:tailEnd/>
            </a:ln>
          </p:spPr>
          <p:txBody>
            <a:bodyPr wrap="none" lIns="92075" tIns="46038" rIns="92075" bIns="46038" anchor="ctr"/>
            <a:lstStyle/>
            <a:p>
              <a:endParaRPr lang="en-US"/>
            </a:p>
          </p:txBody>
        </p:sp>
        <p:sp>
          <p:nvSpPr>
            <p:cNvPr id="12" name="AutoShape 45">
              <a:extLst>
                <a:ext uri="{FF2B5EF4-FFF2-40B4-BE49-F238E27FC236}">
                  <a16:creationId xmlns:a16="http://schemas.microsoft.com/office/drawing/2014/main" id="{1C852EC7-B4C1-3842-BCA6-54DCF391193E}"/>
                </a:ext>
              </a:extLst>
            </p:cNvPr>
            <p:cNvSpPr>
              <a:spLocks noChangeArrowheads="1"/>
            </p:cNvSpPr>
            <p:nvPr/>
          </p:nvSpPr>
          <p:spPr bwMode="auto">
            <a:xfrm>
              <a:off x="6269276" y="4316734"/>
              <a:ext cx="182880" cy="182880"/>
            </a:xfrm>
            <a:prstGeom prst="diamond">
              <a:avLst/>
            </a:prstGeom>
            <a:noFill/>
            <a:ln w="9525">
              <a:noFill/>
              <a:miter lim="800000"/>
              <a:headEnd/>
              <a:tailEnd/>
            </a:ln>
          </p:spPr>
          <p:txBody>
            <a:bodyPr wrap="none" lIns="92075" tIns="46038" rIns="92075" bIns="46038" anchor="ctr"/>
            <a:lstStyle/>
            <a:p>
              <a:endParaRPr lang="en-US"/>
            </a:p>
          </p:txBody>
        </p:sp>
        <p:cxnSp>
          <p:nvCxnSpPr>
            <p:cNvPr id="15" name="AutoShape 51">
              <a:extLst>
                <a:ext uri="{FF2B5EF4-FFF2-40B4-BE49-F238E27FC236}">
                  <a16:creationId xmlns:a16="http://schemas.microsoft.com/office/drawing/2014/main" id="{57FA5D37-5C91-D471-694E-A5FD8E7BA955}"/>
                </a:ext>
              </a:extLst>
            </p:cNvPr>
            <p:cNvCxnSpPr>
              <a:cxnSpLocks noChangeShapeType="1"/>
              <a:stCxn id="24" idx="1"/>
              <a:endCxn id="18" idx="3"/>
            </p:cNvCxnSpPr>
            <p:nvPr/>
          </p:nvCxnSpPr>
          <p:spPr bwMode="auto">
            <a:xfrm rot="10800000">
              <a:off x="5255347" y="4779573"/>
              <a:ext cx="710004" cy="874469"/>
            </a:xfrm>
            <a:prstGeom prst="bentConnector3">
              <a:avLst>
                <a:gd name="adj1" fmla="val 50000"/>
              </a:avLst>
            </a:prstGeom>
            <a:noFill/>
            <a:ln w="9525">
              <a:solidFill>
                <a:schemeClr val="tx1"/>
              </a:solidFill>
              <a:miter lim="800000"/>
              <a:headEnd/>
              <a:tailEnd type="triangle" w="med" len="med"/>
            </a:ln>
          </p:spPr>
        </p:cxnSp>
        <p:sp>
          <p:nvSpPr>
            <p:cNvPr id="16" name="Text Box 41">
              <a:extLst>
                <a:ext uri="{FF2B5EF4-FFF2-40B4-BE49-F238E27FC236}">
                  <a16:creationId xmlns:a16="http://schemas.microsoft.com/office/drawing/2014/main" id="{8521F960-C99D-6314-81D1-6316C29EFBCB}"/>
                </a:ext>
              </a:extLst>
            </p:cNvPr>
            <p:cNvSpPr txBox="1">
              <a:spLocks noChangeArrowheads="1"/>
            </p:cNvSpPr>
            <p:nvPr/>
          </p:nvSpPr>
          <p:spPr bwMode="auto">
            <a:xfrm>
              <a:off x="1752600" y="5033529"/>
              <a:ext cx="1930016" cy="646973"/>
            </a:xfrm>
            <a:prstGeom prst="rect">
              <a:avLst/>
            </a:prstGeom>
            <a:noFill/>
            <a:ln w="9525">
              <a:noFill/>
              <a:miter lim="800000"/>
              <a:headEnd/>
              <a:tailEnd/>
            </a:ln>
          </p:spPr>
          <p:txBody>
            <a:bodyPr wrap="none" lIns="92075" tIns="46038" rIns="92075" bIns="46038">
              <a:spAutoFit/>
            </a:bodyPr>
            <a:lstStyle/>
            <a:p>
              <a:r>
                <a:rPr lang="en-US" sz="1800" dirty="0"/>
                <a:t>Recompile using</a:t>
              </a:r>
            </a:p>
            <a:p>
              <a:r>
                <a:rPr lang="en-US" sz="1800" dirty="0"/>
                <a:t>the new compiler</a:t>
              </a:r>
            </a:p>
          </p:txBody>
        </p:sp>
        <p:cxnSp>
          <p:nvCxnSpPr>
            <p:cNvPr id="17" name="AutoShape 47">
              <a:extLst>
                <a:ext uri="{FF2B5EF4-FFF2-40B4-BE49-F238E27FC236}">
                  <a16:creationId xmlns:a16="http://schemas.microsoft.com/office/drawing/2014/main" id="{FEBA249C-AC85-FF1B-549E-87A0C0A1A9F9}"/>
                </a:ext>
              </a:extLst>
            </p:cNvPr>
            <p:cNvCxnSpPr>
              <a:cxnSpLocks noChangeShapeType="1"/>
              <a:stCxn id="16" idx="3"/>
              <a:endCxn id="22" idx="1"/>
            </p:cNvCxnSpPr>
            <p:nvPr/>
          </p:nvCxnSpPr>
          <p:spPr bwMode="auto">
            <a:xfrm flipV="1">
              <a:off x="3682616" y="4779572"/>
              <a:ext cx="667144" cy="577444"/>
            </a:xfrm>
            <a:prstGeom prst="bentConnector3">
              <a:avLst>
                <a:gd name="adj1" fmla="val 50000"/>
              </a:avLst>
            </a:prstGeom>
            <a:noFill/>
            <a:ln w="9525">
              <a:solidFill>
                <a:schemeClr val="tx1"/>
              </a:solidFill>
              <a:miter lim="800000"/>
              <a:headEnd/>
              <a:tailEnd type="triangle" w="med" len="med"/>
            </a:ln>
          </p:spPr>
        </p:cxnSp>
        <p:sp>
          <p:nvSpPr>
            <p:cNvPr id="18" name="AutoShape 49">
              <a:extLst>
                <a:ext uri="{FF2B5EF4-FFF2-40B4-BE49-F238E27FC236}">
                  <a16:creationId xmlns:a16="http://schemas.microsoft.com/office/drawing/2014/main" id="{F743D819-45F9-523B-8982-95D98DC8E07A}"/>
                </a:ext>
              </a:extLst>
            </p:cNvPr>
            <p:cNvSpPr>
              <a:spLocks noChangeArrowheads="1"/>
            </p:cNvSpPr>
            <p:nvPr/>
          </p:nvSpPr>
          <p:spPr bwMode="auto">
            <a:xfrm>
              <a:off x="5072467" y="4688132"/>
              <a:ext cx="182880" cy="182880"/>
            </a:xfrm>
            <a:prstGeom prst="diamond">
              <a:avLst/>
            </a:prstGeom>
            <a:noFill/>
            <a:ln w="9525">
              <a:noFill/>
              <a:miter lim="800000"/>
              <a:headEnd/>
              <a:tailEnd/>
            </a:ln>
          </p:spPr>
          <p:txBody>
            <a:bodyPr wrap="none" lIns="92075" tIns="46038" rIns="92075" bIns="46038" anchor="ctr"/>
            <a:lstStyle/>
            <a:p>
              <a:endParaRPr lang="en-US" dirty="0"/>
            </a:p>
          </p:txBody>
        </p:sp>
        <p:sp>
          <p:nvSpPr>
            <p:cNvPr id="19" name="Flowchart: Off-page Connector 18">
              <a:extLst>
                <a:ext uri="{FF2B5EF4-FFF2-40B4-BE49-F238E27FC236}">
                  <a16:creationId xmlns:a16="http://schemas.microsoft.com/office/drawing/2014/main" id="{4195748F-9913-635F-E65B-DE3A7E3C1E97}"/>
                </a:ext>
              </a:extLst>
            </p:cNvPr>
            <p:cNvSpPr/>
            <p:nvPr/>
          </p:nvSpPr>
          <p:spPr bwMode="auto">
            <a:xfrm>
              <a:off x="4343867" y="494747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nvGrpSpPr>
            <p:cNvPr id="53" name="Group 52">
              <a:extLst>
                <a:ext uri="{FF2B5EF4-FFF2-40B4-BE49-F238E27FC236}">
                  <a16:creationId xmlns:a16="http://schemas.microsoft.com/office/drawing/2014/main" id="{CBD1E7E8-91E6-5706-8D18-FFC41C6FF968}"/>
                </a:ext>
              </a:extLst>
            </p:cNvPr>
            <p:cNvGrpSpPr/>
            <p:nvPr/>
          </p:nvGrpSpPr>
          <p:grpSpPr>
            <a:xfrm>
              <a:off x="5965351" y="4895029"/>
              <a:ext cx="2297745" cy="1200971"/>
              <a:chOff x="5965351" y="4895029"/>
              <a:chExt cx="2297745" cy="1200971"/>
            </a:xfrm>
          </p:grpSpPr>
          <p:sp>
            <p:nvSpPr>
              <p:cNvPr id="23" name="Text Box 42">
                <a:extLst>
                  <a:ext uri="{FF2B5EF4-FFF2-40B4-BE49-F238E27FC236}">
                    <a16:creationId xmlns:a16="http://schemas.microsoft.com/office/drawing/2014/main" id="{6E2318B8-8A73-8DF3-4597-96856D7B6D08}"/>
                  </a:ext>
                </a:extLst>
              </p:cNvPr>
              <p:cNvSpPr txBox="1">
                <a:spLocks noChangeArrowheads="1"/>
              </p:cNvSpPr>
              <p:nvPr/>
            </p:nvSpPr>
            <p:spPr bwMode="auto">
              <a:xfrm>
                <a:off x="5965351" y="4895029"/>
                <a:ext cx="2297745" cy="1200971"/>
              </a:xfrm>
              <a:prstGeom prst="rect">
                <a:avLst/>
              </a:prstGeom>
              <a:noFill/>
              <a:ln w="9525">
                <a:noFill/>
                <a:miter lim="800000"/>
                <a:headEnd/>
                <a:tailEnd/>
              </a:ln>
            </p:spPr>
            <p:txBody>
              <a:bodyPr wrap="none" lIns="92075" tIns="46038" rIns="92075" bIns="46038">
                <a:spAutoFit/>
              </a:bodyPr>
              <a:lstStyle/>
              <a:p>
                <a:pPr algn="l"/>
                <a:r>
                  <a:rPr lang="en-US" sz="1800" dirty="0"/>
                  <a:t>This third version of</a:t>
                </a:r>
              </a:p>
              <a:p>
                <a:pPr algn="l"/>
                <a:r>
                  <a:rPr lang="en-US" sz="1800" dirty="0"/>
                  <a:t>the compiler runs</a:t>
                </a:r>
              </a:p>
              <a:p>
                <a:pPr algn="l"/>
                <a:r>
                  <a:rPr lang="en-US" sz="1800" dirty="0"/>
                  <a:t>more efficiently code</a:t>
                </a:r>
              </a:p>
              <a:p>
                <a:pPr algn="l"/>
                <a:r>
                  <a:rPr lang="en-US" sz="1800" dirty="0"/>
                  <a:t>than this compiler.</a:t>
                </a:r>
              </a:p>
            </p:txBody>
          </p:sp>
          <p:sp>
            <p:nvSpPr>
              <p:cNvPr id="24" name="AutoShape 50">
                <a:extLst>
                  <a:ext uri="{FF2B5EF4-FFF2-40B4-BE49-F238E27FC236}">
                    <a16:creationId xmlns:a16="http://schemas.microsoft.com/office/drawing/2014/main" id="{38CC4776-63E4-E6A5-63E5-0A18C1B6E8F2}"/>
                  </a:ext>
                </a:extLst>
              </p:cNvPr>
              <p:cNvSpPr>
                <a:spLocks noChangeArrowheads="1"/>
              </p:cNvSpPr>
              <p:nvPr/>
            </p:nvSpPr>
            <p:spPr bwMode="auto">
              <a:xfrm>
                <a:off x="5965351" y="5562600"/>
                <a:ext cx="182880" cy="182881"/>
              </a:xfrm>
              <a:prstGeom prst="diamond">
                <a:avLst/>
              </a:prstGeom>
              <a:noFill/>
              <a:ln w="9525">
                <a:noFill/>
                <a:miter lim="800000"/>
                <a:headEnd/>
                <a:tailEnd/>
              </a:ln>
            </p:spPr>
            <p:txBody>
              <a:bodyPr wrap="none" lIns="92075" tIns="46038" rIns="92075" bIns="46038" anchor="ctr"/>
              <a:lstStyle/>
              <a:p>
                <a:endParaRPr lang="en-US"/>
              </a:p>
            </p:txBody>
          </p:sp>
        </p:grpSp>
        <p:cxnSp>
          <p:nvCxnSpPr>
            <p:cNvPr id="21" name="Straight Arrow Connector 32">
              <a:extLst>
                <a:ext uri="{FF2B5EF4-FFF2-40B4-BE49-F238E27FC236}">
                  <a16:creationId xmlns:a16="http://schemas.microsoft.com/office/drawing/2014/main" id="{5EBE3B2F-1B73-517C-9A93-A18DC914F887}"/>
                </a:ext>
              </a:extLst>
            </p:cNvPr>
            <p:cNvCxnSpPr>
              <a:cxnSpLocks/>
              <a:stCxn id="23" idx="0"/>
              <a:endCxn id="12" idx="3"/>
            </p:cNvCxnSpPr>
            <p:nvPr/>
          </p:nvCxnSpPr>
          <p:spPr bwMode="auto">
            <a:xfrm rot="16200000" flipV="1">
              <a:off x="6539763" y="4320568"/>
              <a:ext cx="486855" cy="662068"/>
            </a:xfrm>
            <a:prstGeom prst="bentConnector2">
              <a:avLst/>
            </a:prstGeom>
            <a:noFill/>
            <a:ln w="9525" cap="flat" cmpd="sng" algn="ctr">
              <a:solidFill>
                <a:schemeClr val="tx1"/>
              </a:solidFill>
              <a:prstDash val="solid"/>
              <a:round/>
              <a:headEnd type="none" w="med" len="med"/>
              <a:tailEnd type="triangle"/>
            </a:ln>
            <a:effectLst/>
          </p:spPr>
        </p:cxnSp>
        <p:sp>
          <p:nvSpPr>
            <p:cNvPr id="22" name="AutoShape 44">
              <a:extLst>
                <a:ext uri="{FF2B5EF4-FFF2-40B4-BE49-F238E27FC236}">
                  <a16:creationId xmlns:a16="http://schemas.microsoft.com/office/drawing/2014/main" id="{94E5560F-8E1F-E9B3-DE43-9A0B2B33238F}"/>
                </a:ext>
              </a:extLst>
            </p:cNvPr>
            <p:cNvSpPr>
              <a:spLocks noChangeArrowheads="1"/>
            </p:cNvSpPr>
            <p:nvPr/>
          </p:nvSpPr>
          <p:spPr bwMode="auto">
            <a:xfrm>
              <a:off x="4349760" y="4688132"/>
              <a:ext cx="182880" cy="182880"/>
            </a:xfrm>
            <a:prstGeom prst="diamond">
              <a:avLst/>
            </a:prstGeom>
            <a:noFill/>
            <a:ln w="9525">
              <a:noFill/>
              <a:miter lim="800000"/>
              <a:headEnd/>
              <a:tailEnd/>
            </a:ln>
          </p:spPr>
          <p:txBody>
            <a:bodyPr wrap="none" lIns="92075" tIns="46038" rIns="92075" bIns="46038" anchor="ctr"/>
            <a:lstStyle/>
            <a:p>
              <a:endParaRPr lang="en-US"/>
            </a:p>
          </p:txBody>
        </p:sp>
      </p:grpSp>
    </p:spTree>
    <p:extLst>
      <p:ext uri="{BB962C8B-B14F-4D97-AF65-F5344CB8AC3E}">
        <p14:creationId xmlns:p14="http://schemas.microsoft.com/office/powerpoint/2010/main" val="30133056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a:t>©SoftMoore Consulting</a:t>
            </a:r>
          </a:p>
        </p:txBody>
      </p:sp>
      <p:sp>
        <p:nvSpPr>
          <p:cNvPr id="34819" name="Slide Number Placeholder 4"/>
          <p:cNvSpPr>
            <a:spLocks noGrp="1"/>
          </p:cNvSpPr>
          <p:nvPr>
            <p:ph type="sldNum" sz="quarter" idx="11"/>
          </p:nvPr>
        </p:nvSpPr>
        <p:spPr>
          <a:noFill/>
        </p:spPr>
        <p:txBody>
          <a:bodyPr/>
          <a:lstStyle/>
          <a:p>
            <a:r>
              <a:rPr lang="en-US"/>
              <a:t>Slide </a:t>
            </a:r>
            <a:fld id="{380FA25E-8339-4B04-9CBA-5DFCC61268EA}" type="slidenum">
              <a:rPr lang="en-US" smtClean="0"/>
              <a:pPr/>
              <a:t>33</a:t>
            </a:fld>
            <a:endParaRPr lang="en-US"/>
          </a:p>
        </p:txBody>
      </p:sp>
      <p:sp>
        <p:nvSpPr>
          <p:cNvPr id="34820" name="Rectangle 2"/>
          <p:cNvSpPr>
            <a:spLocks noGrp="1" noChangeArrowheads="1"/>
          </p:cNvSpPr>
          <p:nvPr>
            <p:ph type="title"/>
          </p:nvPr>
        </p:nvSpPr>
        <p:spPr/>
        <p:txBody>
          <a:bodyPr/>
          <a:lstStyle/>
          <a:p>
            <a:r>
              <a:rPr lang="en-US"/>
              <a:t>Tombstone Diagram for an Interpreter</a:t>
            </a:r>
          </a:p>
        </p:txBody>
      </p:sp>
      <p:sp>
        <p:nvSpPr>
          <p:cNvPr id="34821" name="Rectangle 4"/>
          <p:cNvSpPr>
            <a:spLocks noGrp="1" noChangeArrowheads="1"/>
          </p:cNvSpPr>
          <p:nvPr>
            <p:ph type="body" idx="1"/>
          </p:nvPr>
        </p:nvSpPr>
        <p:spPr/>
        <p:txBody>
          <a:bodyPr/>
          <a:lstStyle/>
          <a:p>
            <a:r>
              <a:rPr lang="en-US" dirty="0"/>
              <a:t>An interpreter for S expressed in language L</a:t>
            </a:r>
            <a:br>
              <a:rPr lang="en-US" dirty="0"/>
            </a:br>
            <a:r>
              <a:rPr lang="en-US" dirty="0"/>
              <a:t>(L could be a machine language.)</a:t>
            </a:r>
            <a:br>
              <a:rPr lang="en-US" dirty="0"/>
            </a:br>
            <a:br>
              <a:rPr lang="en-US" dirty="0"/>
            </a:br>
            <a:br>
              <a:rPr lang="en-US" dirty="0"/>
            </a:br>
            <a:endParaRPr lang="en-US" dirty="0"/>
          </a:p>
          <a:p>
            <a:r>
              <a:rPr lang="en-US" dirty="0"/>
              <a:t>Examples</a:t>
            </a:r>
          </a:p>
        </p:txBody>
      </p:sp>
      <p:sp>
        <p:nvSpPr>
          <p:cNvPr id="34822" name="Rectangle 3"/>
          <p:cNvSpPr>
            <a:spLocks noChangeArrowheads="1"/>
          </p:cNvSpPr>
          <p:nvPr/>
        </p:nvSpPr>
        <p:spPr bwMode="auto">
          <a:xfrm>
            <a:off x="4114800" y="23622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S</a:t>
            </a:r>
          </a:p>
          <a:p>
            <a:endParaRPr lang="en-US" sz="1500"/>
          </a:p>
          <a:p>
            <a:r>
              <a:rPr lang="en-US" sz="1500"/>
              <a:t>L</a:t>
            </a:r>
          </a:p>
        </p:txBody>
      </p:sp>
      <p:grpSp>
        <p:nvGrpSpPr>
          <p:cNvPr id="2" name="Group 1"/>
          <p:cNvGrpSpPr/>
          <p:nvPr/>
        </p:nvGrpSpPr>
        <p:grpSpPr>
          <a:xfrm>
            <a:off x="2341563" y="3975100"/>
            <a:ext cx="4419600" cy="914400"/>
            <a:chOff x="2341563" y="3975100"/>
            <a:chExt cx="4419600" cy="914400"/>
          </a:xfrm>
        </p:grpSpPr>
        <p:sp>
          <p:nvSpPr>
            <p:cNvPr id="34823" name="Rectangle 5"/>
            <p:cNvSpPr>
              <a:spLocks noChangeArrowheads="1"/>
            </p:cNvSpPr>
            <p:nvPr/>
          </p:nvSpPr>
          <p:spPr bwMode="auto">
            <a:xfrm>
              <a:off x="23415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Java</a:t>
              </a:r>
            </a:p>
          </p:txBody>
        </p:sp>
        <p:sp>
          <p:nvSpPr>
            <p:cNvPr id="34824" name="Rectangle 7"/>
            <p:cNvSpPr>
              <a:spLocks noChangeArrowheads="1"/>
            </p:cNvSpPr>
            <p:nvPr/>
          </p:nvSpPr>
          <p:spPr bwMode="auto">
            <a:xfrm>
              <a:off x="40941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Lisp</a:t>
              </a:r>
            </a:p>
            <a:p>
              <a:endParaRPr lang="en-US" sz="1500" dirty="0"/>
            </a:p>
            <a:p>
              <a:r>
                <a:rPr lang="en-US" sz="1500" dirty="0"/>
                <a:t>x86</a:t>
              </a:r>
            </a:p>
          </p:txBody>
        </p:sp>
        <p:sp>
          <p:nvSpPr>
            <p:cNvPr id="34825" name="Rectangle 8"/>
            <p:cNvSpPr>
              <a:spLocks noChangeArrowheads="1"/>
            </p:cNvSpPr>
            <p:nvPr/>
          </p:nvSpPr>
          <p:spPr bwMode="auto">
            <a:xfrm>
              <a:off x="58467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a:t>©SoftMoore Consulting</a:t>
            </a:r>
          </a:p>
        </p:txBody>
      </p:sp>
      <p:sp>
        <p:nvSpPr>
          <p:cNvPr id="35843" name="Slide Number Placeholder 4"/>
          <p:cNvSpPr>
            <a:spLocks noGrp="1"/>
          </p:cNvSpPr>
          <p:nvPr>
            <p:ph type="sldNum" sz="quarter" idx="11"/>
          </p:nvPr>
        </p:nvSpPr>
        <p:spPr>
          <a:noFill/>
        </p:spPr>
        <p:txBody>
          <a:bodyPr/>
          <a:lstStyle/>
          <a:p>
            <a:r>
              <a:rPr lang="en-US"/>
              <a:t>Slide </a:t>
            </a:r>
            <a:fld id="{664EEF59-2466-41B1-A25C-7DF9D683EC78}" type="slidenum">
              <a:rPr lang="en-US" smtClean="0"/>
              <a:pPr/>
              <a:t>34</a:t>
            </a:fld>
            <a:endParaRPr lang="en-US"/>
          </a:p>
        </p:txBody>
      </p:sp>
      <p:sp>
        <p:nvSpPr>
          <p:cNvPr id="35844" name="Rectangle 2"/>
          <p:cNvSpPr>
            <a:spLocks noGrp="1" noChangeArrowheads="1"/>
          </p:cNvSpPr>
          <p:nvPr>
            <p:ph type="title"/>
          </p:nvPr>
        </p:nvSpPr>
        <p:spPr/>
        <p:txBody>
          <a:bodyPr/>
          <a:lstStyle/>
          <a:p>
            <a:r>
              <a:rPr lang="en-US"/>
              <a:t>Running an Interpreter</a:t>
            </a:r>
          </a:p>
        </p:txBody>
      </p:sp>
      <p:sp>
        <p:nvSpPr>
          <p:cNvPr id="35846" name="Text Box 18"/>
          <p:cNvSpPr txBox="1">
            <a:spLocks noChangeArrowheads="1"/>
          </p:cNvSpPr>
          <p:nvPr/>
        </p:nvSpPr>
        <p:spPr bwMode="auto">
          <a:xfrm>
            <a:off x="2457647" y="1828800"/>
            <a:ext cx="4227119" cy="1570303"/>
          </a:xfrm>
          <a:prstGeom prst="rect">
            <a:avLst/>
          </a:prstGeom>
          <a:noFill/>
          <a:ln w="9525">
            <a:noFill/>
            <a:miter lim="800000"/>
            <a:headEnd/>
            <a:tailEnd/>
          </a:ln>
        </p:spPr>
        <p:txBody>
          <a:bodyPr wrap="none" lIns="92075" tIns="46038" rIns="92075" bIns="46038">
            <a:spAutoFit/>
          </a:bodyPr>
          <a:lstStyle/>
          <a:p>
            <a:r>
              <a:rPr lang="en-US" dirty="0"/>
              <a:t>Functionally equivalent to </a:t>
            </a:r>
          </a:p>
          <a:p>
            <a:r>
              <a:rPr lang="en-US" dirty="0"/>
              <a:t>a Basic machine; i.e., a</a:t>
            </a:r>
          </a:p>
          <a:p>
            <a:r>
              <a:rPr lang="en-US" dirty="0"/>
              <a:t>machine that executes</a:t>
            </a:r>
            <a:br>
              <a:rPr lang="en-US" dirty="0"/>
            </a:br>
            <a:r>
              <a:rPr lang="en-US" dirty="0"/>
              <a:t>Basic commands in hardware</a:t>
            </a:r>
          </a:p>
        </p:txBody>
      </p:sp>
      <p:sp>
        <p:nvSpPr>
          <p:cNvPr id="35847" name="Text Box 29"/>
          <p:cNvSpPr txBox="1">
            <a:spLocks noChangeArrowheads="1"/>
          </p:cNvSpPr>
          <p:nvPr/>
        </p:nvSpPr>
        <p:spPr bwMode="auto">
          <a:xfrm>
            <a:off x="2362200" y="4459288"/>
            <a:ext cx="1455738" cy="457200"/>
          </a:xfrm>
          <a:prstGeom prst="rect">
            <a:avLst/>
          </a:prstGeom>
          <a:noFill/>
          <a:ln w="9525">
            <a:noFill/>
            <a:miter lim="800000"/>
            <a:headEnd/>
            <a:tailEnd/>
          </a:ln>
        </p:spPr>
        <p:txBody>
          <a:bodyPr wrap="none" lIns="92075" tIns="46038" rIns="92075" bIns="46038">
            <a:spAutoFit/>
          </a:bodyPr>
          <a:lstStyle/>
          <a:p>
            <a:r>
              <a:rPr lang="en-US" dirty="0"/>
              <a:t>Example:</a:t>
            </a:r>
          </a:p>
        </p:txBody>
      </p:sp>
      <p:grpSp>
        <p:nvGrpSpPr>
          <p:cNvPr id="2" name="Group 1"/>
          <p:cNvGrpSpPr/>
          <p:nvPr/>
        </p:nvGrpSpPr>
        <p:grpSpPr>
          <a:xfrm>
            <a:off x="1371600" y="1917700"/>
            <a:ext cx="914400" cy="1645125"/>
            <a:chOff x="1371600" y="1917700"/>
            <a:chExt cx="914400" cy="1645125"/>
          </a:xfrm>
        </p:grpSpPr>
        <p:sp>
          <p:nvSpPr>
            <p:cNvPr id="35851" name="Rectangle 70"/>
            <p:cNvSpPr>
              <a:spLocks noChangeArrowheads="1"/>
            </p:cNvSpPr>
            <p:nvPr/>
          </p:nvSpPr>
          <p:spPr bwMode="auto">
            <a:xfrm>
              <a:off x="1371600" y="19177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sp>
          <p:nvSpPr>
            <p:cNvPr id="46" name="Flowchart: Off-page Connector 45"/>
            <p:cNvSpPr/>
            <p:nvPr/>
          </p:nvSpPr>
          <p:spPr bwMode="auto">
            <a:xfrm>
              <a:off x="1371600" y="283130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47" name="Flowchart: Off-page Connector 46"/>
          <p:cNvSpPr/>
          <p:nvPr/>
        </p:nvSpPr>
        <p:spPr bwMode="auto">
          <a:xfrm>
            <a:off x="6858000" y="2286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Basic</a:t>
            </a:r>
          </a:p>
        </p:txBody>
      </p:sp>
      <p:grpSp>
        <p:nvGrpSpPr>
          <p:cNvPr id="3" name="Group 2"/>
          <p:cNvGrpSpPr/>
          <p:nvPr/>
        </p:nvGrpSpPr>
        <p:grpSpPr>
          <a:xfrm>
            <a:off x="3930650" y="3687763"/>
            <a:ext cx="1281113" cy="2377757"/>
            <a:chOff x="3930650" y="3687763"/>
            <a:chExt cx="1281113" cy="2377757"/>
          </a:xfrm>
        </p:grpSpPr>
        <p:sp>
          <p:nvSpPr>
            <p:cNvPr id="35845" name="Rectangle 6"/>
            <p:cNvSpPr>
              <a:spLocks noChangeArrowheads="1"/>
            </p:cNvSpPr>
            <p:nvPr/>
          </p:nvSpPr>
          <p:spPr bwMode="auto">
            <a:xfrm>
              <a:off x="4116972" y="44196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grpSp>
          <p:nvGrpSpPr>
            <p:cNvPr id="35849" name="Group 51"/>
            <p:cNvGrpSpPr>
              <a:grpSpLocks/>
            </p:cNvGrpSpPr>
            <p:nvPr/>
          </p:nvGrpSpPr>
          <p:grpSpPr bwMode="auto">
            <a:xfrm>
              <a:off x="3930650" y="3687763"/>
              <a:ext cx="1281113" cy="731837"/>
              <a:chOff x="1420" y="3235"/>
              <a:chExt cx="807" cy="461"/>
            </a:xfrm>
          </p:grpSpPr>
          <p:grpSp>
            <p:nvGrpSpPr>
              <p:cNvPr id="35869" name="Group 52"/>
              <p:cNvGrpSpPr>
                <a:grpSpLocks/>
              </p:cNvGrpSpPr>
              <p:nvPr/>
            </p:nvGrpSpPr>
            <p:grpSpPr bwMode="auto">
              <a:xfrm>
                <a:off x="1420" y="3235"/>
                <a:ext cx="807" cy="461"/>
                <a:chOff x="1420" y="3235"/>
                <a:chExt cx="807" cy="461"/>
              </a:xfrm>
            </p:grpSpPr>
            <p:sp>
              <p:nvSpPr>
                <p:cNvPr id="35872" name="Line 5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3" name="Line 5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4" name="Line 5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5" name="Line 5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6" name="Arc 5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5877" name="Arc 5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5870" name="Text Box 59"/>
              <p:cNvSpPr txBox="1">
                <a:spLocks noChangeArrowheads="1"/>
              </p:cNvSpPr>
              <p:nvPr/>
            </p:nvSpPr>
            <p:spPr bwMode="auto">
              <a:xfrm>
                <a:off x="1620" y="3479"/>
                <a:ext cx="410" cy="202"/>
              </a:xfrm>
              <a:prstGeom prst="rect">
                <a:avLst/>
              </a:prstGeom>
              <a:noFill/>
              <a:ln w="9525">
                <a:noFill/>
                <a:miter lim="800000"/>
                <a:headEnd/>
                <a:tailEnd/>
              </a:ln>
            </p:spPr>
            <p:txBody>
              <a:bodyPr wrap="none" lIns="92075" tIns="46038" rIns="92075" bIns="46038">
                <a:spAutoFit/>
              </a:bodyPr>
              <a:lstStyle/>
              <a:p>
                <a:r>
                  <a:rPr lang="en-US" sz="1500"/>
                  <a:t>Basic</a:t>
                </a:r>
              </a:p>
            </p:txBody>
          </p:sp>
          <p:sp>
            <p:nvSpPr>
              <p:cNvPr id="35871" name="Text Box 60"/>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48" name="Flowchart: Off-page Connector 47"/>
            <p:cNvSpPr/>
            <p:nvPr/>
          </p:nvSpPr>
          <p:spPr bwMode="auto">
            <a:xfrm>
              <a:off x="4116972" y="5334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a:t>©SoftMoore Consulting</a:t>
            </a:r>
          </a:p>
        </p:txBody>
      </p:sp>
      <p:sp>
        <p:nvSpPr>
          <p:cNvPr id="36867" name="Slide Number Placeholder 4"/>
          <p:cNvSpPr>
            <a:spLocks noGrp="1"/>
          </p:cNvSpPr>
          <p:nvPr>
            <p:ph type="sldNum" sz="quarter" idx="11"/>
          </p:nvPr>
        </p:nvSpPr>
        <p:spPr>
          <a:noFill/>
        </p:spPr>
        <p:txBody>
          <a:bodyPr/>
          <a:lstStyle/>
          <a:p>
            <a:r>
              <a:rPr lang="en-US"/>
              <a:t>Slide </a:t>
            </a:r>
            <a:fld id="{BA60C916-759F-41D1-AB4C-ACDEAA9E9251}" type="slidenum">
              <a:rPr lang="en-US" smtClean="0"/>
              <a:pPr/>
              <a:t>35</a:t>
            </a:fld>
            <a:endParaRPr lang="en-US"/>
          </a:p>
        </p:txBody>
      </p:sp>
      <p:sp>
        <p:nvSpPr>
          <p:cNvPr id="36868" name="Rectangle 2"/>
          <p:cNvSpPr>
            <a:spLocks noGrp="1" noChangeArrowheads="1"/>
          </p:cNvSpPr>
          <p:nvPr>
            <p:ph type="title"/>
          </p:nvPr>
        </p:nvSpPr>
        <p:spPr/>
        <p:txBody>
          <a:bodyPr/>
          <a:lstStyle/>
          <a:p>
            <a:r>
              <a:rPr lang="en-US" dirty="0"/>
              <a:t>Writing/Executing a Java Program</a:t>
            </a:r>
          </a:p>
        </p:txBody>
      </p:sp>
      <p:sp>
        <p:nvSpPr>
          <p:cNvPr id="36869" name="Text Box 44"/>
          <p:cNvSpPr txBox="1">
            <a:spLocks noChangeArrowheads="1"/>
          </p:cNvSpPr>
          <p:nvPr/>
        </p:nvSpPr>
        <p:spPr bwMode="auto">
          <a:xfrm>
            <a:off x="1447800" y="234807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36870" name="Text Box 45"/>
          <p:cNvSpPr txBox="1">
            <a:spLocks noChangeArrowheads="1"/>
          </p:cNvSpPr>
          <p:nvPr/>
        </p:nvSpPr>
        <p:spPr bwMode="auto">
          <a:xfrm>
            <a:off x="1465340" y="4557873"/>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36893" name="Group 79"/>
          <p:cNvGrpSpPr>
            <a:grpSpLocks/>
          </p:cNvGrpSpPr>
          <p:nvPr/>
        </p:nvGrpSpPr>
        <p:grpSpPr bwMode="auto">
          <a:xfrm>
            <a:off x="2344980" y="1600200"/>
            <a:ext cx="1281113" cy="731838"/>
            <a:chOff x="1420" y="3235"/>
            <a:chExt cx="807" cy="461"/>
          </a:xfrm>
        </p:grpSpPr>
        <p:grpSp>
          <p:nvGrpSpPr>
            <p:cNvPr id="36925" name="Group 80"/>
            <p:cNvGrpSpPr>
              <a:grpSpLocks/>
            </p:cNvGrpSpPr>
            <p:nvPr/>
          </p:nvGrpSpPr>
          <p:grpSpPr bwMode="auto">
            <a:xfrm>
              <a:off x="1420" y="3235"/>
              <a:ext cx="807" cy="461"/>
              <a:chOff x="1420" y="3235"/>
              <a:chExt cx="807" cy="461"/>
            </a:xfrm>
          </p:grpSpPr>
          <p:sp>
            <p:nvSpPr>
              <p:cNvPr id="36928" name="Line 8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29" name="Line 8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0" name="Line 8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1" name="Line 8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2" name="Arc 8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33" name="Arc 8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926" name="Text Box 87"/>
            <p:cNvSpPr txBox="1">
              <a:spLocks noChangeArrowheads="1"/>
            </p:cNvSpPr>
            <p:nvPr/>
          </p:nvSpPr>
          <p:spPr bwMode="auto">
            <a:xfrm>
              <a:off x="1640" y="3479"/>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36927" name="Text Box 88"/>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922" name="AutoShape 94"/>
          <p:cNvSpPr>
            <a:spLocks noChangeArrowheads="1"/>
          </p:cNvSpPr>
          <p:nvPr/>
        </p:nvSpPr>
        <p:spPr bwMode="auto">
          <a:xfrm>
            <a:off x="4129331" y="3398998"/>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36895" name="Group 98"/>
          <p:cNvGrpSpPr>
            <a:grpSpLocks/>
          </p:cNvGrpSpPr>
          <p:nvPr/>
        </p:nvGrpSpPr>
        <p:grpSpPr bwMode="auto">
          <a:xfrm>
            <a:off x="3443530" y="1968500"/>
            <a:ext cx="1462088" cy="730250"/>
            <a:chOff x="624" y="2544"/>
            <a:chExt cx="921" cy="460"/>
          </a:xfrm>
        </p:grpSpPr>
        <p:grpSp>
          <p:nvGrpSpPr>
            <p:cNvPr id="36906" name="Group 99"/>
            <p:cNvGrpSpPr>
              <a:grpSpLocks/>
            </p:cNvGrpSpPr>
            <p:nvPr/>
          </p:nvGrpSpPr>
          <p:grpSpPr bwMode="auto">
            <a:xfrm>
              <a:off x="624" y="2544"/>
              <a:ext cx="921" cy="460"/>
              <a:chOff x="624" y="2544"/>
              <a:chExt cx="921" cy="460"/>
            </a:xfrm>
          </p:grpSpPr>
          <p:sp>
            <p:nvSpPr>
              <p:cNvPr id="36909" name="Line 10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0" name="Line 10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1" name="Line 10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2" name="Line 10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3" name="Line 10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4" name="Line 10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5" name="Line 10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6" name="Line 10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6907" name="Text Box 108"/>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6908" name="Text Box 109"/>
            <p:cNvSpPr txBox="1">
              <a:spLocks noChangeArrowheads="1"/>
            </p:cNvSpPr>
            <p:nvPr/>
          </p:nvSpPr>
          <p:spPr bwMode="auto">
            <a:xfrm>
              <a:off x="686" y="2557"/>
              <a:ext cx="794" cy="202"/>
            </a:xfrm>
            <a:prstGeom prst="rect">
              <a:avLst/>
            </a:prstGeom>
            <a:noFill/>
            <a:ln w="9525">
              <a:noFill/>
              <a:miter lim="800000"/>
              <a:headEnd/>
              <a:tailEnd/>
            </a:ln>
          </p:spPr>
          <p:txBody>
            <a:bodyPr wrap="none" lIns="92075" tIns="46038" rIns="92075" bIns="46038">
              <a:spAutoFit/>
            </a:bodyPr>
            <a:lstStyle/>
            <a:p>
              <a:r>
                <a:rPr lang="en-US" sz="1500"/>
                <a:t>Java </a:t>
              </a:r>
              <a:r>
                <a:rPr lang="en-US" sz="1500">
                  <a:sym typeface="Symbol" pitchFamily="18" charset="2"/>
                </a:rPr>
                <a:t> JVM</a:t>
              </a:r>
            </a:p>
          </p:txBody>
        </p:sp>
      </p:grpSp>
      <p:grpSp>
        <p:nvGrpSpPr>
          <p:cNvPr id="36896" name="Group 110"/>
          <p:cNvGrpSpPr>
            <a:grpSpLocks/>
          </p:cNvGrpSpPr>
          <p:nvPr/>
        </p:nvGrpSpPr>
        <p:grpSpPr bwMode="auto">
          <a:xfrm>
            <a:off x="4721468" y="1601788"/>
            <a:ext cx="1281113" cy="731838"/>
            <a:chOff x="1420" y="3235"/>
            <a:chExt cx="807" cy="461"/>
          </a:xfrm>
        </p:grpSpPr>
        <p:grpSp>
          <p:nvGrpSpPr>
            <p:cNvPr id="36897" name="Group 111"/>
            <p:cNvGrpSpPr>
              <a:grpSpLocks/>
            </p:cNvGrpSpPr>
            <p:nvPr/>
          </p:nvGrpSpPr>
          <p:grpSpPr bwMode="auto">
            <a:xfrm>
              <a:off x="1420" y="3235"/>
              <a:ext cx="807" cy="461"/>
              <a:chOff x="1420" y="3235"/>
              <a:chExt cx="807" cy="461"/>
            </a:xfrm>
          </p:grpSpPr>
          <p:sp>
            <p:nvSpPr>
              <p:cNvPr id="36900" name="Line 11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1" name="Line 11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2" name="Line 11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3" name="Line 11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4" name="Arc 11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05" name="Arc 11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98" name="Text Box 118"/>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99" name="Text Box 119"/>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873" name="Rectangle 121"/>
          <p:cNvSpPr>
            <a:spLocks noChangeArrowheads="1"/>
          </p:cNvSpPr>
          <p:nvPr/>
        </p:nvSpPr>
        <p:spPr bwMode="auto">
          <a:xfrm>
            <a:off x="3716580" y="4418173"/>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6875" name="Group 131"/>
          <p:cNvGrpSpPr>
            <a:grpSpLocks/>
          </p:cNvGrpSpPr>
          <p:nvPr/>
        </p:nvGrpSpPr>
        <p:grpSpPr bwMode="auto">
          <a:xfrm>
            <a:off x="3532430" y="3686336"/>
            <a:ext cx="1281112" cy="731837"/>
            <a:chOff x="1420" y="3235"/>
            <a:chExt cx="807" cy="461"/>
          </a:xfrm>
        </p:grpSpPr>
        <p:grpSp>
          <p:nvGrpSpPr>
            <p:cNvPr id="36876" name="Group 132"/>
            <p:cNvGrpSpPr>
              <a:grpSpLocks/>
            </p:cNvGrpSpPr>
            <p:nvPr/>
          </p:nvGrpSpPr>
          <p:grpSpPr bwMode="auto">
            <a:xfrm>
              <a:off x="1420" y="3235"/>
              <a:ext cx="807" cy="461"/>
              <a:chOff x="1420" y="3235"/>
              <a:chExt cx="807" cy="461"/>
            </a:xfrm>
          </p:grpSpPr>
          <p:sp>
            <p:nvSpPr>
              <p:cNvPr id="36879" name="Line 13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0" name="Line 13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1" name="Line 13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2" name="Line 13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3" name="Arc 13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884" name="Arc 13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77" name="Text Box 139"/>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78" name="Text Box 140"/>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0" name="Text Box 41"/>
          <p:cNvSpPr txBox="1">
            <a:spLocks noChangeArrowheads="1"/>
          </p:cNvSpPr>
          <p:nvPr/>
        </p:nvSpPr>
        <p:spPr bwMode="auto">
          <a:xfrm>
            <a:off x="5409833" y="4521109"/>
            <a:ext cx="2561792" cy="708528"/>
          </a:xfrm>
          <a:prstGeom prst="rect">
            <a:avLst/>
          </a:prstGeom>
          <a:noFill/>
          <a:ln w="9525">
            <a:noFill/>
            <a:miter lim="800000"/>
            <a:headEnd/>
            <a:tailEnd/>
          </a:ln>
        </p:spPr>
        <p:txBody>
          <a:bodyPr wrap="none" lIns="92075" tIns="46038" rIns="92075" bIns="46038">
            <a:spAutoFit/>
          </a:bodyPr>
          <a:lstStyle/>
          <a:p>
            <a:r>
              <a:rPr lang="en-US" sz="2000" dirty="0"/>
              <a:t>Java Virtual Machine</a:t>
            </a:r>
          </a:p>
          <a:p>
            <a:r>
              <a:rPr lang="en-US" sz="2000" dirty="0"/>
              <a:t>(JVM)</a:t>
            </a:r>
          </a:p>
        </p:txBody>
      </p:sp>
      <p:cxnSp>
        <p:nvCxnSpPr>
          <p:cNvPr id="71" name="AutoShape 47"/>
          <p:cNvCxnSpPr>
            <a:cxnSpLocks noChangeShapeType="1"/>
            <a:stCxn id="70" idx="1"/>
            <a:endCxn id="36873" idx="3"/>
          </p:cNvCxnSpPr>
          <p:nvPr/>
        </p:nvCxnSpPr>
        <p:spPr bwMode="auto">
          <a:xfrm flipH="1">
            <a:off x="4630980" y="4875373"/>
            <a:ext cx="778853" cy="0"/>
          </a:xfrm>
          <a:prstGeom prst="straightConnector1">
            <a:avLst/>
          </a:prstGeom>
          <a:noFill/>
          <a:ln w="9525">
            <a:solidFill>
              <a:schemeClr val="tx1"/>
            </a:solidFill>
            <a:miter lim="800000"/>
            <a:headEnd/>
            <a:tailEnd type="triangle" w="med" len="med"/>
          </a:ln>
        </p:spPr>
      </p:cxnSp>
      <p:sp>
        <p:nvSpPr>
          <p:cNvPr id="72" name="Text Box 139"/>
          <p:cNvSpPr txBox="1">
            <a:spLocks noChangeArrowheads="1"/>
          </p:cNvSpPr>
          <p:nvPr/>
        </p:nvSpPr>
        <p:spPr bwMode="auto">
          <a:xfrm>
            <a:off x="6077191" y="2424273"/>
            <a:ext cx="1213474" cy="708528"/>
          </a:xfrm>
          <a:prstGeom prst="rect">
            <a:avLst/>
          </a:prstGeom>
          <a:noFill/>
          <a:ln w="9525">
            <a:noFill/>
            <a:miter lim="800000"/>
            <a:headEnd/>
            <a:tailEnd/>
          </a:ln>
        </p:spPr>
        <p:txBody>
          <a:bodyPr wrap="none" lIns="92075" tIns="46038" rIns="92075" bIns="46038">
            <a:spAutoFit/>
          </a:bodyPr>
          <a:lstStyle/>
          <a:p>
            <a:r>
              <a:rPr lang="en-US" sz="2000" dirty="0"/>
              <a:t>Java</a:t>
            </a:r>
          </a:p>
          <a:p>
            <a:r>
              <a:rPr lang="en-US" sz="2000" dirty="0"/>
              <a:t>Compiler</a:t>
            </a:r>
          </a:p>
        </p:txBody>
      </p:sp>
      <p:sp>
        <p:nvSpPr>
          <p:cNvPr id="2" name="Diamond 1"/>
          <p:cNvSpPr/>
          <p:nvPr/>
        </p:nvSpPr>
        <p:spPr bwMode="auto">
          <a:xfrm>
            <a:off x="4464635" y="2393793"/>
            <a:ext cx="182880" cy="182880"/>
          </a:xfrm>
          <a:prstGeom prst="diamond">
            <a:avLst/>
          </a:prstGeom>
          <a:noFill/>
          <a:ln w="9525">
            <a:noFill/>
            <a:round/>
            <a:headEnd/>
            <a:tailEnd/>
          </a:ln>
        </p:spPr>
        <p:txBody>
          <a:bodyPr wrap="none" lIns="92075" tIns="46038" rIns="92075" bIns="46038" rtlCol="0" anchor="ctr"/>
          <a:lstStyle/>
          <a:p>
            <a:pPr algn="ctr"/>
            <a:endParaRPr lang="en-US"/>
          </a:p>
        </p:txBody>
      </p:sp>
      <p:cxnSp>
        <p:nvCxnSpPr>
          <p:cNvPr id="4" name="Elbow Connector 3"/>
          <p:cNvCxnSpPr>
            <a:stCxn id="72" idx="1"/>
            <a:endCxn id="2" idx="3"/>
          </p:cNvCxnSpPr>
          <p:nvPr/>
        </p:nvCxnSpPr>
        <p:spPr bwMode="auto">
          <a:xfrm rot="10800000">
            <a:off x="4647515" y="2485233"/>
            <a:ext cx="1429676" cy="29330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3" name="Flowchart: Off-page Connector 72"/>
          <p:cNvSpPr/>
          <p:nvPr/>
        </p:nvSpPr>
        <p:spPr bwMode="auto">
          <a:xfrm>
            <a:off x="3719220" y="269777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4" name="Flowchart: Off-page Connector 73"/>
          <p:cNvSpPr/>
          <p:nvPr/>
        </p:nvSpPr>
        <p:spPr bwMode="auto">
          <a:xfrm>
            <a:off x="3717450" y="533535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36</a:t>
            </a:fld>
            <a:endParaRPr lang="en-US"/>
          </a:p>
        </p:txBody>
      </p:sp>
      <p:sp>
        <p:nvSpPr>
          <p:cNvPr id="37892" name="Rectangle 2"/>
          <p:cNvSpPr>
            <a:spLocks noGrp="1" noChangeArrowheads="1"/>
          </p:cNvSpPr>
          <p:nvPr>
            <p:ph type="title"/>
          </p:nvPr>
        </p:nvSpPr>
        <p:spPr/>
        <p:txBody>
          <a:bodyPr/>
          <a:lstStyle/>
          <a:p>
            <a:r>
              <a:rPr lang="en-US"/>
              <a:t>Compiler Project</a:t>
            </a:r>
          </a:p>
        </p:txBody>
      </p:sp>
      <p:sp>
        <p:nvSpPr>
          <p:cNvPr id="37893" name="Rectangle 43"/>
          <p:cNvSpPr>
            <a:spLocks noGrp="1" noChangeArrowheads="1"/>
          </p:cNvSpPr>
          <p:nvPr>
            <p:ph type="body" idx="1"/>
          </p:nvPr>
        </p:nvSpPr>
        <p:spPr/>
        <p:txBody>
          <a:bodyPr/>
          <a:lstStyle/>
          <a:p>
            <a:r>
              <a:rPr lang="en-US" dirty="0"/>
              <a:t>Source language: CPRL</a:t>
            </a:r>
          </a:p>
          <a:p>
            <a:r>
              <a:rPr lang="en-US" dirty="0"/>
              <a:t>Target language: CVM/A, assembly language for the CPRL Virtual Machine (CVM)</a:t>
            </a:r>
          </a:p>
          <a:p>
            <a:r>
              <a:rPr lang="en-US" dirty="0"/>
              <a:t>You will write a CPRL-to-CVM/A compiler in Kotlin.</a:t>
            </a:r>
          </a:p>
          <a:p>
            <a:r>
              <a:rPr lang="en-US" dirty="0"/>
              <a:t>I will provide a CVM assembler.</a:t>
            </a:r>
          </a:p>
          <a:p>
            <a:r>
              <a:rPr lang="en-US" dirty="0"/>
              <a:t>When you compile your compiler, you will have a</a:t>
            </a:r>
            <a:br>
              <a:rPr lang="en-US" dirty="0"/>
            </a:br>
            <a:r>
              <a:rPr lang="en-US" dirty="0"/>
              <a:t>CPRL-to-CVM/A compiler that runs on a Java virtual machine.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37</a:t>
            </a:fld>
            <a:endParaRPr lang="en-US"/>
          </a:p>
        </p:txBody>
      </p:sp>
      <p:sp>
        <p:nvSpPr>
          <p:cNvPr id="37892" name="Rectangle 2"/>
          <p:cNvSpPr>
            <a:spLocks noGrp="1" noChangeArrowheads="1"/>
          </p:cNvSpPr>
          <p:nvPr>
            <p:ph type="title"/>
          </p:nvPr>
        </p:nvSpPr>
        <p:spPr/>
        <p:txBody>
          <a:bodyPr/>
          <a:lstStyle/>
          <a:p>
            <a:r>
              <a:rPr lang="en-US" dirty="0"/>
              <a:t>Compiler Project</a:t>
            </a:r>
            <a:br>
              <a:rPr lang="en-US" dirty="0"/>
            </a:br>
            <a:r>
              <a:rPr lang="en-US" sz="2400" dirty="0"/>
              <a:t>(continued)</a:t>
            </a:r>
          </a:p>
        </p:txBody>
      </p:sp>
      <p:grpSp>
        <p:nvGrpSpPr>
          <p:cNvPr id="2" name="Group 1"/>
          <p:cNvGrpSpPr/>
          <p:nvPr/>
        </p:nvGrpSpPr>
        <p:grpSpPr>
          <a:xfrm>
            <a:off x="987655" y="1676400"/>
            <a:ext cx="7168690" cy="3063876"/>
            <a:chOff x="979166" y="1965324"/>
            <a:chExt cx="7168690" cy="3063876"/>
          </a:xfrm>
        </p:grpSpPr>
        <p:sp>
          <p:nvSpPr>
            <p:cNvPr id="37925" name="Line 113"/>
            <p:cNvSpPr>
              <a:spLocks noChangeShapeType="1"/>
            </p:cNvSpPr>
            <p:nvPr/>
          </p:nvSpPr>
          <p:spPr bwMode="auto">
            <a:xfrm>
              <a:off x="4790296"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6" name="Line 114"/>
            <p:cNvSpPr>
              <a:spLocks noChangeShapeType="1"/>
            </p:cNvSpPr>
            <p:nvPr/>
          </p:nvSpPr>
          <p:spPr bwMode="auto">
            <a:xfrm>
              <a:off x="5300663"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7" name="Line 115"/>
            <p:cNvSpPr>
              <a:spLocks noChangeShapeType="1"/>
            </p:cNvSpPr>
            <p:nvPr/>
          </p:nvSpPr>
          <p:spPr bwMode="auto">
            <a:xfrm>
              <a:off x="4796624"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8" name="Line 116"/>
            <p:cNvSpPr>
              <a:spLocks noChangeShapeType="1"/>
            </p:cNvSpPr>
            <p:nvPr/>
          </p:nvSpPr>
          <p:spPr bwMode="auto">
            <a:xfrm>
              <a:off x="6703482"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9" name="Line 117"/>
            <p:cNvSpPr>
              <a:spLocks noChangeShapeType="1"/>
            </p:cNvSpPr>
            <p:nvPr/>
          </p:nvSpPr>
          <p:spPr bwMode="auto">
            <a:xfrm>
              <a:off x="53006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0" name="Line 118"/>
            <p:cNvSpPr>
              <a:spLocks noChangeShapeType="1"/>
            </p:cNvSpPr>
            <p:nvPr/>
          </p:nvSpPr>
          <p:spPr bwMode="auto">
            <a:xfrm>
              <a:off x="62150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1" name="Line 119"/>
            <p:cNvSpPr>
              <a:spLocks noChangeShapeType="1"/>
            </p:cNvSpPr>
            <p:nvPr/>
          </p:nvSpPr>
          <p:spPr bwMode="auto">
            <a:xfrm>
              <a:off x="5026025"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2" name="Line 120"/>
            <p:cNvSpPr>
              <a:spLocks noChangeShapeType="1"/>
            </p:cNvSpPr>
            <p:nvPr/>
          </p:nvSpPr>
          <p:spPr bwMode="auto">
            <a:xfrm>
              <a:off x="6211824"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3" name="Text Box 121"/>
            <p:cNvSpPr txBox="1">
              <a:spLocks noChangeArrowheads="1"/>
            </p:cNvSpPr>
            <p:nvPr/>
          </p:nvSpPr>
          <p:spPr bwMode="auto">
            <a:xfrm>
              <a:off x="5473700" y="2346325"/>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7924" name="Text Box 122"/>
            <p:cNvSpPr txBox="1">
              <a:spLocks noChangeArrowheads="1"/>
            </p:cNvSpPr>
            <p:nvPr/>
          </p:nvSpPr>
          <p:spPr bwMode="auto">
            <a:xfrm>
              <a:off x="4954308"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5" name="Text Box 100"/>
            <p:cNvSpPr txBox="1">
              <a:spLocks noChangeArrowheads="1"/>
            </p:cNvSpPr>
            <p:nvPr/>
          </p:nvSpPr>
          <p:spPr bwMode="auto">
            <a:xfrm>
              <a:off x="2585836"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6" name="Line 91"/>
            <p:cNvSpPr>
              <a:spLocks noChangeShapeType="1"/>
            </p:cNvSpPr>
            <p:nvPr/>
          </p:nvSpPr>
          <p:spPr bwMode="auto">
            <a:xfrm>
              <a:off x="2428770"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7" name="Line 92"/>
            <p:cNvSpPr>
              <a:spLocks noChangeShapeType="1"/>
            </p:cNvSpPr>
            <p:nvPr/>
          </p:nvSpPr>
          <p:spPr bwMode="auto">
            <a:xfrm>
              <a:off x="2927351"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8" name="Line 93"/>
            <p:cNvSpPr>
              <a:spLocks noChangeShapeType="1"/>
            </p:cNvSpPr>
            <p:nvPr/>
          </p:nvSpPr>
          <p:spPr bwMode="auto">
            <a:xfrm>
              <a:off x="2432790" y="1965324"/>
              <a:ext cx="0" cy="36576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9" name="Line 94"/>
            <p:cNvSpPr>
              <a:spLocks noChangeShapeType="1"/>
            </p:cNvSpPr>
            <p:nvPr/>
          </p:nvSpPr>
          <p:spPr bwMode="auto">
            <a:xfrm>
              <a:off x="4343400"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0" name="Line 95"/>
            <p:cNvSpPr>
              <a:spLocks noChangeShapeType="1"/>
            </p:cNvSpPr>
            <p:nvPr/>
          </p:nvSpPr>
          <p:spPr bwMode="auto">
            <a:xfrm>
              <a:off x="29273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1" name="Line 96"/>
            <p:cNvSpPr>
              <a:spLocks noChangeShapeType="1"/>
            </p:cNvSpPr>
            <p:nvPr/>
          </p:nvSpPr>
          <p:spPr bwMode="auto">
            <a:xfrm>
              <a:off x="38417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2" name="Line 97"/>
            <p:cNvSpPr>
              <a:spLocks noChangeShapeType="1"/>
            </p:cNvSpPr>
            <p:nvPr/>
          </p:nvSpPr>
          <p:spPr bwMode="auto">
            <a:xfrm>
              <a:off x="2432790"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3" name="Line 98"/>
            <p:cNvSpPr>
              <a:spLocks noChangeShapeType="1"/>
            </p:cNvSpPr>
            <p:nvPr/>
          </p:nvSpPr>
          <p:spPr bwMode="auto">
            <a:xfrm>
              <a:off x="3840163"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4" name="Text Box 99"/>
            <p:cNvSpPr txBox="1">
              <a:spLocks noChangeArrowheads="1"/>
            </p:cNvSpPr>
            <p:nvPr/>
          </p:nvSpPr>
          <p:spPr bwMode="auto">
            <a:xfrm>
              <a:off x="3050324" y="2338705"/>
              <a:ext cx="668453" cy="323808"/>
            </a:xfrm>
            <a:prstGeom prst="rect">
              <a:avLst/>
            </a:prstGeom>
            <a:noFill/>
            <a:ln w="9525">
              <a:noFill/>
              <a:miter lim="800000"/>
              <a:headEnd/>
              <a:tailEnd/>
            </a:ln>
          </p:spPr>
          <p:txBody>
            <a:bodyPr wrap="none" lIns="92075" tIns="46038" rIns="92075" bIns="46038">
              <a:spAutoFit/>
            </a:bodyPr>
            <a:lstStyle/>
            <a:p>
              <a:r>
                <a:rPr lang="en-US" sz="1500" dirty="0"/>
                <a:t>Kotlin</a:t>
              </a:r>
            </a:p>
          </p:txBody>
        </p:sp>
        <p:grpSp>
          <p:nvGrpSpPr>
            <p:cNvPr id="37902" name="Group 123"/>
            <p:cNvGrpSpPr>
              <a:grpSpLocks/>
            </p:cNvGrpSpPr>
            <p:nvPr/>
          </p:nvGrpSpPr>
          <p:grpSpPr bwMode="auto">
            <a:xfrm>
              <a:off x="3840163" y="2330450"/>
              <a:ext cx="1462087" cy="730250"/>
              <a:chOff x="624" y="2544"/>
              <a:chExt cx="921" cy="460"/>
            </a:xfrm>
          </p:grpSpPr>
          <p:grpSp>
            <p:nvGrpSpPr>
              <p:cNvPr id="37903" name="Group 124"/>
              <p:cNvGrpSpPr>
                <a:grpSpLocks/>
              </p:cNvGrpSpPr>
              <p:nvPr/>
            </p:nvGrpSpPr>
            <p:grpSpPr bwMode="auto">
              <a:xfrm>
                <a:off x="624" y="2544"/>
                <a:ext cx="921" cy="460"/>
                <a:chOff x="624" y="2544"/>
                <a:chExt cx="921" cy="460"/>
              </a:xfrm>
            </p:grpSpPr>
            <p:sp>
              <p:nvSpPr>
                <p:cNvPr id="37906" name="Line 12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7" name="Line 12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8" name="Line 12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9" name="Line 12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0" name="Line 12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1" name="Line 13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2" name="Line 13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3" name="Line 13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904" name="Text Box 133"/>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7905" name="Text Box 134"/>
              <p:cNvSpPr txBox="1">
                <a:spLocks noChangeArrowheads="1"/>
              </p:cNvSpPr>
              <p:nvPr/>
            </p:nvSpPr>
            <p:spPr bwMode="auto">
              <a:xfrm>
                <a:off x="655" y="2557"/>
                <a:ext cx="849" cy="204"/>
              </a:xfrm>
              <a:prstGeom prst="rect">
                <a:avLst/>
              </a:prstGeom>
              <a:noFill/>
              <a:ln w="9525">
                <a:noFill/>
                <a:miter lim="800000"/>
                <a:headEnd/>
                <a:tailEnd/>
              </a:ln>
            </p:spPr>
            <p:txBody>
              <a:bodyPr wrap="none" lIns="92075" tIns="46038" rIns="92075" bIns="46038">
                <a:spAutoFit/>
              </a:bodyPr>
              <a:lstStyle/>
              <a:p>
                <a:r>
                  <a:rPr lang="en-US" sz="1500" dirty="0"/>
                  <a:t>Kotlin </a:t>
                </a:r>
                <a:r>
                  <a:rPr lang="en-US" sz="1500" dirty="0">
                    <a:sym typeface="Symbol" pitchFamily="18" charset="2"/>
                  </a:rPr>
                  <a:t> JVM</a:t>
                </a:r>
              </a:p>
            </p:txBody>
          </p:sp>
        </p:grpSp>
        <p:sp>
          <p:nvSpPr>
            <p:cNvPr id="37897" name="Text Box 136"/>
            <p:cNvSpPr txBox="1">
              <a:spLocks noChangeArrowheads="1"/>
            </p:cNvSpPr>
            <p:nvPr/>
          </p:nvSpPr>
          <p:spPr bwMode="auto">
            <a:xfrm>
              <a:off x="979166" y="2787650"/>
              <a:ext cx="1681807" cy="708528"/>
            </a:xfrm>
            <a:prstGeom prst="rect">
              <a:avLst/>
            </a:prstGeom>
            <a:noFill/>
            <a:ln w="9525">
              <a:noFill/>
              <a:miter lim="800000"/>
              <a:headEnd/>
              <a:tailEnd/>
            </a:ln>
          </p:spPr>
          <p:txBody>
            <a:bodyPr wrap="none" lIns="92075" tIns="46038" rIns="92075" bIns="46038">
              <a:spAutoFit/>
            </a:bodyPr>
            <a:lstStyle/>
            <a:p>
              <a:r>
                <a:rPr lang="en-US" sz="2000" dirty="0"/>
                <a:t>You will write</a:t>
              </a:r>
            </a:p>
            <a:p>
              <a:r>
                <a:rPr lang="en-US" sz="2000" dirty="0"/>
                <a:t>this compiler</a:t>
              </a:r>
            </a:p>
          </p:txBody>
        </p:sp>
        <p:cxnSp>
          <p:nvCxnSpPr>
            <p:cNvPr id="37898" name="AutoShape 138"/>
            <p:cNvCxnSpPr>
              <a:cxnSpLocks noChangeShapeType="1"/>
            </p:cNvCxnSpPr>
            <p:nvPr/>
          </p:nvCxnSpPr>
          <p:spPr bwMode="auto">
            <a:xfrm flipV="1">
              <a:off x="2654300" y="2690813"/>
              <a:ext cx="731838" cy="457200"/>
            </a:xfrm>
            <a:prstGeom prst="bentConnector2">
              <a:avLst/>
            </a:prstGeom>
            <a:noFill/>
            <a:ln w="9525">
              <a:solidFill>
                <a:schemeClr val="tx1"/>
              </a:solidFill>
              <a:miter lim="800000"/>
              <a:headEnd/>
              <a:tailEnd type="triangle" w="med" len="med"/>
            </a:ln>
          </p:spPr>
        </p:cxnSp>
        <p:sp>
          <p:nvSpPr>
            <p:cNvPr id="37899" name="Text Box 139"/>
            <p:cNvSpPr txBox="1">
              <a:spLocks noChangeArrowheads="1"/>
            </p:cNvSpPr>
            <p:nvPr/>
          </p:nvSpPr>
          <p:spPr bwMode="auto">
            <a:xfrm>
              <a:off x="6423025" y="2635250"/>
              <a:ext cx="1724831" cy="1016305"/>
            </a:xfrm>
            <a:prstGeom prst="rect">
              <a:avLst/>
            </a:prstGeom>
            <a:noFill/>
            <a:ln w="9525">
              <a:noFill/>
              <a:miter lim="800000"/>
              <a:headEnd/>
              <a:tailEnd/>
            </a:ln>
          </p:spPr>
          <p:txBody>
            <a:bodyPr wrap="none" lIns="92075" tIns="46038" rIns="92075" bIns="46038">
              <a:spAutoFit/>
            </a:bodyPr>
            <a:lstStyle/>
            <a:p>
              <a:pPr algn="l"/>
              <a:r>
                <a:rPr lang="en-US" sz="2000" dirty="0"/>
                <a:t>Compiled</a:t>
              </a:r>
            </a:p>
            <a:p>
              <a:pPr algn="l"/>
              <a:r>
                <a:rPr lang="en-US" sz="2000" dirty="0"/>
                <a:t>version of</a:t>
              </a:r>
            </a:p>
            <a:p>
              <a:pPr algn="l"/>
              <a:r>
                <a:rPr lang="en-US" sz="2000" dirty="0"/>
                <a:t>your compiler</a:t>
              </a:r>
            </a:p>
          </p:txBody>
        </p:sp>
        <p:cxnSp>
          <p:nvCxnSpPr>
            <p:cNvPr id="37900" name="AutoShape 141"/>
            <p:cNvCxnSpPr>
              <a:cxnSpLocks noChangeShapeType="1"/>
            </p:cNvCxnSpPr>
            <p:nvPr/>
          </p:nvCxnSpPr>
          <p:spPr bwMode="auto">
            <a:xfrm rot="10800000">
              <a:off x="5738813" y="2684463"/>
              <a:ext cx="731837" cy="457200"/>
            </a:xfrm>
            <a:prstGeom prst="bentConnector2">
              <a:avLst/>
            </a:prstGeom>
            <a:noFill/>
            <a:ln w="9525">
              <a:solidFill>
                <a:schemeClr val="tx1"/>
              </a:solidFill>
              <a:miter lim="800000"/>
              <a:headEnd/>
              <a:tailEnd type="triangle" w="med" len="med"/>
            </a:ln>
          </p:spPr>
        </p:cxnSp>
        <p:sp>
          <p:nvSpPr>
            <p:cNvPr id="51" name="Text Box 139"/>
            <p:cNvSpPr txBox="1">
              <a:spLocks noChangeArrowheads="1"/>
            </p:cNvSpPr>
            <p:nvPr/>
          </p:nvSpPr>
          <p:spPr bwMode="auto">
            <a:xfrm>
              <a:off x="2133600" y="3705119"/>
              <a:ext cx="1959254" cy="1324081"/>
            </a:xfrm>
            <a:prstGeom prst="rect">
              <a:avLst/>
            </a:prstGeom>
            <a:noFill/>
            <a:ln w="9525">
              <a:noFill/>
              <a:miter lim="800000"/>
              <a:headEnd/>
              <a:tailEnd/>
            </a:ln>
          </p:spPr>
          <p:txBody>
            <a:bodyPr wrap="none" lIns="92075" tIns="46038" rIns="92075" bIns="46038">
              <a:spAutoFit/>
            </a:bodyPr>
            <a:lstStyle/>
            <a:p>
              <a:pPr algn="l"/>
              <a:r>
                <a:rPr lang="en-US" sz="2000" dirty="0"/>
                <a:t>Use the Kotlin</a:t>
              </a:r>
            </a:p>
            <a:p>
              <a:pPr algn="l"/>
              <a:r>
                <a:rPr lang="en-US" sz="2000" dirty="0"/>
                <a:t>compiler to</a:t>
              </a:r>
            </a:p>
            <a:p>
              <a:pPr algn="l"/>
              <a:r>
                <a:rPr lang="en-US" sz="2000" dirty="0"/>
                <a:t>compile your</a:t>
              </a:r>
            </a:p>
            <a:p>
              <a:pPr algn="l"/>
              <a:r>
                <a:rPr lang="en-US" sz="2000" dirty="0"/>
                <a:t>CPRL compiler</a:t>
              </a:r>
            </a:p>
          </p:txBody>
        </p:sp>
        <p:cxnSp>
          <p:nvCxnSpPr>
            <p:cNvPr id="52" name="AutoShape 141"/>
            <p:cNvCxnSpPr>
              <a:cxnSpLocks noChangeShapeType="1"/>
              <a:stCxn id="51" idx="3"/>
              <a:endCxn id="53" idx="2"/>
            </p:cNvCxnSpPr>
            <p:nvPr/>
          </p:nvCxnSpPr>
          <p:spPr bwMode="auto">
            <a:xfrm flipV="1">
              <a:off x="4092854" y="3790850"/>
              <a:ext cx="479146" cy="576310"/>
            </a:xfrm>
            <a:prstGeom prst="bentConnector2">
              <a:avLst/>
            </a:prstGeom>
            <a:noFill/>
            <a:ln w="9525">
              <a:solidFill>
                <a:schemeClr val="tx1"/>
              </a:solidFill>
              <a:miter lim="800000"/>
              <a:headEnd/>
              <a:tailEnd type="triangle" w="med" len="med"/>
            </a:ln>
          </p:spPr>
        </p:cxnSp>
        <p:sp>
          <p:nvSpPr>
            <p:cNvPr id="53" name="Flowchart: Off-page Connector 52"/>
            <p:cNvSpPr/>
            <p:nvPr/>
          </p:nvSpPr>
          <p:spPr bwMode="auto">
            <a:xfrm>
              <a:off x="4114800" y="305933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
        <p:nvSpPr>
          <p:cNvPr id="3" name="TextBox 2">
            <a:extLst>
              <a:ext uri="{FF2B5EF4-FFF2-40B4-BE49-F238E27FC236}">
                <a16:creationId xmlns:a16="http://schemas.microsoft.com/office/drawing/2014/main" id="{A0A1E149-935C-78DD-6080-614E1F4B9F51}"/>
              </a:ext>
            </a:extLst>
          </p:cNvPr>
          <p:cNvSpPr txBox="1"/>
          <p:nvPr/>
        </p:nvSpPr>
        <p:spPr>
          <a:xfrm>
            <a:off x="1338583" y="5105400"/>
            <a:ext cx="6466835" cy="1015663"/>
          </a:xfrm>
          <a:prstGeom prst="rect">
            <a:avLst/>
          </a:prstGeom>
          <a:noFill/>
          <a:ln>
            <a:solidFill>
              <a:schemeClr val="tx1"/>
            </a:solidFill>
          </a:ln>
        </p:spPr>
        <p:txBody>
          <a:bodyPr wrap="none" rtlCol="0">
            <a:spAutoFit/>
          </a:bodyPr>
          <a:lstStyle/>
          <a:p>
            <a:pPr algn="l"/>
            <a:r>
              <a:rPr lang="en-US" sz="2000" dirty="0"/>
              <a:t>Two versions of your compiler</a:t>
            </a:r>
          </a:p>
          <a:p>
            <a:pPr marL="342900" indent="-342900" algn="l">
              <a:buFont typeface="Arial" panose="020B0604020202020204" pitchFamily="34" charset="0"/>
              <a:buChar char="•"/>
            </a:pPr>
            <a:r>
              <a:rPr lang="en-US" sz="2000" dirty="0"/>
              <a:t>Source code version written in Kotlin (on the left)</a:t>
            </a:r>
          </a:p>
          <a:p>
            <a:pPr marL="342900" indent="-342900" algn="l">
              <a:buFont typeface="Arial" panose="020B0604020202020204" pitchFamily="34" charset="0"/>
              <a:buChar char="•"/>
            </a:pPr>
            <a:r>
              <a:rPr lang="en-US" sz="2000" dirty="0"/>
              <a:t>Compiled version that runs on the JVM (on the right)</a:t>
            </a:r>
          </a:p>
        </p:txBody>
      </p:sp>
    </p:spTree>
    <p:extLst>
      <p:ext uri="{BB962C8B-B14F-4D97-AF65-F5344CB8AC3E}">
        <p14:creationId xmlns:p14="http://schemas.microsoft.com/office/powerpoint/2010/main" val="2433868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a:t>©SoftMoore Consulting</a:t>
            </a:r>
          </a:p>
        </p:txBody>
      </p:sp>
      <p:sp>
        <p:nvSpPr>
          <p:cNvPr id="38915" name="Slide Number Placeholder 4"/>
          <p:cNvSpPr>
            <a:spLocks noGrp="1"/>
          </p:cNvSpPr>
          <p:nvPr>
            <p:ph type="sldNum" sz="quarter" idx="11"/>
          </p:nvPr>
        </p:nvSpPr>
        <p:spPr>
          <a:noFill/>
        </p:spPr>
        <p:txBody>
          <a:bodyPr/>
          <a:lstStyle/>
          <a:p>
            <a:r>
              <a:rPr lang="en-US"/>
              <a:t>Slide </a:t>
            </a:r>
            <a:fld id="{D9553B3F-2640-4B19-8022-F68A61F7EE86}" type="slidenum">
              <a:rPr lang="en-US" smtClean="0"/>
              <a:pPr/>
              <a:t>38</a:t>
            </a:fld>
            <a:endParaRPr lang="en-US"/>
          </a:p>
        </p:txBody>
      </p:sp>
      <p:sp>
        <p:nvSpPr>
          <p:cNvPr id="38916"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8917" name="Rectangle 3"/>
          <p:cNvSpPr>
            <a:spLocks noGrp="1" noChangeArrowheads="1"/>
          </p:cNvSpPr>
          <p:nvPr>
            <p:ph type="body" idx="1"/>
          </p:nvPr>
        </p:nvSpPr>
        <p:spPr/>
        <p:txBody>
          <a:bodyPr/>
          <a:lstStyle/>
          <a:p>
            <a:r>
              <a:rPr lang="en-US" dirty="0"/>
              <a:t>Once your compiler is working, you can write test programs in CPRL and compile/assemble them.</a:t>
            </a:r>
          </a:p>
        </p:txBody>
      </p:sp>
      <p:grpSp>
        <p:nvGrpSpPr>
          <p:cNvPr id="4" name="Group 3"/>
          <p:cNvGrpSpPr/>
          <p:nvPr/>
        </p:nvGrpSpPr>
        <p:grpSpPr>
          <a:xfrm>
            <a:off x="685800" y="2466840"/>
            <a:ext cx="7887168" cy="3476760"/>
            <a:chOff x="836892" y="2416040"/>
            <a:chExt cx="7887168" cy="3476760"/>
          </a:xfrm>
        </p:grpSpPr>
        <p:sp>
          <p:nvSpPr>
            <p:cNvPr id="38918" name="Rectangle 16"/>
            <p:cNvSpPr>
              <a:spLocks noChangeArrowheads="1"/>
            </p:cNvSpPr>
            <p:nvPr/>
          </p:nvSpPr>
          <p:spPr bwMode="auto">
            <a:xfrm>
              <a:off x="2515254" y="424409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8943" name="Group 31"/>
            <p:cNvGrpSpPr>
              <a:grpSpLocks/>
            </p:cNvGrpSpPr>
            <p:nvPr/>
          </p:nvGrpSpPr>
          <p:grpSpPr bwMode="auto">
            <a:xfrm>
              <a:off x="838200" y="3147131"/>
              <a:ext cx="1281113" cy="731838"/>
              <a:chOff x="1420" y="3235"/>
              <a:chExt cx="807" cy="461"/>
            </a:xfrm>
          </p:grpSpPr>
          <p:sp>
            <p:nvSpPr>
              <p:cNvPr id="38946" name="Line 3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7" name="Line 3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8" name="Line 3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9" name="Line 3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50" name="Arc 3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51" name="Arc 3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8944" name="Text Box 38"/>
            <p:cNvSpPr txBox="1">
              <a:spLocks noChangeArrowheads="1"/>
            </p:cNvSpPr>
            <p:nvPr/>
          </p:nvSpPr>
          <p:spPr bwMode="auto">
            <a:xfrm>
              <a:off x="1126913" y="3534481"/>
              <a:ext cx="700513" cy="323808"/>
            </a:xfrm>
            <a:prstGeom prst="rect">
              <a:avLst/>
            </a:prstGeom>
            <a:noFill/>
            <a:ln w="9525">
              <a:noFill/>
              <a:miter lim="800000"/>
              <a:headEnd/>
              <a:tailEnd/>
            </a:ln>
          </p:spPr>
          <p:txBody>
            <a:bodyPr wrap="none" lIns="92075" tIns="46038" rIns="92075" bIns="46038">
              <a:spAutoFit/>
            </a:bodyPr>
            <a:lstStyle/>
            <a:p>
              <a:r>
                <a:rPr lang="en-US" sz="1500" dirty="0"/>
                <a:t>CPRL</a:t>
              </a:r>
            </a:p>
          </p:txBody>
        </p:sp>
        <p:sp>
          <p:nvSpPr>
            <p:cNvPr id="38945" name="Text Box 39"/>
            <p:cNvSpPr txBox="1">
              <a:spLocks noChangeArrowheads="1"/>
            </p:cNvSpPr>
            <p:nvPr/>
          </p:nvSpPr>
          <p:spPr bwMode="auto">
            <a:xfrm>
              <a:off x="1169988" y="3172531"/>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38934" name="Text Box 51"/>
            <p:cNvSpPr txBox="1">
              <a:spLocks noChangeArrowheads="1"/>
            </p:cNvSpPr>
            <p:nvPr/>
          </p:nvSpPr>
          <p:spPr bwMode="auto">
            <a:xfrm>
              <a:off x="2174610" y="3534482"/>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8935" name="Line 42"/>
            <p:cNvSpPr>
              <a:spLocks noChangeShapeType="1"/>
            </p:cNvSpPr>
            <p:nvPr/>
          </p:nvSpPr>
          <p:spPr bwMode="auto">
            <a:xfrm>
              <a:off x="1949244" y="3517702"/>
              <a:ext cx="2057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6" name="Line 43"/>
            <p:cNvSpPr>
              <a:spLocks noChangeShapeType="1"/>
            </p:cNvSpPr>
            <p:nvPr/>
          </p:nvSpPr>
          <p:spPr bwMode="auto">
            <a:xfrm>
              <a:off x="2514601" y="4244094"/>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9" name="Line 46"/>
            <p:cNvSpPr>
              <a:spLocks noChangeShapeType="1"/>
            </p:cNvSpPr>
            <p:nvPr/>
          </p:nvSpPr>
          <p:spPr bwMode="auto">
            <a:xfrm>
              <a:off x="25146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0" name="Line 47"/>
            <p:cNvSpPr>
              <a:spLocks noChangeShapeType="1"/>
            </p:cNvSpPr>
            <p:nvPr/>
          </p:nvSpPr>
          <p:spPr bwMode="auto">
            <a:xfrm>
              <a:off x="34290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1" name="Line 48"/>
            <p:cNvSpPr>
              <a:spLocks noChangeShapeType="1"/>
            </p:cNvSpPr>
            <p:nvPr/>
          </p:nvSpPr>
          <p:spPr bwMode="auto">
            <a:xfrm>
              <a:off x="1935600"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2" name="Line 49"/>
            <p:cNvSpPr>
              <a:spLocks noChangeShapeType="1"/>
            </p:cNvSpPr>
            <p:nvPr/>
          </p:nvSpPr>
          <p:spPr bwMode="auto">
            <a:xfrm>
              <a:off x="3431271"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3" name="Text Box 50"/>
            <p:cNvSpPr txBox="1">
              <a:spLocks noChangeArrowheads="1"/>
            </p:cNvSpPr>
            <p:nvPr/>
          </p:nvSpPr>
          <p:spPr bwMode="auto">
            <a:xfrm>
              <a:off x="2687638" y="3894844"/>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8926" name="Line 54"/>
            <p:cNvSpPr>
              <a:spLocks noChangeShapeType="1"/>
            </p:cNvSpPr>
            <p:nvPr/>
          </p:nvSpPr>
          <p:spPr bwMode="auto">
            <a:xfrm>
              <a:off x="4008437" y="3880556"/>
              <a:ext cx="10058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7" name="Line 55"/>
            <p:cNvSpPr>
              <a:spLocks noChangeShapeType="1"/>
            </p:cNvSpPr>
            <p:nvPr/>
          </p:nvSpPr>
          <p:spPr bwMode="auto">
            <a:xfrm>
              <a:off x="4008437"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8" name="Line 56"/>
            <p:cNvSpPr>
              <a:spLocks noChangeShapeType="1"/>
            </p:cNvSpPr>
            <p:nvPr/>
          </p:nvSpPr>
          <p:spPr bwMode="auto">
            <a:xfrm>
              <a:off x="5015552"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9" name="Line 57"/>
            <p:cNvSpPr>
              <a:spLocks noChangeShapeType="1"/>
            </p:cNvSpPr>
            <p:nvPr/>
          </p:nvSpPr>
          <p:spPr bwMode="auto">
            <a:xfrm>
              <a:off x="3980328" y="31487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0" name="Arc 58"/>
            <p:cNvSpPr>
              <a:spLocks/>
            </p:cNvSpPr>
            <p:nvPr/>
          </p:nvSpPr>
          <p:spPr bwMode="auto">
            <a:xfrm>
              <a:off x="501183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31" name="Arc 59"/>
            <p:cNvSpPr>
              <a:spLocks/>
            </p:cNvSpPr>
            <p:nvPr/>
          </p:nvSpPr>
          <p:spPr bwMode="auto">
            <a:xfrm flipH="1">
              <a:off x="382428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24" name="Text Box 60"/>
            <p:cNvSpPr txBox="1">
              <a:spLocks noChangeArrowheads="1"/>
            </p:cNvSpPr>
            <p:nvPr/>
          </p:nvSpPr>
          <p:spPr bwMode="auto">
            <a:xfrm>
              <a:off x="4119765" y="3536069"/>
              <a:ext cx="795089" cy="323808"/>
            </a:xfrm>
            <a:prstGeom prst="rect">
              <a:avLst/>
            </a:prstGeom>
            <a:noFill/>
            <a:ln w="9525">
              <a:noFill/>
              <a:miter lim="800000"/>
              <a:headEnd/>
              <a:tailEnd/>
            </a:ln>
          </p:spPr>
          <p:txBody>
            <a:bodyPr wrap="none" lIns="92075" tIns="46038" rIns="92075" bIns="46038">
              <a:spAutoFit/>
            </a:bodyPr>
            <a:lstStyle/>
            <a:p>
              <a:r>
                <a:rPr lang="en-US" sz="1500" dirty="0"/>
                <a:t>CVM/A</a:t>
              </a:r>
            </a:p>
          </p:txBody>
        </p:sp>
        <p:sp>
          <p:nvSpPr>
            <p:cNvPr id="38925" name="Text Box 61"/>
            <p:cNvSpPr txBox="1">
              <a:spLocks noChangeArrowheads="1"/>
            </p:cNvSpPr>
            <p:nvPr/>
          </p:nvSpPr>
          <p:spPr bwMode="auto">
            <a:xfrm>
              <a:off x="4179887" y="31741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44" name="Rectangle 16"/>
            <p:cNvSpPr>
              <a:spLocks noChangeArrowheads="1"/>
            </p:cNvSpPr>
            <p:nvPr/>
          </p:nvSpPr>
          <p:spPr bwMode="auto">
            <a:xfrm>
              <a:off x="5609957" y="424942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55" name="Text Box 51"/>
            <p:cNvSpPr txBox="1">
              <a:spLocks noChangeArrowheads="1"/>
            </p:cNvSpPr>
            <p:nvPr/>
          </p:nvSpPr>
          <p:spPr bwMode="auto">
            <a:xfrm>
              <a:off x="5338221" y="3539808"/>
              <a:ext cx="1507400" cy="323808"/>
            </a:xfrm>
            <a:prstGeom prst="rect">
              <a:avLst/>
            </a:prstGeom>
            <a:noFill/>
            <a:ln w="9525">
              <a:noFill/>
              <a:miter lim="800000"/>
              <a:headEnd/>
              <a:tailEnd/>
            </a:ln>
          </p:spPr>
          <p:txBody>
            <a:bodyPr wrap="none" lIns="92075" tIns="46038" rIns="92075" bIns="46038">
              <a:spAutoFit/>
            </a:bodyPr>
            <a:lstStyle/>
            <a:p>
              <a:r>
                <a:rPr lang="en-US" sz="1500" dirty="0"/>
                <a:t>CVM/A </a:t>
              </a:r>
              <a:r>
                <a:rPr lang="en-US" sz="1500" dirty="0">
                  <a:sym typeface="Symbol" pitchFamily="18" charset="2"/>
                </a:rPr>
                <a:t> CVM</a:t>
              </a:r>
            </a:p>
          </p:txBody>
        </p:sp>
        <p:sp>
          <p:nvSpPr>
            <p:cNvPr id="56" name="Line 42"/>
            <p:cNvSpPr>
              <a:spLocks noChangeShapeType="1"/>
            </p:cNvSpPr>
            <p:nvPr/>
          </p:nvSpPr>
          <p:spPr bwMode="auto">
            <a:xfrm>
              <a:off x="5024832" y="3522843"/>
              <a:ext cx="213055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7" name="Line 43"/>
            <p:cNvSpPr>
              <a:spLocks noChangeShapeType="1"/>
            </p:cNvSpPr>
            <p:nvPr/>
          </p:nvSpPr>
          <p:spPr bwMode="auto">
            <a:xfrm>
              <a:off x="5609304" y="4249420"/>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8" name="Line 46"/>
            <p:cNvSpPr>
              <a:spLocks noChangeShapeType="1"/>
            </p:cNvSpPr>
            <p:nvPr/>
          </p:nvSpPr>
          <p:spPr bwMode="auto">
            <a:xfrm>
              <a:off x="56093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9" name="Line 47"/>
            <p:cNvSpPr>
              <a:spLocks noChangeShapeType="1"/>
            </p:cNvSpPr>
            <p:nvPr/>
          </p:nvSpPr>
          <p:spPr bwMode="auto">
            <a:xfrm>
              <a:off x="65237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0" name="Line 48"/>
            <p:cNvSpPr>
              <a:spLocks noChangeShapeType="1"/>
            </p:cNvSpPr>
            <p:nvPr/>
          </p:nvSpPr>
          <p:spPr bwMode="auto">
            <a:xfrm>
              <a:off x="4960374" y="3884295"/>
              <a:ext cx="64008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1" name="Line 49"/>
            <p:cNvSpPr>
              <a:spLocks noChangeShapeType="1"/>
            </p:cNvSpPr>
            <p:nvPr/>
          </p:nvSpPr>
          <p:spPr bwMode="auto">
            <a:xfrm>
              <a:off x="6522720" y="3884295"/>
              <a:ext cx="1655064"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2" name="Text Box 50"/>
            <p:cNvSpPr txBox="1">
              <a:spLocks noChangeArrowheads="1"/>
            </p:cNvSpPr>
            <p:nvPr/>
          </p:nvSpPr>
          <p:spPr bwMode="auto">
            <a:xfrm>
              <a:off x="5782341" y="3900170"/>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63" name="Line 55"/>
            <p:cNvSpPr>
              <a:spLocks noChangeShapeType="1"/>
            </p:cNvSpPr>
            <p:nvPr/>
          </p:nvSpPr>
          <p:spPr bwMode="auto">
            <a:xfrm>
              <a:off x="7168588" y="352093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6" name="Line 56"/>
            <p:cNvSpPr>
              <a:spLocks noChangeShapeType="1"/>
            </p:cNvSpPr>
            <p:nvPr/>
          </p:nvSpPr>
          <p:spPr bwMode="auto">
            <a:xfrm>
              <a:off x="8181407" y="35196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7" name="Line 57"/>
            <p:cNvSpPr>
              <a:spLocks noChangeShapeType="1"/>
            </p:cNvSpPr>
            <p:nvPr/>
          </p:nvSpPr>
          <p:spPr bwMode="auto">
            <a:xfrm>
              <a:off x="7146183" y="31529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8" name="Arc 58"/>
            <p:cNvSpPr>
              <a:spLocks/>
            </p:cNvSpPr>
            <p:nvPr/>
          </p:nvSpPr>
          <p:spPr bwMode="auto">
            <a:xfrm>
              <a:off x="817208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69" name="Arc 59"/>
            <p:cNvSpPr>
              <a:spLocks/>
            </p:cNvSpPr>
            <p:nvPr/>
          </p:nvSpPr>
          <p:spPr bwMode="auto">
            <a:xfrm flipH="1">
              <a:off x="699014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70" name="Text Box 60"/>
            <p:cNvSpPr txBox="1">
              <a:spLocks noChangeArrowheads="1"/>
            </p:cNvSpPr>
            <p:nvPr/>
          </p:nvSpPr>
          <p:spPr bwMode="auto">
            <a:xfrm>
              <a:off x="7363831" y="3540269"/>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71" name="Text Box 61"/>
            <p:cNvSpPr txBox="1">
              <a:spLocks noChangeArrowheads="1"/>
            </p:cNvSpPr>
            <p:nvPr/>
          </p:nvSpPr>
          <p:spPr bwMode="auto">
            <a:xfrm>
              <a:off x="7345742" y="31783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2" name="TextBox 1"/>
            <p:cNvSpPr txBox="1"/>
            <p:nvPr/>
          </p:nvSpPr>
          <p:spPr>
            <a:xfrm>
              <a:off x="836892" y="2416040"/>
              <a:ext cx="1309012" cy="646331"/>
            </a:xfrm>
            <a:prstGeom prst="rect">
              <a:avLst/>
            </a:prstGeom>
            <a:noFill/>
          </p:spPr>
          <p:txBody>
            <a:bodyPr wrap="none" rtlCol="0">
              <a:spAutoFit/>
            </a:bodyPr>
            <a:lstStyle/>
            <a:p>
              <a:r>
                <a:rPr lang="en-US" sz="1800" dirty="0"/>
                <a:t>HelloWorld</a:t>
              </a:r>
            </a:p>
            <a:p>
              <a:r>
                <a:rPr lang="en-US" sz="1800" dirty="0"/>
                <a:t>in CPRL</a:t>
              </a:r>
            </a:p>
          </p:txBody>
        </p:sp>
        <p:sp>
          <p:nvSpPr>
            <p:cNvPr id="80" name="TextBox 79"/>
            <p:cNvSpPr txBox="1"/>
            <p:nvPr/>
          </p:nvSpPr>
          <p:spPr>
            <a:xfrm>
              <a:off x="3395186" y="2416040"/>
              <a:ext cx="2232342" cy="646331"/>
            </a:xfrm>
            <a:prstGeom prst="rect">
              <a:avLst/>
            </a:prstGeom>
            <a:noFill/>
          </p:spPr>
          <p:txBody>
            <a:bodyPr wrap="none" rtlCol="0">
              <a:spAutoFit/>
            </a:bodyPr>
            <a:lstStyle/>
            <a:p>
              <a:r>
                <a:rPr lang="en-US" sz="1800" dirty="0"/>
                <a:t>HelloWorld in CPRL</a:t>
              </a:r>
            </a:p>
            <a:p>
              <a:r>
                <a:rPr lang="en-US" sz="1800" dirty="0"/>
                <a:t>assembly language</a:t>
              </a:r>
            </a:p>
          </p:txBody>
        </p:sp>
        <p:sp>
          <p:nvSpPr>
            <p:cNvPr id="81" name="TextBox 80"/>
            <p:cNvSpPr txBox="1"/>
            <p:nvPr/>
          </p:nvSpPr>
          <p:spPr>
            <a:xfrm>
              <a:off x="6594310" y="2416040"/>
              <a:ext cx="2129750" cy="646331"/>
            </a:xfrm>
            <a:prstGeom prst="rect">
              <a:avLst/>
            </a:prstGeom>
            <a:noFill/>
          </p:spPr>
          <p:txBody>
            <a:bodyPr wrap="none" rtlCol="0">
              <a:spAutoFit/>
            </a:bodyPr>
            <a:lstStyle/>
            <a:p>
              <a:r>
                <a:rPr lang="en-US" sz="1800" dirty="0"/>
                <a:t>HelloWorld in CVM</a:t>
              </a:r>
            </a:p>
            <a:p>
              <a:r>
                <a:rPr lang="en-US" sz="1800" dirty="0"/>
                <a:t>machine language</a:t>
              </a:r>
            </a:p>
          </p:txBody>
        </p:sp>
        <p:sp>
          <p:nvSpPr>
            <p:cNvPr id="82" name="TextBox 81"/>
            <p:cNvSpPr txBox="1"/>
            <p:nvPr/>
          </p:nvSpPr>
          <p:spPr>
            <a:xfrm>
              <a:off x="975244" y="4347966"/>
              <a:ext cx="1159292" cy="1200329"/>
            </a:xfrm>
            <a:prstGeom prst="rect">
              <a:avLst/>
            </a:prstGeom>
            <a:noFill/>
          </p:spPr>
          <p:txBody>
            <a:bodyPr wrap="none" rtlCol="0">
              <a:spAutoFit/>
            </a:bodyPr>
            <a:lstStyle/>
            <a:p>
              <a:r>
                <a:rPr lang="en-US" sz="1800" dirty="0"/>
                <a:t>Compiled</a:t>
              </a:r>
            </a:p>
            <a:p>
              <a:r>
                <a:rPr lang="en-US" sz="1800" dirty="0"/>
                <a:t>version</a:t>
              </a:r>
            </a:p>
            <a:p>
              <a:r>
                <a:rPr lang="en-US" sz="1800" dirty="0"/>
                <a:t>of your</a:t>
              </a:r>
            </a:p>
            <a:p>
              <a:r>
                <a:rPr lang="en-US" sz="1800" dirty="0"/>
                <a:t>compiler</a:t>
              </a:r>
            </a:p>
          </p:txBody>
        </p:sp>
        <p:sp>
          <p:nvSpPr>
            <p:cNvPr id="83" name="TextBox 82"/>
            <p:cNvSpPr txBox="1"/>
            <p:nvPr/>
          </p:nvSpPr>
          <p:spPr>
            <a:xfrm>
              <a:off x="3912592" y="4347966"/>
              <a:ext cx="1249060" cy="923330"/>
            </a:xfrm>
            <a:prstGeom prst="rect">
              <a:avLst/>
            </a:prstGeom>
            <a:noFill/>
          </p:spPr>
          <p:txBody>
            <a:bodyPr wrap="none" rtlCol="0">
              <a:spAutoFit/>
            </a:bodyPr>
            <a:lstStyle/>
            <a:p>
              <a:r>
                <a:rPr lang="en-US" sz="1800" dirty="0"/>
                <a:t>Provided</a:t>
              </a:r>
            </a:p>
            <a:p>
              <a:r>
                <a:rPr lang="en-US" sz="1800" dirty="0"/>
                <a:t>CVM</a:t>
              </a:r>
            </a:p>
            <a:p>
              <a:r>
                <a:rPr lang="en-US" sz="1800" dirty="0"/>
                <a:t>assembler</a:t>
              </a:r>
            </a:p>
          </p:txBody>
        </p:sp>
        <p:sp>
          <p:nvSpPr>
            <p:cNvPr id="3" name="Diamond 2"/>
            <p:cNvSpPr/>
            <p:nvPr/>
          </p:nvSpPr>
          <p:spPr bwMode="auto">
            <a:xfrm>
              <a:off x="5614086" y="3909131"/>
              <a:ext cx="190228" cy="190228"/>
            </a:xfrm>
            <a:prstGeom prst="diamond">
              <a:avLst/>
            </a:prstGeom>
            <a:noFill/>
            <a:ln w="9525">
              <a:noFill/>
              <a:round/>
              <a:headEnd/>
              <a:tailEnd/>
            </a:ln>
          </p:spPr>
          <p:txBody>
            <a:bodyPr wrap="none" lIns="92075" tIns="46038" rIns="92075" bIns="46038" rtlCol="0" anchor="ctr"/>
            <a:lstStyle/>
            <a:p>
              <a:pPr algn="ctr"/>
              <a:endParaRPr lang="en-US"/>
            </a:p>
          </p:txBody>
        </p:sp>
        <p:sp>
          <p:nvSpPr>
            <p:cNvPr id="85" name="Diamond 84"/>
            <p:cNvSpPr/>
            <p:nvPr/>
          </p:nvSpPr>
          <p:spPr bwMode="auto">
            <a:xfrm>
              <a:off x="2528258" y="3896017"/>
              <a:ext cx="190228" cy="190228"/>
            </a:xfrm>
            <a:prstGeom prst="diamond">
              <a:avLst/>
            </a:prstGeom>
            <a:noFill/>
            <a:ln w="9525">
              <a:noFill/>
              <a:round/>
              <a:headEnd/>
              <a:tailEnd/>
            </a:ln>
          </p:spPr>
          <p:txBody>
            <a:bodyPr wrap="none" lIns="92075" tIns="46038" rIns="92075" bIns="46038" rtlCol="0" anchor="ctr"/>
            <a:lstStyle/>
            <a:p>
              <a:pPr algn="ctr"/>
              <a:endParaRPr lang="en-US"/>
            </a:p>
          </p:txBody>
        </p:sp>
        <p:cxnSp>
          <p:nvCxnSpPr>
            <p:cNvPr id="7" name="Elbow Connector 6"/>
            <p:cNvCxnSpPr>
              <a:stCxn id="82" idx="3"/>
              <a:endCxn id="85" idx="1"/>
            </p:cNvCxnSpPr>
            <p:nvPr/>
          </p:nvCxnSpPr>
          <p:spPr bwMode="auto">
            <a:xfrm flipV="1">
              <a:off x="2134536" y="3991131"/>
              <a:ext cx="393722" cy="957000"/>
            </a:xfrm>
            <a:prstGeom prst="bentConnector3">
              <a:avLst/>
            </a:prstGeom>
            <a:noFill/>
            <a:ln w="9525" cap="flat" cmpd="sng" algn="ctr">
              <a:solidFill>
                <a:schemeClr val="tx1"/>
              </a:solidFill>
              <a:prstDash val="solid"/>
              <a:round/>
              <a:headEnd type="none" w="med" len="med"/>
              <a:tailEnd type="triangle"/>
            </a:ln>
            <a:effectLst/>
          </p:spPr>
        </p:cxnSp>
        <p:cxnSp>
          <p:nvCxnSpPr>
            <p:cNvPr id="90" name="Elbow Connector 89"/>
            <p:cNvCxnSpPr>
              <a:stCxn id="83" idx="3"/>
              <a:endCxn id="3" idx="1"/>
            </p:cNvCxnSpPr>
            <p:nvPr/>
          </p:nvCxnSpPr>
          <p:spPr bwMode="auto">
            <a:xfrm flipV="1">
              <a:off x="5161652" y="4004245"/>
              <a:ext cx="452434" cy="805386"/>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5" name="Flowchart: Off-page Connector 74"/>
            <p:cNvSpPr/>
            <p:nvPr/>
          </p:nvSpPr>
          <p:spPr bwMode="auto">
            <a:xfrm>
              <a:off x="2514936" y="515874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6" name="Flowchart: Off-page Connector 75"/>
            <p:cNvSpPr/>
            <p:nvPr/>
          </p:nvSpPr>
          <p:spPr bwMode="auto">
            <a:xfrm>
              <a:off x="5610107" y="516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a:t>©SoftMoore Consulting</a:t>
            </a:r>
          </a:p>
        </p:txBody>
      </p:sp>
      <p:sp>
        <p:nvSpPr>
          <p:cNvPr id="39939" name="Slide Number Placeholder 4"/>
          <p:cNvSpPr>
            <a:spLocks noGrp="1"/>
          </p:cNvSpPr>
          <p:nvPr>
            <p:ph type="sldNum" sz="quarter" idx="11"/>
          </p:nvPr>
        </p:nvSpPr>
        <p:spPr>
          <a:noFill/>
        </p:spPr>
        <p:txBody>
          <a:bodyPr/>
          <a:lstStyle/>
          <a:p>
            <a:r>
              <a:rPr lang="en-US"/>
              <a:t>Slide </a:t>
            </a:r>
            <a:fld id="{886EEF83-9573-4C6A-A1DA-4BBA5A4368E3}" type="slidenum">
              <a:rPr lang="en-US" smtClean="0"/>
              <a:pPr/>
              <a:t>39</a:t>
            </a:fld>
            <a:endParaRPr lang="en-US"/>
          </a:p>
        </p:txBody>
      </p:sp>
      <p:sp>
        <p:nvSpPr>
          <p:cNvPr id="39940"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9941" name="Rectangle 3"/>
          <p:cNvSpPr>
            <a:spLocks noGrp="1" noChangeArrowheads="1"/>
          </p:cNvSpPr>
          <p:nvPr>
            <p:ph type="body" idx="1"/>
          </p:nvPr>
        </p:nvSpPr>
        <p:spPr/>
        <p:txBody>
          <a:bodyPr/>
          <a:lstStyle/>
          <a:p>
            <a:r>
              <a:rPr lang="en-US" dirty="0"/>
              <a:t>I will provide a CVM interpreter (emulator) that runs on the JVM.  You can use the CVM interpreter to execute programs compiled using your compiler and assembled using the CVM assembler.</a:t>
            </a:r>
          </a:p>
        </p:txBody>
      </p:sp>
      <p:grpSp>
        <p:nvGrpSpPr>
          <p:cNvPr id="2" name="Group 1"/>
          <p:cNvGrpSpPr/>
          <p:nvPr/>
        </p:nvGrpSpPr>
        <p:grpSpPr>
          <a:xfrm>
            <a:off x="3886200" y="2971800"/>
            <a:ext cx="3004776" cy="3292792"/>
            <a:chOff x="3932238" y="3022767"/>
            <a:chExt cx="3004776" cy="3292792"/>
          </a:xfrm>
        </p:grpSpPr>
        <p:sp>
          <p:nvSpPr>
            <p:cNvPr id="39942" name="Rectangle 4"/>
            <p:cNvSpPr>
              <a:spLocks noChangeArrowheads="1"/>
            </p:cNvSpPr>
            <p:nvPr/>
          </p:nvSpPr>
          <p:spPr bwMode="auto">
            <a:xfrm>
              <a:off x="4116805" y="37546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CVM</a:t>
              </a:r>
            </a:p>
            <a:p>
              <a:endParaRPr lang="en-US" sz="1500" dirty="0"/>
            </a:p>
            <a:p>
              <a:r>
                <a:rPr lang="en-US" sz="1500" dirty="0"/>
                <a:t>JVM</a:t>
              </a:r>
            </a:p>
          </p:txBody>
        </p:sp>
        <p:sp>
          <p:nvSpPr>
            <p:cNvPr id="39943" name="Rectangle 17"/>
            <p:cNvSpPr>
              <a:spLocks noChangeArrowheads="1"/>
            </p:cNvSpPr>
            <p:nvPr/>
          </p:nvSpPr>
          <p:spPr bwMode="auto">
            <a:xfrm>
              <a:off x="4116805" y="46690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39944" name="Text Box 18"/>
            <p:cNvSpPr txBox="1">
              <a:spLocks noChangeArrowheads="1"/>
            </p:cNvSpPr>
            <p:nvPr/>
          </p:nvSpPr>
          <p:spPr bwMode="auto">
            <a:xfrm>
              <a:off x="5656854" y="3705074"/>
              <a:ext cx="1280160" cy="1016305"/>
            </a:xfrm>
            <a:prstGeom prst="rect">
              <a:avLst/>
            </a:prstGeom>
            <a:noFill/>
            <a:ln w="9525">
              <a:noFill/>
              <a:miter lim="800000"/>
              <a:headEnd/>
              <a:tailEnd/>
            </a:ln>
          </p:spPr>
          <p:txBody>
            <a:bodyPr wrap="square" lIns="92075" tIns="46038" rIns="92075" bIns="46038">
              <a:spAutoFit/>
            </a:bodyPr>
            <a:lstStyle/>
            <a:p>
              <a:pPr algn="l"/>
              <a:r>
                <a:rPr lang="en-US" sz="2000" dirty="0"/>
                <a:t>Provided</a:t>
              </a:r>
            </a:p>
            <a:p>
              <a:pPr algn="l"/>
              <a:r>
                <a:rPr lang="en-US" sz="2000" dirty="0"/>
                <a:t>CVM</a:t>
              </a:r>
            </a:p>
            <a:p>
              <a:pPr algn="l"/>
              <a:r>
                <a:rPr lang="en-US" sz="2000" dirty="0"/>
                <a:t>emulator</a:t>
              </a:r>
            </a:p>
          </p:txBody>
        </p:sp>
        <p:cxnSp>
          <p:nvCxnSpPr>
            <p:cNvPr id="39945" name="AutoShape 19"/>
            <p:cNvCxnSpPr>
              <a:cxnSpLocks noChangeShapeType="1"/>
              <a:stCxn id="39944" idx="1"/>
              <a:endCxn id="39942" idx="3"/>
            </p:cNvCxnSpPr>
            <p:nvPr/>
          </p:nvCxnSpPr>
          <p:spPr bwMode="auto">
            <a:xfrm flipH="1" flipV="1">
              <a:off x="5031205" y="4211804"/>
              <a:ext cx="625649" cy="1423"/>
            </a:xfrm>
            <a:prstGeom prst="straightConnector1">
              <a:avLst/>
            </a:prstGeom>
            <a:noFill/>
            <a:ln w="9525">
              <a:solidFill>
                <a:schemeClr val="tx1"/>
              </a:solidFill>
              <a:round/>
              <a:headEnd/>
              <a:tailEnd type="triangle" w="med" len="med"/>
            </a:ln>
          </p:spPr>
        </p:cxnSp>
        <p:grpSp>
          <p:nvGrpSpPr>
            <p:cNvPr id="31" name="Group 30"/>
            <p:cNvGrpSpPr/>
            <p:nvPr/>
          </p:nvGrpSpPr>
          <p:grpSpPr>
            <a:xfrm>
              <a:off x="3932238" y="3022767"/>
              <a:ext cx="1281112" cy="731837"/>
              <a:chOff x="3932238" y="2938463"/>
              <a:chExt cx="1281112" cy="731837"/>
            </a:xfrm>
          </p:grpSpPr>
          <p:grpSp>
            <p:nvGrpSpPr>
              <p:cNvPr id="39948" name="Group 30"/>
              <p:cNvGrpSpPr>
                <a:grpSpLocks/>
              </p:cNvGrpSpPr>
              <p:nvPr/>
            </p:nvGrpSpPr>
            <p:grpSpPr bwMode="auto">
              <a:xfrm>
                <a:off x="3932238" y="2938463"/>
                <a:ext cx="1281112" cy="731837"/>
                <a:chOff x="1420" y="3235"/>
                <a:chExt cx="807" cy="461"/>
              </a:xfrm>
            </p:grpSpPr>
            <p:sp>
              <p:nvSpPr>
                <p:cNvPr id="39951" name="Line 3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2" name="Line 3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3" name="Line 3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4" name="Line 3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5" name="Arc 3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9956" name="Arc 3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9949" name="Text Box 37"/>
              <p:cNvSpPr txBox="1">
                <a:spLocks noChangeArrowheads="1"/>
              </p:cNvSpPr>
              <p:nvPr/>
            </p:nvSpPr>
            <p:spPr bwMode="auto">
              <a:xfrm>
                <a:off x="4243695" y="3325813"/>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39950" name="Text Box 38"/>
              <p:cNvSpPr txBox="1">
                <a:spLocks noChangeArrowheads="1"/>
              </p:cNvSpPr>
              <p:nvPr/>
            </p:nvSpPr>
            <p:spPr bwMode="auto">
              <a:xfrm>
                <a:off x="4264025" y="2963863"/>
                <a:ext cx="620712"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grpSp>
        <p:sp>
          <p:nvSpPr>
            <p:cNvPr id="29" name="Flowchart: Off-page Connector 28"/>
            <p:cNvSpPr/>
            <p:nvPr/>
          </p:nvSpPr>
          <p:spPr bwMode="auto">
            <a:xfrm>
              <a:off x="4116805" y="558403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0"/>
          </p:nvPr>
        </p:nvSpPr>
        <p:spPr>
          <a:noFill/>
        </p:spPr>
        <p:txBody>
          <a:bodyPr/>
          <a:lstStyle/>
          <a:p>
            <a:r>
              <a:rPr lang="en-US"/>
              <a:t>©SoftMoore Consulting</a:t>
            </a:r>
          </a:p>
        </p:txBody>
      </p:sp>
      <p:sp>
        <p:nvSpPr>
          <p:cNvPr id="8195" name="Slide Number Placeholder 3"/>
          <p:cNvSpPr>
            <a:spLocks noGrp="1"/>
          </p:cNvSpPr>
          <p:nvPr>
            <p:ph type="sldNum" sz="quarter" idx="11"/>
          </p:nvPr>
        </p:nvSpPr>
        <p:spPr>
          <a:noFill/>
        </p:spPr>
        <p:txBody>
          <a:bodyPr/>
          <a:lstStyle/>
          <a:p>
            <a:r>
              <a:rPr lang="en-US"/>
              <a:t>Slide </a:t>
            </a:r>
            <a:fld id="{40613E0E-B9E0-4318-9AE9-767E1A6AD563}" type="slidenum">
              <a:rPr lang="en-US" smtClean="0"/>
              <a:pPr/>
              <a:t>4</a:t>
            </a:fld>
            <a:endParaRPr lang="en-US"/>
          </a:p>
        </p:txBody>
      </p:sp>
      <p:sp>
        <p:nvSpPr>
          <p:cNvPr id="8196" name="Rectangle 2"/>
          <p:cNvSpPr>
            <a:spLocks noGrp="1" noChangeArrowheads="1"/>
          </p:cNvSpPr>
          <p:nvPr>
            <p:ph type="title"/>
          </p:nvPr>
        </p:nvSpPr>
        <p:spPr/>
        <p:txBody>
          <a:bodyPr/>
          <a:lstStyle/>
          <a:p>
            <a:r>
              <a:rPr lang="en-US"/>
              <a:t>Simplified View of </a:t>
            </a:r>
            <a:br>
              <a:rPr lang="en-US"/>
            </a:br>
            <a:r>
              <a:rPr lang="en-US"/>
              <a:t>Compile/Execute Cycle</a:t>
            </a:r>
          </a:p>
        </p:txBody>
      </p:sp>
      <p:grpSp>
        <p:nvGrpSpPr>
          <p:cNvPr id="2" name="Group 1"/>
          <p:cNvGrpSpPr/>
          <p:nvPr/>
        </p:nvGrpSpPr>
        <p:grpSpPr>
          <a:xfrm>
            <a:off x="1244900" y="2134486"/>
            <a:ext cx="6654201" cy="3885314"/>
            <a:chOff x="1246090" y="1849438"/>
            <a:chExt cx="6654201" cy="3885314"/>
          </a:xfrm>
        </p:grpSpPr>
        <p:sp>
          <p:nvSpPr>
            <p:cNvPr id="8197" name="Rectangle 4"/>
            <p:cNvSpPr>
              <a:spLocks noChangeArrowheads="1"/>
            </p:cNvSpPr>
            <p:nvPr/>
          </p:nvSpPr>
          <p:spPr bwMode="auto">
            <a:xfrm>
              <a:off x="3567113" y="1849438"/>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dirty="0"/>
                <a:t>Compiler</a:t>
              </a:r>
            </a:p>
          </p:txBody>
        </p:sp>
        <p:sp>
          <p:nvSpPr>
            <p:cNvPr id="8198" name="Oval 6"/>
            <p:cNvSpPr>
              <a:spLocks noChangeArrowheads="1"/>
            </p:cNvSpPr>
            <p:nvPr/>
          </p:nvSpPr>
          <p:spPr bwMode="auto">
            <a:xfrm>
              <a:off x="124688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Source</a:t>
              </a:r>
            </a:p>
            <a:p>
              <a:r>
                <a:rPr lang="en-US" sz="2000" dirty="0"/>
                <a:t>Program</a:t>
              </a:r>
            </a:p>
          </p:txBody>
        </p:sp>
        <p:sp>
          <p:nvSpPr>
            <p:cNvPr id="8199" name="Oval 7"/>
            <p:cNvSpPr>
              <a:spLocks noChangeArrowheads="1"/>
            </p:cNvSpPr>
            <p:nvPr/>
          </p:nvSpPr>
          <p:spPr bwMode="auto">
            <a:xfrm>
              <a:off x="625703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00" name="Oval 9"/>
            <p:cNvSpPr>
              <a:spLocks noChangeArrowheads="1"/>
            </p:cNvSpPr>
            <p:nvPr/>
          </p:nvSpPr>
          <p:spPr bwMode="auto">
            <a:xfrm>
              <a:off x="124609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Program</a:t>
              </a:r>
              <a:br>
                <a:rPr lang="en-US" sz="2000" dirty="0"/>
              </a:br>
              <a:r>
                <a:rPr lang="en-US" sz="2000" dirty="0"/>
                <a:t>Input</a:t>
              </a:r>
            </a:p>
          </p:txBody>
        </p:sp>
        <p:sp>
          <p:nvSpPr>
            <p:cNvPr id="8201" name="Oval 10"/>
            <p:cNvSpPr>
              <a:spLocks noChangeArrowheads="1"/>
            </p:cNvSpPr>
            <p:nvPr/>
          </p:nvSpPr>
          <p:spPr bwMode="auto">
            <a:xfrm>
              <a:off x="625624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grpSp>
          <p:nvGrpSpPr>
            <p:cNvPr id="8202" name="Group 13"/>
            <p:cNvGrpSpPr>
              <a:grpSpLocks/>
            </p:cNvGrpSpPr>
            <p:nvPr/>
          </p:nvGrpSpPr>
          <p:grpSpPr bwMode="auto">
            <a:xfrm>
              <a:off x="3567113" y="3990975"/>
              <a:ext cx="2011362" cy="1279525"/>
              <a:chOff x="2381" y="2640"/>
              <a:chExt cx="1267" cy="806"/>
            </a:xfrm>
          </p:grpSpPr>
          <p:sp>
            <p:nvSpPr>
              <p:cNvPr id="8209" name="Oval 8"/>
              <p:cNvSpPr>
                <a:spLocks noChangeArrowheads="1"/>
              </p:cNvSpPr>
              <p:nvPr/>
            </p:nvSpPr>
            <p:spPr bwMode="auto">
              <a:xfrm>
                <a:off x="2496" y="2729"/>
                <a:ext cx="1035" cy="628"/>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10" name="Rectangle 12"/>
              <p:cNvSpPr>
                <a:spLocks noChangeArrowheads="1"/>
              </p:cNvSpPr>
              <p:nvPr/>
            </p:nvSpPr>
            <p:spPr bwMode="auto">
              <a:xfrm>
                <a:off x="2381" y="2640"/>
                <a:ext cx="1267" cy="806"/>
              </a:xfrm>
              <a:prstGeom prst="rect">
                <a:avLst/>
              </a:prstGeom>
              <a:noFill/>
              <a:ln w="12700">
                <a:solidFill>
                  <a:schemeClr val="tx1"/>
                </a:solidFill>
                <a:miter lim="800000"/>
                <a:headEnd/>
                <a:tailEnd/>
              </a:ln>
            </p:spPr>
            <p:txBody>
              <a:bodyPr wrap="none" lIns="92075" tIns="46038" rIns="92075" bIns="46038" anchor="ctr"/>
              <a:lstStyle/>
              <a:p>
                <a:endParaRPr lang="en-US"/>
              </a:p>
            </p:txBody>
          </p:sp>
        </p:grpSp>
        <p:cxnSp>
          <p:nvCxnSpPr>
            <p:cNvPr id="8203" name="AutoShape 14"/>
            <p:cNvCxnSpPr>
              <a:cxnSpLocks noChangeShapeType="1"/>
              <a:stCxn id="8198" idx="6"/>
              <a:endCxn id="8197" idx="1"/>
            </p:cNvCxnSpPr>
            <p:nvPr/>
          </p:nvCxnSpPr>
          <p:spPr bwMode="auto">
            <a:xfrm>
              <a:off x="2890141" y="2397125"/>
              <a:ext cx="676972" cy="794"/>
            </a:xfrm>
            <a:prstGeom prst="straightConnector1">
              <a:avLst/>
            </a:prstGeom>
            <a:noFill/>
            <a:ln w="12700">
              <a:solidFill>
                <a:schemeClr val="tx1"/>
              </a:solidFill>
              <a:round/>
              <a:headEnd/>
              <a:tailEnd type="stealth" w="lg" len="lg"/>
            </a:ln>
          </p:spPr>
        </p:cxnSp>
        <p:cxnSp>
          <p:nvCxnSpPr>
            <p:cNvPr id="8204" name="AutoShape 15"/>
            <p:cNvCxnSpPr>
              <a:cxnSpLocks noChangeShapeType="1"/>
              <a:stCxn id="8197" idx="3"/>
              <a:endCxn id="8199" idx="2"/>
            </p:cNvCxnSpPr>
            <p:nvPr/>
          </p:nvCxnSpPr>
          <p:spPr bwMode="auto">
            <a:xfrm flipV="1">
              <a:off x="5578475" y="2397125"/>
              <a:ext cx="678559" cy="794"/>
            </a:xfrm>
            <a:prstGeom prst="straightConnector1">
              <a:avLst/>
            </a:prstGeom>
            <a:noFill/>
            <a:ln w="12700">
              <a:solidFill>
                <a:schemeClr val="tx1"/>
              </a:solidFill>
              <a:round/>
              <a:headEnd/>
              <a:tailEnd type="stealth" w="lg" len="lg"/>
            </a:ln>
          </p:spPr>
        </p:cxnSp>
        <p:cxnSp>
          <p:nvCxnSpPr>
            <p:cNvPr id="8205" name="AutoShape 17"/>
            <p:cNvCxnSpPr>
              <a:cxnSpLocks noChangeShapeType="1"/>
              <a:stCxn id="8210" idx="3"/>
              <a:endCxn id="8201" idx="2"/>
            </p:cNvCxnSpPr>
            <p:nvPr/>
          </p:nvCxnSpPr>
          <p:spPr bwMode="auto">
            <a:xfrm>
              <a:off x="5578475" y="4630738"/>
              <a:ext cx="677765" cy="0"/>
            </a:xfrm>
            <a:prstGeom prst="straightConnector1">
              <a:avLst/>
            </a:prstGeom>
            <a:noFill/>
            <a:ln w="9525">
              <a:solidFill>
                <a:schemeClr val="tx1"/>
              </a:solidFill>
              <a:round/>
              <a:headEnd/>
              <a:tailEnd type="stealth" w="lg" len="lg"/>
            </a:ln>
          </p:spPr>
        </p:cxnSp>
        <p:sp>
          <p:nvSpPr>
            <p:cNvPr id="8206" name="Text Box 18"/>
            <p:cNvSpPr txBox="1">
              <a:spLocks noChangeArrowheads="1"/>
            </p:cNvSpPr>
            <p:nvPr/>
          </p:nvSpPr>
          <p:spPr bwMode="auto">
            <a:xfrm>
              <a:off x="4007743" y="3016250"/>
              <a:ext cx="1128514" cy="400752"/>
            </a:xfrm>
            <a:prstGeom prst="rect">
              <a:avLst/>
            </a:prstGeom>
            <a:noFill/>
            <a:ln w="9525">
              <a:noFill/>
              <a:miter lim="800000"/>
              <a:headEnd/>
              <a:tailEnd/>
            </a:ln>
          </p:spPr>
          <p:txBody>
            <a:bodyPr wrap="none" lIns="92075" tIns="46038" rIns="92075" bIns="46038">
              <a:spAutoFit/>
            </a:bodyPr>
            <a:lstStyle/>
            <a:p>
              <a:r>
                <a:rPr lang="en-US" sz="2000"/>
                <a:t>Compile</a:t>
              </a:r>
            </a:p>
          </p:txBody>
        </p:sp>
        <p:sp>
          <p:nvSpPr>
            <p:cNvPr id="8207" name="Text Box 19"/>
            <p:cNvSpPr txBox="1">
              <a:spLocks noChangeArrowheads="1"/>
            </p:cNvSpPr>
            <p:nvPr/>
          </p:nvSpPr>
          <p:spPr bwMode="auto">
            <a:xfrm>
              <a:off x="4017345" y="533400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cxnSp>
          <p:nvCxnSpPr>
            <p:cNvPr id="8208" name="AutoShape 20"/>
            <p:cNvCxnSpPr>
              <a:cxnSpLocks noChangeShapeType="1"/>
              <a:stCxn id="8200" idx="6"/>
              <a:endCxn id="8210" idx="1"/>
            </p:cNvCxnSpPr>
            <p:nvPr/>
          </p:nvCxnSpPr>
          <p:spPr bwMode="auto">
            <a:xfrm>
              <a:off x="2889347" y="4630738"/>
              <a:ext cx="677766" cy="0"/>
            </a:xfrm>
            <a:prstGeom prst="straightConnector1">
              <a:avLst/>
            </a:prstGeom>
            <a:noFill/>
            <a:ln w="12700">
              <a:solidFill>
                <a:schemeClr val="tx1"/>
              </a:solidFill>
              <a:round/>
              <a:headEnd/>
              <a:tailEnd type="stealth" w="lg" len="lg"/>
            </a:ln>
          </p:spPr>
        </p:cxnSp>
      </p:grpSp>
      <p:sp>
        <p:nvSpPr>
          <p:cNvPr id="3" name="TextBox 2">
            <a:extLst>
              <a:ext uri="{FF2B5EF4-FFF2-40B4-BE49-F238E27FC236}">
                <a16:creationId xmlns:a16="http://schemas.microsoft.com/office/drawing/2014/main" id="{44375839-4334-3DA6-9739-3E743A99ED0D}"/>
              </a:ext>
            </a:extLst>
          </p:cNvPr>
          <p:cNvSpPr txBox="1"/>
          <p:nvPr/>
        </p:nvSpPr>
        <p:spPr>
          <a:xfrm>
            <a:off x="3179311" y="1447800"/>
            <a:ext cx="2785378" cy="461665"/>
          </a:xfrm>
          <a:prstGeom prst="rect">
            <a:avLst/>
          </a:prstGeom>
          <a:noFill/>
        </p:spPr>
        <p:txBody>
          <a:bodyPr wrap="none" rtlCol="0">
            <a:spAutoFit/>
          </a:bodyPr>
          <a:lstStyle/>
          <a:p>
            <a:r>
              <a:rPr lang="en-US" dirty="0"/>
              <a:t>A two-step process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0"/>
          </p:nvPr>
        </p:nvSpPr>
        <p:spPr>
          <a:noFill/>
        </p:spPr>
        <p:txBody>
          <a:bodyPr/>
          <a:lstStyle/>
          <a:p>
            <a:r>
              <a:rPr lang="en-US"/>
              <a:t>©SoftMoore Consulting</a:t>
            </a:r>
          </a:p>
        </p:txBody>
      </p:sp>
      <p:sp>
        <p:nvSpPr>
          <p:cNvPr id="9219" name="Slide Number Placeholder 5"/>
          <p:cNvSpPr>
            <a:spLocks noGrp="1"/>
          </p:cNvSpPr>
          <p:nvPr>
            <p:ph type="sldNum" sz="quarter" idx="11"/>
          </p:nvPr>
        </p:nvSpPr>
        <p:spPr>
          <a:noFill/>
        </p:spPr>
        <p:txBody>
          <a:bodyPr/>
          <a:lstStyle/>
          <a:p>
            <a:r>
              <a:rPr lang="en-US"/>
              <a:t>Slide </a:t>
            </a:r>
            <a:fld id="{582D005A-583F-44FB-94A8-62FF9ED25918}" type="slidenum">
              <a:rPr lang="en-US" smtClean="0"/>
              <a:pPr/>
              <a:t>5</a:t>
            </a:fld>
            <a:endParaRPr lang="en-US"/>
          </a:p>
        </p:txBody>
      </p:sp>
      <p:sp>
        <p:nvSpPr>
          <p:cNvPr id="9220" name="Rectangle 2"/>
          <p:cNvSpPr>
            <a:spLocks noGrp="1" noChangeArrowheads="1"/>
          </p:cNvSpPr>
          <p:nvPr>
            <p:ph type="title"/>
          </p:nvPr>
        </p:nvSpPr>
        <p:spPr/>
        <p:txBody>
          <a:bodyPr/>
          <a:lstStyle/>
          <a:p>
            <a:r>
              <a:rPr lang="en-US" dirty="0"/>
              <a:t>Language Versus Implementation</a:t>
            </a:r>
          </a:p>
        </p:txBody>
      </p:sp>
      <p:sp>
        <p:nvSpPr>
          <p:cNvPr id="9221" name="Rectangle 3"/>
          <p:cNvSpPr>
            <a:spLocks noGrp="1" noChangeArrowheads="1"/>
          </p:cNvSpPr>
          <p:nvPr>
            <p:ph type="body" sz="half" idx="1"/>
          </p:nvPr>
        </p:nvSpPr>
        <p:spPr>
          <a:xfrm>
            <a:off x="458788" y="1363663"/>
            <a:ext cx="4032250" cy="4935537"/>
          </a:xfrm>
        </p:spPr>
        <p:txBody>
          <a:bodyPr/>
          <a:lstStyle/>
          <a:p>
            <a:pPr marL="347472" indent="-347472">
              <a:buFontTx/>
              <a:buNone/>
            </a:pPr>
            <a:r>
              <a:rPr lang="en-US" sz="2200" b="1" dirty="0"/>
              <a:t>Language</a:t>
            </a:r>
          </a:p>
          <a:p>
            <a:pPr marL="347472" indent="-347472"/>
            <a:r>
              <a:rPr lang="en-US" sz="2200" dirty="0"/>
              <a:t>Identifier may have an arbitrary number of characters</a:t>
            </a:r>
          </a:p>
          <a:p>
            <a:pPr marL="347472" indent="-347472"/>
            <a:r>
              <a:rPr lang="en-US" sz="2200" dirty="0"/>
              <a:t>Integer types with arbitrary number of digits</a:t>
            </a:r>
          </a:p>
          <a:p>
            <a:pPr marL="347472" indent="-347472"/>
            <a:r>
              <a:rPr lang="en-US" sz="2200" dirty="0"/>
              <a:t>Precision of floating-point types is not specified</a:t>
            </a:r>
          </a:p>
        </p:txBody>
      </p:sp>
      <p:sp>
        <p:nvSpPr>
          <p:cNvPr id="9222" name="Rectangle 4"/>
          <p:cNvSpPr>
            <a:spLocks noGrp="1" noChangeArrowheads="1"/>
          </p:cNvSpPr>
          <p:nvPr>
            <p:ph type="body" sz="half" idx="2"/>
          </p:nvPr>
        </p:nvSpPr>
        <p:spPr>
          <a:xfrm>
            <a:off x="4652963" y="1363663"/>
            <a:ext cx="4032250" cy="4935537"/>
          </a:xfrm>
        </p:spPr>
        <p:txBody>
          <a:bodyPr/>
          <a:lstStyle/>
          <a:p>
            <a:pPr marL="347472" indent="-347472">
              <a:buFontTx/>
              <a:buNone/>
            </a:pPr>
            <a:r>
              <a:rPr lang="en-US" sz="2200" b="1" dirty="0"/>
              <a:t>Implementation</a:t>
            </a:r>
          </a:p>
          <a:p>
            <a:pPr marL="347472" indent="-347472"/>
            <a:r>
              <a:rPr lang="en-US" sz="2200" dirty="0"/>
              <a:t>May restrict the number of significant characters</a:t>
            </a:r>
            <a:br>
              <a:rPr lang="en-US" sz="2200" dirty="0"/>
            </a:br>
            <a:endParaRPr lang="en-US" sz="2200" dirty="0"/>
          </a:p>
          <a:p>
            <a:pPr marL="347472" indent="-347472"/>
            <a:r>
              <a:rPr lang="en-US" sz="2200" dirty="0"/>
              <a:t>Can restrict valid range of integer types</a:t>
            </a:r>
          </a:p>
          <a:p>
            <a:pPr marL="347472" indent="-347472"/>
            <a:r>
              <a:rPr lang="en-US" sz="2200" dirty="0"/>
              <a:t>Precision of floating-point types is (usually) determined by the machine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9773AE81-8315-434D-A757-2BB8D5A88FB5}" type="slidenum">
              <a:rPr lang="en-US" smtClean="0"/>
              <a:pPr/>
              <a:t>6</a:t>
            </a:fld>
            <a:endParaRPr lang="en-US"/>
          </a:p>
        </p:txBody>
      </p:sp>
      <p:sp>
        <p:nvSpPr>
          <p:cNvPr id="10244" name="Rectangle 2"/>
          <p:cNvSpPr>
            <a:spLocks noGrp="1" noChangeArrowheads="1"/>
          </p:cNvSpPr>
          <p:nvPr>
            <p:ph type="title"/>
          </p:nvPr>
        </p:nvSpPr>
        <p:spPr/>
        <p:txBody>
          <a:bodyPr/>
          <a:lstStyle/>
          <a:p>
            <a:r>
              <a:rPr lang="en-US"/>
              <a:t>Role of a Compiler</a:t>
            </a:r>
          </a:p>
        </p:txBody>
      </p:sp>
      <p:sp>
        <p:nvSpPr>
          <p:cNvPr id="10245" name="Rectangle 3"/>
          <p:cNvSpPr>
            <a:spLocks noGrp="1" noChangeArrowheads="1"/>
          </p:cNvSpPr>
          <p:nvPr>
            <p:ph type="body" idx="1"/>
          </p:nvPr>
        </p:nvSpPr>
        <p:spPr/>
        <p:txBody>
          <a:bodyPr/>
          <a:lstStyle/>
          <a:p>
            <a:r>
              <a:rPr lang="en-US" dirty="0"/>
              <a:t>A compiler must first verify that the source program is valid with respect to the source language definition.</a:t>
            </a:r>
          </a:p>
          <a:p>
            <a:r>
              <a:rPr lang="en-US" dirty="0"/>
              <a:t>If the source program is valid, the compiler must produce a </a:t>
            </a:r>
            <a:r>
              <a:rPr lang="en-US" b="1" dirty="0"/>
              <a:t>semantically equivalent and reasonably efficient</a:t>
            </a:r>
            <a:r>
              <a:rPr lang="en-US" dirty="0"/>
              <a:t> machine language program for the target computer.</a:t>
            </a:r>
          </a:p>
          <a:p>
            <a:r>
              <a:rPr lang="en-US" dirty="0"/>
              <a:t>If the source program is not valid, the compiler must provide reasonable feedback to the programmer as to the nature and location of any errors.  Feedback on possible multiple errors is usually desirable.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Other Language Processors</a:t>
            </a:r>
          </a:p>
        </p:txBody>
      </p:sp>
      <p:sp>
        <p:nvSpPr>
          <p:cNvPr id="11269" name="Rectangle 3"/>
          <p:cNvSpPr>
            <a:spLocks noGrp="1" noChangeArrowheads="1"/>
          </p:cNvSpPr>
          <p:nvPr>
            <p:ph type="body" idx="1"/>
          </p:nvPr>
        </p:nvSpPr>
        <p:spPr/>
        <p:txBody>
          <a:bodyPr/>
          <a:lstStyle/>
          <a:p>
            <a:r>
              <a:rPr lang="en-US" dirty="0"/>
              <a:t>Assembler</a:t>
            </a:r>
          </a:p>
          <a:p>
            <a:pPr lvl="1"/>
            <a:r>
              <a:rPr lang="en-US" dirty="0"/>
              <a:t>translates symbolic assembly language to machine code</a:t>
            </a:r>
          </a:p>
          <a:p>
            <a:r>
              <a:rPr lang="en-US" dirty="0"/>
              <a:t>High-level language translator (a.k.a., transpiler)</a:t>
            </a:r>
          </a:p>
          <a:p>
            <a:pPr lvl="1"/>
            <a:r>
              <a:rPr lang="en-US" dirty="0"/>
              <a:t>e.g., C++ to C or TypeScript to JavaScript</a:t>
            </a:r>
          </a:p>
          <a:p>
            <a:r>
              <a:rPr lang="en-US" dirty="0"/>
              <a:t>Interpreter (more on this topic in subsequent slides)</a:t>
            </a:r>
          </a:p>
          <a:p>
            <a:r>
              <a:rPr lang="en-US" dirty="0"/>
              <a:t>Testing/Reverse-engineering tools</a:t>
            </a:r>
          </a:p>
          <a:p>
            <a:r>
              <a:rPr lang="en-US" dirty="0"/>
              <a:t>Macro preprocessors</a:t>
            </a:r>
          </a:p>
          <a:p>
            <a:r>
              <a:rPr lang="en-US" dirty="0"/>
              <a:t>Disassemblers</a:t>
            </a:r>
          </a:p>
          <a:p>
            <a:r>
              <a:rPr lang="en-US" dirty="0" err="1"/>
              <a:t>Decompilers</a:t>
            </a:r>
            <a:endParaRPr lang="en-US" dirty="0"/>
          </a:p>
        </p:txBody>
      </p:sp>
      <p:sp>
        <p:nvSpPr>
          <p:cNvPr id="11266" name="Footer Placeholder 3"/>
          <p:cNvSpPr>
            <a:spLocks noGrp="1"/>
          </p:cNvSpPr>
          <p:nvPr>
            <p:ph type="ftr" sz="quarter" idx="10"/>
          </p:nvPr>
        </p:nvSpPr>
        <p:spPr/>
        <p:txBody>
          <a:bodyPr/>
          <a:lstStyle/>
          <a:p>
            <a:r>
              <a:rPr lang="en-US"/>
              <a:t>©SoftMoore Consulting</a:t>
            </a:r>
          </a:p>
        </p:txBody>
      </p:sp>
      <p:sp>
        <p:nvSpPr>
          <p:cNvPr id="11267" name="Slide Number Placeholder 4"/>
          <p:cNvSpPr>
            <a:spLocks noGrp="1"/>
          </p:cNvSpPr>
          <p:nvPr>
            <p:ph type="sldNum" sz="quarter" idx="11"/>
          </p:nvPr>
        </p:nvSpPr>
        <p:spPr/>
        <p:txBody>
          <a:bodyPr/>
          <a:lstStyle/>
          <a:p>
            <a:r>
              <a:rPr lang="en-US"/>
              <a:t>Slide </a:t>
            </a:r>
            <a:fld id="{7109F165-252E-40CA-B102-7EB147AE658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dirty="0"/>
              <a:t>Integrated Development Environment (IDE) </a:t>
            </a:r>
          </a:p>
        </p:txBody>
      </p:sp>
      <p:sp>
        <p:nvSpPr>
          <p:cNvPr id="12293" name="Rectangle 3"/>
          <p:cNvSpPr>
            <a:spLocks noGrp="1" noChangeArrowheads="1"/>
          </p:cNvSpPr>
          <p:nvPr>
            <p:ph type="body" idx="1"/>
          </p:nvPr>
        </p:nvSpPr>
        <p:spPr/>
        <p:txBody>
          <a:bodyPr/>
          <a:lstStyle/>
          <a:p>
            <a:r>
              <a:rPr lang="en-US" dirty="0"/>
              <a:t>Syntax-directed editor</a:t>
            </a:r>
          </a:p>
          <a:p>
            <a:r>
              <a:rPr lang="en-US" dirty="0"/>
              <a:t>Source code formatter</a:t>
            </a:r>
          </a:p>
          <a:p>
            <a:r>
              <a:rPr lang="en-US" dirty="0"/>
              <a:t>Error reporting</a:t>
            </a:r>
          </a:p>
          <a:p>
            <a:r>
              <a:rPr lang="en-US" dirty="0"/>
              <a:t>Refactoring</a:t>
            </a:r>
          </a:p>
          <a:p>
            <a:r>
              <a:rPr lang="en-US" dirty="0"/>
              <a:t>Source level debugger</a:t>
            </a:r>
          </a:p>
          <a:p>
            <a:r>
              <a:rPr lang="en-US" dirty="0"/>
              <a:t>Run time profiler</a:t>
            </a:r>
          </a:p>
          <a:p>
            <a:endParaRPr lang="en-US" dirty="0"/>
          </a:p>
        </p:txBody>
      </p:sp>
      <p:sp>
        <p:nvSpPr>
          <p:cNvPr id="12290" name="Footer Placeholder 3"/>
          <p:cNvSpPr>
            <a:spLocks noGrp="1"/>
          </p:cNvSpPr>
          <p:nvPr>
            <p:ph type="ftr" sz="quarter" idx="10"/>
          </p:nvPr>
        </p:nvSpPr>
        <p:spPr/>
        <p:txBody>
          <a:bodyPr/>
          <a:lstStyle/>
          <a:p>
            <a:r>
              <a:rPr lang="en-US"/>
              <a:t>©SoftMoore Consulting</a:t>
            </a:r>
          </a:p>
        </p:txBody>
      </p:sp>
      <p:sp>
        <p:nvSpPr>
          <p:cNvPr id="12291" name="Slide Number Placeholder 4"/>
          <p:cNvSpPr>
            <a:spLocks noGrp="1"/>
          </p:cNvSpPr>
          <p:nvPr>
            <p:ph type="sldNum" sz="quarter" idx="11"/>
          </p:nvPr>
        </p:nvSpPr>
        <p:spPr/>
        <p:txBody>
          <a:bodyPr/>
          <a:lstStyle/>
          <a:p>
            <a:r>
              <a:rPr lang="en-US"/>
              <a:t>Slide </a:t>
            </a:r>
            <a:fld id="{12AD52E1-D5AA-46F0-8084-63A2D1158803}" type="slidenum">
              <a:rPr lang="en-US" smtClean="0"/>
              <a:pPr/>
              <a:t>8</a:t>
            </a:fld>
            <a:endParaRPr lang="en-US"/>
          </a:p>
        </p:txBody>
      </p:sp>
      <p:sp>
        <p:nvSpPr>
          <p:cNvPr id="6" name="TextBox 5">
            <a:extLst>
              <a:ext uri="{FF2B5EF4-FFF2-40B4-BE49-F238E27FC236}">
                <a16:creationId xmlns:a16="http://schemas.microsoft.com/office/drawing/2014/main" id="{EBB14296-C33B-58CC-7F67-107997A9C166}"/>
              </a:ext>
            </a:extLst>
          </p:cNvPr>
          <p:cNvSpPr txBox="1"/>
          <p:nvPr/>
        </p:nvSpPr>
        <p:spPr>
          <a:xfrm>
            <a:off x="1230444" y="4876800"/>
            <a:ext cx="6683112" cy="830997"/>
          </a:xfrm>
          <a:prstGeom prst="rect">
            <a:avLst/>
          </a:prstGeom>
          <a:noFill/>
          <a:ln>
            <a:solidFill>
              <a:schemeClr val="tx1"/>
            </a:solidFill>
          </a:ln>
        </p:spPr>
        <p:txBody>
          <a:bodyPr wrap="none" rtlCol="0">
            <a:spAutoFit/>
          </a:bodyPr>
          <a:lstStyle/>
          <a:p>
            <a:pPr algn="l"/>
            <a:r>
              <a:rPr lang="en-US" dirty="0"/>
              <a:t>Examples include Eclipse IDE, IntelliJ IDEA,</a:t>
            </a:r>
          </a:p>
          <a:p>
            <a:pPr algn="l"/>
            <a:r>
              <a:rPr lang="en-US" dirty="0"/>
              <a:t>Apache NetBeans, and Microsoft Visual Studio.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B76BB523-9A24-45C3-A3F9-1427FD467697}" type="slidenum">
              <a:rPr lang="en-US" smtClean="0"/>
              <a:pPr/>
              <a:t>9</a:t>
            </a:fld>
            <a:endParaRPr lang="en-US"/>
          </a:p>
        </p:txBody>
      </p:sp>
      <p:sp>
        <p:nvSpPr>
          <p:cNvPr id="13316" name="Rectangle 2"/>
          <p:cNvSpPr>
            <a:spLocks noGrp="1" noChangeArrowheads="1"/>
          </p:cNvSpPr>
          <p:nvPr>
            <p:ph type="title"/>
          </p:nvPr>
        </p:nvSpPr>
        <p:spPr/>
        <p:txBody>
          <a:bodyPr/>
          <a:lstStyle/>
          <a:p>
            <a:r>
              <a:rPr lang="en-US"/>
              <a:t>Interpreter</a:t>
            </a:r>
          </a:p>
        </p:txBody>
      </p:sp>
      <p:sp>
        <p:nvSpPr>
          <p:cNvPr id="13317" name="Rectangle 3"/>
          <p:cNvSpPr>
            <a:spLocks noGrp="1" noChangeArrowheads="1"/>
          </p:cNvSpPr>
          <p:nvPr>
            <p:ph type="body" idx="1"/>
          </p:nvPr>
        </p:nvSpPr>
        <p:spPr/>
        <p:txBody>
          <a:bodyPr/>
          <a:lstStyle/>
          <a:p>
            <a:r>
              <a:rPr lang="en-US" sz="2350" dirty="0"/>
              <a:t>Translates/executes source program instructions immediately (e.g., one line or one instruction at a time)</a:t>
            </a:r>
          </a:p>
          <a:p>
            <a:r>
              <a:rPr lang="en-US" sz="2350" dirty="0"/>
              <a:t>Does not analyze and translate the entire program before starting to run – translation is performed every time the program is run</a:t>
            </a:r>
          </a:p>
          <a:p>
            <a:r>
              <a:rPr lang="en-US" sz="2350" dirty="0"/>
              <a:t>Source program is basically treated as another form of input data to the interpreter</a:t>
            </a:r>
          </a:p>
          <a:p>
            <a:pPr lvl="1"/>
            <a:r>
              <a:rPr lang="en-US" dirty="0"/>
              <a:t>Control resides in interpreter, not in user program.</a:t>
            </a:r>
          </a:p>
          <a:p>
            <a:pPr lvl="1"/>
            <a:r>
              <a:rPr lang="en-US" dirty="0"/>
              <a:t>User program is passive rather than active.</a:t>
            </a:r>
          </a:p>
          <a:p>
            <a:r>
              <a:rPr lang="en-US" sz="2350" dirty="0"/>
              <a:t>Some interpreters perform elementary syntactic translation (e.g., compress keywords into single byte operation codes).</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wrap="none" lIns="92075" tIns="46038" rIns="92075" bIns="46038" anchor="ct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3909</TotalTime>
  <Words>2535</Words>
  <Application>Microsoft Office PowerPoint</Application>
  <PresentationFormat>On-screen Show (4:3)</PresentationFormat>
  <Paragraphs>611</Paragraphs>
  <Slides>39</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Consolas</vt:lpstr>
      <vt:lpstr>Symbol</vt:lpstr>
      <vt:lpstr>Wingdings</vt:lpstr>
      <vt:lpstr>SoftMoore2</vt:lpstr>
      <vt:lpstr>Overview of Compilers and Language Translation</vt:lpstr>
      <vt:lpstr>Programming Languages</vt:lpstr>
      <vt:lpstr>Translators and Compilers</vt:lpstr>
      <vt:lpstr>Simplified View of  Compile/Execute Cycle</vt:lpstr>
      <vt:lpstr>Language Versus Implementation</vt:lpstr>
      <vt:lpstr>Role of a Compiler</vt:lpstr>
      <vt:lpstr>Other Language Processors</vt:lpstr>
      <vt:lpstr>Integrated Development Environment (IDE) </vt:lpstr>
      <vt:lpstr>Interpreter</vt:lpstr>
      <vt:lpstr>Simplified View of an Interpreter</vt:lpstr>
      <vt:lpstr>Examples of Interpreters</vt:lpstr>
      <vt:lpstr>Compilers Versus Interpreters</vt:lpstr>
      <vt:lpstr>Emulators</vt:lpstr>
      <vt:lpstr>Emulators (continued)</vt:lpstr>
      <vt:lpstr>Interpretive Compilers</vt:lpstr>
      <vt:lpstr>Just-In-Time Compiler</vt:lpstr>
      <vt:lpstr>Writing a Compiler</vt:lpstr>
      <vt:lpstr>Tombstone Diagrams</vt:lpstr>
      <vt:lpstr>Examples: Tombstone Diagrams</vt:lpstr>
      <vt:lpstr>Running Program P on Machine M</vt:lpstr>
      <vt:lpstr>Compiling a Program</vt:lpstr>
      <vt:lpstr>Example: Compiling and Executing a Program</vt:lpstr>
      <vt:lpstr>Two Versions of a Compiler</vt:lpstr>
      <vt:lpstr>Cross-Compiler</vt:lpstr>
      <vt:lpstr>Two-stage Compiler</vt:lpstr>
      <vt:lpstr>Using the Source Language as the Implementation Language</vt:lpstr>
      <vt:lpstr>Bootstrapping a Compiler</vt:lpstr>
      <vt:lpstr>Bootstrapping a Compiler: Step 1</vt:lpstr>
      <vt:lpstr>Bootstrapping a Compiler: Step 2</vt:lpstr>
      <vt:lpstr>Efficiency</vt:lpstr>
      <vt:lpstr>Improving Efficiency of a Compiler</vt:lpstr>
      <vt:lpstr>Improving Efficiency of a Compiler (continued)</vt:lpstr>
      <vt:lpstr>Tombstone Diagram for an Interpreter</vt:lpstr>
      <vt:lpstr>Running an Interpreter</vt:lpstr>
      <vt:lpstr>Writing/Executing a Java Program</vt:lpstr>
      <vt:lpstr>Compiler Project</vt:lpstr>
      <vt:lpstr>Compiler Project (continued)</vt:lpstr>
      <vt:lpstr>Compiler Project (continued)</vt:lpstr>
      <vt:lpstr>Compiler Project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Compilers and Language Translation</dc:title>
  <dc:creator>John I. Moore, Jr.</dc:creator>
  <cp:lastModifiedBy>John Moore</cp:lastModifiedBy>
  <cp:revision>202</cp:revision>
  <cp:lastPrinted>2022-07-10T19:01:54Z</cp:lastPrinted>
  <dcterms:created xsi:type="dcterms:W3CDTF">2005-01-12T21:47:45Z</dcterms:created>
  <dcterms:modified xsi:type="dcterms:W3CDTF">2025-01-09T21:23:15Z</dcterms:modified>
</cp:coreProperties>
</file>