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1" r:id="rId3"/>
    <p:sldId id="270" r:id="rId4"/>
    <p:sldId id="287" r:id="rId5"/>
    <p:sldId id="288" r:id="rId6"/>
    <p:sldId id="289" r:id="rId7"/>
    <p:sldId id="290" r:id="rId8"/>
    <p:sldId id="292" r:id="rId9"/>
    <p:sldId id="294" r:id="rId10"/>
    <p:sldId id="300" r:id="rId11"/>
    <p:sldId id="293" r:id="rId12"/>
    <p:sldId id="299" r:id="rId13"/>
    <p:sldId id="308" r:id="rId14"/>
    <p:sldId id="309" r:id="rId15"/>
    <p:sldId id="295" r:id="rId16"/>
    <p:sldId id="296" r:id="rId17"/>
    <p:sldId id="302" r:id="rId18"/>
    <p:sldId id="303" r:id="rId19"/>
    <p:sldId id="304" r:id="rId20"/>
    <p:sldId id="305" r:id="rId21"/>
    <p:sldId id="307" r:id="rId2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330096"/>
    <a:srgbClr val="33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69" autoAdjust="0"/>
    <p:restoredTop sz="97055" autoAdjust="0"/>
  </p:normalViewPr>
  <p:slideViewPr>
    <p:cSldViewPr>
      <p:cViewPr varScale="1">
        <p:scale>
          <a:sx n="88" d="100"/>
          <a:sy n="88" d="100"/>
        </p:scale>
        <p:origin x="317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"/>
    </p:cViewPr>
  </p:sorterViewPr>
  <p:notesViewPr>
    <p:cSldViewPr>
      <p:cViewPr varScale="1">
        <p:scale>
          <a:sx n="57" d="100"/>
          <a:sy n="57" d="100"/>
        </p:scale>
        <p:origin x="2280" y="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Structure of Compilers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2-</a:t>
            </a:r>
            <a:fld id="{8EA742F6-EE21-46C6-B127-2FC3FF727035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984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Structure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5C60025-26C3-4A9F-8BA1-615B9C6E7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7223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8B9757-F1BB-4E11-8727-1687B682E50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8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9F144-17DD-4CD3-87C1-4927F019A8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7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6149F-FA8D-4280-9702-5FB4C230CD2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12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2F0D4C-2BD7-4213-BB7D-3C58F889A40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1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6149F-FA8D-4280-9702-5FB4C230CD2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7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2F0D4C-2BD7-4213-BB7D-3C58F889A40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41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F863C-2515-4E91-87E8-A7FDD27353C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5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EC63A-044D-467A-9584-5664928F916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28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63EB9-9234-46A0-877A-A35E983A35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76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2637D6-CBD4-498E-80F8-352BB72D426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74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550D0-00F7-4BBB-8072-2FDFFCB40F0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8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D4CDF-722F-4414-BCDC-7D4F3D6884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38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543F2-EEDB-46BD-9814-69A663B5521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73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624E1E-97A6-4880-9959-9CF24D18661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1F7D69-93AC-421B-88E4-1DBE52D2BA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0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84CC68-26E4-4827-8430-570DE0DC38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8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70BE7-399B-48D7-B1C5-97810C6E722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CA2E48-C624-4544-8FAD-160512F516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1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623ED-CA2F-435E-BC00-D85C3B41B1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6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A0D67-6343-41B4-A5A6-7C84EADC2F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0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50FC4-33B7-4C1A-974E-3128D23745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3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9E7D2D6-D5D6-4ACC-AC5F-EE5B2832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88B5D39-3724-49B1-BC3C-74207F213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E734CEE-5D10-4E8E-9A03-1A3BB6AD9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625279E5-6C3C-4E70-8BA8-D5E2917EC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8375E49-CDE7-4A0C-9EF0-583884A07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92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1925" name="Rectangle 10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C27189AC-6D3C-4D5E-BC47-DC7A6C6F1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26" name="Line 1030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7" name="Line 1031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90" r:id="rId3"/>
    <p:sldLayoutId id="2147483692" r:id="rId4"/>
    <p:sldLayoutId id="2147483693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6D485B9-142F-41A3-B5CF-F7B205AD69A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of Compilers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8486091-38A9-4E4D-98DE-AC1F42A146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Generator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353594" y="1371600"/>
            <a:ext cx="2806152" cy="4724400"/>
            <a:chOff x="3353594" y="1371600"/>
            <a:chExt cx="2806152" cy="4724400"/>
          </a:xfrm>
        </p:grpSpPr>
        <p:sp>
          <p:nvSpPr>
            <p:cNvPr id="14342" name="Rectangle 12"/>
            <p:cNvSpPr>
              <a:spLocks noChangeArrowheads="1"/>
            </p:cNvSpPr>
            <p:nvPr/>
          </p:nvSpPr>
          <p:spPr bwMode="auto">
            <a:xfrm>
              <a:off x="3657600" y="3535097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Code Generator</a:t>
              </a:r>
            </a:p>
          </p:txBody>
        </p:sp>
        <p:sp>
          <p:nvSpPr>
            <p:cNvPr id="14343" name="Text Box 13"/>
            <p:cNvSpPr txBox="1">
              <a:spLocks noChangeArrowheads="1"/>
            </p:cNvSpPr>
            <p:nvPr/>
          </p:nvSpPr>
          <p:spPr bwMode="auto">
            <a:xfrm>
              <a:off x="3865563" y="4525697"/>
              <a:ext cx="1425070" cy="1570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LDCINT 1</a:t>
              </a:r>
            </a:p>
            <a:p>
              <a:pPr algn="l"/>
              <a:r>
                <a:rPr lang="en-US" sz="1600" dirty="0"/>
                <a:t>ADD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  <p:sp>
          <p:nvSpPr>
            <p:cNvPr id="14344" name="AutoShape 14"/>
            <p:cNvSpPr>
              <a:spLocks noChangeArrowheads="1"/>
            </p:cNvSpPr>
            <p:nvPr/>
          </p:nvSpPr>
          <p:spPr bwMode="auto">
            <a:xfrm>
              <a:off x="4525963" y="2884222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4345" name="AutoShape 15"/>
            <p:cNvCxnSpPr>
              <a:cxnSpLocks noChangeShapeType="1"/>
              <a:stCxn id="14344" idx="2"/>
              <a:endCxn id="14342" idx="0"/>
            </p:cNvCxnSpPr>
            <p:nvPr/>
          </p:nvCxnSpPr>
          <p:spPr bwMode="auto">
            <a:xfrm flipH="1">
              <a:off x="4572000" y="2976297"/>
              <a:ext cx="1" cy="558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4346" name="AutoShape 16"/>
            <p:cNvCxnSpPr>
              <a:cxnSpLocks noChangeShapeType="1"/>
              <a:stCxn id="14342" idx="2"/>
              <a:endCxn id="14343" idx="0"/>
            </p:cNvCxnSpPr>
            <p:nvPr/>
          </p:nvCxnSpPr>
          <p:spPr bwMode="auto">
            <a:xfrm>
              <a:off x="4572000" y="3992297"/>
              <a:ext cx="6098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grpSp>
          <p:nvGrpSpPr>
            <p:cNvPr id="2" name="Group 1"/>
            <p:cNvGrpSpPr/>
            <p:nvPr/>
          </p:nvGrpSpPr>
          <p:grpSpPr>
            <a:xfrm>
              <a:off x="3353594" y="1371600"/>
              <a:ext cx="2806152" cy="1602846"/>
              <a:chOff x="3602831" y="1371600"/>
              <a:chExt cx="2806152" cy="1602846"/>
            </a:xfrm>
          </p:grpSpPr>
          <p:sp>
            <p:nvSpPr>
              <p:cNvPr id="19" name="Text Box 5"/>
              <p:cNvSpPr txBox="1">
                <a:spLocks noChangeArrowheads="1"/>
              </p:cNvSpPr>
              <p:nvPr/>
            </p:nvSpPr>
            <p:spPr bwMode="auto">
              <a:xfrm>
                <a:off x="4387056" y="1371600"/>
                <a:ext cx="3603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:=</a:t>
                </a:r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3602831" y="2003425"/>
                <a:ext cx="4111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id</a:t>
                </a:r>
                <a:r>
                  <a:rPr lang="en-US" sz="1600" baseline="-25000"/>
                  <a:t>y</a:t>
                </a:r>
              </a:p>
            </p:txBody>
          </p:sp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4417219" y="2635250"/>
                <a:ext cx="411162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id</a:t>
                </a:r>
                <a:r>
                  <a:rPr lang="en-US" sz="1600" baseline="-25000"/>
                  <a:t>x</a:t>
                </a:r>
              </a:p>
            </p:txBody>
          </p: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5133181" y="2003425"/>
                <a:ext cx="30321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+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5373442" y="2635250"/>
                <a:ext cx="1035541" cy="339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intLiteral</a:t>
                </a:r>
                <a:r>
                  <a:rPr lang="en-US" sz="1600" baseline="-25000"/>
                  <a:t>1</a:t>
                </a:r>
                <a:endParaRPr lang="en-US" sz="1600" baseline="-25000" dirty="0"/>
              </a:p>
            </p:txBody>
          </p:sp>
          <p:cxnSp>
            <p:nvCxnSpPr>
              <p:cNvPr id="24" name="AutoShape 20"/>
              <p:cNvCxnSpPr>
                <a:cxnSpLocks noChangeShapeType="1"/>
                <a:stCxn id="19" idx="2"/>
                <a:endCxn id="20" idx="0"/>
              </p:cNvCxnSpPr>
              <p:nvPr/>
            </p:nvCxnSpPr>
            <p:spPr bwMode="auto">
              <a:xfrm flipH="1">
                <a:off x="3809206" y="1708150"/>
                <a:ext cx="758825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" name="AutoShape 21"/>
              <p:cNvCxnSpPr>
                <a:cxnSpLocks noChangeShapeType="1"/>
                <a:stCxn id="19" idx="2"/>
                <a:endCxn id="22" idx="0"/>
              </p:cNvCxnSpPr>
              <p:nvPr/>
            </p:nvCxnSpPr>
            <p:spPr bwMode="auto">
              <a:xfrm>
                <a:off x="4568031" y="1708150"/>
                <a:ext cx="717550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" name="AutoShape 22"/>
              <p:cNvCxnSpPr>
                <a:cxnSpLocks noChangeShapeType="1"/>
                <a:stCxn id="22" idx="2"/>
                <a:endCxn id="21" idx="0"/>
              </p:cNvCxnSpPr>
              <p:nvPr/>
            </p:nvCxnSpPr>
            <p:spPr bwMode="auto">
              <a:xfrm flipH="1">
                <a:off x="4623594" y="2339975"/>
                <a:ext cx="661987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7" name="AutoShape 23"/>
              <p:cNvCxnSpPr>
                <a:cxnSpLocks noChangeShapeType="1"/>
                <a:stCxn id="22" idx="2"/>
                <a:endCxn id="23" idx="0"/>
              </p:cNvCxnSpPr>
              <p:nvPr/>
            </p:nvCxnSpPr>
            <p:spPr bwMode="auto">
              <a:xfrm>
                <a:off x="5284788" y="2339975"/>
                <a:ext cx="606425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02150B-DD61-4148-A727-E63FAD87550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Optimizer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Time/space performance of the code</a:t>
            </a:r>
          </a:p>
          <a:p>
            <a:r>
              <a:rPr lang="en-US" dirty="0"/>
              <a:t>Register allocation</a:t>
            </a:r>
          </a:p>
          <a:p>
            <a:r>
              <a:rPr lang="en-US" dirty="0"/>
              <a:t>Move invariant computations outside of a loop</a:t>
            </a:r>
          </a:p>
          <a:p>
            <a:r>
              <a:rPr lang="en-US" dirty="0"/>
              <a:t>Compile time arithmetic</a:t>
            </a:r>
          </a:p>
          <a:p>
            <a:r>
              <a:rPr lang="en-US" dirty="0"/>
              <a:t>Both intermediate and object code optimizations</a:t>
            </a:r>
          </a:p>
          <a:p>
            <a:r>
              <a:rPr lang="en-US" dirty="0"/>
              <a:t>Local versus global optimization</a:t>
            </a:r>
          </a:p>
          <a:p>
            <a:r>
              <a:rPr lang="en-US" dirty="0"/>
              <a:t>Optimizing compilers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E7AD614-18E0-44C8-9378-88BA4C3CDCE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600200"/>
            <a:ext cx="1828800" cy="4237503"/>
            <a:chOff x="3657600" y="1524000"/>
            <a:chExt cx="1828800" cy="4237503"/>
          </a:xfrm>
        </p:grpSpPr>
        <p:sp>
          <p:nvSpPr>
            <p:cNvPr id="12293" name="Rectangle 13"/>
            <p:cNvSpPr>
              <a:spLocks noChangeArrowheads="1"/>
            </p:cNvSpPr>
            <p:nvPr/>
          </p:nvSpPr>
          <p:spPr bwMode="auto">
            <a:xfrm>
              <a:off x="3657600" y="3537262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Optimizer</a:t>
              </a:r>
            </a:p>
          </p:txBody>
        </p:sp>
        <p:cxnSp>
          <p:nvCxnSpPr>
            <p:cNvPr id="12296" name="AutoShape 43"/>
            <p:cNvCxnSpPr>
              <a:cxnSpLocks noChangeShapeType="1"/>
              <a:stCxn id="12293" idx="2"/>
              <a:endCxn id="12299" idx="0"/>
            </p:cNvCxnSpPr>
            <p:nvPr/>
          </p:nvCxnSpPr>
          <p:spPr bwMode="auto">
            <a:xfrm flipH="1">
              <a:off x="4568032" y="3994462"/>
              <a:ext cx="3968" cy="5013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12297" name="AutoShape 44"/>
            <p:cNvSpPr>
              <a:spLocks noChangeArrowheads="1"/>
            </p:cNvSpPr>
            <p:nvPr/>
          </p:nvSpPr>
          <p:spPr bwMode="auto">
            <a:xfrm>
              <a:off x="4525963" y="3032125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2298" name="AutoShape 45"/>
            <p:cNvCxnSpPr>
              <a:cxnSpLocks noChangeShapeType="1"/>
              <a:stCxn id="28" idx="2"/>
              <a:endCxn id="12293" idx="0"/>
            </p:cNvCxnSpPr>
            <p:nvPr/>
          </p:nvCxnSpPr>
          <p:spPr bwMode="auto">
            <a:xfrm>
              <a:off x="4572000" y="3094303"/>
              <a:ext cx="0" cy="4429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3859465" y="1524000"/>
              <a:ext cx="1425070" cy="1570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LDCINT 1</a:t>
              </a:r>
            </a:p>
            <a:p>
              <a:pPr algn="l"/>
              <a:r>
                <a:rPr lang="en-US" sz="1600" dirty="0"/>
                <a:t>ADD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3859465" y="4437422"/>
              <a:ext cx="1425070" cy="1324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INC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00800" y="3180342"/>
            <a:ext cx="132228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replace</a:t>
            </a:r>
          </a:p>
          <a:p>
            <a:pPr algn="l"/>
            <a:r>
              <a:rPr lang="en-US" sz="1600" dirty="0"/>
              <a:t>    LDCINT 1</a:t>
            </a:r>
          </a:p>
          <a:p>
            <a:pPr algn="l"/>
            <a:r>
              <a:rPr lang="en-US" sz="1600" dirty="0"/>
              <a:t>    ADD</a:t>
            </a:r>
          </a:p>
          <a:p>
            <a:pPr algn="l"/>
            <a:r>
              <a:rPr lang="en-US" sz="1600" dirty="0"/>
              <a:t>with</a:t>
            </a:r>
          </a:p>
          <a:p>
            <a:pPr algn="l"/>
            <a:r>
              <a:rPr lang="en-US" sz="1600" dirty="0"/>
              <a:t>    INC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3D3B0D-94CA-4B4E-A7C8-23AD872D1DA1}"/>
              </a:ext>
            </a:extLst>
          </p:cNvPr>
          <p:cNvCxnSpPr>
            <a:stCxn id="2" idx="1"/>
            <a:endCxn id="12293" idx="3"/>
          </p:cNvCxnSpPr>
          <p:nvPr/>
        </p:nvCxnSpPr>
        <p:spPr bwMode="auto">
          <a:xfrm flipH="1">
            <a:off x="5486400" y="3842062"/>
            <a:ext cx="9144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02150B-DD61-4148-A727-E63FAD87550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 Generator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Creates the object code file in a format that is ready to be loaded and executed on the target machine.</a:t>
            </a:r>
          </a:p>
          <a:p>
            <a:r>
              <a:rPr lang="en-US" dirty="0"/>
              <a:t>Performed by the assembler when the output of the compiler is assembly language.</a:t>
            </a:r>
          </a:p>
          <a:p>
            <a:r>
              <a:rPr lang="en-US" dirty="0"/>
              <a:t>Compiler project</a:t>
            </a:r>
          </a:p>
          <a:p>
            <a:pPr lvl="1"/>
            <a:r>
              <a:rPr lang="en-US" dirty="0"/>
              <a:t>assembler provided in the course repository performs final code generation</a:t>
            </a:r>
          </a:p>
          <a:p>
            <a:pPr lvl="1"/>
            <a:r>
              <a:rPr lang="en-US" dirty="0"/>
              <a:t>assembler also implements minor optimizations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76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E7AD614-18E0-44C8-9378-88BA4C3CDCE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 Generator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BA548D-A8A4-49D9-94B7-ED69E70CD719}"/>
              </a:ext>
            </a:extLst>
          </p:cNvPr>
          <p:cNvGrpSpPr/>
          <p:nvPr/>
        </p:nvGrpSpPr>
        <p:grpSpPr>
          <a:xfrm>
            <a:off x="3657600" y="1190519"/>
            <a:ext cx="1828800" cy="5250869"/>
            <a:chOff x="3657600" y="1314238"/>
            <a:chExt cx="1828800" cy="5250869"/>
          </a:xfrm>
        </p:grpSpPr>
        <p:sp>
          <p:nvSpPr>
            <p:cNvPr id="12293" name="Rectangle 13"/>
            <p:cNvSpPr>
              <a:spLocks noChangeArrowheads="1"/>
            </p:cNvSpPr>
            <p:nvPr/>
          </p:nvSpPr>
          <p:spPr bwMode="auto">
            <a:xfrm>
              <a:off x="3657600" y="3026939"/>
              <a:ext cx="1828800" cy="5943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Final Code</a:t>
              </a:r>
              <a:br>
                <a:rPr lang="en-US" sz="1700" dirty="0"/>
              </a:br>
              <a:r>
                <a:rPr lang="en-US" sz="1700" dirty="0"/>
                <a:t>Generator</a:t>
              </a:r>
            </a:p>
          </p:txBody>
        </p:sp>
        <p:cxnSp>
          <p:nvCxnSpPr>
            <p:cNvPr id="12296" name="AutoShape 43"/>
            <p:cNvCxnSpPr>
              <a:cxnSpLocks noChangeShapeType="1"/>
              <a:stCxn id="12293" idx="2"/>
              <a:endCxn id="29" idx="0"/>
            </p:cNvCxnSpPr>
            <p:nvPr/>
          </p:nvCxnSpPr>
          <p:spPr bwMode="auto">
            <a:xfrm>
              <a:off x="4572000" y="3621299"/>
              <a:ext cx="0" cy="3886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12297" name="AutoShape 44"/>
            <p:cNvSpPr>
              <a:spLocks noChangeArrowheads="1"/>
            </p:cNvSpPr>
            <p:nvPr/>
          </p:nvSpPr>
          <p:spPr bwMode="auto">
            <a:xfrm>
              <a:off x="4525963" y="3108325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2298" name="AutoShape 45"/>
            <p:cNvCxnSpPr>
              <a:cxnSpLocks noChangeShapeType="1"/>
              <a:stCxn id="14" idx="2"/>
              <a:endCxn id="12293" idx="0"/>
            </p:cNvCxnSpPr>
            <p:nvPr/>
          </p:nvCxnSpPr>
          <p:spPr bwMode="auto">
            <a:xfrm>
              <a:off x="4572000" y="2638319"/>
              <a:ext cx="0" cy="3886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4023773" y="4009919"/>
              <a:ext cx="1096454" cy="2555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00010010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00010000</a:t>
              </a:r>
            </a:p>
            <a:p>
              <a:pPr algn="l"/>
              <a:r>
                <a:rPr lang="en-US" sz="1600" dirty="0"/>
                <a:t>00010010</a:t>
              </a:r>
            </a:p>
            <a:p>
              <a:pPr algn="l"/>
              <a:r>
                <a:rPr lang="en-US" sz="1600" dirty="0"/>
                <a:t>…</a:t>
              </a:r>
            </a:p>
            <a:p>
              <a:pPr algn="l"/>
              <a:r>
                <a:rPr lang="en-US" sz="1600" dirty="0"/>
                <a:t>00001101</a:t>
              </a:r>
            </a:p>
            <a:p>
              <a:pPr algn="l"/>
              <a:r>
                <a:rPr lang="en-US" sz="1600" dirty="0"/>
                <a:t>01001100</a:t>
              </a:r>
            </a:p>
            <a:p>
              <a:pPr algn="l"/>
              <a:r>
                <a:rPr lang="en-US" sz="1600" dirty="0"/>
                <a:t>00100001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F82F8963-720D-4454-89C4-1F899CF42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9465" y="1314238"/>
              <a:ext cx="1425070" cy="1324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INC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12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0144A23-B85F-4720-94CD-3F7E0296C25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Maps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drive the compilation process</a:t>
            </a:r>
          </a:p>
          <a:p>
            <a:pPr lvl="1"/>
            <a:r>
              <a:rPr lang="en-US" dirty="0"/>
              <a:t>e.g., table-driven scanners and parsers</a:t>
            </a:r>
          </a:p>
          <a:p>
            <a:r>
              <a:rPr lang="en-US" dirty="0"/>
              <a:t>Record information (attributes) about identifiers</a:t>
            </a:r>
          </a:p>
          <a:p>
            <a:pPr lvl="1"/>
            <a:r>
              <a:rPr lang="en-US" dirty="0"/>
              <a:t>identifier table</a:t>
            </a:r>
          </a:p>
          <a:p>
            <a:pPr lvl="1"/>
            <a:r>
              <a:rPr lang="en-US" dirty="0"/>
              <a:t>symbol table</a:t>
            </a:r>
          </a:p>
          <a:p>
            <a:pPr lvl="1"/>
            <a:r>
              <a:rPr lang="en-US" dirty="0"/>
              <a:t>type table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9CA90-48EF-42B1-9C9B-DA735FF92C9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Reports nature and location of errors (error messages)</a:t>
            </a:r>
          </a:p>
          <a:p>
            <a:r>
              <a:rPr lang="en-US"/>
              <a:t>Most of the time, a compiler is used to compile incorrect programs!</a:t>
            </a:r>
          </a:p>
          <a:p>
            <a:r>
              <a:rPr lang="en-US"/>
              <a:t>Error recovery</a:t>
            </a:r>
          </a:p>
          <a:p>
            <a:pPr lvl="1"/>
            <a:r>
              <a:rPr lang="en-US"/>
              <a:t>Turbo Pascal versus traditional approach</a:t>
            </a:r>
          </a:p>
          <a:p>
            <a:pPr lvl="1"/>
            <a:r>
              <a:rPr lang="en-US"/>
              <a:t>All errors reported after the first error are suspect.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EBCB699-64FE-4E8E-87D9-F18453738A5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Construction Tools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Scanner/Parser generators; e.g.,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Antlr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Coco/R, Flex/Bison, Lex/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Yacc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JavaCC</a:t>
            </a:r>
            <a:endParaRPr lang="en-US" dirty="0"/>
          </a:p>
          <a:p>
            <a:r>
              <a:rPr lang="en-US" dirty="0"/>
              <a:t>Syntax directed translation engines</a:t>
            </a:r>
          </a:p>
          <a:p>
            <a:r>
              <a:rPr lang="en-US" dirty="0"/>
              <a:t>Code generators and optimizers for common low-level intermediate code; e.g., LLVM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00DF11-971E-4E91-A04B-9E383A632085}"/>
              </a:ext>
            </a:extLst>
          </p:cNvPr>
          <p:cNvGrpSpPr/>
          <p:nvPr/>
        </p:nvGrpSpPr>
        <p:grpSpPr>
          <a:xfrm>
            <a:off x="1372648" y="3909258"/>
            <a:ext cx="6398705" cy="2005628"/>
            <a:chOff x="1372648" y="3909258"/>
            <a:chExt cx="6398705" cy="20056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E67E9F-D386-431E-9F76-A32E3851F53C}"/>
                </a:ext>
              </a:extLst>
            </p:cNvPr>
            <p:cNvSpPr txBox="1"/>
            <p:nvPr/>
          </p:nvSpPr>
          <p:spPr>
            <a:xfrm>
              <a:off x="1372648" y="3909258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C#</a:t>
              </a:r>
            </a:p>
            <a:p>
              <a:r>
                <a:rPr lang="en-US" sz="2000" dirty="0"/>
                <a:t>Compiler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DD7E6D-0FA8-43C0-9186-53279DAD78EE}"/>
                </a:ext>
              </a:extLst>
            </p:cNvPr>
            <p:cNvSpPr txBox="1"/>
            <p:nvPr/>
          </p:nvSpPr>
          <p:spPr>
            <a:xfrm>
              <a:off x="1372648" y="5207000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Kotlin</a:t>
              </a:r>
              <a:endParaRPr lang="en-US" sz="2000" dirty="0"/>
            </a:p>
            <a:p>
              <a:r>
                <a:rPr lang="en-US" sz="2000" dirty="0"/>
                <a:t>Compiler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FFF766-324D-48D9-988D-486257EDBE38}"/>
                </a:ext>
              </a:extLst>
            </p:cNvPr>
            <p:cNvSpPr txBox="1"/>
            <p:nvPr/>
          </p:nvSpPr>
          <p:spPr>
            <a:xfrm>
              <a:off x="4168589" y="4730095"/>
              <a:ext cx="8356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LLVM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0D18C3-9F51-44A6-885A-0E739AB1740A}"/>
                </a:ext>
              </a:extLst>
            </p:cNvPr>
            <p:cNvSpPr txBox="1"/>
            <p:nvPr/>
          </p:nvSpPr>
          <p:spPr>
            <a:xfrm>
              <a:off x="6588016" y="3909258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x86-64</a:t>
              </a:r>
            </a:p>
            <a:p>
              <a:r>
                <a:rPr lang="en-US" sz="2000" dirty="0"/>
                <a:t>Backend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B30E6B-E630-4245-9282-3ACFB6DC7516}"/>
                </a:ext>
              </a:extLst>
            </p:cNvPr>
            <p:cNvSpPr txBox="1"/>
            <p:nvPr/>
          </p:nvSpPr>
          <p:spPr>
            <a:xfrm>
              <a:off x="6588016" y="5207000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ARM</a:t>
              </a:r>
            </a:p>
            <a:p>
              <a:r>
                <a:rPr lang="en-US" sz="2000" dirty="0"/>
                <a:t>Backend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DD10641-52C7-4737-B8FE-B888D6DD569C}"/>
                </a:ext>
              </a:extLst>
            </p:cNvPr>
            <p:cNvCxnSpPr>
              <a:cxnSpLocks/>
              <a:stCxn id="3" idx="3"/>
            </p:cNvCxnSpPr>
            <p:nvPr/>
          </p:nvCxnSpPr>
          <p:spPr bwMode="auto">
            <a:xfrm>
              <a:off x="2584839" y="4263201"/>
              <a:ext cx="1583750" cy="4668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007387D-93FD-4FB2-8C67-B702BCC3889C}"/>
                </a:ext>
              </a:extLst>
            </p:cNvPr>
            <p:cNvCxnSpPr>
              <a:cxnSpLocks/>
              <a:stCxn id="4" idx="3"/>
            </p:cNvCxnSpPr>
            <p:nvPr/>
          </p:nvCxnSpPr>
          <p:spPr bwMode="auto">
            <a:xfrm flipV="1">
              <a:off x="2584839" y="5130205"/>
              <a:ext cx="1583749" cy="4307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F73235-194E-44FF-9F9E-062F41CC42F3}"/>
                </a:ext>
              </a:extLst>
            </p:cNvPr>
            <p:cNvCxnSpPr>
              <a:cxnSpLocks/>
              <a:endCxn id="6" idx="1"/>
            </p:cNvCxnSpPr>
            <p:nvPr/>
          </p:nvCxnSpPr>
          <p:spPr bwMode="auto">
            <a:xfrm flipV="1">
              <a:off x="5004267" y="4263201"/>
              <a:ext cx="1583749" cy="4668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EB065E2-F957-41FA-8575-5BB801323A34}"/>
                </a:ext>
              </a:extLst>
            </p:cNvPr>
            <p:cNvCxnSpPr>
              <a:cxnSpLocks/>
              <a:endCxn id="7" idx="1"/>
            </p:cNvCxnSpPr>
            <p:nvPr/>
          </p:nvCxnSpPr>
          <p:spPr bwMode="auto">
            <a:xfrm>
              <a:off x="5004267" y="5130205"/>
              <a:ext cx="1583749" cy="4307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D0C4D1A-D0CF-4B59-9B5C-51A894E662A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Pass</a:t>
            </a:r>
            <a:r>
              <a:rPr lang="en-US" dirty="0"/>
              <a:t> – a complete traversal of the source program or an equivalent intermediate representation.</a:t>
            </a:r>
          </a:p>
          <a:p>
            <a:r>
              <a:rPr lang="en-US" dirty="0"/>
              <a:t>Often involves disk I/O (i.e., reading and/or writing a file to disk), but the intermediate representation can be in memory.</a:t>
            </a:r>
          </a:p>
          <a:p>
            <a:pPr marL="457200" lvl="1" indent="0">
              <a:buNone/>
            </a:pPr>
            <a:r>
              <a:rPr lang="en-US" dirty="0"/>
              <a:t>Note: Some authors restrict the definition of compiler pass to a traversal that involves disk I/O, but we will use a more general definition.</a:t>
            </a:r>
          </a:p>
          <a:p>
            <a:r>
              <a:rPr lang="en-US" dirty="0"/>
              <a:t>A single-pass compiler makes only one traversal of the source program.  (early Pascal compilers)</a:t>
            </a:r>
          </a:p>
          <a:p>
            <a:r>
              <a:rPr lang="en-US" dirty="0"/>
              <a:t>A multi-pass compiler makes several traversals.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59EA2E1-3B91-4D47-B661-77277B85EFC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Single-pass Versus Multi-pass Compilers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 of multi-pass compilers</a:t>
            </a:r>
          </a:p>
          <a:p>
            <a:pPr lvl="1"/>
            <a:r>
              <a:rPr lang="en-US" dirty="0"/>
              <a:t>increased modularity</a:t>
            </a:r>
          </a:p>
          <a:p>
            <a:pPr lvl="1"/>
            <a:r>
              <a:rPr lang="en-US" dirty="0"/>
              <a:t>improved ability to perform global analysis (optimization)</a:t>
            </a:r>
          </a:p>
          <a:p>
            <a:pPr lvl="1"/>
            <a:r>
              <a:rPr lang="en-US" dirty="0"/>
              <a:t>can require less memory at run-time (passes overlaid)</a:t>
            </a:r>
          </a:p>
          <a:p>
            <a:pPr lvl="1"/>
            <a:r>
              <a:rPr lang="en-US" dirty="0"/>
              <a:t>can exploit concurrency and multiprocessor architectures</a:t>
            </a:r>
          </a:p>
          <a:p>
            <a:pPr lvl="1"/>
            <a:r>
              <a:rPr lang="en-US" dirty="0"/>
              <a:t>some languages require more than one pass (e.g., if the defining occurrence of an identifier can follow an applied occurrence)</a:t>
            </a:r>
          </a:p>
          <a:p>
            <a:r>
              <a:rPr lang="en-US" dirty="0"/>
              <a:t>Disadvantages of multi-pass compilers</a:t>
            </a:r>
          </a:p>
          <a:p>
            <a:pPr lvl="1"/>
            <a:r>
              <a:rPr lang="en-US" dirty="0"/>
              <a:t>can be slower, especially if extra disk I/O is involved</a:t>
            </a:r>
          </a:p>
          <a:p>
            <a:pPr lvl="1"/>
            <a:r>
              <a:rPr lang="en-US" dirty="0"/>
              <a:t>usually larger (in terms of SLOCs) and more complex</a:t>
            </a:r>
          </a:p>
          <a:p>
            <a:pPr lvl="1"/>
            <a:r>
              <a:rPr lang="en-US" dirty="0"/>
              <a:t>requires design of intermediate languages/representations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F3130-C107-D4DB-3C9D-EE6FB9C5B01E}"/>
              </a:ext>
            </a:extLst>
          </p:cNvPr>
          <p:cNvSpPr txBox="1"/>
          <p:nvPr/>
        </p:nvSpPr>
        <p:spPr>
          <a:xfrm>
            <a:off x="549104" y="5715000"/>
            <a:ext cx="80457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Most compilers for “real” programming language use multiple passes.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A1CB775-A800-4DE6-BEC5-62EF255CA78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Compiler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E2D80C-CABD-72C0-8D08-F4401AC56EDD}"/>
              </a:ext>
            </a:extLst>
          </p:cNvPr>
          <p:cNvGrpSpPr/>
          <p:nvPr/>
        </p:nvGrpSpPr>
        <p:grpSpPr>
          <a:xfrm>
            <a:off x="990600" y="1270000"/>
            <a:ext cx="7162800" cy="5080000"/>
            <a:chOff x="990600" y="1260475"/>
            <a:chExt cx="7162800" cy="5080000"/>
          </a:xfrm>
        </p:grpSpPr>
        <p:sp>
          <p:nvSpPr>
            <p:cNvPr id="4101" name="Rectangle 4"/>
            <p:cNvSpPr>
              <a:spLocks noChangeArrowheads="1"/>
            </p:cNvSpPr>
            <p:nvPr/>
          </p:nvSpPr>
          <p:spPr bwMode="auto">
            <a:xfrm>
              <a:off x="3581400" y="1784169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Lexical Analyzer</a:t>
              </a:r>
            </a:p>
            <a:p>
              <a:r>
                <a:rPr lang="en-US" sz="1500" dirty="0"/>
                <a:t>(a.k.a. Scanner)</a:t>
              </a: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3581400" y="2490108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Syntax Analyzer</a:t>
              </a:r>
            </a:p>
            <a:p>
              <a:r>
                <a:rPr lang="en-US" sz="1500" dirty="0"/>
                <a:t>(a.k.a. Parser)</a:t>
              </a: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3581400" y="3196047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Constraint Analyzer</a:t>
              </a:r>
            </a:p>
          </p:txBody>
        </p:sp>
        <p:sp>
          <p:nvSpPr>
            <p:cNvPr id="4104" name="Rectangle 9"/>
            <p:cNvSpPr>
              <a:spLocks noChangeArrowheads="1"/>
            </p:cNvSpPr>
            <p:nvPr/>
          </p:nvSpPr>
          <p:spPr bwMode="auto">
            <a:xfrm>
              <a:off x="3581400" y="3901986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Code Generator</a:t>
              </a:r>
            </a:p>
          </p:txBody>
        </p:sp>
        <p:sp>
          <p:nvSpPr>
            <p:cNvPr id="4105" name="Rectangle 10"/>
            <p:cNvSpPr>
              <a:spLocks noChangeArrowheads="1"/>
            </p:cNvSpPr>
            <p:nvPr/>
          </p:nvSpPr>
          <p:spPr bwMode="auto">
            <a:xfrm>
              <a:off x="3581400" y="4607925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Optimizer</a:t>
              </a:r>
            </a:p>
          </p:txBody>
        </p: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990600" y="2811018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Identifier Table</a:t>
              </a:r>
            </a:p>
          </p:txBody>
        </p:sp>
        <p:sp>
          <p:nvSpPr>
            <p:cNvPr id="4107" name="Rectangle 12"/>
            <p:cNvSpPr>
              <a:spLocks noChangeArrowheads="1"/>
            </p:cNvSpPr>
            <p:nvPr/>
          </p:nvSpPr>
          <p:spPr bwMode="auto">
            <a:xfrm>
              <a:off x="6324600" y="3531870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Error Handler</a:t>
              </a:r>
            </a:p>
          </p:txBody>
        </p:sp>
        <p:cxnSp>
          <p:nvCxnSpPr>
            <p:cNvPr id="4108" name="AutoShape 13"/>
            <p:cNvCxnSpPr>
              <a:cxnSpLocks noChangeShapeType="1"/>
              <a:stCxn id="4101" idx="2"/>
              <a:endCxn id="4102" idx="0"/>
            </p:cNvCxnSpPr>
            <p:nvPr/>
          </p:nvCxnSpPr>
          <p:spPr bwMode="auto">
            <a:xfrm>
              <a:off x="4495800" y="2287089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09" name="AutoShape 14"/>
            <p:cNvCxnSpPr>
              <a:cxnSpLocks noChangeShapeType="1"/>
              <a:stCxn id="4102" idx="2"/>
              <a:endCxn id="4103" idx="0"/>
            </p:cNvCxnSpPr>
            <p:nvPr/>
          </p:nvCxnSpPr>
          <p:spPr bwMode="auto">
            <a:xfrm>
              <a:off x="4495800" y="2993028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0" name="AutoShape 16"/>
            <p:cNvCxnSpPr>
              <a:cxnSpLocks noChangeShapeType="1"/>
              <a:stCxn id="4103" idx="2"/>
              <a:endCxn id="4104" idx="0"/>
            </p:cNvCxnSpPr>
            <p:nvPr/>
          </p:nvCxnSpPr>
          <p:spPr bwMode="auto">
            <a:xfrm>
              <a:off x="4495800" y="3698967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1" name="AutoShape 17"/>
            <p:cNvCxnSpPr>
              <a:cxnSpLocks noChangeShapeType="1"/>
              <a:stCxn id="4104" idx="2"/>
              <a:endCxn id="4105" idx="0"/>
            </p:cNvCxnSpPr>
            <p:nvPr/>
          </p:nvCxnSpPr>
          <p:spPr bwMode="auto">
            <a:xfrm>
              <a:off x="4495800" y="4404906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2" name="AutoShape 19"/>
            <p:cNvCxnSpPr>
              <a:cxnSpLocks noChangeShapeType="1"/>
              <a:stCxn id="4102" idx="1"/>
              <a:endCxn id="4106" idx="3"/>
            </p:cNvCxnSpPr>
            <p:nvPr/>
          </p:nvCxnSpPr>
          <p:spPr bwMode="auto">
            <a:xfrm flipH="1">
              <a:off x="2819400" y="2741568"/>
              <a:ext cx="762000" cy="3209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3" name="AutoShape 22"/>
            <p:cNvCxnSpPr>
              <a:cxnSpLocks noChangeShapeType="1"/>
              <a:stCxn id="4107" idx="1"/>
              <a:endCxn id="4103" idx="3"/>
            </p:cNvCxnSpPr>
            <p:nvPr/>
          </p:nvCxnSpPr>
          <p:spPr bwMode="auto">
            <a:xfrm flipH="1" flipV="1">
              <a:off x="5410200" y="3447507"/>
              <a:ext cx="914400" cy="33582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4" name="AutoShape 23"/>
            <p:cNvCxnSpPr>
              <a:cxnSpLocks noChangeShapeType="1"/>
              <a:stCxn id="4101" idx="3"/>
              <a:endCxn id="4107" idx="1"/>
            </p:cNvCxnSpPr>
            <p:nvPr/>
          </p:nvCxnSpPr>
          <p:spPr bwMode="auto">
            <a:xfrm>
              <a:off x="5410200" y="2035629"/>
              <a:ext cx="914400" cy="17477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5" name="AutoShape 24"/>
            <p:cNvCxnSpPr>
              <a:cxnSpLocks noChangeShapeType="1"/>
              <a:stCxn id="4102" idx="3"/>
              <a:endCxn id="4107" idx="1"/>
            </p:cNvCxnSpPr>
            <p:nvPr/>
          </p:nvCxnSpPr>
          <p:spPr bwMode="auto">
            <a:xfrm>
              <a:off x="5410200" y="2741568"/>
              <a:ext cx="914400" cy="10417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6" name="AutoShape 26"/>
            <p:cNvCxnSpPr>
              <a:cxnSpLocks noChangeShapeType="1"/>
              <a:stCxn id="4104" idx="3"/>
              <a:endCxn id="4107" idx="1"/>
            </p:cNvCxnSpPr>
            <p:nvPr/>
          </p:nvCxnSpPr>
          <p:spPr bwMode="auto">
            <a:xfrm flipV="1">
              <a:off x="5410200" y="3783330"/>
              <a:ext cx="914400" cy="3701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7" name="AutoShape 27"/>
            <p:cNvCxnSpPr>
              <a:cxnSpLocks noChangeShapeType="1"/>
              <a:stCxn id="4105" idx="3"/>
              <a:endCxn id="4107" idx="1"/>
            </p:cNvCxnSpPr>
            <p:nvPr/>
          </p:nvCxnSpPr>
          <p:spPr bwMode="auto">
            <a:xfrm flipV="1">
              <a:off x="5410200" y="3783330"/>
              <a:ext cx="914400" cy="107605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18" name="Text Box 29"/>
            <p:cNvSpPr txBox="1">
              <a:spLocks noChangeArrowheads="1"/>
            </p:cNvSpPr>
            <p:nvPr/>
          </p:nvSpPr>
          <p:spPr bwMode="auto">
            <a:xfrm>
              <a:off x="3709194" y="1260475"/>
              <a:ext cx="1573213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 dirty="0"/>
                <a:t>Source Program</a:t>
              </a:r>
            </a:p>
          </p:txBody>
        </p:sp>
        <p:sp>
          <p:nvSpPr>
            <p:cNvPr id="4119" name="Text Box 30"/>
            <p:cNvSpPr txBox="1">
              <a:spLocks noChangeArrowheads="1"/>
            </p:cNvSpPr>
            <p:nvPr/>
          </p:nvSpPr>
          <p:spPr bwMode="auto">
            <a:xfrm>
              <a:off x="3736182" y="6019800"/>
              <a:ext cx="1519237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 dirty="0"/>
                <a:t>Object Program</a:t>
              </a:r>
            </a:p>
          </p:txBody>
        </p:sp>
        <p:cxnSp>
          <p:nvCxnSpPr>
            <p:cNvPr id="4120" name="AutoShape 31"/>
            <p:cNvCxnSpPr>
              <a:cxnSpLocks noChangeShapeType="1"/>
              <a:stCxn id="4118" idx="2"/>
              <a:endCxn id="4101" idx="0"/>
            </p:cNvCxnSpPr>
            <p:nvPr/>
          </p:nvCxnSpPr>
          <p:spPr bwMode="auto">
            <a:xfrm flipH="1">
              <a:off x="4495800" y="1581150"/>
              <a:ext cx="1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4122" name="Rectangle 33"/>
            <p:cNvSpPr>
              <a:spLocks noChangeArrowheads="1"/>
            </p:cNvSpPr>
            <p:nvPr/>
          </p:nvSpPr>
          <p:spPr bwMode="auto">
            <a:xfrm>
              <a:off x="3490913" y="1704975"/>
              <a:ext cx="2011362" cy="20574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123" name="Text Box 34"/>
            <p:cNvSpPr txBox="1">
              <a:spLocks noChangeArrowheads="1"/>
            </p:cNvSpPr>
            <p:nvPr/>
          </p:nvSpPr>
          <p:spPr bwMode="auto">
            <a:xfrm>
              <a:off x="2271220" y="2031365"/>
              <a:ext cx="108683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Front End</a:t>
              </a:r>
            </a:p>
          </p:txBody>
        </p:sp>
        <p:sp>
          <p:nvSpPr>
            <p:cNvPr id="4124" name="Text Box 35"/>
            <p:cNvSpPr txBox="1">
              <a:spLocks noChangeArrowheads="1"/>
            </p:cNvSpPr>
            <p:nvPr/>
          </p:nvSpPr>
          <p:spPr bwMode="auto">
            <a:xfrm>
              <a:off x="2295942" y="4661853"/>
              <a:ext cx="106279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Back End</a:t>
              </a:r>
            </a:p>
          </p:txBody>
        </p:sp>
        <p:sp>
          <p:nvSpPr>
            <p:cNvPr id="4125" name="Rectangle 36"/>
            <p:cNvSpPr>
              <a:spLocks noChangeArrowheads="1"/>
            </p:cNvSpPr>
            <p:nvPr/>
          </p:nvSpPr>
          <p:spPr bwMode="auto">
            <a:xfrm>
              <a:off x="3489325" y="3838575"/>
              <a:ext cx="2011363" cy="20574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CA4FFFD5-2C82-4CB8-8244-95D35F8CE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313864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Final Code</a:t>
              </a:r>
            </a:p>
            <a:p>
              <a:r>
                <a:rPr lang="en-US" sz="1500" dirty="0"/>
                <a:t>Generator</a:t>
              </a:r>
            </a:p>
          </p:txBody>
        </p:sp>
        <p:cxnSp>
          <p:nvCxnSpPr>
            <p:cNvPr id="32" name="AutoShape 17">
              <a:extLst>
                <a:ext uri="{FF2B5EF4-FFF2-40B4-BE49-F238E27FC236}">
                  <a16:creationId xmlns:a16="http://schemas.microsoft.com/office/drawing/2014/main" id="{E002A97F-D1C5-47FB-9CC3-80C2681E3FD8}"/>
                </a:ext>
              </a:extLst>
            </p:cNvPr>
            <p:cNvCxnSpPr>
              <a:cxnSpLocks noChangeShapeType="1"/>
              <a:stCxn id="4105" idx="2"/>
              <a:endCxn id="31" idx="0"/>
            </p:cNvCxnSpPr>
            <p:nvPr/>
          </p:nvCxnSpPr>
          <p:spPr bwMode="auto">
            <a:xfrm>
              <a:off x="4495800" y="5110845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33" name="AutoShape 17">
              <a:extLst>
                <a:ext uri="{FF2B5EF4-FFF2-40B4-BE49-F238E27FC236}">
                  <a16:creationId xmlns:a16="http://schemas.microsoft.com/office/drawing/2014/main" id="{4F4FA729-7C07-430D-9314-B10741581690}"/>
                </a:ext>
              </a:extLst>
            </p:cNvPr>
            <p:cNvCxnSpPr>
              <a:cxnSpLocks noChangeShapeType="1"/>
              <a:stCxn id="31" idx="2"/>
              <a:endCxn id="4119" idx="0"/>
            </p:cNvCxnSpPr>
            <p:nvPr/>
          </p:nvCxnSpPr>
          <p:spPr bwMode="auto">
            <a:xfrm>
              <a:off x="4495800" y="5816784"/>
              <a:ext cx="1" cy="2030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39" name="AutoShape 19">
              <a:extLst>
                <a:ext uri="{FF2B5EF4-FFF2-40B4-BE49-F238E27FC236}">
                  <a16:creationId xmlns:a16="http://schemas.microsoft.com/office/drawing/2014/main" id="{1CE7AF77-3493-494D-82AF-9D4239AC4DEC}"/>
                </a:ext>
              </a:extLst>
            </p:cNvPr>
            <p:cNvCxnSpPr>
              <a:cxnSpLocks noChangeShapeType="1"/>
              <a:stCxn id="4103" idx="1"/>
              <a:endCxn id="4106" idx="3"/>
            </p:cNvCxnSpPr>
            <p:nvPr/>
          </p:nvCxnSpPr>
          <p:spPr bwMode="auto">
            <a:xfrm flipH="1" flipV="1">
              <a:off x="2819400" y="3062478"/>
              <a:ext cx="762000" cy="3850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" name="AutoShape 27">
              <a:extLst>
                <a:ext uri="{FF2B5EF4-FFF2-40B4-BE49-F238E27FC236}">
                  <a16:creationId xmlns:a16="http://schemas.microsoft.com/office/drawing/2014/main" id="{B2CAB66F-59DE-4BB0-8555-4C478B39FDCC}"/>
                </a:ext>
              </a:extLst>
            </p:cNvPr>
            <p:cNvCxnSpPr>
              <a:cxnSpLocks noChangeShapeType="1"/>
              <a:stCxn id="31" idx="3"/>
              <a:endCxn id="4107" idx="1"/>
            </p:cNvCxnSpPr>
            <p:nvPr/>
          </p:nvCxnSpPr>
          <p:spPr bwMode="auto">
            <a:xfrm flipV="1">
              <a:off x="5410200" y="3783330"/>
              <a:ext cx="914400" cy="178199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9AE430A-5B44-48F8-A85C-F1909476FC0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Passes in the Compiler Project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1: Reads/analyzes source text and produces intermediate representation (AST’s)</a:t>
            </a:r>
          </a:p>
          <a:p>
            <a:r>
              <a:rPr lang="en-US" dirty="0"/>
              <a:t>Pass 2: Performs constraint analysis</a:t>
            </a:r>
          </a:p>
          <a:p>
            <a:r>
              <a:rPr lang="en-US" dirty="0"/>
              <a:t>Pass 3: Generates assembly language for the CVM</a:t>
            </a:r>
          </a:p>
          <a:p>
            <a:pPr marL="457200" lvl="1" indent="0">
              <a:buNone/>
            </a:pPr>
            <a:r>
              <a:rPr lang="en-US" dirty="0"/>
              <a:t>(Note: Assembler also makes several passes, including some passes to perform optimizations.)</a:t>
            </a: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1188720" y="4229100"/>
            <a:ext cx="676656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l"/>
            <a:r>
              <a:rPr lang="en-US" dirty="0"/>
              <a:t>For the project, all intermediate passes use</a:t>
            </a:r>
          </a:p>
          <a:p>
            <a:pPr algn="l"/>
            <a:r>
              <a:rPr lang="en-US" dirty="0"/>
              <a:t>in-memory data structures called abstract syntax trees.  The only I/O to disk occurs when reading the source file and generating assembly code.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2171B49-CC2E-4539-8E46-03184445B12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Compiler Design Goals</a:t>
            </a:r>
            <a:br>
              <a:rPr lang="en-US" dirty="0"/>
            </a:br>
            <a:r>
              <a:rPr lang="en-US" sz="2400" dirty="0"/>
              <a:t>(Conflicts and Tradeoffs)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Reliability (Rule #1: A compiler must be error free.)</a:t>
            </a:r>
          </a:p>
          <a:p>
            <a:r>
              <a:rPr lang="en-US" dirty="0"/>
              <a:t>Modularity/maintenance</a:t>
            </a:r>
          </a:p>
          <a:p>
            <a:r>
              <a:rPr lang="en-US" dirty="0"/>
              <a:t>Fast object programs</a:t>
            </a:r>
          </a:p>
          <a:p>
            <a:r>
              <a:rPr lang="en-US" dirty="0"/>
              <a:t>Small object programs</a:t>
            </a:r>
          </a:p>
          <a:p>
            <a:r>
              <a:rPr lang="en-US" dirty="0"/>
              <a:t>Fast compilation times</a:t>
            </a:r>
          </a:p>
          <a:p>
            <a:r>
              <a:rPr lang="en-US" dirty="0"/>
              <a:t>Small compiler size</a:t>
            </a:r>
          </a:p>
          <a:p>
            <a:r>
              <a:rPr lang="en-US" dirty="0"/>
              <a:t>Good diagnostic and error recovery capabilities</a:t>
            </a:r>
          </a:p>
          <a:p>
            <a:r>
              <a:rPr lang="en-US" dirty="0"/>
              <a:t>Minimize compiler development time (so that a working compiler is available as quickly as possible)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C592E47-77DA-42DF-9B0B-5EB0D91B2E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 on Compiler Structure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every phase is separated out as a distinct collection of code modules; e.g., syntax analysis and constraint analysis might be intertwined, and similarly for optimization and final code generation.</a:t>
            </a:r>
          </a:p>
          <a:p>
            <a:r>
              <a:rPr lang="en-US" dirty="0"/>
              <a:t>Many compilers use intermediate code during the compilation process</a:t>
            </a:r>
          </a:p>
          <a:p>
            <a:pPr lvl="1"/>
            <a:r>
              <a:rPr lang="en-US" dirty="0"/>
              <a:t>abstract syntax tree (high-level intermediate code representing the basic structure of the program)</a:t>
            </a:r>
          </a:p>
          <a:p>
            <a:pPr lvl="1"/>
            <a:r>
              <a:rPr lang="en-US" dirty="0"/>
              <a:t>low-level intermediate code similar to machine code</a:t>
            </a:r>
            <a:br>
              <a:rPr lang="en-US" dirty="0"/>
            </a:br>
            <a:r>
              <a:rPr lang="en-US" dirty="0"/>
              <a:t>(but often machine independent)</a:t>
            </a:r>
          </a:p>
          <a:p>
            <a:r>
              <a:rPr lang="en-US" dirty="0"/>
              <a:t>Some optimizations can be performed on the intermediate code.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48DA7E5-4354-4DD9-9E48-551794C884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Front End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lexical analyzer</a:t>
            </a:r>
          </a:p>
          <a:p>
            <a:pPr lvl="1"/>
            <a:r>
              <a:rPr lang="en-US" dirty="0"/>
              <a:t>syntax analyzer</a:t>
            </a:r>
          </a:p>
          <a:p>
            <a:pPr lvl="1"/>
            <a:r>
              <a:rPr lang="en-US" dirty="0"/>
              <a:t>constraint analyzer</a:t>
            </a:r>
          </a:p>
          <a:p>
            <a:r>
              <a:rPr lang="en-US" dirty="0"/>
              <a:t>Determine if the source code is valid</a:t>
            </a:r>
          </a:p>
          <a:p>
            <a:r>
              <a:rPr lang="en-US" dirty="0"/>
              <a:t>Determine the intended effect of the program</a:t>
            </a:r>
          </a:p>
          <a:p>
            <a:r>
              <a:rPr lang="en-US" dirty="0"/>
              <a:t>Heavily dependent on the source language</a:t>
            </a:r>
          </a:p>
          <a:p>
            <a:r>
              <a:rPr lang="en-US" dirty="0"/>
              <a:t>Relatively independent of target machine</a:t>
            </a:r>
          </a:p>
          <a:p>
            <a:r>
              <a:rPr lang="en-US" dirty="0"/>
              <a:t>Can include some high-level optimizations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2E3C398-E762-448E-ADC6-56649154213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Back End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  <a:p>
            <a:pPr lvl="1"/>
            <a:r>
              <a:rPr lang="en-US" dirty="0"/>
              <a:t>code generator</a:t>
            </a:r>
          </a:p>
          <a:p>
            <a:pPr lvl="1"/>
            <a:r>
              <a:rPr lang="en-US" dirty="0"/>
              <a:t>optimizer</a:t>
            </a:r>
          </a:p>
          <a:p>
            <a:pPr lvl="1"/>
            <a:r>
              <a:rPr lang="en-US" dirty="0"/>
              <a:t>final code generator</a:t>
            </a:r>
          </a:p>
          <a:p>
            <a:r>
              <a:rPr lang="en-US" dirty="0"/>
              <a:t>Generate semantically equivalent and reasonably efficient machine code</a:t>
            </a:r>
          </a:p>
          <a:p>
            <a:r>
              <a:rPr lang="en-US" dirty="0"/>
              <a:t>Heavily dependent on the target machine</a:t>
            </a:r>
          </a:p>
          <a:p>
            <a:r>
              <a:rPr lang="en-US" dirty="0"/>
              <a:t>Relatively independent of the source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B29AB8-83CD-4ECD-A7C7-E9562A754EA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Analysis)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Identifies basic lexical units of the language</a:t>
            </a:r>
          </a:p>
          <a:p>
            <a:pPr lvl="1"/>
            <a:r>
              <a:rPr lang="en-US" dirty="0"/>
              <a:t>called tokens or symbols</a:t>
            </a:r>
          </a:p>
          <a:p>
            <a:pPr lvl="1"/>
            <a:r>
              <a:rPr lang="en-US" dirty="0"/>
              <a:t>often based on regular expressions</a:t>
            </a:r>
          </a:p>
          <a:p>
            <a:r>
              <a:rPr lang="en-US" dirty="0"/>
              <a:t>Removes extraneous white space and comments</a:t>
            </a:r>
          </a:p>
          <a:p>
            <a:r>
              <a:rPr lang="en-US" dirty="0"/>
              <a:t>Reports any errors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2900" y="3657600"/>
            <a:ext cx="8458200" cy="1863725"/>
            <a:chOff x="342900" y="3810000"/>
            <a:chExt cx="8458200" cy="1863725"/>
          </a:xfrm>
        </p:grpSpPr>
        <p:sp>
          <p:nvSpPr>
            <p:cNvPr id="8198" name="Rectangle 4"/>
            <p:cNvSpPr>
              <a:spLocks noChangeArrowheads="1"/>
            </p:cNvSpPr>
            <p:nvPr/>
          </p:nvSpPr>
          <p:spPr bwMode="auto">
            <a:xfrm>
              <a:off x="3656806" y="4495800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Scanner</a:t>
              </a:r>
            </a:p>
          </p:txBody>
        </p:sp>
        <p:cxnSp>
          <p:nvCxnSpPr>
            <p:cNvPr id="8199" name="AutoShape 5"/>
            <p:cNvCxnSpPr>
              <a:cxnSpLocks noChangeShapeType="1"/>
              <a:stCxn id="8200" idx="2"/>
              <a:endCxn id="8198" idx="0"/>
            </p:cNvCxnSpPr>
            <p:nvPr/>
          </p:nvCxnSpPr>
          <p:spPr bwMode="auto">
            <a:xfrm>
              <a:off x="4570413" y="4149196"/>
              <a:ext cx="793" cy="3466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8200" name="Text Box 6"/>
            <p:cNvSpPr txBox="1">
              <a:spLocks noChangeArrowheads="1"/>
            </p:cNvSpPr>
            <p:nvPr/>
          </p:nvSpPr>
          <p:spPr bwMode="auto">
            <a:xfrm>
              <a:off x="4053444" y="3810000"/>
              <a:ext cx="1033937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y := x + 1</a:t>
              </a:r>
            </a:p>
          </p:txBody>
        </p:sp>
        <p:cxnSp>
          <p:nvCxnSpPr>
            <p:cNvPr id="8201" name="AutoShape 7"/>
            <p:cNvCxnSpPr>
              <a:cxnSpLocks noChangeShapeType="1"/>
              <a:stCxn id="8198" idx="2"/>
              <a:endCxn id="8209" idx="0"/>
            </p:cNvCxnSpPr>
            <p:nvPr/>
          </p:nvCxnSpPr>
          <p:spPr bwMode="auto">
            <a:xfrm>
              <a:off x="4571206" y="4953000"/>
              <a:ext cx="794" cy="3810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grpSp>
          <p:nvGrpSpPr>
            <p:cNvPr id="4" name="Group 3"/>
            <p:cNvGrpSpPr/>
            <p:nvPr/>
          </p:nvGrpSpPr>
          <p:grpSpPr>
            <a:xfrm>
              <a:off x="342900" y="5334000"/>
              <a:ext cx="8458200" cy="339725"/>
              <a:chOff x="304800" y="5334000"/>
              <a:chExt cx="8458200" cy="339725"/>
            </a:xfrm>
          </p:grpSpPr>
          <p:sp>
            <p:nvSpPr>
              <p:cNvPr id="8203" name="Text Box 9"/>
              <p:cNvSpPr txBox="1">
                <a:spLocks noChangeArrowheads="1"/>
              </p:cNvSpPr>
              <p:nvPr/>
            </p:nvSpPr>
            <p:spPr bwMode="auto">
              <a:xfrm>
                <a:off x="304800" y="5334000"/>
                <a:ext cx="20272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identifier [“y”, (1, 1)]</a:t>
                </a:r>
              </a:p>
            </p:txBody>
          </p:sp>
          <p:sp>
            <p:nvSpPr>
              <p:cNvPr id="8204" name="Text Box 10"/>
              <p:cNvSpPr txBox="1">
                <a:spLocks noChangeArrowheads="1"/>
              </p:cNvSpPr>
              <p:nvPr/>
            </p:nvSpPr>
            <p:spPr bwMode="auto">
              <a:xfrm>
                <a:off x="2397522" y="5334000"/>
                <a:ext cx="101758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:= [(1, 3)]</a:t>
                </a:r>
              </a:p>
            </p:txBody>
          </p:sp>
          <p:sp>
            <p:nvSpPr>
              <p:cNvPr id="8205" name="Text Box 11"/>
              <p:cNvSpPr txBox="1">
                <a:spLocks noChangeArrowheads="1"/>
              </p:cNvSpPr>
              <p:nvPr/>
            </p:nvSpPr>
            <p:spPr bwMode="auto">
              <a:xfrm>
                <a:off x="3480594" y="5334000"/>
                <a:ext cx="20272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identifier [“x”, (1, 6)]</a:t>
                </a:r>
              </a:p>
            </p:txBody>
          </p:sp>
          <p:sp>
            <p:nvSpPr>
              <p:cNvPr id="8206" name="Text Box 12"/>
              <p:cNvSpPr txBox="1">
                <a:spLocks noChangeArrowheads="1"/>
              </p:cNvSpPr>
              <p:nvPr/>
            </p:nvSpPr>
            <p:spPr bwMode="auto">
              <a:xfrm>
                <a:off x="5573316" y="5334000"/>
                <a:ext cx="9604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+ [(1, 8)]</a:t>
                </a:r>
              </a:p>
            </p:txBody>
          </p:sp>
          <p:sp>
            <p:nvSpPr>
              <p:cNvPr id="8207" name="Text Box 13"/>
              <p:cNvSpPr txBox="1">
                <a:spLocks noChangeArrowheads="1"/>
              </p:cNvSpPr>
              <p:nvPr/>
            </p:nvSpPr>
            <p:spPr bwMode="auto">
              <a:xfrm>
                <a:off x="6599237" y="5334000"/>
                <a:ext cx="2163763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intLiteral [(“1”, (1, 10)]</a:t>
                </a:r>
              </a:p>
            </p:txBody>
          </p:sp>
        </p:grpSp>
        <p:sp>
          <p:nvSpPr>
            <p:cNvPr id="8209" name="AutoShape 15"/>
            <p:cNvSpPr>
              <a:spLocks noChangeArrowheads="1"/>
            </p:cNvSpPr>
            <p:nvPr/>
          </p:nvSpPr>
          <p:spPr bwMode="auto">
            <a:xfrm>
              <a:off x="4480560" y="5334000"/>
              <a:ext cx="182880" cy="182880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DAA12EF-A4A4-43C6-895C-C009BF3A951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  <a:br>
              <a:rPr lang="en-US" dirty="0"/>
            </a:br>
            <a:r>
              <a:rPr lang="en-US" sz="2400" dirty="0"/>
              <a:t>(Syntax Analysis)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Verifies that the grammatical rules of the language are satisfied</a:t>
            </a:r>
          </a:p>
          <a:p>
            <a:r>
              <a:rPr lang="en-US" dirty="0"/>
              <a:t>Based on context-free grammars (a.k.a. BNF or EBNF)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656806" y="3662363"/>
            <a:ext cx="1828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Parser</a:t>
            </a:r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4387056" y="4419600"/>
            <a:ext cx="360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/>
              <a:t>:=</a:t>
            </a:r>
          </a:p>
        </p:txBody>
      </p:sp>
      <p:cxnSp>
        <p:nvCxnSpPr>
          <p:cNvPr id="9225" name="AutoShape 14"/>
          <p:cNvCxnSpPr>
            <a:cxnSpLocks noChangeShapeType="1"/>
            <a:stCxn id="9241" idx="2"/>
            <a:endCxn id="9222" idx="0"/>
          </p:cNvCxnSpPr>
          <p:nvPr/>
        </p:nvCxnSpPr>
        <p:spPr bwMode="auto">
          <a:xfrm>
            <a:off x="4571206" y="3362325"/>
            <a:ext cx="0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226" name="AutoShape 15"/>
          <p:cNvCxnSpPr>
            <a:cxnSpLocks noChangeShapeType="1"/>
            <a:stCxn id="9222" idx="2"/>
            <a:endCxn id="9223" idx="0"/>
          </p:cNvCxnSpPr>
          <p:nvPr/>
        </p:nvCxnSpPr>
        <p:spPr bwMode="auto">
          <a:xfrm flipH="1">
            <a:off x="4568031" y="4119563"/>
            <a:ext cx="3175" cy="3000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9227" name="Text Box 16"/>
          <p:cNvSpPr txBox="1">
            <a:spLocks noChangeArrowheads="1"/>
          </p:cNvSpPr>
          <p:nvPr/>
        </p:nvSpPr>
        <p:spPr bwMode="auto">
          <a:xfrm>
            <a:off x="3602831" y="5051425"/>
            <a:ext cx="411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y</a:t>
            </a:r>
          </a:p>
        </p:txBody>
      </p:sp>
      <p:sp>
        <p:nvSpPr>
          <p:cNvPr id="9228" name="Text Box 17"/>
          <p:cNvSpPr txBox="1">
            <a:spLocks noChangeArrowheads="1"/>
          </p:cNvSpPr>
          <p:nvPr/>
        </p:nvSpPr>
        <p:spPr bwMode="auto">
          <a:xfrm>
            <a:off x="4417219" y="5683250"/>
            <a:ext cx="411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x</a:t>
            </a:r>
          </a:p>
        </p:txBody>
      </p:sp>
      <p:sp>
        <p:nvSpPr>
          <p:cNvPr id="9229" name="Text Box 18"/>
          <p:cNvSpPr txBox="1">
            <a:spLocks noChangeArrowheads="1"/>
          </p:cNvSpPr>
          <p:nvPr/>
        </p:nvSpPr>
        <p:spPr bwMode="auto">
          <a:xfrm>
            <a:off x="5133181" y="505142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+</a:t>
            </a:r>
          </a:p>
        </p:txBody>
      </p:sp>
      <p:sp>
        <p:nvSpPr>
          <p:cNvPr id="9230" name="Text Box 19"/>
          <p:cNvSpPr txBox="1">
            <a:spLocks noChangeArrowheads="1"/>
          </p:cNvSpPr>
          <p:nvPr/>
        </p:nvSpPr>
        <p:spPr bwMode="auto">
          <a:xfrm>
            <a:off x="5373442" y="5683250"/>
            <a:ext cx="1035541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/>
              <a:t>intLiteral</a:t>
            </a:r>
            <a:r>
              <a:rPr lang="en-US" sz="1600" baseline="-25000" dirty="0"/>
              <a:t>1</a:t>
            </a:r>
          </a:p>
        </p:txBody>
      </p:sp>
      <p:cxnSp>
        <p:nvCxnSpPr>
          <p:cNvPr id="9231" name="AutoShape 20"/>
          <p:cNvCxnSpPr>
            <a:cxnSpLocks noChangeShapeType="1"/>
            <a:stCxn id="9223" idx="2"/>
            <a:endCxn id="9227" idx="0"/>
          </p:cNvCxnSpPr>
          <p:nvPr/>
        </p:nvCxnSpPr>
        <p:spPr bwMode="auto">
          <a:xfrm flipH="1">
            <a:off x="3809206" y="4756150"/>
            <a:ext cx="75882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2" name="AutoShape 21"/>
          <p:cNvCxnSpPr>
            <a:cxnSpLocks noChangeShapeType="1"/>
            <a:stCxn id="9223" idx="2"/>
            <a:endCxn id="9229" idx="0"/>
          </p:cNvCxnSpPr>
          <p:nvPr/>
        </p:nvCxnSpPr>
        <p:spPr bwMode="auto">
          <a:xfrm>
            <a:off x="4568031" y="4756150"/>
            <a:ext cx="717550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3" name="AutoShape 22"/>
          <p:cNvCxnSpPr>
            <a:cxnSpLocks noChangeShapeType="1"/>
            <a:stCxn id="9229" idx="2"/>
            <a:endCxn id="9228" idx="0"/>
          </p:cNvCxnSpPr>
          <p:nvPr/>
        </p:nvCxnSpPr>
        <p:spPr bwMode="auto">
          <a:xfrm flipH="1">
            <a:off x="4623594" y="5387975"/>
            <a:ext cx="661987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4" name="AutoShape 23"/>
          <p:cNvCxnSpPr>
            <a:cxnSpLocks noChangeShapeType="1"/>
            <a:stCxn id="9229" idx="2"/>
            <a:endCxn id="9230" idx="0"/>
          </p:cNvCxnSpPr>
          <p:nvPr/>
        </p:nvCxnSpPr>
        <p:spPr bwMode="auto">
          <a:xfrm>
            <a:off x="5284788" y="5387975"/>
            <a:ext cx="60642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7" name="Group 26"/>
          <p:cNvGrpSpPr/>
          <p:nvPr/>
        </p:nvGrpSpPr>
        <p:grpSpPr>
          <a:xfrm>
            <a:off x="342900" y="2905125"/>
            <a:ext cx="8458200" cy="339725"/>
            <a:chOff x="304800" y="5334000"/>
            <a:chExt cx="8458200" cy="339725"/>
          </a:xfrm>
        </p:grpSpPr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304800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[“y”, (1, 1)]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2397522" y="5334000"/>
              <a:ext cx="10175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 [(1, 3)]</a:t>
              </a: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3480594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[“x”, (1, 6)]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5573316" y="5334000"/>
              <a:ext cx="9604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 [(1, 8)]</a:t>
              </a: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6599237" y="5334000"/>
              <a:ext cx="2163763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[(“1”, (1, 10)]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6C64E3C-9384-43A0-BB87-910FB62449D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 Analyzer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Handles language requirements that can’t be expressed, or can’t be expressed succinctly, in a context free grammar</a:t>
            </a:r>
          </a:p>
          <a:p>
            <a:pPr lvl="1"/>
            <a:r>
              <a:rPr lang="en-US" dirty="0"/>
              <a:t>e.g., a rule involving compatible types for an assignment statement</a:t>
            </a:r>
          </a:p>
          <a:p>
            <a:r>
              <a:rPr lang="en-US" dirty="0"/>
              <a:t>Type analysis is an essential part of constraint analysis.</a:t>
            </a:r>
          </a:p>
          <a:p>
            <a:r>
              <a:rPr lang="en-US" dirty="0"/>
              <a:t>Usually just checks for validity with little or no modification of current representation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5176" y="4884003"/>
            <a:ext cx="583364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Constraint analysis is sometimes referred</a:t>
            </a:r>
          </a:p>
          <a:p>
            <a:pPr algn="l"/>
            <a:r>
              <a:rPr lang="en-US" dirty="0"/>
              <a:t>to as analysis of static semantics.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FC59BB9-EDEB-4F24-80C2-5C751725C29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Generator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Translates a high-level representation of the source program into a low-level representation suitable for optimization and final code generation</a:t>
            </a:r>
          </a:p>
          <a:p>
            <a:r>
              <a:rPr lang="en-US" dirty="0"/>
              <a:t>Low-level representation can be based directly on the target machine, or it can be “machine-like” but somewhat independent of the actual target machine architecture</a:t>
            </a:r>
          </a:p>
          <a:p>
            <a:r>
              <a:rPr lang="en-US" dirty="0"/>
              <a:t>If the low-level representation is machine independent, then this component of the compiler is often referred to as an “intermediate” code generator.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2138</TotalTime>
  <Words>1297</Words>
  <Application>Microsoft Office PowerPoint</Application>
  <PresentationFormat>On-screen Show (4:3)</PresentationFormat>
  <Paragraphs>285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SoftMoore2</vt:lpstr>
      <vt:lpstr>Structure of Compilers</vt:lpstr>
      <vt:lpstr>Structure of a Compiler</vt:lpstr>
      <vt:lpstr>Comments on Compiler Structure</vt:lpstr>
      <vt:lpstr>Compiler Front End</vt:lpstr>
      <vt:lpstr>Compiler Back End</vt:lpstr>
      <vt:lpstr>Scanner (Lexical Analysis)</vt:lpstr>
      <vt:lpstr>Parser (Syntax Analysis)</vt:lpstr>
      <vt:lpstr>Constraint Analyzer</vt:lpstr>
      <vt:lpstr>Code Generator</vt:lpstr>
      <vt:lpstr>Code Generator (continued)</vt:lpstr>
      <vt:lpstr>Optimizer</vt:lpstr>
      <vt:lpstr>Optimizer (continued)</vt:lpstr>
      <vt:lpstr>Final Code Generator</vt:lpstr>
      <vt:lpstr>Final Code Generator (continued)</vt:lpstr>
      <vt:lpstr>Tables and Maps</vt:lpstr>
      <vt:lpstr>Error Handler</vt:lpstr>
      <vt:lpstr>Compiler Construction Tools</vt:lpstr>
      <vt:lpstr>Passes</vt:lpstr>
      <vt:lpstr>Single-pass Versus Multi-pass Compilers</vt:lpstr>
      <vt:lpstr>Passes in the Compiler Project</vt:lpstr>
      <vt:lpstr>Possible Compiler Design Goals (Conflicts and Tradeoffs)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Compilers</dc:title>
  <dc:creator>John I. Moore, Jr.</dc:creator>
  <cp:lastModifiedBy>John Moore</cp:lastModifiedBy>
  <cp:revision>86</cp:revision>
  <cp:lastPrinted>2023-11-25T15:55:07Z</cp:lastPrinted>
  <dcterms:created xsi:type="dcterms:W3CDTF">2005-01-12T21:47:45Z</dcterms:created>
  <dcterms:modified xsi:type="dcterms:W3CDTF">2025-01-12T16:01:45Z</dcterms:modified>
</cp:coreProperties>
</file>