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34"/>
  </p:notesMasterIdLst>
  <p:handoutMasterIdLst>
    <p:handoutMasterId r:id="rId35"/>
  </p:handoutMasterIdLst>
  <p:sldIdLst>
    <p:sldId id="256" r:id="rId2"/>
    <p:sldId id="257" r:id="rId3"/>
    <p:sldId id="268" r:id="rId4"/>
    <p:sldId id="293" r:id="rId5"/>
    <p:sldId id="265" r:id="rId6"/>
    <p:sldId id="294" r:id="rId7"/>
    <p:sldId id="267" r:id="rId8"/>
    <p:sldId id="264" r:id="rId9"/>
    <p:sldId id="273" r:id="rId10"/>
    <p:sldId id="258" r:id="rId11"/>
    <p:sldId id="259" r:id="rId12"/>
    <p:sldId id="269" r:id="rId13"/>
    <p:sldId id="260" r:id="rId14"/>
    <p:sldId id="282" r:id="rId15"/>
    <p:sldId id="295" r:id="rId16"/>
    <p:sldId id="262" r:id="rId17"/>
    <p:sldId id="263" r:id="rId18"/>
    <p:sldId id="275" r:id="rId19"/>
    <p:sldId id="296" r:id="rId20"/>
    <p:sldId id="288" r:id="rId21"/>
    <p:sldId id="289" r:id="rId22"/>
    <p:sldId id="283" r:id="rId23"/>
    <p:sldId id="285" r:id="rId24"/>
    <p:sldId id="284" r:id="rId25"/>
    <p:sldId id="286" r:id="rId26"/>
    <p:sldId id="287" r:id="rId27"/>
    <p:sldId id="290" r:id="rId28"/>
    <p:sldId id="291" r:id="rId29"/>
    <p:sldId id="292" r:id="rId30"/>
    <p:sldId id="280" r:id="rId31"/>
    <p:sldId id="281" r:id="rId32"/>
    <p:sldId id="276" r:id="rId33"/>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99" autoAdjust="0"/>
    <p:restoredTop sz="97055" autoAdjust="0"/>
  </p:normalViewPr>
  <p:slideViewPr>
    <p:cSldViewPr>
      <p:cViewPr varScale="1">
        <p:scale>
          <a:sx n="85" d="100"/>
          <a:sy n="85" d="100"/>
        </p:scale>
        <p:origin x="461"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Arrays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a:t>Arrays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1482396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16</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18</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19</a:t>
            </a:fld>
            <a:endParaRPr lang="en-US" dirty="0"/>
          </a:p>
        </p:txBody>
      </p:sp>
    </p:spTree>
    <p:extLst>
      <p:ext uri="{BB962C8B-B14F-4D97-AF65-F5344CB8AC3E}">
        <p14:creationId xmlns:p14="http://schemas.microsoft.com/office/powerpoint/2010/main" val="1547588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30</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31</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32</a:t>
            </a:fld>
            <a:endParaRPr lang="en-US"/>
          </a:p>
        </p:txBody>
      </p:sp>
    </p:spTree>
    <p:extLst>
      <p:ext uri="{BB962C8B-B14F-4D97-AF65-F5344CB8AC3E}">
        <p14:creationId xmlns:p14="http://schemas.microsoft.com/office/powerpoint/2010/main" val="1457277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4</a:t>
            </a:fld>
            <a:endParaRPr lang="en-US"/>
          </a:p>
        </p:txBody>
      </p:sp>
    </p:spTree>
    <p:extLst>
      <p:ext uri="{BB962C8B-B14F-4D97-AF65-F5344CB8AC3E}">
        <p14:creationId xmlns:p14="http://schemas.microsoft.com/office/powerpoint/2010/main" val="3998832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1401668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8</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67403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Strings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Strings</a:t>
            </a:r>
          </a:p>
        </p:txBody>
      </p:sp>
      <p:sp>
        <p:nvSpPr>
          <p:cNvPr id="8195" name="Content Placeholder 2"/>
          <p:cNvSpPr>
            <a:spLocks noGrp="1"/>
          </p:cNvSpPr>
          <p:nvPr>
            <p:ph idx="1"/>
          </p:nvPr>
        </p:nvSpPr>
        <p:spPr/>
        <p:txBody>
          <a:bodyPr tIns="91440"/>
          <a:lstStyle/>
          <a:p>
            <a:pPr marL="182880" indent="0">
              <a:spcBef>
                <a:spcPts val="200"/>
              </a:spcBef>
              <a:buFontTx/>
              <a:buNone/>
            </a:pPr>
            <a:r>
              <a:rPr lang="en-US" sz="1800" dirty="0" err="1">
                <a:latin typeface="Consolas" pitchFamily="49" charset="0"/>
                <a:cs typeface="Consolas" pitchFamily="49" charset="0"/>
              </a:rPr>
              <a:t>varDecl</a:t>
            </a:r>
            <a:r>
              <a:rPr lang="en-US" sz="1800" dirty="0">
                <a:latin typeface="Consolas" pitchFamily="49" charset="0"/>
                <a:cs typeface="Consolas" pitchFamily="49" charset="0"/>
              </a:rPr>
              <a:t> = "var" identifiers ":"</a:t>
            </a:r>
          </a:p>
          <a:p>
            <a:pPr marL="182880" indent="0">
              <a:spcBef>
                <a:spcPts val="2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r>
              <a:rPr lang="en-US" sz="1800" dirty="0" err="1">
                <a:latin typeface="Consolas" pitchFamily="49" charset="0"/>
                <a:cs typeface="Consolas" pitchFamily="49" charset="0"/>
              </a:rPr>
              <a:t>arrayTypeConstr</a:t>
            </a:r>
            <a:r>
              <a:rPr lang="en-US" sz="1800" dirty="0">
                <a:latin typeface="Consolas" pitchFamily="49" charset="0"/>
                <a:cs typeface="Consolas" pitchFamily="49" charset="0"/>
              </a:rPr>
              <a:t> | </a:t>
            </a:r>
            <a:r>
              <a:rPr lang="en-US" sz="1800" dirty="0" err="1">
                <a:latin typeface="Consolas" pitchFamily="49" charset="0"/>
                <a:cs typeface="Consolas" pitchFamily="49" charset="0"/>
              </a:rPr>
              <a:t>stringTypeConstr</a:t>
            </a: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 ":=" initializer ] ";" .</a:t>
            </a:r>
          </a:p>
          <a:p>
            <a:pPr marL="182880" indent="0">
              <a:spcBef>
                <a:spcPts val="200"/>
              </a:spcBef>
              <a:buFontTx/>
              <a:buNone/>
            </a:pPr>
            <a:r>
              <a:rPr lang="en-US" sz="1800" dirty="0">
                <a:latin typeface="Consolas" pitchFamily="49" charset="0"/>
                <a:cs typeface="Consolas" pitchFamily="49" charset="0"/>
              </a:rPr>
              <a:t>initializer = </a:t>
            </a: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a:t>
            </a:r>
            <a:r>
              <a:rPr lang="en-US" sz="1800" dirty="0" err="1">
                <a:latin typeface="Consolas" pitchFamily="49" charset="0"/>
                <a:cs typeface="Consolas" pitchFamily="49" charset="0"/>
              </a:rPr>
              <a:t>compositeInitializer</a:t>
            </a:r>
            <a:r>
              <a:rPr lang="en-US" sz="1800" dirty="0">
                <a:latin typeface="Consolas" pitchFamily="49" charset="0"/>
                <a:cs typeface="Consolas" pitchFamily="49" charset="0"/>
              </a:rPr>
              <a:t> .</a:t>
            </a:r>
          </a:p>
          <a:p>
            <a:pPr marL="182880" indent="0">
              <a:spcBef>
                <a:spcPts val="200"/>
              </a:spcBef>
              <a:buFontTx/>
              <a:buNone/>
            </a:pP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 [ "-" ] literal ) | </a:t>
            </a:r>
            <a:r>
              <a:rPr lang="en-US" sz="1800" dirty="0" err="1">
                <a:latin typeface="Consolas" pitchFamily="49" charset="0"/>
                <a:cs typeface="Consolas" pitchFamily="49" charset="0"/>
              </a:rPr>
              <a:t>constId</a:t>
            </a:r>
            <a:r>
              <a:rPr lang="en-US" sz="1800" dirty="0">
                <a:latin typeface="Consolas" pitchFamily="49" charset="0"/>
                <a:cs typeface="Consolas" pitchFamily="49" charset="0"/>
              </a:rPr>
              <a:t> .</a:t>
            </a:r>
          </a:p>
          <a:p>
            <a:pPr marL="182880" indent="0">
              <a:spcBef>
                <a:spcPts val="200"/>
              </a:spcBef>
              <a:buFontTx/>
              <a:buNone/>
            </a:pPr>
            <a:r>
              <a:rPr lang="en-US" sz="1800" dirty="0" err="1">
                <a:latin typeface="Consolas" pitchFamily="49" charset="0"/>
                <a:cs typeface="Consolas" pitchFamily="49" charset="0"/>
              </a:rPr>
              <a:t>stringTypeDecl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"string"</a:t>
            </a:r>
          </a:p>
          <a:p>
            <a:pPr marL="182880" indent="0">
              <a:spcBef>
                <a:spcPts val="2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182880" indent="0">
              <a:spcBef>
                <a:spcPts val="200"/>
              </a:spcBef>
              <a:buFontTx/>
              <a:buNone/>
            </a:pPr>
            <a:r>
              <a:rPr lang="en-US" sz="1800" dirty="0" err="1">
                <a:latin typeface="Consolas" pitchFamily="49" charset="0"/>
                <a:cs typeface="Consolas" pitchFamily="49" charset="0"/>
              </a:rPr>
              <a:t>stringTypeConstr</a:t>
            </a:r>
            <a:r>
              <a:rPr lang="en-US" sz="1800" dirty="0">
                <a:latin typeface="Consolas" pitchFamily="49" charset="0"/>
                <a:cs typeface="Consolas" pitchFamily="49" charset="0"/>
              </a:rPr>
              <a:t> = "string"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182880" indent="0">
              <a:spcBef>
                <a:spcPts val="20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182880" indent="0">
              <a:spcBef>
                <a:spcPts val="20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182880" indent="0">
              <a:spcBef>
                <a:spcPts val="200"/>
              </a:spcBef>
              <a:buFontTx/>
              <a:buNone/>
            </a:pP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p>
          <a:p>
            <a:pPr marL="182880" indent="0">
              <a:spcBef>
                <a:spcPts val="200"/>
              </a:spcBef>
              <a:buFontTx/>
              <a:buNone/>
            </a:pPr>
            <a:endParaRPr lang="en-US" sz="1800" dirty="0">
              <a:latin typeface="Consolas" pitchFamily="49" charset="0"/>
              <a:cs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nb-NO" sz="2000" dirty="0">
                <a:latin typeface="Consolas" pitchFamily="49" charset="0"/>
                <a:cs typeface="Consolas" pitchFamily="49" charset="0"/>
              </a:rPr>
              <a:t>private fun parseVarDecl() : InitialDecl</a:t>
            </a:r>
          </a:p>
          <a:p>
            <a:r>
              <a:rPr lang="nb-NO" sz="2000" dirty="0">
                <a:latin typeface="Consolas" pitchFamily="49" charset="0"/>
                <a:cs typeface="Consolas" pitchFamily="49" charset="0"/>
              </a:rPr>
              <a:t>private fun parseInitializer() : Initializer</a:t>
            </a:r>
          </a:p>
          <a:p>
            <a:r>
              <a:rPr lang="nb-NO" sz="2000" dirty="0">
                <a:latin typeface="Consolas" pitchFamily="49" charset="0"/>
                <a:cs typeface="Consolas" pitchFamily="49" charset="0"/>
              </a:rPr>
              <a:t>private fun parseConstValue() : ConstValue</a:t>
            </a:r>
          </a:p>
          <a:p>
            <a:r>
              <a:rPr lang="nb-NO" sz="2000" dirty="0">
                <a:latin typeface="Consolas" pitchFamily="49" charset="0"/>
                <a:cs typeface="Consolas" pitchFamily="49" charset="0"/>
              </a:rPr>
              <a:t>private fun parseStringTypeDecl() : InitialDecl</a:t>
            </a:r>
          </a:p>
          <a:p>
            <a:r>
              <a:rPr lang="nb-NO" sz="2000" dirty="0">
                <a:latin typeface="Consolas" pitchFamily="49" charset="0"/>
                <a:cs typeface="Consolas" pitchFamily="49" charset="0"/>
              </a:rPr>
              <a:t>private fun parseStringTypeConstr() : StringType`</a:t>
            </a:r>
          </a:p>
          <a:p>
            <a:r>
              <a:rPr lang="nb-NO" sz="2000" dirty="0">
                <a:latin typeface="Consolas" pitchFamily="49" charset="0"/>
                <a:cs typeface="Consolas" pitchFamily="49" charset="0"/>
              </a:rPr>
              <a:t>private fun parseIntConstValue() : ConstValue</a:t>
            </a:r>
          </a:p>
          <a:p>
            <a:r>
              <a:rPr lang="nb-NO" sz="2000" dirty="0">
                <a:latin typeface="Consolas" pitchFamily="49" charset="0"/>
                <a:cs typeface="Consolas" pitchFamily="49" charset="0"/>
              </a:rPr>
              <a:t>private fun parseTypeName() : Type</a:t>
            </a:r>
          </a:p>
          <a:p>
            <a:r>
              <a:rPr lang="nb-NO" sz="2000" dirty="0">
                <a:latin typeface="Consolas" pitchFamily="49" charset="0"/>
                <a:cs typeface="Consolas" pitchFamily="49" charset="0"/>
              </a:rPr>
              <a:t>private fun parseVariable() : Variable?</a:t>
            </a: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12</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2" name="Group 1">
            <a:extLst>
              <a:ext uri="{FF2B5EF4-FFF2-40B4-BE49-F238E27FC236}">
                <a16:creationId xmlns:a16="http://schemas.microsoft.com/office/drawing/2014/main" id="{85C0AB74-C48C-4BC4-A599-9CDE713CDB02}"/>
              </a:ext>
            </a:extLst>
          </p:cNvPr>
          <p:cNvGrpSpPr/>
          <p:nvPr/>
        </p:nvGrpSpPr>
        <p:grpSpPr>
          <a:xfrm>
            <a:off x="768384" y="1943436"/>
            <a:ext cx="7607232" cy="3499365"/>
            <a:chOff x="768384" y="1943436"/>
            <a:chExt cx="7607232" cy="3499365"/>
          </a:xfrm>
        </p:grpSpPr>
        <p:sp>
          <p:nvSpPr>
            <p:cNvPr id="3" name="Text Box 4">
              <a:extLst>
                <a:ext uri="{FF2B5EF4-FFF2-40B4-BE49-F238E27FC236}">
                  <a16:creationId xmlns:a16="http://schemas.microsoft.com/office/drawing/2014/main" id="{10E0AB0F-A908-DCC6-6227-F1C8991846DE}"/>
                </a:ext>
              </a:extLst>
            </p:cNvPr>
            <p:cNvSpPr txBox="1">
              <a:spLocks noChangeArrowheads="1"/>
            </p:cNvSpPr>
            <p:nvPr/>
          </p:nvSpPr>
          <p:spPr bwMode="auto">
            <a:xfrm>
              <a:off x="3152679" y="1943436"/>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4" name="Rectangle 6">
              <a:extLst>
                <a:ext uri="{FF2B5EF4-FFF2-40B4-BE49-F238E27FC236}">
                  <a16:creationId xmlns:a16="http://schemas.microsoft.com/office/drawing/2014/main" id="{50D90FDE-0005-AC72-1433-6E25D4FBF620}"/>
                </a:ext>
              </a:extLst>
            </p:cNvPr>
            <p:cNvSpPr>
              <a:spLocks noChangeArrowheads="1"/>
            </p:cNvSpPr>
            <p:nvPr/>
          </p:nvSpPr>
          <p:spPr bwMode="auto">
            <a:xfrm>
              <a:off x="1765807" y="2963056"/>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5" name="Rectangle 13">
              <a:extLst>
                <a:ext uri="{FF2B5EF4-FFF2-40B4-BE49-F238E27FC236}">
                  <a16:creationId xmlns:a16="http://schemas.microsoft.com/office/drawing/2014/main" id="{D2BB18E6-8EBF-0950-1873-F2715FEF4FEB}"/>
                </a:ext>
              </a:extLst>
            </p:cNvPr>
            <p:cNvSpPr>
              <a:spLocks noChangeArrowheads="1"/>
            </p:cNvSpPr>
            <p:nvPr/>
          </p:nvSpPr>
          <p:spPr bwMode="auto">
            <a:xfrm>
              <a:off x="4516754" y="2963056"/>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Expression</a:t>
              </a:r>
            </a:p>
          </p:txBody>
        </p:sp>
        <p:cxnSp>
          <p:nvCxnSpPr>
            <p:cNvPr id="6" name="AutoShape 18">
              <a:extLst>
                <a:ext uri="{FF2B5EF4-FFF2-40B4-BE49-F238E27FC236}">
                  <a16:creationId xmlns:a16="http://schemas.microsoft.com/office/drawing/2014/main" id="{91EFCAFC-FCB8-525C-09C7-D5EF0B308C7E}"/>
                </a:ext>
              </a:extLst>
            </p:cNvPr>
            <p:cNvCxnSpPr>
              <a:cxnSpLocks noChangeShapeType="1"/>
              <a:stCxn id="4" idx="0"/>
              <a:endCxn id="16" idx="3"/>
            </p:cNvCxnSpPr>
            <p:nvPr/>
          </p:nvCxnSpPr>
          <p:spPr bwMode="auto">
            <a:xfrm rot="5400000" flipH="1" flipV="1">
              <a:off x="2654247" y="2172878"/>
              <a:ext cx="512483" cy="1067875"/>
            </a:xfrm>
            <a:prstGeom prst="bentConnector3">
              <a:avLst>
                <a:gd name="adj1" fmla="val 50000"/>
              </a:avLst>
            </a:prstGeom>
            <a:noFill/>
            <a:ln w="9525">
              <a:solidFill>
                <a:schemeClr val="tx1"/>
              </a:solidFill>
              <a:miter lim="800000"/>
              <a:headEnd/>
              <a:tailEnd type="none" w="lg" len="lg"/>
            </a:ln>
          </p:spPr>
        </p:cxnSp>
        <p:cxnSp>
          <p:nvCxnSpPr>
            <p:cNvPr id="7" name="AutoShape 21">
              <a:extLst>
                <a:ext uri="{FF2B5EF4-FFF2-40B4-BE49-F238E27FC236}">
                  <a16:creationId xmlns:a16="http://schemas.microsoft.com/office/drawing/2014/main" id="{B81D8828-B1B2-3E93-36FE-866F612DF580}"/>
                </a:ext>
              </a:extLst>
            </p:cNvPr>
            <p:cNvCxnSpPr>
              <a:cxnSpLocks noChangeShapeType="1"/>
              <a:stCxn id="5" idx="0"/>
              <a:endCxn id="16" idx="3"/>
            </p:cNvCxnSpPr>
            <p:nvPr/>
          </p:nvCxnSpPr>
          <p:spPr bwMode="auto">
            <a:xfrm rot="16200000" flipV="1">
              <a:off x="4024111" y="1870889"/>
              <a:ext cx="512483" cy="1671851"/>
            </a:xfrm>
            <a:prstGeom prst="bentConnector3">
              <a:avLst>
                <a:gd name="adj1" fmla="val 50000"/>
              </a:avLst>
            </a:prstGeom>
            <a:noFill/>
            <a:ln w="9525">
              <a:solidFill>
                <a:schemeClr val="tx1"/>
              </a:solidFill>
              <a:miter lim="800000"/>
              <a:headEnd/>
              <a:tailEnd type="none" w="lg" len="lg"/>
            </a:ln>
          </p:spPr>
        </p:cxnSp>
        <p:sp>
          <p:nvSpPr>
            <p:cNvPr id="8" name="Text Box 24">
              <a:extLst>
                <a:ext uri="{FF2B5EF4-FFF2-40B4-BE49-F238E27FC236}">
                  <a16:creationId xmlns:a16="http://schemas.microsoft.com/office/drawing/2014/main" id="{3F9C2C57-A948-834F-6794-611A9185734F}"/>
                </a:ext>
              </a:extLst>
            </p:cNvPr>
            <p:cNvSpPr txBox="1">
              <a:spLocks noChangeArrowheads="1"/>
            </p:cNvSpPr>
            <p:nvPr/>
          </p:nvSpPr>
          <p:spPr bwMode="auto">
            <a:xfrm>
              <a:off x="3276600" y="4018767"/>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9" name="Text Box 9">
              <a:extLst>
                <a:ext uri="{FF2B5EF4-FFF2-40B4-BE49-F238E27FC236}">
                  <a16:creationId xmlns:a16="http://schemas.microsoft.com/office/drawing/2014/main" id="{818154C8-E55F-6E95-8BF2-1F508FD8A20B}"/>
                </a:ext>
              </a:extLst>
            </p:cNvPr>
            <p:cNvSpPr txBox="1">
              <a:spLocks noChangeArrowheads="1"/>
            </p:cNvSpPr>
            <p:nvPr/>
          </p:nvSpPr>
          <p:spPr bwMode="auto">
            <a:xfrm>
              <a:off x="1840347" y="4018767"/>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10" name="Elbow Connector 31">
              <a:extLst>
                <a:ext uri="{FF2B5EF4-FFF2-40B4-BE49-F238E27FC236}">
                  <a16:creationId xmlns:a16="http://schemas.microsoft.com/office/drawing/2014/main" id="{636654C2-DD1C-AA7C-018C-42D2661B0E0D}"/>
                </a:ext>
              </a:extLst>
            </p:cNvPr>
            <p:cNvCxnSpPr>
              <a:stCxn id="9" idx="0"/>
              <a:endCxn id="17" idx="3"/>
            </p:cNvCxnSpPr>
            <p:nvPr/>
          </p:nvCxnSpPr>
          <p:spPr bwMode="auto">
            <a:xfrm flipV="1">
              <a:off x="2376551" y="3470929"/>
              <a:ext cx="1" cy="547838"/>
            </a:xfrm>
            <a:prstGeom prst="straightConnector1">
              <a:avLst/>
            </a:prstGeom>
            <a:noFill/>
            <a:ln w="9525">
              <a:solidFill>
                <a:schemeClr val="tx1"/>
              </a:solidFill>
              <a:miter lim="800000"/>
              <a:headEnd/>
              <a:tailEnd type="none" w="lg" len="lg"/>
            </a:ln>
          </p:spPr>
        </p:cxnSp>
        <p:sp>
          <p:nvSpPr>
            <p:cNvPr id="11" name="Text Box 9">
              <a:extLst>
                <a:ext uri="{FF2B5EF4-FFF2-40B4-BE49-F238E27FC236}">
                  <a16:creationId xmlns:a16="http://schemas.microsoft.com/office/drawing/2014/main" id="{33792166-6999-E4EF-6237-5F6E0708FA29}"/>
                </a:ext>
              </a:extLst>
            </p:cNvPr>
            <p:cNvSpPr txBox="1">
              <a:spLocks noChangeArrowheads="1"/>
            </p:cNvSpPr>
            <p:nvPr/>
          </p:nvSpPr>
          <p:spPr bwMode="auto">
            <a:xfrm>
              <a:off x="768384" y="5103605"/>
              <a:ext cx="158537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err="1">
                  <a:ln>
                    <a:noFill/>
                  </a:ln>
                  <a:effectLst/>
                  <a:uLnTx/>
                  <a:uFillTx/>
                  <a:latin typeface="Arial"/>
                </a:rPr>
                <a:t>TypeDecl</a:t>
              </a:r>
              <a:endParaRPr kumimoji="0" lang="en-US" sz="1600" b="0" i="0" u="none" strike="noStrike" kern="0" cap="none" spc="0" normalizeH="0" baseline="0" noProof="0" dirty="0">
                <a:ln>
                  <a:noFill/>
                </a:ln>
                <a:effectLst/>
                <a:uLnTx/>
                <a:uFillTx/>
                <a:latin typeface="Arial"/>
              </a:endParaRPr>
            </a:p>
          </p:txBody>
        </p:sp>
        <p:cxnSp>
          <p:nvCxnSpPr>
            <p:cNvPr id="12" name="Elbow Connector 35">
              <a:extLst>
                <a:ext uri="{FF2B5EF4-FFF2-40B4-BE49-F238E27FC236}">
                  <a16:creationId xmlns:a16="http://schemas.microsoft.com/office/drawing/2014/main" id="{50223747-BB4C-CB60-346A-636D60D1CF84}"/>
                </a:ext>
              </a:extLst>
            </p:cNvPr>
            <p:cNvCxnSpPr>
              <a:stCxn id="11" idx="0"/>
              <a:endCxn id="18" idx="3"/>
            </p:cNvCxnSpPr>
            <p:nvPr/>
          </p:nvCxnSpPr>
          <p:spPr bwMode="auto">
            <a:xfrm rot="5400000" flipH="1" flipV="1">
              <a:off x="1681847" y="4408901"/>
              <a:ext cx="573927" cy="815483"/>
            </a:xfrm>
            <a:prstGeom prst="bentConnector3">
              <a:avLst>
                <a:gd name="adj1" fmla="val 50000"/>
              </a:avLst>
            </a:prstGeom>
            <a:noFill/>
            <a:ln w="9525">
              <a:solidFill>
                <a:schemeClr val="tx1"/>
              </a:solidFill>
              <a:miter lim="800000"/>
              <a:headEnd/>
              <a:tailEnd type="none" w="lg" len="lg"/>
            </a:ln>
          </p:spPr>
        </p:cxnSp>
        <p:sp>
          <p:nvSpPr>
            <p:cNvPr id="13" name="Rectangle 12">
              <a:extLst>
                <a:ext uri="{FF2B5EF4-FFF2-40B4-BE49-F238E27FC236}">
                  <a16:creationId xmlns:a16="http://schemas.microsoft.com/office/drawing/2014/main" id="{4681A242-8681-2ED4-8A7E-9ED421C8DDB0}"/>
                </a:ext>
              </a:extLst>
            </p:cNvPr>
            <p:cNvSpPr>
              <a:spLocks noChangeArrowheads="1"/>
            </p:cNvSpPr>
            <p:nvPr/>
          </p:nvSpPr>
          <p:spPr bwMode="auto">
            <a:xfrm>
              <a:off x="7466714" y="1943436"/>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14" name="Text Box 24">
              <a:extLst>
                <a:ext uri="{FF2B5EF4-FFF2-40B4-BE49-F238E27FC236}">
                  <a16:creationId xmlns:a16="http://schemas.microsoft.com/office/drawing/2014/main" id="{407FD244-F31E-2A51-1390-1B2DA4B873A0}"/>
                </a:ext>
              </a:extLst>
            </p:cNvPr>
            <p:cNvSpPr txBox="1">
              <a:spLocks noChangeArrowheads="1"/>
            </p:cNvSpPr>
            <p:nvPr/>
          </p:nvSpPr>
          <p:spPr bwMode="auto">
            <a:xfrm>
              <a:off x="7199012" y="2963056"/>
              <a:ext cx="117660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a:ln>
                    <a:noFill/>
                  </a:ln>
                  <a:effectLst/>
                  <a:uLnTx/>
                  <a:uFillTx/>
                  <a:latin typeface="Arial"/>
                </a:rPr>
                <a:t>Type</a:t>
              </a:r>
            </a:p>
          </p:txBody>
        </p:sp>
        <p:cxnSp>
          <p:nvCxnSpPr>
            <p:cNvPr id="15" name="AutoShape 28">
              <a:extLst>
                <a:ext uri="{FF2B5EF4-FFF2-40B4-BE49-F238E27FC236}">
                  <a16:creationId xmlns:a16="http://schemas.microsoft.com/office/drawing/2014/main" id="{1F403B99-4C44-AEE7-C68E-21D4E5AD86A9}"/>
                </a:ext>
              </a:extLst>
            </p:cNvPr>
            <p:cNvCxnSpPr>
              <a:cxnSpLocks noChangeShapeType="1"/>
              <a:stCxn id="14" idx="0"/>
              <a:endCxn id="20" idx="3"/>
            </p:cNvCxnSpPr>
            <p:nvPr/>
          </p:nvCxnSpPr>
          <p:spPr bwMode="auto">
            <a:xfrm flipV="1">
              <a:off x="7787314" y="2448179"/>
              <a:ext cx="1" cy="514877"/>
            </a:xfrm>
            <a:prstGeom prst="straightConnector1">
              <a:avLst/>
            </a:prstGeom>
            <a:noFill/>
            <a:ln w="9525">
              <a:solidFill>
                <a:schemeClr val="tx1"/>
              </a:solidFill>
              <a:miter lim="800000"/>
              <a:headEnd/>
              <a:tailEnd type="none" w="lg" len="lg"/>
            </a:ln>
          </p:spPr>
        </p:cxnSp>
        <p:sp>
          <p:nvSpPr>
            <p:cNvPr id="16" name="Isosceles Triangle 15">
              <a:extLst>
                <a:ext uri="{FF2B5EF4-FFF2-40B4-BE49-F238E27FC236}">
                  <a16:creationId xmlns:a16="http://schemas.microsoft.com/office/drawing/2014/main" id="{9A56029D-F413-3FC6-DF8B-9E418F9E5EC5}"/>
                </a:ext>
              </a:extLst>
            </p:cNvPr>
            <p:cNvSpPr/>
            <p:nvPr/>
          </p:nvSpPr>
          <p:spPr bwMode="auto">
            <a:xfrm>
              <a:off x="3355687" y="2297576"/>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7" name="Isosceles Triangle 16">
              <a:extLst>
                <a:ext uri="{FF2B5EF4-FFF2-40B4-BE49-F238E27FC236}">
                  <a16:creationId xmlns:a16="http://schemas.microsoft.com/office/drawing/2014/main" id="{EE7C33DE-36CB-EF3F-1A10-34DEDDBE2CC5}"/>
                </a:ext>
              </a:extLst>
            </p:cNvPr>
            <p:cNvSpPr/>
            <p:nvPr/>
          </p:nvSpPr>
          <p:spPr bwMode="auto">
            <a:xfrm>
              <a:off x="2287813" y="331793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8" name="Isosceles Triangle 17">
              <a:extLst>
                <a:ext uri="{FF2B5EF4-FFF2-40B4-BE49-F238E27FC236}">
                  <a16:creationId xmlns:a16="http://schemas.microsoft.com/office/drawing/2014/main" id="{FC521E1A-AB51-6EEE-6693-9DDFDEDD385B}"/>
                </a:ext>
              </a:extLst>
            </p:cNvPr>
            <p:cNvSpPr/>
            <p:nvPr/>
          </p:nvSpPr>
          <p:spPr bwMode="auto">
            <a:xfrm>
              <a:off x="2287813" y="4376681"/>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9" name="Isosceles Triangle 18">
              <a:extLst>
                <a:ext uri="{FF2B5EF4-FFF2-40B4-BE49-F238E27FC236}">
                  <a16:creationId xmlns:a16="http://schemas.microsoft.com/office/drawing/2014/main" id="{8038F069-4AA4-D013-4115-CA26B3BA1DC3}"/>
                </a:ext>
              </a:extLst>
            </p:cNvPr>
            <p:cNvSpPr/>
            <p:nvPr/>
          </p:nvSpPr>
          <p:spPr bwMode="auto">
            <a:xfrm>
              <a:off x="5027539" y="330708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0" name="Isosceles Triangle 19">
              <a:extLst>
                <a:ext uri="{FF2B5EF4-FFF2-40B4-BE49-F238E27FC236}">
                  <a16:creationId xmlns:a16="http://schemas.microsoft.com/office/drawing/2014/main" id="{1929460E-6183-C5FD-063F-125ACEF988D9}"/>
                </a:ext>
              </a:extLst>
            </p:cNvPr>
            <p:cNvSpPr/>
            <p:nvPr/>
          </p:nvSpPr>
          <p:spPr bwMode="auto">
            <a:xfrm>
              <a:off x="7698576" y="229518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useBgFill="1">
          <p:nvSpPr>
            <p:cNvPr id="21" name="Text Box 10">
              <a:extLst>
                <a:ext uri="{FF2B5EF4-FFF2-40B4-BE49-F238E27FC236}">
                  <a16:creationId xmlns:a16="http://schemas.microsoft.com/office/drawing/2014/main" id="{9656BC1C-C890-9769-1879-620A5DF92B48}"/>
                </a:ext>
              </a:extLst>
            </p:cNvPr>
            <p:cNvSpPr txBox="1">
              <a:spLocks noChangeArrowheads="1"/>
            </p:cNvSpPr>
            <p:nvPr/>
          </p:nvSpPr>
          <p:spPr bwMode="auto">
            <a:xfrm>
              <a:off x="5730635" y="1943436"/>
              <a:ext cx="1139736" cy="595677"/>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panose="020B0604020202020204" pitchFamily="34" charset="0"/>
                  <a:cs typeface="Arial" panose="020B0604020202020204" pitchFamily="34" charset="0"/>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lang="en-US" sz="1600" i="1" kern="0" dirty="0">
                  <a:latin typeface="Arial" panose="020B0604020202020204" pitchFamily="34" charset="0"/>
                  <a:cs typeface="Arial" panose="020B0604020202020204" pitchFamily="34" charset="0"/>
                </a:rPr>
                <a:t>Initializer</a:t>
              </a:r>
              <a:endParaRPr kumimoji="0" lang="en-US" sz="1600" b="0" i="1" u="none" strike="noStrike" kern="0" cap="none" spc="0" normalizeH="0" baseline="0" noProof="0" dirty="0">
                <a:ln>
                  <a:noFill/>
                </a:ln>
                <a:effectLst/>
                <a:uLnTx/>
                <a:uFillTx/>
                <a:latin typeface="Arial" panose="020B0604020202020204" pitchFamily="34" charset="0"/>
                <a:cs typeface="Arial" panose="020B0604020202020204" pitchFamily="34" charset="0"/>
              </a:endParaRPr>
            </a:p>
          </p:txBody>
        </p:sp>
        <p:sp>
          <p:nvSpPr>
            <p:cNvPr id="22" name="Text Box 24">
              <a:extLst>
                <a:ext uri="{FF2B5EF4-FFF2-40B4-BE49-F238E27FC236}">
                  <a16:creationId xmlns:a16="http://schemas.microsoft.com/office/drawing/2014/main" id="{88B8907D-176C-7148-38CF-83C9BC2DBB78}"/>
                </a:ext>
              </a:extLst>
            </p:cNvPr>
            <p:cNvSpPr txBox="1">
              <a:spLocks noChangeArrowheads="1"/>
            </p:cNvSpPr>
            <p:nvPr/>
          </p:nvSpPr>
          <p:spPr bwMode="auto">
            <a:xfrm>
              <a:off x="4494312" y="4018767"/>
              <a:ext cx="124393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rial"/>
                </a:rPr>
                <a:t>ConstValue</a:t>
              </a:r>
              <a:endParaRPr kumimoji="0" lang="en-US" sz="1600" b="0" i="0" u="none" strike="noStrike" kern="0" cap="none" spc="0" normalizeH="0" baseline="0" noProof="0" dirty="0">
                <a:ln>
                  <a:noFill/>
                </a:ln>
                <a:effectLst/>
                <a:uLnTx/>
                <a:uFillTx/>
                <a:latin typeface="Arial"/>
              </a:endParaRPr>
            </a:p>
          </p:txBody>
        </p:sp>
        <p:cxnSp>
          <p:nvCxnSpPr>
            <p:cNvPr id="23" name="Connector: Elbow 22">
              <a:extLst>
                <a:ext uri="{FF2B5EF4-FFF2-40B4-BE49-F238E27FC236}">
                  <a16:creationId xmlns:a16="http://schemas.microsoft.com/office/drawing/2014/main" id="{58CB1531-9D09-5DAD-3A6F-EC05B9731B73}"/>
                </a:ext>
              </a:extLst>
            </p:cNvPr>
            <p:cNvCxnSpPr>
              <a:stCxn id="19" idx="3"/>
              <a:endCxn id="8" idx="0"/>
            </p:cNvCxnSpPr>
            <p:nvPr/>
          </p:nvCxnSpPr>
          <p:spPr>
            <a:xfrm rot="5400000">
              <a:off x="4151133" y="3053622"/>
              <a:ext cx="558690" cy="1371601"/>
            </a:xfrm>
            <a:prstGeom prst="bentConnector3">
              <a:avLst/>
            </a:prstGeom>
            <a:noFill/>
            <a:ln w="9525">
              <a:solidFill>
                <a:schemeClr val="tx1"/>
              </a:solidFill>
              <a:miter lim="800000"/>
              <a:headEnd/>
              <a:tailEnd type="none" w="lg" len="lg"/>
            </a:ln>
          </p:spPr>
        </p:cxnSp>
        <p:cxnSp>
          <p:nvCxnSpPr>
            <p:cNvPr id="26" name="Connector: Elbow 25">
              <a:extLst>
                <a:ext uri="{FF2B5EF4-FFF2-40B4-BE49-F238E27FC236}">
                  <a16:creationId xmlns:a16="http://schemas.microsoft.com/office/drawing/2014/main" id="{12769DC2-FCAB-0B84-F89B-A76CB04A969E}"/>
                </a:ext>
              </a:extLst>
            </p:cNvPr>
            <p:cNvCxnSpPr>
              <a:cxnSpLocks/>
              <a:stCxn id="19" idx="3"/>
              <a:endCxn id="22" idx="0"/>
            </p:cNvCxnSpPr>
            <p:nvPr/>
          </p:nvCxnSpPr>
          <p:spPr>
            <a:xfrm rot="5400000">
              <a:off x="4836933" y="3739422"/>
              <a:ext cx="558690" cy="1"/>
            </a:xfrm>
            <a:prstGeom prst="bentConnector3">
              <a:avLst/>
            </a:prstGeom>
            <a:noFill/>
            <a:ln w="9525">
              <a:solidFill>
                <a:schemeClr val="tx1"/>
              </a:solidFill>
              <a:miter lim="800000"/>
              <a:headEnd/>
              <a:tailEnd type="none" w="lg" len="lg"/>
            </a:ln>
          </p:spPr>
        </p:cxnSp>
        <p:sp>
          <p:nvSpPr>
            <p:cNvPr id="27" name="Isosceles Triangle 26">
              <a:extLst>
                <a:ext uri="{FF2B5EF4-FFF2-40B4-BE49-F238E27FC236}">
                  <a16:creationId xmlns:a16="http://schemas.microsoft.com/office/drawing/2014/main" id="{7E47C405-39DB-5666-6FFB-38A66274B3CC}"/>
                </a:ext>
              </a:extLst>
            </p:cNvPr>
            <p:cNvSpPr/>
            <p:nvPr/>
          </p:nvSpPr>
          <p:spPr bwMode="auto">
            <a:xfrm>
              <a:off x="6211765" y="254828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28" name="Connector: Elbow 27">
              <a:extLst>
                <a:ext uri="{FF2B5EF4-FFF2-40B4-BE49-F238E27FC236}">
                  <a16:creationId xmlns:a16="http://schemas.microsoft.com/office/drawing/2014/main" id="{48B1BAE1-CD26-B831-A31A-94FCD250E89F}"/>
                </a:ext>
              </a:extLst>
            </p:cNvPr>
            <p:cNvCxnSpPr>
              <a:cxnSpLocks/>
              <a:stCxn id="27" idx="3"/>
              <a:endCxn id="52" idx="0"/>
            </p:cNvCxnSpPr>
            <p:nvPr/>
          </p:nvCxnSpPr>
          <p:spPr>
            <a:xfrm rot="5400000">
              <a:off x="5314913" y="3033175"/>
              <a:ext cx="1317481" cy="653702"/>
            </a:xfrm>
            <a:prstGeom prst="bentConnector3">
              <a:avLst>
                <a:gd name="adj1" fmla="val 50000"/>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 name="Text Box 9">
              <a:extLst>
                <a:ext uri="{FF2B5EF4-FFF2-40B4-BE49-F238E27FC236}">
                  <a16:creationId xmlns:a16="http://schemas.microsoft.com/office/drawing/2014/main" id="{F67F6794-DAD7-6BA8-9A3A-24495C9246F5}"/>
                </a:ext>
              </a:extLst>
            </p:cNvPr>
            <p:cNvSpPr txBox="1">
              <a:spLocks noChangeArrowheads="1"/>
            </p:cNvSpPr>
            <p:nvPr/>
          </p:nvSpPr>
          <p:spPr bwMode="auto">
            <a:xfrm>
              <a:off x="2530650" y="5103605"/>
              <a:ext cx="91371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Var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cxnSp>
          <p:nvCxnSpPr>
            <p:cNvPr id="32" name="Elbow Connector 35">
              <a:extLst>
                <a:ext uri="{FF2B5EF4-FFF2-40B4-BE49-F238E27FC236}">
                  <a16:creationId xmlns:a16="http://schemas.microsoft.com/office/drawing/2014/main" id="{D370D025-CD68-B7FC-0B40-0276A5E4365D}"/>
                </a:ext>
              </a:extLst>
            </p:cNvPr>
            <p:cNvCxnSpPr>
              <a:cxnSpLocks/>
              <a:stCxn id="30" idx="0"/>
              <a:endCxn id="18" idx="3"/>
            </p:cNvCxnSpPr>
            <p:nvPr/>
          </p:nvCxnSpPr>
          <p:spPr bwMode="auto">
            <a:xfrm rot="16200000" flipV="1">
              <a:off x="2395067" y="4511164"/>
              <a:ext cx="573927" cy="610955"/>
            </a:xfrm>
            <a:prstGeom prst="bentConnector3">
              <a:avLst>
                <a:gd name="adj1" fmla="val 50000"/>
              </a:avLst>
            </a:prstGeom>
            <a:noFill/>
            <a:ln w="9525">
              <a:solidFill>
                <a:schemeClr val="tx1"/>
              </a:solidFill>
              <a:miter lim="800000"/>
              <a:headEnd/>
              <a:tailEnd type="none" w="lg" len="lg"/>
            </a:ln>
          </p:spPr>
        </p:cxnSp>
        <p:sp>
          <p:nvSpPr>
            <p:cNvPr id="33" name="Text Box 24">
              <a:extLst>
                <a:ext uri="{FF2B5EF4-FFF2-40B4-BE49-F238E27FC236}">
                  <a16:creationId xmlns:a16="http://schemas.microsoft.com/office/drawing/2014/main" id="{558DF703-E72E-EB4E-55D8-70F85646DE8A}"/>
                </a:ext>
              </a:extLst>
            </p:cNvPr>
            <p:cNvSpPr txBox="1">
              <a:spLocks noChangeArrowheads="1"/>
            </p:cNvSpPr>
            <p:nvPr/>
          </p:nvSpPr>
          <p:spPr bwMode="auto">
            <a:xfrm>
              <a:off x="6019800" y="4018767"/>
              <a:ext cx="936155"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Padding</a:t>
              </a:r>
            </a:p>
          </p:txBody>
        </p:sp>
        <p:cxnSp>
          <p:nvCxnSpPr>
            <p:cNvPr id="36" name="Connector: Elbow 35">
              <a:extLst>
                <a:ext uri="{FF2B5EF4-FFF2-40B4-BE49-F238E27FC236}">
                  <a16:creationId xmlns:a16="http://schemas.microsoft.com/office/drawing/2014/main" id="{85A5A161-3998-A094-E2E4-106F19511C9B}"/>
                </a:ext>
              </a:extLst>
            </p:cNvPr>
            <p:cNvCxnSpPr>
              <a:stCxn id="33" idx="0"/>
              <a:endCxn id="19" idx="3"/>
            </p:cNvCxnSpPr>
            <p:nvPr/>
          </p:nvCxnSpPr>
          <p:spPr bwMode="auto">
            <a:xfrm rot="16200000" flipV="1">
              <a:off x="5522733" y="3053622"/>
              <a:ext cx="558690" cy="1371600"/>
            </a:xfrm>
            <a:prstGeom prst="bentConnector3">
              <a:avLst/>
            </a:prstGeom>
            <a:noFill/>
            <a:ln w="9525" cap="flat" cmpd="sng" algn="ctr">
              <a:solidFill>
                <a:schemeClr val="tx1"/>
              </a:solidFill>
              <a:prstDash val="solid"/>
              <a:round/>
              <a:headEnd type="none" w="med" len="med"/>
              <a:tailEnd type="none" w="med" len="med"/>
            </a:ln>
            <a:effectLst/>
          </p:spPr>
        </p:cxnSp>
        <p:sp>
          <p:nvSpPr>
            <p:cNvPr id="52" name="Diamond 51">
              <a:extLst>
                <a:ext uri="{FF2B5EF4-FFF2-40B4-BE49-F238E27FC236}">
                  <a16:creationId xmlns:a16="http://schemas.microsoft.com/office/drawing/2014/main" id="{1BEF7837-E962-24B4-6212-08FA006F0A23}"/>
                </a:ext>
              </a:extLst>
            </p:cNvPr>
            <p:cNvSpPr/>
            <p:nvPr/>
          </p:nvSpPr>
          <p:spPr bwMode="auto">
            <a:xfrm>
              <a:off x="5555362" y="401876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53" name="Diamond 52">
              <a:extLst>
                <a:ext uri="{FF2B5EF4-FFF2-40B4-BE49-F238E27FC236}">
                  <a16:creationId xmlns:a16="http://schemas.microsoft.com/office/drawing/2014/main" id="{2D68F170-99E7-A500-6423-DAFB5D4BB049}"/>
                </a:ext>
              </a:extLst>
            </p:cNvPr>
            <p:cNvSpPr/>
            <p:nvPr/>
          </p:nvSpPr>
          <p:spPr bwMode="auto">
            <a:xfrm>
              <a:off x="6773075" y="401876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4" name="Connector: Elbow 53">
              <a:extLst>
                <a:ext uri="{FF2B5EF4-FFF2-40B4-BE49-F238E27FC236}">
                  <a16:creationId xmlns:a16="http://schemas.microsoft.com/office/drawing/2014/main" id="{3CB2FA0C-A94D-C478-074C-90CACF10FBB7}"/>
                </a:ext>
              </a:extLst>
            </p:cNvPr>
            <p:cNvCxnSpPr>
              <a:cxnSpLocks/>
              <a:stCxn id="27" idx="3"/>
              <a:endCxn id="53" idx="0"/>
            </p:cNvCxnSpPr>
            <p:nvPr/>
          </p:nvCxnSpPr>
          <p:spPr>
            <a:xfrm rot="16200000" flipH="1">
              <a:off x="5923769" y="3078020"/>
              <a:ext cx="1317481" cy="564011"/>
            </a:xfrm>
            <a:prstGeom prst="bentConnector3">
              <a:avLst>
                <a:gd name="adj1" fmla="val 50000"/>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StringType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 string type declaration creates a new type – a string type.</a:t>
            </a:r>
          </a:p>
          <a:p>
            <a:r>
              <a:rPr lang="en-US" dirty="0"/>
              <a:t>Class </a:t>
            </a:r>
            <a:r>
              <a:rPr lang="en-US" dirty="0" err="1">
                <a:latin typeface="Consolas" pitchFamily="49" charset="0"/>
              </a:rPr>
              <a:t>String</a:t>
            </a:r>
            <a:r>
              <a:rPr lang="en-US" dirty="0" err="1">
                <a:latin typeface="Consolas" pitchFamily="49" charset="0"/>
                <a:cs typeface="Consolas" pitchFamily="49" charset="0"/>
              </a:rPr>
              <a:t>Type</a:t>
            </a:r>
            <a:r>
              <a:rPr lang="en-US" dirty="0"/>
              <a:t> encapsulates the properties of a string type.</a:t>
            </a:r>
          </a:p>
          <a:p>
            <a:pPr lvl="1">
              <a:buFont typeface="Arial" pitchFamily="34" charset="0"/>
              <a:buChar char="•"/>
            </a:pPr>
            <a:r>
              <a:rPr lang="en-US" dirty="0" err="1">
                <a:latin typeface="Consolas" pitchFamily="49" charset="0"/>
                <a:cs typeface="Consolas" pitchFamily="49" charset="0"/>
              </a:rPr>
              <a:t>typeName</a:t>
            </a:r>
            <a:r>
              <a:rPr lang="en-US" dirty="0"/>
              <a:t> – the name of the string type</a:t>
            </a:r>
          </a:p>
          <a:p>
            <a:pPr lvl="1">
              <a:buFont typeface="Arial" pitchFamily="34" charset="0"/>
              <a:buChar char="•"/>
            </a:pPr>
            <a:r>
              <a:rPr lang="en-US" dirty="0">
                <a:latin typeface="Consolas" pitchFamily="49" charset="0"/>
              </a:rPr>
              <a:t>capacity</a:t>
            </a:r>
            <a:r>
              <a:rPr lang="en-US" dirty="0"/>
              <a:t> – the capacity (maximum number of characters) in a string of this type</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a:t>
            </a:r>
            <a:r>
              <a:rPr lang="en-US" dirty="0">
                <a:latin typeface="Consolas" pitchFamily="49" charset="0"/>
                <a:cs typeface="Consolas" pitchFamily="49" charset="0"/>
              </a:rPr>
              <a:t>4 + 2*capacity</a:t>
            </a:r>
            <a:r>
              <a:rPr lang="en-US" dirty="0"/>
              <a:t>)</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13</a:t>
            </a:fld>
            <a:endParaRPr lang="en-US"/>
          </a:p>
        </p:txBody>
      </p:sp>
      <p:sp>
        <p:nvSpPr>
          <p:cNvPr id="2" name="TextBox 1">
            <a:extLst>
              <a:ext uri="{FF2B5EF4-FFF2-40B4-BE49-F238E27FC236}">
                <a16:creationId xmlns:a16="http://schemas.microsoft.com/office/drawing/2014/main" id="{D1B87F67-1B12-C8A5-446B-DD3239E9C0E7}"/>
              </a:ext>
            </a:extLst>
          </p:cNvPr>
          <p:cNvSpPr txBox="1"/>
          <p:nvPr/>
        </p:nvSpPr>
        <p:spPr>
          <a:xfrm>
            <a:off x="1013838" y="4986505"/>
            <a:ext cx="7393562" cy="1015663"/>
          </a:xfrm>
          <a:prstGeom prst="rect">
            <a:avLst/>
          </a:prstGeom>
          <a:noFill/>
          <a:ln>
            <a:solidFill>
              <a:schemeClr val="tx1"/>
            </a:solidFill>
          </a:ln>
        </p:spPr>
        <p:txBody>
          <a:bodyPr wrap="none" rtlCol="0">
            <a:spAutoFit/>
          </a:bodyPr>
          <a:lstStyle/>
          <a:p>
            <a:pPr algn="l"/>
            <a:r>
              <a:rPr lang="en-US" sz="2000" dirty="0"/>
              <a:t>At runtime, a string is stored as an integer followed by an array</a:t>
            </a:r>
          </a:p>
          <a:p>
            <a:pPr algn="l"/>
            <a:r>
              <a:rPr lang="en-US" sz="2000" dirty="0"/>
              <a:t>of characters.  The integer holds the current length of the string.</a:t>
            </a:r>
          </a:p>
          <a:p>
            <a:pPr algn="l"/>
            <a:r>
              <a:rPr lang="en-US" sz="2000" dirty="0"/>
              <a:t>The size of the array of characters is simply the string capacity.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StringType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a:xfrm>
            <a:off x="458788" y="1363663"/>
            <a:ext cx="8412480" cy="4935537"/>
          </a:xfrm>
        </p:spPr>
        <p:txBody>
          <a:bodyPr/>
          <a:lstStyle/>
          <a:p>
            <a:pPr marL="0" indent="0">
              <a:spcBef>
                <a:spcPts val="200"/>
              </a:spcBef>
              <a:buNone/>
            </a:pPr>
            <a:r>
              <a:rPr lang="en-US" sz="1800" dirty="0">
                <a:latin typeface="Consolas" panose="020B0609020204030204" pitchFamily="49" charset="0"/>
              </a:rPr>
              <a:t>class </a:t>
            </a:r>
            <a:r>
              <a:rPr lang="en-US" sz="1800" dirty="0" err="1">
                <a:latin typeface="Consolas" panose="020B0609020204030204" pitchFamily="49" charset="0"/>
              </a:rPr>
              <a:t>StringType</a:t>
            </a:r>
            <a:r>
              <a:rPr lang="en-US" sz="1800" dirty="0">
                <a:latin typeface="Consolas" panose="020B0609020204030204" pitchFamily="49" charset="0"/>
              </a:rPr>
              <a:t>(</a:t>
            </a:r>
            <a:r>
              <a:rPr lang="en-US" sz="1800" dirty="0" err="1">
                <a:latin typeface="Consolas" panose="020B0609020204030204" pitchFamily="49" charset="0"/>
              </a:rPr>
              <a:t>typeName</a:t>
            </a:r>
            <a:r>
              <a:rPr lang="en-US" sz="1800" dirty="0">
                <a:latin typeface="Consolas" panose="020B0609020204030204" pitchFamily="49" charset="0"/>
              </a:rPr>
              <a:t> : String, </a:t>
            </a:r>
            <a:r>
              <a:rPr lang="en-US" sz="1800" dirty="0" err="1">
                <a:latin typeface="Consolas" panose="020B0609020204030204" pitchFamily="49" charset="0"/>
              </a:rPr>
              <a:t>val</a:t>
            </a:r>
            <a:r>
              <a:rPr lang="en-US" sz="1800" dirty="0">
                <a:latin typeface="Consolas" panose="020B0609020204030204" pitchFamily="49" charset="0"/>
              </a:rPr>
              <a:t> capacity : Int)</a:t>
            </a:r>
          </a:p>
          <a:p>
            <a:pPr marL="0" indent="0">
              <a:spcBef>
                <a:spcPts val="200"/>
              </a:spcBef>
              <a:buNone/>
            </a:pPr>
            <a:r>
              <a:rPr lang="en-US" sz="1800" dirty="0">
                <a:latin typeface="Consolas" panose="020B0609020204030204" pitchFamily="49" charset="0"/>
              </a:rPr>
              <a:t>    : Type(</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Integer.size</a:t>
            </a:r>
            <a:r>
              <a:rPr lang="en-US" sz="1800" b="1" dirty="0">
                <a:latin typeface="Consolas" panose="020B0609020204030204" pitchFamily="49" charset="0"/>
              </a:rPr>
              <a:t> + capacity*</a:t>
            </a:r>
            <a:r>
              <a:rPr lang="en-US" sz="1800" b="1" dirty="0" err="1">
                <a:latin typeface="Consolas" panose="020B0609020204030204" pitchFamily="49" charset="0"/>
              </a:rPr>
              <a:t>Char.size</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14</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2991621" y="2641600"/>
            <a:ext cx="3772188" cy="400110"/>
          </a:xfrm>
          <a:prstGeom prst="rect">
            <a:avLst/>
          </a:prstGeom>
          <a:noFill/>
          <a:ln>
            <a:solidFill>
              <a:schemeClr val="tx1"/>
            </a:solidFill>
          </a:ln>
        </p:spPr>
        <p:txBody>
          <a:bodyPr wrap="none" rtlCol="0">
            <a:spAutoFit/>
          </a:bodyPr>
          <a:lstStyle/>
          <a:p>
            <a:r>
              <a:rPr lang="en-US" sz="2000" dirty="0"/>
              <a:t>Note computation of string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4786274" y="18288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cxnSpLocks/>
            <a:stCxn id="6" idx="0"/>
            <a:endCxn id="7" idx="2"/>
          </p:cNvCxnSpPr>
          <p:nvPr/>
        </p:nvCxnSpPr>
        <p:spPr bwMode="auto">
          <a:xfrm flipH="1" flipV="1">
            <a:off x="4877714" y="1995055"/>
            <a:ext cx="1" cy="646545"/>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C3F6-EFB8-FA85-086F-63C15FE08D2F}"/>
              </a:ext>
            </a:extLst>
          </p:cNvPr>
          <p:cNvSpPr>
            <a:spLocks noGrp="1"/>
          </p:cNvSpPr>
          <p:nvPr>
            <p:ph type="title"/>
          </p:nvPr>
        </p:nvSpPr>
        <p:spPr/>
        <p:txBody>
          <a:bodyPr/>
          <a:lstStyle/>
          <a:p>
            <a:r>
              <a:rPr lang="en-US" dirty="0"/>
              <a:t>Type Name for String Type Constructor </a:t>
            </a:r>
          </a:p>
        </p:txBody>
      </p:sp>
      <p:sp>
        <p:nvSpPr>
          <p:cNvPr id="3" name="Content Placeholder 2">
            <a:extLst>
              <a:ext uri="{FF2B5EF4-FFF2-40B4-BE49-F238E27FC236}">
                <a16:creationId xmlns:a16="http://schemas.microsoft.com/office/drawing/2014/main" id="{39AD192C-4032-DCD6-8A9C-384626A3A21F}"/>
              </a:ext>
            </a:extLst>
          </p:cNvPr>
          <p:cNvSpPr>
            <a:spLocks noGrp="1"/>
          </p:cNvSpPr>
          <p:nvPr>
            <p:ph idx="1"/>
          </p:nvPr>
        </p:nvSpPr>
        <p:spPr/>
        <p:txBody>
          <a:bodyPr/>
          <a:lstStyle/>
          <a:p>
            <a:r>
              <a:rPr lang="en-US" dirty="0"/>
              <a:t>When creating a string object using a string type constructor, there is no simple identifier for the string type name.</a:t>
            </a:r>
          </a:p>
          <a:p>
            <a:pPr marL="457200" lvl="1" indent="0">
              <a:buNone/>
            </a:pPr>
            <a:r>
              <a:rPr lang="en-US" sz="1800" dirty="0">
                <a:latin typeface="Consolas" panose="020B0609020204030204" pitchFamily="49" charset="0"/>
              </a:rPr>
              <a:t>var s : string[10];   // no simple type name</a:t>
            </a:r>
            <a:endParaRPr lang="en-US" sz="1800" dirty="0"/>
          </a:p>
          <a:p>
            <a:r>
              <a:rPr lang="en-US" dirty="0"/>
              <a:t>The parser uses the entire string constructor string as the type name; i.e., the type name used for the above </a:t>
            </a:r>
            <a:r>
              <a:rPr lang="en-US" dirty="0">
                <a:latin typeface="Consolas" panose="020B0609020204030204" pitchFamily="49" charset="0"/>
              </a:rPr>
              <a:t>var</a:t>
            </a:r>
            <a:r>
              <a:rPr lang="en-US" dirty="0"/>
              <a:t> declaration would be </a:t>
            </a:r>
            <a:r>
              <a:rPr lang="en-US" sz="2000" dirty="0"/>
              <a:t>“</a:t>
            </a:r>
            <a:r>
              <a:rPr lang="en-US" sz="1800" dirty="0">
                <a:latin typeface="Consolas" panose="020B0609020204030204" pitchFamily="49" charset="0"/>
              </a:rPr>
              <a:t>string[10]</a:t>
            </a:r>
            <a:r>
              <a:rPr lang="en-US" sz="2000" dirty="0"/>
              <a:t>”</a:t>
            </a:r>
            <a:endParaRPr lang="en-US" sz="1800" dirty="0">
              <a:latin typeface="Consolas" panose="020B0609020204030204" pitchFamily="49" charset="0"/>
            </a:endParaRPr>
          </a:p>
          <a:p>
            <a:endParaRPr lang="en-US" dirty="0"/>
          </a:p>
        </p:txBody>
      </p:sp>
      <p:sp>
        <p:nvSpPr>
          <p:cNvPr id="4" name="Footer Placeholder 3">
            <a:extLst>
              <a:ext uri="{FF2B5EF4-FFF2-40B4-BE49-F238E27FC236}">
                <a16:creationId xmlns:a16="http://schemas.microsoft.com/office/drawing/2014/main" id="{8D1E0343-BCE1-2AE9-A2E0-169907B0583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D6D1470-3583-BA22-06D9-A171E548AB23}"/>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15</a:t>
            </a:fld>
            <a:endParaRPr lang="en-US"/>
          </a:p>
        </p:txBody>
      </p:sp>
    </p:spTree>
    <p:extLst>
      <p:ext uri="{BB962C8B-B14F-4D97-AF65-F5344CB8AC3E}">
        <p14:creationId xmlns:p14="http://schemas.microsoft.com/office/powerpoint/2010/main" val="2093648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Address of a String Object</a:t>
            </a:r>
          </a:p>
        </p:txBody>
      </p:sp>
      <p:sp>
        <p:nvSpPr>
          <p:cNvPr id="12291" name="Content Placeholder 2"/>
          <p:cNvSpPr>
            <a:spLocks noGrp="1"/>
          </p:cNvSpPr>
          <p:nvPr>
            <p:ph idx="1"/>
          </p:nvPr>
        </p:nvSpPr>
        <p:spPr/>
        <p:txBody>
          <a:bodyPr/>
          <a:lstStyle/>
          <a:p>
            <a:r>
              <a:rPr lang="en-US" dirty="0"/>
              <a:t>The relative address for a variable of a string type is the relative address of the first byte of the length.</a:t>
            </a:r>
          </a:p>
          <a:p>
            <a:r>
              <a:rPr lang="en-US" dirty="0"/>
              <a:t>The relative address or offset of the length is zero.</a:t>
            </a:r>
          </a:p>
          <a:p>
            <a:r>
              <a:rPr lang="en-US" dirty="0"/>
              <a:t>The relative address or offset for the character of the string at index n is the sum of the relative address of the string plus 4 (for the integer length) plus 2 (number of bytes in a character) times the index, computed as follows.</a:t>
            </a:r>
          </a:p>
          <a:p>
            <a:pPr marL="457200" lvl="1" indent="0">
              <a:buNone/>
            </a:pPr>
            <a:r>
              <a:rPr lang="en-US" sz="1800" dirty="0" err="1">
                <a:latin typeface="Consolas" panose="020B0609020204030204" pitchFamily="49" charset="0"/>
              </a:rPr>
              <a:t>relAddr</a:t>
            </a:r>
            <a:r>
              <a:rPr lang="en-US" sz="1800" dirty="0">
                <a:latin typeface="Consolas" panose="020B0609020204030204" pitchFamily="49" charset="0"/>
              </a:rPr>
              <a:t>(s[n]) = </a:t>
            </a:r>
            <a:r>
              <a:rPr lang="en-US" sz="1800" dirty="0" err="1">
                <a:latin typeface="Consolas" panose="020B0609020204030204" pitchFamily="49" charset="0"/>
              </a:rPr>
              <a:t>relAddr</a:t>
            </a:r>
            <a:r>
              <a:rPr lang="en-US" sz="1800" dirty="0">
                <a:latin typeface="Consolas" panose="020B0609020204030204" pitchFamily="49" charset="0"/>
              </a:rPr>
              <a:t>(s) + 4 + 2*n</a:t>
            </a:r>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String Layout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S = string[10];</a:t>
            </a:r>
          </a:p>
          <a:p>
            <a:pPr>
              <a:spcBef>
                <a:spcPts val="600"/>
              </a:spcBef>
              <a:buFontTx/>
              <a:buNone/>
            </a:pPr>
            <a:r>
              <a:rPr lang="en-US" sz="2000" dirty="0">
                <a:latin typeface="Consolas" pitchFamily="49" charset="0"/>
                <a:cs typeface="Consolas" pitchFamily="49" charset="0"/>
              </a:rPr>
              <a:t>   var s : S;</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17</a:t>
            </a:fld>
            <a:endParaRPr lang="en-US"/>
          </a:p>
        </p:txBody>
      </p:sp>
      <p:sp>
        <p:nvSpPr>
          <p:cNvPr id="2" name="TextBox 1"/>
          <p:cNvSpPr txBox="1"/>
          <p:nvPr/>
        </p:nvSpPr>
        <p:spPr>
          <a:xfrm>
            <a:off x="1235189" y="5200262"/>
            <a:ext cx="6673622"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s</a:t>
            </a:r>
            <a:r>
              <a:rPr lang="en-US" sz="2000" dirty="0"/>
              <a:t> is </a:t>
            </a:r>
            <a:r>
              <a:rPr lang="en-US" sz="2000" dirty="0">
                <a:latin typeface="Consolas" panose="020B0609020204030204" pitchFamily="49" charset="0"/>
              </a:rPr>
              <a:t>100</a:t>
            </a:r>
            <a:r>
              <a:rPr lang="en-US" sz="2000" dirty="0"/>
              <a:t>, then the</a:t>
            </a:r>
          </a:p>
          <a:p>
            <a:pPr algn="l"/>
            <a:r>
              <a:rPr lang="en-US" sz="2000" dirty="0"/>
              <a:t>actual address of </a:t>
            </a:r>
            <a:r>
              <a:rPr lang="en-US" sz="2000" dirty="0" err="1">
                <a:latin typeface="Consolas" panose="020B0609020204030204" pitchFamily="49" charset="0"/>
              </a:rPr>
              <a:t>s.length</a:t>
            </a:r>
            <a:r>
              <a:rPr lang="en-US" sz="2000" dirty="0"/>
              <a:t> is </a:t>
            </a:r>
            <a:r>
              <a:rPr lang="en-US" sz="2000" dirty="0">
                <a:latin typeface="Consolas" panose="020B0609020204030204" pitchFamily="49" charset="0"/>
              </a:rPr>
              <a:t>100</a:t>
            </a:r>
            <a:r>
              <a:rPr lang="en-US" sz="2000" dirty="0"/>
              <a:t>, the actual address of</a:t>
            </a:r>
          </a:p>
          <a:p>
            <a:pPr algn="l"/>
            <a:r>
              <a:rPr lang="en-US" sz="2000" dirty="0">
                <a:latin typeface="Consolas" panose="020B0609020204030204" pitchFamily="49" charset="0"/>
              </a:rPr>
              <a:t>s[0]</a:t>
            </a:r>
            <a:r>
              <a:rPr lang="en-US" sz="2000" dirty="0"/>
              <a:t> is </a:t>
            </a:r>
            <a:r>
              <a:rPr lang="en-US" sz="2000" dirty="0">
                <a:latin typeface="Consolas" panose="020B0609020204030204" pitchFamily="49" charset="0"/>
              </a:rPr>
              <a:t>104</a:t>
            </a:r>
            <a:r>
              <a:rPr lang="en-US" sz="2000" dirty="0"/>
              <a:t>, the actual address of </a:t>
            </a:r>
            <a:r>
              <a:rPr lang="en-US" sz="2000" dirty="0">
                <a:latin typeface="Consolas" panose="020B0609020204030204" pitchFamily="49" charset="0"/>
              </a:rPr>
              <a:t>s[1]</a:t>
            </a:r>
            <a:r>
              <a:rPr lang="en-US" sz="2000" dirty="0"/>
              <a:t> is </a:t>
            </a:r>
            <a:r>
              <a:rPr lang="en-US" sz="2000" dirty="0">
                <a:latin typeface="Consolas" panose="020B0609020204030204" pitchFamily="49" charset="0"/>
              </a:rPr>
              <a:t>106</a:t>
            </a:r>
            <a:r>
              <a:rPr lang="en-US" sz="2000" dirty="0"/>
              <a:t>, etc.</a:t>
            </a:r>
          </a:p>
        </p:txBody>
      </p:sp>
      <p:grpSp>
        <p:nvGrpSpPr>
          <p:cNvPr id="36" name="Group 35">
            <a:extLst>
              <a:ext uri="{FF2B5EF4-FFF2-40B4-BE49-F238E27FC236}">
                <a16:creationId xmlns:a16="http://schemas.microsoft.com/office/drawing/2014/main" id="{D160C30C-7ED4-FD9D-DEB9-E095085B1D2C}"/>
              </a:ext>
            </a:extLst>
          </p:cNvPr>
          <p:cNvGrpSpPr/>
          <p:nvPr/>
        </p:nvGrpSpPr>
        <p:grpSpPr>
          <a:xfrm>
            <a:off x="3030885" y="2209800"/>
            <a:ext cx="3082230" cy="2731373"/>
            <a:chOff x="4489319" y="1978483"/>
            <a:chExt cx="3082230" cy="2731373"/>
          </a:xfrm>
        </p:grpSpPr>
        <p:cxnSp>
          <p:nvCxnSpPr>
            <p:cNvPr id="37" name="AutoShape 59">
              <a:extLst>
                <a:ext uri="{FF2B5EF4-FFF2-40B4-BE49-F238E27FC236}">
                  <a16:creationId xmlns:a16="http://schemas.microsoft.com/office/drawing/2014/main" id="{D9BFF981-6DB5-11E9-E815-B2E0D42413E7}"/>
                </a:ext>
              </a:extLst>
            </p:cNvPr>
            <p:cNvCxnSpPr>
              <a:cxnSpLocks noChangeShapeType="1"/>
            </p:cNvCxnSpPr>
            <p:nvPr/>
          </p:nvCxnSpPr>
          <p:spPr bwMode="auto">
            <a:xfrm rot="10800000" flipV="1">
              <a:off x="6322847" y="2154935"/>
              <a:ext cx="503238" cy="3175"/>
            </a:xfrm>
            <a:prstGeom prst="straightConnector1">
              <a:avLst/>
            </a:prstGeom>
            <a:noFill/>
            <a:ln w="9525">
              <a:solidFill>
                <a:schemeClr val="tx1"/>
              </a:solidFill>
              <a:round/>
              <a:headEnd/>
              <a:tailEnd type="triangle" w="med" len="med"/>
            </a:ln>
          </p:spPr>
        </p:cxnSp>
        <p:sp>
          <p:nvSpPr>
            <p:cNvPr id="38" name="Rectangle 4">
              <a:extLst>
                <a:ext uri="{FF2B5EF4-FFF2-40B4-BE49-F238E27FC236}">
                  <a16:creationId xmlns:a16="http://schemas.microsoft.com/office/drawing/2014/main" id="{49767A24-874A-5969-534A-46552AC93992}"/>
                </a:ext>
              </a:extLst>
            </p:cNvPr>
            <p:cNvSpPr>
              <a:spLocks noChangeArrowheads="1"/>
            </p:cNvSpPr>
            <p:nvPr/>
          </p:nvSpPr>
          <p:spPr bwMode="auto">
            <a:xfrm>
              <a:off x="5191125" y="2058096"/>
              <a:ext cx="1096962" cy="2651760"/>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9" name="Line 5">
              <a:extLst>
                <a:ext uri="{FF2B5EF4-FFF2-40B4-BE49-F238E27FC236}">
                  <a16:creationId xmlns:a16="http://schemas.microsoft.com/office/drawing/2014/main" id="{494810D6-C1FE-457A-11D8-8CF60CD805A6}"/>
                </a:ext>
              </a:extLst>
            </p:cNvPr>
            <p:cNvSpPr>
              <a:spLocks noChangeShapeType="1"/>
            </p:cNvSpPr>
            <p:nvPr/>
          </p:nvSpPr>
          <p:spPr bwMode="auto">
            <a:xfrm>
              <a:off x="5191125" y="24093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Line 6">
              <a:extLst>
                <a:ext uri="{FF2B5EF4-FFF2-40B4-BE49-F238E27FC236}">
                  <a16:creationId xmlns:a16="http://schemas.microsoft.com/office/drawing/2014/main" id="{21E566AF-5224-EA09-91BE-ECFB6EA54EFC}"/>
                </a:ext>
              </a:extLst>
            </p:cNvPr>
            <p:cNvSpPr>
              <a:spLocks noChangeShapeType="1"/>
            </p:cNvSpPr>
            <p:nvPr/>
          </p:nvSpPr>
          <p:spPr bwMode="auto">
            <a:xfrm>
              <a:off x="5191125" y="258443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1" name="Line 7">
              <a:extLst>
                <a:ext uri="{FF2B5EF4-FFF2-40B4-BE49-F238E27FC236}">
                  <a16:creationId xmlns:a16="http://schemas.microsoft.com/office/drawing/2014/main" id="{9EE63229-5285-4871-D5AC-70E001C6ED31}"/>
                </a:ext>
              </a:extLst>
            </p:cNvPr>
            <p:cNvSpPr>
              <a:spLocks noChangeShapeType="1"/>
            </p:cNvSpPr>
            <p:nvPr/>
          </p:nvSpPr>
          <p:spPr bwMode="auto">
            <a:xfrm>
              <a:off x="5191125" y="22343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2" name="Line 8">
              <a:extLst>
                <a:ext uri="{FF2B5EF4-FFF2-40B4-BE49-F238E27FC236}">
                  <a16:creationId xmlns:a16="http://schemas.microsoft.com/office/drawing/2014/main" id="{F1F35715-EB42-4C5A-144A-F976A6E51A3E}"/>
                </a:ext>
              </a:extLst>
            </p:cNvPr>
            <p:cNvSpPr>
              <a:spLocks noChangeShapeType="1"/>
            </p:cNvSpPr>
            <p:nvPr/>
          </p:nvSpPr>
          <p:spPr bwMode="auto">
            <a:xfrm>
              <a:off x="5191125" y="275950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3" name="Line 9">
              <a:extLst>
                <a:ext uri="{FF2B5EF4-FFF2-40B4-BE49-F238E27FC236}">
                  <a16:creationId xmlns:a16="http://schemas.microsoft.com/office/drawing/2014/main" id="{6F4C9248-EC7B-CD18-1538-1D135542D5AA}"/>
                </a:ext>
              </a:extLst>
            </p:cNvPr>
            <p:cNvSpPr>
              <a:spLocks noChangeShapeType="1"/>
            </p:cNvSpPr>
            <p:nvPr/>
          </p:nvSpPr>
          <p:spPr bwMode="auto">
            <a:xfrm>
              <a:off x="5191125" y="293456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4" name="Line 10">
              <a:extLst>
                <a:ext uri="{FF2B5EF4-FFF2-40B4-BE49-F238E27FC236}">
                  <a16:creationId xmlns:a16="http://schemas.microsoft.com/office/drawing/2014/main" id="{575AEEA3-B315-F23D-CF94-0E70B461F4A0}"/>
                </a:ext>
              </a:extLst>
            </p:cNvPr>
            <p:cNvSpPr>
              <a:spLocks noChangeShapeType="1"/>
            </p:cNvSpPr>
            <p:nvPr/>
          </p:nvSpPr>
          <p:spPr bwMode="auto">
            <a:xfrm>
              <a:off x="5191125" y="310963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5" name="Line 11">
              <a:extLst>
                <a:ext uri="{FF2B5EF4-FFF2-40B4-BE49-F238E27FC236}">
                  <a16:creationId xmlns:a16="http://schemas.microsoft.com/office/drawing/2014/main" id="{F06E38BB-6AAF-456C-4F33-7C1E1B5CDA67}"/>
                </a:ext>
              </a:extLst>
            </p:cNvPr>
            <p:cNvSpPr>
              <a:spLocks noChangeShapeType="1"/>
            </p:cNvSpPr>
            <p:nvPr/>
          </p:nvSpPr>
          <p:spPr bwMode="auto">
            <a:xfrm>
              <a:off x="5191125" y="328469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6" name="Line 12">
              <a:extLst>
                <a:ext uri="{FF2B5EF4-FFF2-40B4-BE49-F238E27FC236}">
                  <a16:creationId xmlns:a16="http://schemas.microsoft.com/office/drawing/2014/main" id="{E851057E-E001-05B7-1432-50B25A0ADBBE}"/>
                </a:ext>
              </a:extLst>
            </p:cNvPr>
            <p:cNvSpPr>
              <a:spLocks noChangeShapeType="1"/>
            </p:cNvSpPr>
            <p:nvPr/>
          </p:nvSpPr>
          <p:spPr bwMode="auto">
            <a:xfrm>
              <a:off x="5191125" y="345975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Line 14">
              <a:extLst>
                <a:ext uri="{FF2B5EF4-FFF2-40B4-BE49-F238E27FC236}">
                  <a16:creationId xmlns:a16="http://schemas.microsoft.com/office/drawing/2014/main" id="{567BBE97-D84F-C69E-61B1-67B37DEA2426}"/>
                </a:ext>
              </a:extLst>
            </p:cNvPr>
            <p:cNvSpPr>
              <a:spLocks noChangeShapeType="1"/>
            </p:cNvSpPr>
            <p:nvPr/>
          </p:nvSpPr>
          <p:spPr bwMode="auto">
            <a:xfrm>
              <a:off x="5191125" y="380988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AutoShape 31">
              <a:extLst>
                <a:ext uri="{FF2B5EF4-FFF2-40B4-BE49-F238E27FC236}">
                  <a16:creationId xmlns:a16="http://schemas.microsoft.com/office/drawing/2014/main" id="{761948DD-CF9E-3E1E-D096-21310C8234CA}"/>
                </a:ext>
              </a:extLst>
            </p:cNvPr>
            <p:cNvSpPr>
              <a:spLocks/>
            </p:cNvSpPr>
            <p:nvPr/>
          </p:nvSpPr>
          <p:spPr bwMode="auto">
            <a:xfrm flipH="1">
              <a:off x="5054273" y="2788767"/>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Text Box 36">
              <a:extLst>
                <a:ext uri="{FF2B5EF4-FFF2-40B4-BE49-F238E27FC236}">
                  <a16:creationId xmlns:a16="http://schemas.microsoft.com/office/drawing/2014/main" id="{E875018C-062B-5B61-7E72-7630B659C23B}"/>
                </a:ext>
              </a:extLst>
            </p:cNvPr>
            <p:cNvSpPr txBox="1">
              <a:spLocks noChangeArrowheads="1"/>
            </p:cNvSpPr>
            <p:nvPr/>
          </p:nvSpPr>
          <p:spPr bwMode="auto">
            <a:xfrm>
              <a:off x="6824549" y="1978483"/>
              <a:ext cx="29815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0" name="Line 14">
              <a:extLst>
                <a:ext uri="{FF2B5EF4-FFF2-40B4-BE49-F238E27FC236}">
                  <a16:creationId xmlns:a16="http://schemas.microsoft.com/office/drawing/2014/main" id="{4C27B6AF-AD80-EF22-99C9-662355D4CBD6}"/>
                </a:ext>
              </a:extLst>
            </p:cNvPr>
            <p:cNvSpPr>
              <a:spLocks noChangeShapeType="1"/>
            </p:cNvSpPr>
            <p:nvPr/>
          </p:nvSpPr>
          <p:spPr bwMode="auto">
            <a:xfrm>
              <a:off x="5191125" y="3634822"/>
              <a:ext cx="109696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36">
              <a:extLst>
                <a:ext uri="{FF2B5EF4-FFF2-40B4-BE49-F238E27FC236}">
                  <a16:creationId xmlns:a16="http://schemas.microsoft.com/office/drawing/2014/main" id="{AAE9EF6E-83E6-F535-5D98-4238DEC2CC95}"/>
                </a:ext>
              </a:extLst>
            </p:cNvPr>
            <p:cNvSpPr txBox="1">
              <a:spLocks noChangeArrowheads="1"/>
            </p:cNvSpPr>
            <p:nvPr/>
          </p:nvSpPr>
          <p:spPr bwMode="auto">
            <a:xfrm>
              <a:off x="4489319" y="2763118"/>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[0]</a:t>
              </a:r>
            </a:p>
          </p:txBody>
        </p:sp>
        <p:sp>
          <p:nvSpPr>
            <p:cNvPr id="52" name="Text Box 36">
              <a:extLst>
                <a:ext uri="{FF2B5EF4-FFF2-40B4-BE49-F238E27FC236}">
                  <a16:creationId xmlns:a16="http://schemas.microsoft.com/office/drawing/2014/main" id="{208AF4D1-9824-A101-FEB4-23A0ED115DEF}"/>
                </a:ext>
              </a:extLst>
            </p:cNvPr>
            <p:cNvSpPr txBox="1">
              <a:spLocks noChangeArrowheads="1"/>
            </p:cNvSpPr>
            <p:nvPr/>
          </p:nvSpPr>
          <p:spPr bwMode="auto">
            <a:xfrm>
              <a:off x="4489319" y="3118632"/>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[1]</a:t>
              </a:r>
            </a:p>
          </p:txBody>
        </p:sp>
        <p:sp>
          <p:nvSpPr>
            <p:cNvPr id="53" name="Text Box 36">
              <a:extLst>
                <a:ext uri="{FF2B5EF4-FFF2-40B4-BE49-F238E27FC236}">
                  <a16:creationId xmlns:a16="http://schemas.microsoft.com/office/drawing/2014/main" id="{E092E8DC-FE04-2080-5F71-D5D71E8B7591}"/>
                </a:ext>
              </a:extLst>
            </p:cNvPr>
            <p:cNvSpPr txBox="1">
              <a:spLocks noChangeArrowheads="1"/>
            </p:cNvSpPr>
            <p:nvPr/>
          </p:nvSpPr>
          <p:spPr bwMode="auto">
            <a:xfrm>
              <a:off x="4489319" y="3474147"/>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[2]</a:t>
              </a:r>
            </a:p>
          </p:txBody>
        </p:sp>
        <p:cxnSp>
          <p:nvCxnSpPr>
            <p:cNvPr id="54" name="AutoShape 59">
              <a:extLst>
                <a:ext uri="{FF2B5EF4-FFF2-40B4-BE49-F238E27FC236}">
                  <a16:creationId xmlns:a16="http://schemas.microsoft.com/office/drawing/2014/main" id="{F53006D8-4114-7AB9-546F-FC5095C793F5}"/>
                </a:ext>
              </a:extLst>
            </p:cNvPr>
            <p:cNvCxnSpPr>
              <a:cxnSpLocks noChangeShapeType="1"/>
            </p:cNvCxnSpPr>
            <p:nvPr/>
          </p:nvCxnSpPr>
          <p:spPr bwMode="auto">
            <a:xfrm rot="10800000" flipV="1">
              <a:off x="6322847" y="2843043"/>
              <a:ext cx="503238" cy="3175"/>
            </a:xfrm>
            <a:prstGeom prst="straightConnector1">
              <a:avLst/>
            </a:prstGeom>
            <a:noFill/>
            <a:ln w="9525">
              <a:solidFill>
                <a:schemeClr val="tx1"/>
              </a:solidFill>
              <a:round/>
              <a:headEnd/>
              <a:tailEnd type="triangle" w="med" len="med"/>
            </a:ln>
          </p:spPr>
        </p:cxnSp>
        <p:sp>
          <p:nvSpPr>
            <p:cNvPr id="55" name="Text Box 36">
              <a:extLst>
                <a:ext uri="{FF2B5EF4-FFF2-40B4-BE49-F238E27FC236}">
                  <a16:creationId xmlns:a16="http://schemas.microsoft.com/office/drawing/2014/main" id="{994F30CF-36D5-5425-C91A-E666A56B158A}"/>
                </a:ext>
              </a:extLst>
            </p:cNvPr>
            <p:cNvSpPr txBox="1">
              <a:spLocks noChangeArrowheads="1"/>
            </p:cNvSpPr>
            <p:nvPr/>
          </p:nvSpPr>
          <p:spPr bwMode="auto">
            <a:xfrm>
              <a:off x="6824549" y="2667281"/>
              <a:ext cx="74699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+ 4</a:t>
              </a:r>
            </a:p>
          </p:txBody>
        </p:sp>
        <p:cxnSp>
          <p:nvCxnSpPr>
            <p:cNvPr id="56" name="AutoShape 59">
              <a:extLst>
                <a:ext uri="{FF2B5EF4-FFF2-40B4-BE49-F238E27FC236}">
                  <a16:creationId xmlns:a16="http://schemas.microsoft.com/office/drawing/2014/main" id="{F5F160FD-0047-5E34-18AB-62499E510B57}"/>
                </a:ext>
              </a:extLst>
            </p:cNvPr>
            <p:cNvCxnSpPr>
              <a:cxnSpLocks noChangeShapeType="1"/>
            </p:cNvCxnSpPr>
            <p:nvPr/>
          </p:nvCxnSpPr>
          <p:spPr bwMode="auto">
            <a:xfrm rot="10800000" flipV="1">
              <a:off x="6322847" y="3192435"/>
              <a:ext cx="503238" cy="4763"/>
            </a:xfrm>
            <a:prstGeom prst="straightConnector1">
              <a:avLst/>
            </a:prstGeom>
            <a:noFill/>
            <a:ln w="9525">
              <a:solidFill>
                <a:schemeClr val="tx1"/>
              </a:solidFill>
              <a:round/>
              <a:headEnd/>
              <a:tailEnd type="triangle" w="med" len="med"/>
            </a:ln>
          </p:spPr>
        </p:cxnSp>
        <p:sp>
          <p:nvSpPr>
            <p:cNvPr id="57" name="Text Box 36">
              <a:extLst>
                <a:ext uri="{FF2B5EF4-FFF2-40B4-BE49-F238E27FC236}">
                  <a16:creationId xmlns:a16="http://schemas.microsoft.com/office/drawing/2014/main" id="{6911F8C8-FB8B-A93A-8C5E-029B0417108D}"/>
                </a:ext>
              </a:extLst>
            </p:cNvPr>
            <p:cNvSpPr txBox="1">
              <a:spLocks noChangeArrowheads="1"/>
            </p:cNvSpPr>
            <p:nvPr/>
          </p:nvSpPr>
          <p:spPr bwMode="auto">
            <a:xfrm>
              <a:off x="6824549" y="3017865"/>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+ 6</a:t>
              </a:r>
            </a:p>
          </p:txBody>
        </p:sp>
        <p:sp>
          <p:nvSpPr>
            <p:cNvPr id="58" name="TextBox 120">
              <a:extLst>
                <a:ext uri="{FF2B5EF4-FFF2-40B4-BE49-F238E27FC236}">
                  <a16:creationId xmlns:a16="http://schemas.microsoft.com/office/drawing/2014/main" id="{E7A0A3A4-F2DC-B9F7-51DB-AAD29BC9BE01}"/>
                </a:ext>
              </a:extLst>
            </p:cNvPr>
            <p:cNvSpPr txBox="1">
              <a:spLocks noChangeArrowheads="1"/>
            </p:cNvSpPr>
            <p:nvPr/>
          </p:nvSpPr>
          <p:spPr bwMode="auto">
            <a:xfrm>
              <a:off x="5368350" y="2179935"/>
              <a:ext cx="742511" cy="457200"/>
            </a:xfrm>
            <a:prstGeom prst="rect">
              <a:avLst/>
            </a:prstGeom>
            <a:solidFill>
              <a:schemeClr val="bg1"/>
            </a:solidFill>
            <a:ln w="9525">
              <a:noFill/>
              <a:miter lim="800000"/>
              <a:headEnd/>
              <a:tailEnd/>
            </a:ln>
          </p:spPr>
          <p:txBody>
            <a:bodyPr wrap="none" anchor="ctr" anchorCtr="0">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length</a:t>
              </a:r>
            </a:p>
          </p:txBody>
        </p:sp>
        <p:sp>
          <p:nvSpPr>
            <p:cNvPr id="59" name="Line 14">
              <a:extLst>
                <a:ext uri="{FF2B5EF4-FFF2-40B4-BE49-F238E27FC236}">
                  <a16:creationId xmlns:a16="http://schemas.microsoft.com/office/drawing/2014/main" id="{942994C3-1178-1272-CA3C-91525A129160}"/>
                </a:ext>
              </a:extLst>
            </p:cNvPr>
            <p:cNvSpPr>
              <a:spLocks noChangeShapeType="1"/>
            </p:cNvSpPr>
            <p:nvPr/>
          </p:nvSpPr>
          <p:spPr bwMode="auto">
            <a:xfrm>
              <a:off x="5191125" y="398495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0" name="Line 14">
              <a:extLst>
                <a:ext uri="{FF2B5EF4-FFF2-40B4-BE49-F238E27FC236}">
                  <a16:creationId xmlns:a16="http://schemas.microsoft.com/office/drawing/2014/main" id="{51B4E288-F5B7-0A95-66B1-1B4AA4FFFBA9}"/>
                </a:ext>
              </a:extLst>
            </p:cNvPr>
            <p:cNvSpPr>
              <a:spLocks noChangeShapeType="1"/>
            </p:cNvSpPr>
            <p:nvPr/>
          </p:nvSpPr>
          <p:spPr bwMode="auto">
            <a:xfrm>
              <a:off x="5191125" y="451330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1" name="AutoShape 31">
              <a:extLst>
                <a:ext uri="{FF2B5EF4-FFF2-40B4-BE49-F238E27FC236}">
                  <a16:creationId xmlns:a16="http://schemas.microsoft.com/office/drawing/2014/main" id="{BF5CE01C-CB68-F78B-6756-18424EA5BC95}"/>
                </a:ext>
              </a:extLst>
            </p:cNvPr>
            <p:cNvSpPr>
              <a:spLocks/>
            </p:cNvSpPr>
            <p:nvPr/>
          </p:nvSpPr>
          <p:spPr bwMode="auto">
            <a:xfrm flipH="1">
              <a:off x="5054273" y="3135130"/>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2" name="AutoShape 31">
              <a:extLst>
                <a:ext uri="{FF2B5EF4-FFF2-40B4-BE49-F238E27FC236}">
                  <a16:creationId xmlns:a16="http://schemas.microsoft.com/office/drawing/2014/main" id="{45465C91-37A1-8458-6BDA-504FF76BC783}"/>
                </a:ext>
              </a:extLst>
            </p:cNvPr>
            <p:cNvSpPr>
              <a:spLocks/>
            </p:cNvSpPr>
            <p:nvPr/>
          </p:nvSpPr>
          <p:spPr bwMode="auto">
            <a:xfrm flipH="1">
              <a:off x="5054273" y="3481492"/>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3" name="TextBox 62">
              <a:extLst>
                <a:ext uri="{FF2B5EF4-FFF2-40B4-BE49-F238E27FC236}">
                  <a16:creationId xmlns:a16="http://schemas.microsoft.com/office/drawing/2014/main" id="{E65B5A4D-98D2-EBA4-D934-795E1D9DBA2C}"/>
                </a:ext>
              </a:extLst>
            </p:cNvPr>
            <p:cNvSpPr txBox="1"/>
            <p:nvPr/>
          </p:nvSpPr>
          <p:spPr>
            <a:xfrm>
              <a:off x="5567923" y="3979084"/>
              <a:ext cx="343364" cy="369332"/>
            </a:xfrm>
            <a:prstGeom prst="rect">
              <a:avLst/>
            </a:prstGeom>
            <a:noFill/>
          </p:spPr>
          <p:txBody>
            <a:bodyPr wrap="none" rtlCol="0" anchor="ctr" anchorCtr="0">
              <a:spAutoFit/>
            </a:bodyPr>
            <a:lstStyle/>
            <a:p>
              <a:r>
                <a:rPr lang="en-US" dirty="0"/>
                <a:t>…</a:t>
              </a:r>
            </a:p>
          </p:txBody>
        </p:sp>
        <p:cxnSp>
          <p:nvCxnSpPr>
            <p:cNvPr id="64" name="AutoShape 59">
              <a:extLst>
                <a:ext uri="{FF2B5EF4-FFF2-40B4-BE49-F238E27FC236}">
                  <a16:creationId xmlns:a16="http://schemas.microsoft.com/office/drawing/2014/main" id="{328757B8-4C6E-4957-33E3-58ED4A02D599}"/>
                </a:ext>
              </a:extLst>
            </p:cNvPr>
            <p:cNvCxnSpPr>
              <a:cxnSpLocks noChangeShapeType="1"/>
            </p:cNvCxnSpPr>
            <p:nvPr/>
          </p:nvCxnSpPr>
          <p:spPr bwMode="auto">
            <a:xfrm rot="10800000" flipV="1">
              <a:off x="6322847" y="3543415"/>
              <a:ext cx="503238" cy="4763"/>
            </a:xfrm>
            <a:prstGeom prst="straightConnector1">
              <a:avLst/>
            </a:prstGeom>
            <a:noFill/>
            <a:ln w="9525">
              <a:solidFill>
                <a:schemeClr val="tx1"/>
              </a:solidFill>
              <a:round/>
              <a:headEnd/>
              <a:tailEnd type="triangle" w="med" len="med"/>
            </a:ln>
          </p:spPr>
        </p:cxnSp>
        <p:sp>
          <p:nvSpPr>
            <p:cNvPr id="65" name="Text Box 36">
              <a:extLst>
                <a:ext uri="{FF2B5EF4-FFF2-40B4-BE49-F238E27FC236}">
                  <a16:creationId xmlns:a16="http://schemas.microsoft.com/office/drawing/2014/main" id="{EDC28AA5-D6E7-59E3-EC88-D9783B6EF870}"/>
                </a:ext>
              </a:extLst>
            </p:cNvPr>
            <p:cNvSpPr txBox="1">
              <a:spLocks noChangeArrowheads="1"/>
            </p:cNvSpPr>
            <p:nvPr/>
          </p:nvSpPr>
          <p:spPr bwMode="auto">
            <a:xfrm>
              <a:off x="6824549" y="3368450"/>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+ 8</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err="1">
                <a:latin typeface="Consolas" panose="020B0609020204030204" pitchFamily="49" charset="0"/>
              </a:rPr>
              <a:t>StringTypeDecl</a:t>
            </a:r>
            <a:endParaRPr lang="en-US" dirty="0">
              <a:latin typeface="Consolas" panose="020B0609020204030204" pitchFamily="49" charset="0"/>
            </a:endParaRPr>
          </a:p>
          <a:p>
            <a:pPr lvl="1"/>
            <a:r>
              <a:rPr lang="en-US" dirty="0"/>
              <a:t>Type Rule: The constant value specifying the capacity of the string must have type </a:t>
            </a:r>
            <a:r>
              <a:rPr lang="en-US" dirty="0">
                <a:latin typeface="Consolas" panose="020B0609020204030204" pitchFamily="49" charset="0"/>
              </a:rPr>
              <a:t>Integer</a:t>
            </a:r>
            <a:r>
              <a:rPr lang="en-US" dirty="0"/>
              <a:t>, and the associated value must be in the range </a:t>
            </a:r>
            <a:r>
              <a:rPr lang="en-US" dirty="0">
                <a:latin typeface="Consolas" panose="020B0609020204030204" pitchFamily="49" charset="0"/>
              </a:rPr>
              <a:t>1..512</a:t>
            </a:r>
            <a:r>
              <a:rPr lang="en-US" dirty="0"/>
              <a:t>.</a:t>
            </a:r>
          </a:p>
          <a:p>
            <a:r>
              <a:rPr lang="en-US" dirty="0" err="1">
                <a:latin typeface="Consolas" panose="020B0609020204030204" pitchFamily="49" charset="0"/>
              </a:rPr>
              <a:t>SingleVarDecl</a:t>
            </a:r>
            <a:endParaRPr lang="en-US" dirty="0"/>
          </a:p>
          <a:p>
            <a:pPr lvl="1"/>
            <a:r>
              <a:rPr lang="en-US" dirty="0"/>
              <a:t>Type Rule: An initializer for a variable of a string type must be a string literal (const value), and the capacity of the string literal must be less than or equal to the capacity of the string variable.</a:t>
            </a:r>
          </a:p>
          <a:p>
            <a:endParaRPr lang="en-US" dirty="0">
              <a:latin typeface="Consolas" panose="020B0609020204030204" pitchFamily="49" charset="0"/>
            </a:endParaRP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18</a:t>
            </a:fld>
            <a:endParaRPr lang="en-US"/>
          </a:p>
        </p:txBody>
      </p:sp>
    </p:spTree>
    <p:extLst>
      <p:ext uri="{BB962C8B-B14F-4D97-AF65-F5344CB8AC3E}">
        <p14:creationId xmlns:p14="http://schemas.microsoft.com/office/powerpoint/2010/main" val="4053259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Miscellaneous Rule: Field expressions are permitted only for variables with a record type or a string type.  For strings, the only allowed field name is “</a:t>
            </a:r>
            <a:r>
              <a:rPr lang="en-US" dirty="0">
                <a:latin typeface="Consolas" panose="020B0609020204030204" pitchFamily="49" charset="0"/>
              </a:rPr>
              <a:t>length</a:t>
            </a:r>
            <a:r>
              <a:rPr lang="en-US" dirty="0"/>
              <a:t>”.</a:t>
            </a:r>
          </a:p>
          <a:p>
            <a:pPr lvl="1"/>
            <a:r>
              <a:rPr lang="en-US" dirty="0"/>
              <a:t>Type Rule: An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19</a:t>
            </a:fld>
            <a:endParaRPr lang="en-US"/>
          </a:p>
        </p:txBody>
      </p:sp>
    </p:spTree>
    <p:extLst>
      <p:ext uri="{BB962C8B-B14F-4D97-AF65-F5344CB8AC3E}">
        <p14:creationId xmlns:p14="http://schemas.microsoft.com/office/powerpoint/2010/main" val="3433850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Strings in CPRL</a:t>
            </a:r>
          </a:p>
        </p:txBody>
      </p:sp>
      <p:sp>
        <p:nvSpPr>
          <p:cNvPr id="4099" name="Content Placeholder 2"/>
          <p:cNvSpPr>
            <a:spLocks noGrp="1"/>
          </p:cNvSpPr>
          <p:nvPr>
            <p:ph idx="1"/>
          </p:nvPr>
        </p:nvSpPr>
        <p:spPr/>
        <p:txBody>
          <a:bodyPr/>
          <a:lstStyle/>
          <a:p>
            <a:r>
              <a:rPr lang="en-US" sz="2300" dirty="0"/>
              <a:t>CPRL supports sequences of characters called character strings, or simply strings.</a:t>
            </a:r>
          </a:p>
          <a:p>
            <a:pPr lvl="1"/>
            <a:r>
              <a:rPr lang="en-US" dirty="0"/>
              <a:t>String literals are enclosed in (double) quotation marks.</a:t>
            </a:r>
          </a:p>
          <a:p>
            <a:pPr marL="914400" lvl="2" indent="0">
              <a:buNone/>
            </a:pPr>
            <a:r>
              <a:rPr lang="en-US" dirty="0">
                <a:latin typeface="Consolas" panose="020B0609020204030204" pitchFamily="49" charset="0"/>
              </a:rPr>
              <a:t>"Hello, world."</a:t>
            </a:r>
          </a:p>
          <a:p>
            <a:pPr lvl="1"/>
            <a:r>
              <a:rPr lang="en-US" dirty="0"/>
              <a:t>A string variable has two integer properties.</a:t>
            </a:r>
          </a:p>
          <a:p>
            <a:pPr lvl="2"/>
            <a:r>
              <a:rPr lang="en-US" dirty="0"/>
              <a:t>capacity: static property (maximum length)</a:t>
            </a:r>
          </a:p>
          <a:p>
            <a:pPr lvl="2"/>
            <a:r>
              <a:rPr lang="en-US" dirty="0"/>
              <a:t>length: run-time property</a:t>
            </a:r>
          </a:p>
          <a:p>
            <a:pPr lvl="2"/>
            <a:r>
              <a:rPr lang="en-US" dirty="0"/>
              <a:t>capacity &gt; 0 and 0 ≤ length ≤ capacity ≤ 512</a:t>
            </a:r>
          </a:p>
          <a:p>
            <a:r>
              <a:rPr lang="en-US" sz="2300" dirty="0"/>
              <a:t>A string type declaration specifies</a:t>
            </a:r>
          </a:p>
          <a:p>
            <a:pPr lvl="1"/>
            <a:r>
              <a:rPr lang="en-US" dirty="0"/>
              <a:t>the string type name (an identifier)</a:t>
            </a:r>
          </a:p>
          <a:p>
            <a:pPr lvl="1"/>
            <a:r>
              <a:rPr lang="en-US" dirty="0"/>
              <a:t>the capacity, which must be an integer literal or constant</a:t>
            </a:r>
          </a:p>
          <a:p>
            <a:r>
              <a:rPr lang="en-US" sz="2300" dirty="0"/>
              <a:t>Example</a:t>
            </a:r>
          </a:p>
          <a:p>
            <a:pPr lvl="1">
              <a:buFontTx/>
              <a:buNone/>
            </a:pPr>
            <a:r>
              <a:rPr lang="en-US" sz="1800">
                <a:latin typeface="Consolas" pitchFamily="49" charset="0"/>
                <a:cs typeface="Consolas" pitchFamily="49" charset="0"/>
              </a:rPr>
              <a:t>type Name </a:t>
            </a:r>
            <a:r>
              <a:rPr lang="en-US" sz="1800" dirty="0">
                <a:latin typeface="Consolas" pitchFamily="49" charset="0"/>
                <a:cs typeface="Consolas" pitchFamily="49" charset="0"/>
              </a:rPr>
              <a:t>= string[20];</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Consider the following CPRL example.  </a:t>
            </a:r>
          </a:p>
          <a:p>
            <a:pPr marL="457200" lvl="1" indent="0">
              <a:buNone/>
            </a:pPr>
            <a:r>
              <a:rPr lang="en-US" sz="1800" dirty="0">
                <a:latin typeface="Consolas" panose="020B0609020204030204" pitchFamily="49" charset="0"/>
              </a:rPr>
              <a:t>type Name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a:t>
            </a:r>
            <a:r>
              <a:rPr lang="en-US" sz="1800" dirty="0" err="1">
                <a:latin typeface="Consolas" panose="020B0609020204030204" pitchFamily="49" charset="0"/>
              </a:rPr>
              <a:t>writeValues</a:t>
            </a:r>
            <a:r>
              <a:rPr lang="en-US" sz="1800" dirty="0">
                <a:latin typeface="Consolas" panose="020B0609020204030204" pitchFamily="49" charset="0"/>
              </a:rPr>
              <a:t>(year : Integer, name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year, ",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 string literals passed as parameters</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(1972, "C");</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(1995, "Java");</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(2016, "Kotlin");</a:t>
            </a:r>
          </a:p>
          <a:p>
            <a:pPr marL="457200" lvl="1" indent="0">
              <a:spcBef>
                <a:spcPts val="100"/>
              </a:spcBef>
              <a:buNone/>
            </a:pPr>
            <a:r>
              <a:rPr lang="en-US" sz="1800" dirty="0">
                <a:latin typeface="Consolas" panose="020B0609020204030204" pitchFamily="49" charset="0"/>
              </a:rPr>
              <a:t>}</a:t>
            </a:r>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20</a:t>
            </a:fld>
            <a:endParaRPr lang="en-US"/>
          </a:p>
        </p:txBody>
      </p:sp>
    </p:spTree>
    <p:extLst>
      <p:ext uri="{BB962C8B-B14F-4D97-AF65-F5344CB8AC3E}">
        <p14:creationId xmlns:p14="http://schemas.microsoft.com/office/powerpoint/2010/main" val="1472765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expects 4 bytes on the run-time stack for parameter year and 24 bytes on the run-time stack for parameter name (4 for length plus 20 for characters).</a:t>
            </a:r>
          </a:p>
          <a:p>
            <a:r>
              <a:rPr lang="en-US" dirty="0"/>
              <a:t>String literals don’t occupy the expected number of bytes.</a:t>
            </a:r>
          </a:p>
          <a:p>
            <a:pPr lvl="1"/>
            <a:r>
              <a:rPr lang="en-US" dirty="0">
                <a:latin typeface="Consolas" panose="020B0609020204030204" pitchFamily="49" charset="0"/>
              </a:rPr>
              <a:t>"C"</a:t>
            </a:r>
            <a:r>
              <a:rPr lang="en-US" dirty="0"/>
              <a:t> occupies 6 bytes</a:t>
            </a:r>
          </a:p>
          <a:p>
            <a:pPr lvl="1"/>
            <a:r>
              <a:rPr lang="en-US" dirty="0">
                <a:latin typeface="Consolas" panose="020B0609020204030204" pitchFamily="49" charset="0"/>
              </a:rPr>
              <a:t>"Java"</a:t>
            </a:r>
            <a:r>
              <a:rPr lang="en-US" dirty="0"/>
              <a:t> occupies 12 bytes</a:t>
            </a:r>
          </a:p>
          <a:p>
            <a:pPr lvl="1"/>
            <a:r>
              <a:rPr lang="en-US" dirty="0">
                <a:latin typeface="Consolas" panose="020B0609020204030204" pitchFamily="49" charset="0"/>
              </a:rPr>
              <a:t>"Kotlin"</a:t>
            </a:r>
            <a:r>
              <a:rPr lang="en-US" dirty="0"/>
              <a:t> occupies 16 bytes.</a:t>
            </a:r>
          </a:p>
          <a:p>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21</a:t>
            </a:fld>
            <a:endParaRPr lang="en-US"/>
          </a:p>
        </p:txBody>
      </p:sp>
    </p:spTree>
    <p:extLst>
      <p:ext uri="{BB962C8B-B14F-4D97-AF65-F5344CB8AC3E}">
        <p14:creationId xmlns:p14="http://schemas.microsoft.com/office/powerpoint/2010/main" val="1361256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Assembly code generated for 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a:t>
            </a:r>
          </a:p>
          <a:p>
            <a:pPr marL="457200" lvl="1" indent="0">
              <a:buNone/>
            </a:pPr>
            <a:r>
              <a:rPr lang="en-US" sz="1800" dirty="0">
                <a:latin typeface="Consolas" panose="020B0609020204030204" pitchFamily="49" charset="0"/>
              </a:rPr>
              <a:t>_</a:t>
            </a:r>
            <a:r>
              <a:rPr lang="en-US" sz="1800" dirty="0" err="1">
                <a:latin typeface="Consolas" panose="020B0609020204030204" pitchFamily="49" charset="0"/>
              </a:rPr>
              <a:t>writeValues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LDLADDR -28</a:t>
            </a:r>
          </a:p>
          <a:p>
            <a:pPr marL="457200" lvl="1" indent="0">
              <a:spcBef>
                <a:spcPts val="200"/>
              </a:spcBef>
              <a:buNone/>
            </a:pPr>
            <a:r>
              <a:rPr lang="en-US" sz="1800" dirty="0">
                <a:latin typeface="Consolas" panose="020B0609020204030204" pitchFamily="49" charset="0"/>
              </a:rPr>
              <a:t>   LOADW</a:t>
            </a:r>
          </a:p>
          <a:p>
            <a:pPr marL="457200" lvl="1" indent="0">
              <a:spcBef>
                <a:spcPts val="200"/>
              </a:spcBef>
              <a:buNone/>
            </a:pPr>
            <a:r>
              <a:rPr lang="en-US" sz="1800" dirty="0">
                <a:latin typeface="Consolas" panose="020B0609020204030204" pitchFamily="49" charset="0"/>
              </a:rPr>
              <a:t>   PUTINT</a:t>
            </a:r>
          </a:p>
          <a:p>
            <a:pPr marL="457200" lvl="1" indent="0">
              <a:spcBef>
                <a:spcPts val="200"/>
              </a:spcBef>
              <a:buNone/>
            </a:pPr>
            <a:r>
              <a:rPr lang="en-US" sz="1800" dirty="0">
                <a:latin typeface="Consolas" panose="020B0609020204030204" pitchFamily="49" charset="0"/>
              </a:rPr>
              <a:t>   LDCSTR ", "</a:t>
            </a:r>
          </a:p>
          <a:p>
            <a:pPr marL="457200" lvl="1" indent="0">
              <a:spcBef>
                <a:spcPts val="200"/>
              </a:spcBef>
              <a:buNone/>
            </a:pPr>
            <a:r>
              <a:rPr lang="en-US" sz="1800" dirty="0">
                <a:latin typeface="Consolas" panose="020B0609020204030204" pitchFamily="49" charset="0"/>
              </a:rPr>
              <a:t>   PUTSTR 2</a:t>
            </a:r>
          </a:p>
          <a:p>
            <a:pPr marL="457200" lvl="1" indent="0">
              <a:spcBef>
                <a:spcPts val="200"/>
              </a:spcBef>
              <a:buNone/>
            </a:pPr>
            <a:r>
              <a:rPr lang="en-US" sz="1800" dirty="0">
                <a:latin typeface="Consolas" panose="020B0609020204030204" pitchFamily="49" charset="0"/>
              </a:rPr>
              <a:t>   LDLADDR -24</a:t>
            </a:r>
          </a:p>
          <a:p>
            <a:pPr marL="457200" lvl="1" indent="0">
              <a:spcBef>
                <a:spcPts val="200"/>
              </a:spcBef>
              <a:buNone/>
            </a:pPr>
            <a:r>
              <a:rPr lang="en-US" sz="1800" dirty="0">
                <a:latin typeface="Consolas" panose="020B0609020204030204" pitchFamily="49" charset="0"/>
              </a:rPr>
              <a:t>   LOAD 24</a:t>
            </a:r>
          </a:p>
          <a:p>
            <a:pPr marL="457200" lvl="1" indent="0">
              <a:spcBef>
                <a:spcPts val="200"/>
              </a:spcBef>
              <a:buNone/>
            </a:pPr>
            <a:r>
              <a:rPr lang="en-US" sz="1800" dirty="0">
                <a:latin typeface="Consolas" panose="020B0609020204030204" pitchFamily="49" charset="0"/>
              </a:rPr>
              <a:t>   PUTSTR 10</a:t>
            </a:r>
          </a:p>
          <a:p>
            <a:pPr marL="457200" lvl="1" indent="0">
              <a:spcBef>
                <a:spcPts val="200"/>
              </a:spcBef>
              <a:buNone/>
            </a:pPr>
            <a:r>
              <a:rPr lang="en-US" sz="1800" dirty="0">
                <a:latin typeface="Consolas" panose="020B0609020204030204" pitchFamily="49" charset="0"/>
              </a:rPr>
              <a:t>   PUTEOL</a:t>
            </a:r>
          </a:p>
          <a:p>
            <a:pPr marL="457200" lvl="1" indent="0">
              <a:spcBef>
                <a:spcPts val="200"/>
              </a:spcBef>
              <a:buNone/>
            </a:pPr>
            <a:r>
              <a:rPr lang="en-US" sz="1800" dirty="0">
                <a:latin typeface="Consolas" panose="020B0609020204030204" pitchFamily="49" charset="0"/>
              </a:rPr>
              <a:t>   RET 28 </a:t>
            </a:r>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22</a:t>
            </a:fld>
            <a:endParaRPr lang="en-US"/>
          </a:p>
        </p:txBody>
      </p:sp>
    </p:spTree>
    <p:extLst>
      <p:ext uri="{BB962C8B-B14F-4D97-AF65-F5344CB8AC3E}">
        <p14:creationId xmlns:p14="http://schemas.microsoft.com/office/powerpoint/2010/main" val="1877529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pPr marL="0" indent="0">
              <a:buNone/>
            </a:pPr>
            <a:r>
              <a:rPr lang="en-US" dirty="0"/>
              <a:t>Two problems</a:t>
            </a:r>
          </a:p>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uses relative address -28 for parameter year and relative address -24 for parameter name.  If fewer than 24 bytes are occupied by the actual parameter for name, both relative addresses will be incorrect.</a:t>
            </a:r>
          </a:p>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expects 28 bytes to be on the run-time stack, so the return statement at the end of procedure </a:t>
            </a:r>
            <a:r>
              <a:rPr lang="en-US" dirty="0" err="1"/>
              <a:t>writeValues</a:t>
            </a:r>
            <a:r>
              <a:rPr lang="en-US" dirty="0"/>
              <a:t>() is “</a:t>
            </a:r>
            <a:r>
              <a:rPr lang="en-US" dirty="0">
                <a:latin typeface="Consolas" panose="020B0609020204030204" pitchFamily="49" charset="0"/>
              </a:rPr>
              <a:t>RET 28</a:t>
            </a:r>
            <a:r>
              <a:rPr lang="en-US" dirty="0"/>
              <a:t>”.  But if the parameter value for name is a string literal with fewer than 24 bytes, then the return statement would remove too many bytes from the stack.</a:t>
            </a:r>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23</a:t>
            </a:fld>
            <a:endParaRPr lang="en-US"/>
          </a:p>
        </p:txBody>
      </p:sp>
    </p:spTree>
    <p:extLst>
      <p:ext uri="{BB962C8B-B14F-4D97-AF65-F5344CB8AC3E}">
        <p14:creationId xmlns:p14="http://schemas.microsoft.com/office/powerpoint/2010/main" val="984495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8" y="1363663"/>
            <a:ext cx="8226425" cy="4935537"/>
          </a:xfrm>
        </p:spPr>
        <p:txBody>
          <a:bodyPr/>
          <a:lstStyle/>
          <a:p>
            <a:r>
              <a:rPr lang="en-US" dirty="0"/>
              <a:t>We address this problem by introducing the idea of padding, whereby the run-time stack is “padded” to ensure the correct stack size.</a:t>
            </a:r>
          </a:p>
          <a:p>
            <a:r>
              <a:rPr lang="en-US" dirty="0"/>
              <a:t>Padding is required only when passing string literals.  No padding is required if we pass variables.</a:t>
            </a:r>
          </a:p>
          <a:p>
            <a:pPr marL="457200" lvl="1" indent="0">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var n1 : Name := "C";</a:t>
            </a:r>
          </a:p>
          <a:p>
            <a:pPr marL="457200" lvl="1" indent="0">
              <a:spcBef>
                <a:spcPts val="100"/>
              </a:spcBef>
              <a:buNone/>
            </a:pPr>
            <a:r>
              <a:rPr lang="en-US" sz="1800" dirty="0">
                <a:latin typeface="Consolas" panose="020B0609020204030204" pitchFamily="49" charset="0"/>
              </a:rPr>
              <a:t>    var n2 : Name := "Java";</a:t>
            </a:r>
          </a:p>
          <a:p>
            <a:pPr marL="457200" lvl="1" indent="0">
              <a:spcBef>
                <a:spcPts val="100"/>
              </a:spcBef>
              <a:buNone/>
            </a:pPr>
            <a:r>
              <a:rPr lang="en-US" sz="1800" dirty="0">
                <a:latin typeface="Consolas" panose="020B0609020204030204" pitchFamily="49" charset="0"/>
              </a:rPr>
              <a:t>    var n3 : Name := "Kotlin";</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(1972, n1);</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(1995, n2);</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(2016, n3);</a:t>
            </a:r>
          </a:p>
          <a:p>
            <a:pPr marL="457200" lvl="1" indent="0">
              <a:spcBef>
                <a:spcPts val="100"/>
              </a:spcBef>
              <a:buNone/>
            </a:pPr>
            <a:r>
              <a:rPr lang="en-US" sz="1800" dirty="0">
                <a:latin typeface="Consolas" panose="020B0609020204030204" pitchFamily="49" charset="0"/>
              </a:rPr>
              <a:t>  }</a:t>
            </a:r>
            <a:endParaRPr lang="en-US" dirty="0"/>
          </a:p>
          <a:p>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24</a:t>
            </a:fld>
            <a:endParaRPr lang="en-US"/>
          </a:p>
        </p:txBody>
      </p:sp>
    </p:spTree>
    <p:extLst>
      <p:ext uri="{BB962C8B-B14F-4D97-AF65-F5344CB8AC3E}">
        <p14:creationId xmlns:p14="http://schemas.microsoft.com/office/powerpoint/2010/main" val="3783893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BBD64-37C4-6A6C-1CAB-C05D6B7A0B45}"/>
              </a:ext>
            </a:extLst>
          </p:cNvPr>
          <p:cNvSpPr>
            <a:spLocks noGrp="1"/>
          </p:cNvSpPr>
          <p:nvPr>
            <p:ph type="title"/>
          </p:nvPr>
        </p:nvSpPr>
        <p:spPr/>
        <p:txBody>
          <a:bodyPr/>
          <a:lstStyle/>
          <a:p>
            <a:r>
              <a:rPr lang="en-US" dirty="0"/>
              <a:t>Implementing Padding</a:t>
            </a:r>
          </a:p>
        </p:txBody>
      </p:sp>
      <p:sp>
        <p:nvSpPr>
          <p:cNvPr id="3" name="Content Placeholder 2">
            <a:extLst>
              <a:ext uri="{FF2B5EF4-FFF2-40B4-BE49-F238E27FC236}">
                <a16:creationId xmlns:a16="http://schemas.microsoft.com/office/drawing/2014/main" id="{A3088EA2-267F-1F26-44A9-0AD6E04F7EEF}"/>
              </a:ext>
            </a:extLst>
          </p:cNvPr>
          <p:cNvSpPr>
            <a:spLocks noGrp="1"/>
          </p:cNvSpPr>
          <p:nvPr>
            <p:ph idx="1"/>
          </p:nvPr>
        </p:nvSpPr>
        <p:spPr/>
        <p:txBody>
          <a:bodyPr/>
          <a:lstStyle/>
          <a:p>
            <a:r>
              <a:rPr lang="en-US" dirty="0"/>
              <a:t>Class </a:t>
            </a:r>
            <a:r>
              <a:rPr lang="en-US" dirty="0">
                <a:latin typeface="Consolas" panose="020B0609020204030204" pitchFamily="49" charset="0"/>
              </a:rPr>
              <a:t>Padding</a:t>
            </a:r>
            <a:r>
              <a:rPr lang="en-US" dirty="0"/>
              <a:t> has a field named </a:t>
            </a:r>
            <a:r>
              <a:rPr lang="en-US" dirty="0" err="1">
                <a:latin typeface="Consolas" panose="020B0609020204030204" pitchFamily="49" charset="0"/>
              </a:rPr>
              <a:t>numBytes</a:t>
            </a:r>
            <a:r>
              <a:rPr lang="en-US" dirty="0"/>
              <a:t> representing the number of bytes of padding required.</a:t>
            </a:r>
          </a:p>
          <a:p>
            <a:r>
              <a:rPr lang="en-US" dirty="0"/>
              <a:t>Code generation for class </a:t>
            </a:r>
            <a:r>
              <a:rPr lang="en-US" dirty="0">
                <a:latin typeface="Consolas" panose="020B0609020204030204" pitchFamily="49" charset="0"/>
              </a:rPr>
              <a:t>Padding</a:t>
            </a:r>
            <a:r>
              <a:rPr lang="en-US" dirty="0"/>
              <a:t> is straightforward.</a:t>
            </a:r>
          </a:p>
          <a:p>
            <a:pPr marL="457200" lvl="1" indent="0">
              <a:buNone/>
            </a:pPr>
            <a:r>
              <a:rPr lang="en-US" sz="1800" dirty="0"/>
              <a:t>override fun emit() = emit("ALLOC $</a:t>
            </a:r>
            <a:r>
              <a:rPr lang="en-US" sz="1800" dirty="0" err="1"/>
              <a:t>numBytes</a:t>
            </a:r>
            <a:r>
              <a:rPr lang="en-US" sz="1800" dirty="0"/>
              <a:t>")</a:t>
            </a:r>
          </a:p>
          <a:p>
            <a:r>
              <a:rPr lang="en-US" dirty="0"/>
              <a:t>The amount of padding required for subprogram calls is determined similarly in both </a:t>
            </a:r>
            <a:r>
              <a:rPr lang="en-US" dirty="0" err="1">
                <a:latin typeface="Consolas" panose="020B0609020204030204" pitchFamily="49" charset="0"/>
              </a:rPr>
              <a:t>ProcedureCallStmt</a:t>
            </a:r>
            <a:r>
              <a:rPr lang="en-US" dirty="0"/>
              <a:t> and </a:t>
            </a:r>
            <a:r>
              <a:rPr lang="en-US" dirty="0" err="1">
                <a:latin typeface="Consolas" panose="020B0609020204030204" pitchFamily="49" charset="0"/>
              </a:rPr>
              <a:t>FunctionCallExpr</a:t>
            </a:r>
            <a:r>
              <a:rPr lang="en-US" dirty="0"/>
              <a:t> by a method named </a:t>
            </a:r>
            <a:r>
              <a:rPr lang="en-US" dirty="0" err="1">
                <a:latin typeface="Consolas" panose="020B0609020204030204" pitchFamily="49" charset="0"/>
              </a:rPr>
              <a:t>addPadding</a:t>
            </a:r>
            <a:r>
              <a:rPr lang="en-US" dirty="0">
                <a:latin typeface="Consolas" panose="020B0609020204030204" pitchFamily="49" charset="0"/>
              </a:rPr>
              <a:t>()</a:t>
            </a:r>
            <a:r>
              <a:rPr lang="en-US" dirty="0"/>
              <a:t>. We add padding as though it were another parameter.</a:t>
            </a:r>
          </a:p>
        </p:txBody>
      </p:sp>
      <p:sp>
        <p:nvSpPr>
          <p:cNvPr id="4" name="Footer Placeholder 3">
            <a:extLst>
              <a:ext uri="{FF2B5EF4-FFF2-40B4-BE49-F238E27FC236}">
                <a16:creationId xmlns:a16="http://schemas.microsoft.com/office/drawing/2014/main" id="{E64994A8-3E73-3E88-A418-0B0AADE5594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0F89D7-3E19-F837-B04A-646782677480}"/>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25</a:t>
            </a:fld>
            <a:endParaRPr lang="en-US"/>
          </a:p>
        </p:txBody>
      </p:sp>
    </p:spTree>
    <p:extLst>
      <p:ext uri="{BB962C8B-B14F-4D97-AF65-F5344CB8AC3E}">
        <p14:creationId xmlns:p14="http://schemas.microsoft.com/office/powerpoint/2010/main" val="1645438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DFC9-D2BD-8CE6-9686-837D5E094CEC}"/>
              </a:ext>
            </a:extLst>
          </p:cNvPr>
          <p:cNvSpPr>
            <a:spLocks noGrp="1"/>
          </p:cNvSpPr>
          <p:nvPr>
            <p:ph type="title"/>
          </p:nvPr>
        </p:nvSpPr>
        <p:spPr/>
        <p:txBody>
          <a:bodyPr/>
          <a:lstStyle/>
          <a:p>
            <a:r>
              <a:rPr lang="en-US" dirty="0"/>
              <a:t>Outline of Method </a:t>
            </a:r>
            <a:r>
              <a:rPr lang="en-US" dirty="0" err="1">
                <a:latin typeface="Consolas" panose="020B0609020204030204" pitchFamily="49" charset="0"/>
              </a:rPr>
              <a:t>addPadding</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54F4F15-1244-989B-D059-38878464AC1B}"/>
              </a:ext>
            </a:extLst>
          </p:cNvPr>
          <p:cNvSpPr>
            <a:spLocks noGrp="1"/>
          </p:cNvSpPr>
          <p:nvPr>
            <p:ph idx="1"/>
          </p:nvPr>
        </p:nvSpPr>
        <p:spPr>
          <a:xfrm>
            <a:off x="458787" y="1363663"/>
            <a:ext cx="8503920" cy="4935537"/>
          </a:xfrm>
        </p:spPr>
        <p:txBody>
          <a:bodyPr/>
          <a:lstStyle/>
          <a:p>
            <a:pPr marL="0" indent="0">
              <a:spcBef>
                <a:spcPts val="0"/>
              </a:spcBef>
              <a:buNone/>
            </a:pPr>
            <a:r>
              <a:rPr lang="en-US" sz="1800" dirty="0">
                <a:latin typeface="Consolas" panose="020B0609020204030204" pitchFamily="49" charset="0"/>
              </a:rPr>
              <a:t>private void </a:t>
            </a:r>
            <a:r>
              <a:rPr lang="en-US" sz="1800" dirty="0" err="1">
                <a:latin typeface="Consolas" panose="020B0609020204030204" pitchFamily="49" charset="0"/>
              </a:rPr>
              <a:t>addPadding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for each parameter declaration (</a:t>
            </a:r>
            <a:r>
              <a:rPr lang="en-US" sz="1800" dirty="0" err="1">
                <a:latin typeface="Consolas" panose="020B0609020204030204" pitchFamily="49" charset="0"/>
              </a:rPr>
              <a:t>paramDecl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and each corresponding actual parameter (expr)</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if the type of </a:t>
            </a:r>
            <a:r>
              <a:rPr lang="en-US" sz="1800" dirty="0" err="1">
                <a:latin typeface="Consolas" panose="020B0609020204030204" pitchFamily="49" charset="0"/>
              </a:rPr>
              <a:t>paramDecl</a:t>
            </a:r>
            <a:r>
              <a:rPr lang="en-US" sz="1800" dirty="0">
                <a:latin typeface="Consolas" panose="020B0609020204030204" pitchFamily="49" charset="0"/>
              </a:rPr>
              <a:t> is a string type</a:t>
            </a:r>
          </a:p>
          <a:p>
            <a:pPr marL="0" indent="0">
              <a:spcBef>
                <a:spcPts val="0"/>
              </a:spcBef>
              <a:buNone/>
            </a:pPr>
            <a:r>
              <a:rPr lang="en-US" sz="1800" dirty="0">
                <a:latin typeface="Consolas" panose="020B0609020204030204" pitchFamily="49" charset="0"/>
              </a:rPr>
              <a:t>            and expr is a constant value</a:t>
            </a:r>
          </a:p>
          <a:p>
            <a:pPr marL="0" indent="0">
              <a:spcBef>
                <a:spcPts val="0"/>
              </a:spcBef>
              <a:buNone/>
            </a:pPr>
            <a:r>
              <a:rPr lang="en-US" sz="1800" dirty="0">
                <a:latin typeface="Consolas" panose="020B0609020204030204" pitchFamily="49" charset="0"/>
              </a:rPr>
              <a:t>            and the size of the string type</a:t>
            </a:r>
          </a:p>
          <a:p>
            <a:pPr marL="0" indent="0">
              <a:spcBef>
                <a:spcPts val="0"/>
              </a:spcBef>
              <a:buNone/>
            </a:pPr>
            <a:r>
              <a:rPr lang="en-US" sz="1800" dirty="0">
                <a:latin typeface="Consolas" panose="020B0609020204030204" pitchFamily="49" charset="0"/>
              </a:rPr>
              <a:t>                  &gt; size of the constant value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insert a Padding parameter with number of</a:t>
            </a:r>
          </a:p>
          <a:p>
            <a:pPr marL="0" indent="0">
              <a:spcBef>
                <a:spcPts val="0"/>
              </a:spcBef>
              <a:buNone/>
            </a:pPr>
            <a:r>
              <a:rPr lang="en-US" sz="1800" dirty="0">
                <a:latin typeface="Consolas" panose="020B0609020204030204" pitchFamily="49" charset="0"/>
              </a:rPr>
              <a:t>            bytes computed as</a:t>
            </a:r>
          </a:p>
          <a:p>
            <a:pPr marL="0" indent="0">
              <a:spcBef>
                <a:spcPts val="0"/>
              </a:spcBef>
              <a:buNone/>
            </a:pPr>
            <a:r>
              <a:rPr lang="en-US" sz="1800" dirty="0">
                <a:latin typeface="Consolas" panose="020B0609020204030204" pitchFamily="49" charset="0"/>
              </a:rPr>
              <a:t>            (size of the string type - size of the constant value)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729D1733-5C7D-5E7B-A1E2-3658C125EBE5}"/>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97CC9B0-6827-ED48-A2DC-BBD2C3FFA522}"/>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26</a:t>
            </a:fld>
            <a:endParaRPr lang="en-US"/>
          </a:p>
        </p:txBody>
      </p:sp>
    </p:spTree>
    <p:extLst>
      <p:ext uri="{BB962C8B-B14F-4D97-AF65-F5344CB8AC3E}">
        <p14:creationId xmlns:p14="http://schemas.microsoft.com/office/powerpoint/2010/main" val="224445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Padding is also required when a variable with an array or record type is initialized with string literals.</a:t>
            </a:r>
          </a:p>
          <a:p>
            <a:r>
              <a:rPr lang="en-US" dirty="0"/>
              <a:t>Example.</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DayString</a:t>
            </a:r>
            <a:r>
              <a:rPr lang="en-US" sz="1800" dirty="0">
                <a:latin typeface="Consolas" panose="020B0609020204030204" pitchFamily="49" charset="0"/>
              </a:rPr>
              <a:t>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var days : array[7] of </a:t>
            </a:r>
            <a:r>
              <a:rPr lang="en-US" sz="1800" dirty="0" err="1">
                <a:latin typeface="Consolas" panose="020B0609020204030204" pitchFamily="49" charset="0"/>
              </a:rPr>
              <a:t>DayString</a:t>
            </a: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 "Sunday",   "Monday", "Tuesday", "Wednesday",</a:t>
            </a:r>
          </a:p>
          <a:p>
            <a:pPr marL="457200" lvl="1" indent="0">
              <a:spcBef>
                <a:spcPts val="100"/>
              </a:spcBef>
              <a:buNone/>
            </a:pPr>
            <a:r>
              <a:rPr lang="en-US" sz="1800" dirty="0">
                <a:latin typeface="Consolas" panose="020B0609020204030204" pitchFamily="49" charset="0"/>
              </a:rPr>
              <a:t>      "Thursday", "Friday", "Saturday" };</a:t>
            </a:r>
          </a:p>
          <a:p>
            <a:endParaRPr lang="en-US" dirty="0"/>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27</a:t>
            </a:fld>
            <a:endParaRPr lang="en-US"/>
          </a:p>
        </p:txBody>
      </p:sp>
    </p:spTree>
    <p:extLst>
      <p:ext uri="{BB962C8B-B14F-4D97-AF65-F5344CB8AC3E}">
        <p14:creationId xmlns:p14="http://schemas.microsoft.com/office/powerpoint/2010/main" val="2228401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Code generation for the initialization is shown below. </a:t>
            </a:r>
          </a:p>
          <a:p>
            <a:pPr marL="400050" lvl="1" indent="0">
              <a:buNone/>
            </a:pPr>
            <a:r>
              <a:rPr lang="en-US" sz="1650" dirty="0"/>
              <a:t>LDGADDR 0</a:t>
            </a:r>
          </a:p>
          <a:p>
            <a:pPr marL="400050" lvl="1" indent="0">
              <a:spcBef>
                <a:spcPts val="200"/>
              </a:spcBef>
              <a:buNone/>
            </a:pPr>
            <a:r>
              <a:rPr lang="en-US" sz="1650" dirty="0"/>
              <a:t>LDCSTR "Sunday"</a:t>
            </a:r>
          </a:p>
          <a:p>
            <a:pPr marL="400050" lvl="1" indent="0">
              <a:spcBef>
                <a:spcPts val="200"/>
              </a:spcBef>
              <a:buNone/>
            </a:pPr>
            <a:r>
              <a:rPr lang="en-US" sz="1650" dirty="0"/>
              <a:t>ALLOC 8</a:t>
            </a:r>
          </a:p>
          <a:p>
            <a:pPr marL="400050" lvl="1" indent="0">
              <a:spcBef>
                <a:spcPts val="200"/>
              </a:spcBef>
              <a:buNone/>
            </a:pPr>
            <a:r>
              <a:rPr lang="en-US" sz="1650" dirty="0"/>
              <a:t>LDCSTR "Monday"</a:t>
            </a:r>
          </a:p>
          <a:p>
            <a:pPr marL="400050" lvl="1" indent="0">
              <a:spcBef>
                <a:spcPts val="200"/>
              </a:spcBef>
              <a:buNone/>
            </a:pPr>
            <a:r>
              <a:rPr lang="en-US" sz="1650" dirty="0"/>
              <a:t>ALLOC 8</a:t>
            </a:r>
          </a:p>
          <a:p>
            <a:pPr marL="400050" lvl="1" indent="0">
              <a:spcBef>
                <a:spcPts val="200"/>
              </a:spcBef>
              <a:buNone/>
            </a:pPr>
            <a:r>
              <a:rPr lang="en-US" sz="1650" dirty="0"/>
              <a:t>LDCSTR "Tuesday"</a:t>
            </a:r>
          </a:p>
          <a:p>
            <a:pPr marL="400050" lvl="1" indent="0">
              <a:spcBef>
                <a:spcPts val="200"/>
              </a:spcBef>
              <a:buNone/>
            </a:pPr>
            <a:r>
              <a:rPr lang="en-US" sz="1650" dirty="0"/>
              <a:t>ALLOC 6</a:t>
            </a:r>
          </a:p>
          <a:p>
            <a:pPr marL="400050" lvl="1" indent="0">
              <a:spcBef>
                <a:spcPts val="200"/>
              </a:spcBef>
              <a:buNone/>
            </a:pPr>
            <a:r>
              <a:rPr lang="en-US" sz="1650" dirty="0"/>
              <a:t>LDCSTR "Wednesday"</a:t>
            </a:r>
          </a:p>
          <a:p>
            <a:pPr marL="400050" lvl="1" indent="0">
              <a:spcBef>
                <a:spcPts val="200"/>
              </a:spcBef>
              <a:buNone/>
            </a:pPr>
            <a:r>
              <a:rPr lang="en-US" sz="1650" dirty="0"/>
              <a:t>ALLOC 2</a:t>
            </a:r>
          </a:p>
          <a:p>
            <a:pPr marL="400050" lvl="1" indent="0">
              <a:spcBef>
                <a:spcPts val="200"/>
              </a:spcBef>
              <a:buNone/>
            </a:pPr>
            <a:r>
              <a:rPr lang="en-US" sz="1650" dirty="0"/>
              <a:t>LDCSTR "Thursday"</a:t>
            </a:r>
          </a:p>
          <a:p>
            <a:pPr marL="400050" lvl="1" indent="0">
              <a:spcBef>
                <a:spcPts val="200"/>
              </a:spcBef>
              <a:buNone/>
            </a:pPr>
            <a:r>
              <a:rPr lang="en-US" sz="1650" dirty="0"/>
              <a:t>ALLOC 4</a:t>
            </a:r>
          </a:p>
          <a:p>
            <a:pPr marL="400050" lvl="1" indent="0">
              <a:spcBef>
                <a:spcPts val="200"/>
              </a:spcBef>
              <a:buNone/>
            </a:pPr>
            <a:r>
              <a:rPr lang="en-US" sz="1650" dirty="0"/>
              <a:t>LDCSTR "Friday"</a:t>
            </a:r>
          </a:p>
          <a:p>
            <a:pPr marL="400050" lvl="1" indent="0">
              <a:spcBef>
                <a:spcPts val="200"/>
              </a:spcBef>
              <a:buNone/>
            </a:pPr>
            <a:r>
              <a:rPr lang="en-US" sz="1650" dirty="0"/>
              <a:t>ALLOC 8</a:t>
            </a:r>
          </a:p>
          <a:p>
            <a:pPr marL="400050" lvl="1" indent="0">
              <a:spcBef>
                <a:spcPts val="200"/>
              </a:spcBef>
              <a:buNone/>
            </a:pPr>
            <a:r>
              <a:rPr lang="en-US" sz="1650" dirty="0"/>
              <a:t>LDCSTR "Saturday"</a:t>
            </a:r>
          </a:p>
          <a:p>
            <a:pPr marL="400050" lvl="1" indent="0">
              <a:spcBef>
                <a:spcPts val="200"/>
              </a:spcBef>
              <a:buNone/>
            </a:pPr>
            <a:r>
              <a:rPr lang="en-US" sz="1650" dirty="0"/>
              <a:t>ALLOC 4</a:t>
            </a:r>
          </a:p>
          <a:p>
            <a:pPr marL="400050" lvl="1" indent="0">
              <a:spcBef>
                <a:spcPts val="200"/>
              </a:spcBef>
              <a:buNone/>
            </a:pPr>
            <a:r>
              <a:rPr lang="en-US" sz="1650" dirty="0"/>
              <a:t>STORE 168</a:t>
            </a:r>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28</a:t>
            </a:fld>
            <a:endParaRPr lang="en-US"/>
          </a:p>
        </p:txBody>
      </p:sp>
      <p:sp>
        <p:nvSpPr>
          <p:cNvPr id="7" name="TextBox 6">
            <a:extLst>
              <a:ext uri="{FF2B5EF4-FFF2-40B4-BE49-F238E27FC236}">
                <a16:creationId xmlns:a16="http://schemas.microsoft.com/office/drawing/2014/main" id="{B0444144-6A8D-442C-7F96-9C0DE84DBF69}"/>
              </a:ext>
            </a:extLst>
          </p:cNvPr>
          <p:cNvSpPr txBox="1"/>
          <p:nvPr/>
        </p:nvSpPr>
        <p:spPr>
          <a:xfrm>
            <a:off x="4572000" y="2721114"/>
            <a:ext cx="2621551" cy="707886"/>
          </a:xfrm>
          <a:prstGeom prst="rect">
            <a:avLst/>
          </a:prstGeom>
          <a:noFill/>
          <a:ln>
            <a:solidFill>
              <a:schemeClr val="tx1"/>
            </a:solidFill>
          </a:ln>
        </p:spPr>
        <p:txBody>
          <a:bodyPr wrap="none" rtlCol="0">
            <a:sp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The </a:t>
            </a:r>
            <a:r>
              <a:rPr lang="en-US" sz="2000" dirty="0">
                <a:effectLst/>
                <a:latin typeface="Consolas" panose="020B0609020204030204" pitchFamily="49" charset="0"/>
                <a:ea typeface="Calibri" panose="020F0502020204030204" pitchFamily="34" charset="0"/>
                <a:cs typeface="Times New Roman" panose="02020603050405020304" pitchFamily="18" charset="0"/>
              </a:rPr>
              <a:t>ALLOC</a:t>
            </a:r>
            <a:r>
              <a:rPr lang="en-US" sz="2000" dirty="0">
                <a:effectLst/>
                <a:latin typeface="Calibri" panose="020F0502020204030204" pitchFamily="34" charset="0"/>
                <a:ea typeface="Calibri" panose="020F0502020204030204" pitchFamily="34" charset="0"/>
                <a:cs typeface="Times New Roman" panose="02020603050405020304" pitchFamily="18" charset="0"/>
              </a:rPr>
              <a:t> instructions</a:t>
            </a:r>
          </a:p>
          <a:p>
            <a:r>
              <a:rPr lang="en-US" sz="2000" dirty="0">
                <a:effectLst/>
                <a:latin typeface="Calibri" panose="020F0502020204030204" pitchFamily="34" charset="0"/>
                <a:ea typeface="Calibri" panose="020F0502020204030204" pitchFamily="34" charset="0"/>
                <a:cs typeface="Times New Roman" panose="02020603050405020304" pitchFamily="18" charset="0"/>
              </a:rPr>
              <a:t>correspond to padding</a:t>
            </a:r>
            <a:endParaRPr lang="en-US" sz="2800" dirty="0"/>
          </a:p>
        </p:txBody>
      </p:sp>
    </p:spTree>
    <p:extLst>
      <p:ext uri="{BB962C8B-B14F-4D97-AF65-F5344CB8AC3E}">
        <p14:creationId xmlns:p14="http://schemas.microsoft.com/office/powerpoint/2010/main" val="934417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br>
              <a:rPr lang="en-US" dirty="0"/>
            </a:br>
            <a:r>
              <a:rPr lang="en-US" sz="2400" dirty="0"/>
              <a:t>(continued)</a:t>
            </a:r>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Since arrays and records can be nested, we need to walk the tree of composite initializers looking for string literals, and the code is a more complicated for initialization than it is for passing parameters.</a:t>
            </a:r>
          </a:p>
          <a:p>
            <a:pPr lvl="1"/>
            <a:r>
              <a:rPr lang="en-US" dirty="0"/>
              <a:t>See method </a:t>
            </a:r>
            <a:r>
              <a:rPr lang="en-US" dirty="0" err="1">
                <a:latin typeface="Consolas" panose="020B0609020204030204" pitchFamily="49" charset="0"/>
              </a:rPr>
              <a:t>addPadding</a:t>
            </a:r>
            <a:r>
              <a:rPr lang="en-US" dirty="0">
                <a:latin typeface="Consolas" panose="020B0609020204030204" pitchFamily="49" charset="0"/>
              </a:rPr>
              <a:t>()</a:t>
            </a:r>
            <a:r>
              <a:rPr lang="en-US" dirty="0"/>
              <a:t> in class </a:t>
            </a:r>
            <a:r>
              <a:rPr lang="en-US" dirty="0" err="1">
                <a:latin typeface="Consolas" panose="020B0609020204030204" pitchFamily="49" charset="0"/>
              </a:rPr>
              <a:t>SingleVarDecl</a:t>
            </a:r>
            <a:r>
              <a:rPr lang="en-US" dirty="0"/>
              <a:t> for details.</a:t>
            </a:r>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29</a:t>
            </a:fld>
            <a:endParaRPr lang="en-US"/>
          </a:p>
        </p:txBody>
      </p:sp>
    </p:spTree>
    <p:extLst>
      <p:ext uri="{BB962C8B-B14F-4D97-AF65-F5344CB8AC3E}">
        <p14:creationId xmlns:p14="http://schemas.microsoft.com/office/powerpoint/2010/main" val="2683425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p>
        </p:txBody>
      </p:sp>
      <p:sp>
        <p:nvSpPr>
          <p:cNvPr id="4099" name="Content Placeholder 2"/>
          <p:cNvSpPr>
            <a:spLocks noGrp="1"/>
          </p:cNvSpPr>
          <p:nvPr>
            <p:ph idx="1"/>
          </p:nvPr>
        </p:nvSpPr>
        <p:spPr>
          <a:xfrm>
            <a:off x="458787" y="1363663"/>
            <a:ext cx="8321040" cy="4935537"/>
          </a:xfrm>
        </p:spPr>
        <p:txBody>
          <a:bodyPr/>
          <a:lstStyle/>
          <a:p>
            <a:r>
              <a:rPr lang="en-US" dirty="0"/>
              <a:t>To create string variables, you can declare a string type specifying its capacity and then declare one or more variables of that type.</a:t>
            </a:r>
          </a:p>
          <a:p>
            <a:r>
              <a:rPr lang="en-US" dirty="0"/>
              <a:t>Alternatively, you can declare a string variable using a string type constructor.</a:t>
            </a:r>
          </a:p>
          <a:p>
            <a:r>
              <a:rPr lang="en-US" dirty="0"/>
              <a:t>Strings can be initialized using string literals.</a:t>
            </a:r>
          </a:p>
          <a:p>
            <a:r>
              <a:rPr lang="en-US" dirty="0"/>
              <a:t>Examples</a:t>
            </a:r>
          </a:p>
          <a:p>
            <a:pPr marL="457200" lvl="1" indent="0">
              <a:buNone/>
            </a:pPr>
            <a:r>
              <a:rPr lang="en-US" sz="1800" dirty="0">
                <a:latin typeface="Consolas" panose="020B0609020204030204" pitchFamily="49" charset="0"/>
              </a:rPr>
              <a:t>type Name = string[20];</a:t>
            </a:r>
          </a:p>
          <a:p>
            <a:pPr marL="457200" lvl="1" indent="0">
              <a:spcBef>
                <a:spcPts val="200"/>
              </a:spcBef>
              <a:buNone/>
            </a:pPr>
            <a:r>
              <a:rPr lang="en-US" sz="1800" dirty="0">
                <a:latin typeface="Consolas" panose="020B0609020204030204" pitchFamily="49" charset="0"/>
              </a:rPr>
              <a:t>var name : Name;</a:t>
            </a:r>
          </a:p>
          <a:p>
            <a:pPr marL="457200" lvl="1" indent="0">
              <a:spcBef>
                <a:spcPts val="200"/>
              </a:spcBef>
              <a:buNone/>
            </a:pPr>
            <a:r>
              <a:rPr lang="en-US" sz="1800" dirty="0">
                <a:latin typeface="Consolas" panose="020B0609020204030204" pitchFamily="49" charset="0"/>
              </a:rPr>
              <a:t>var month : string[9] := "January";</a:t>
            </a:r>
          </a:p>
          <a:p>
            <a:pPr marL="457200" lvl="1" indent="0">
              <a:spcBef>
                <a:spcPts val="200"/>
              </a:spcBef>
              <a:buNone/>
            </a:pPr>
            <a:r>
              <a:rPr lang="en-US" sz="1800" dirty="0">
                <a:latin typeface="Consolas" panose="020B0609020204030204" pitchFamily="49" charset="0"/>
              </a:rPr>
              <a:t>name := "Angela";</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Name = string[20];</a:t>
            </a:r>
          </a:p>
          <a:p>
            <a:pPr lvl="1">
              <a:spcBef>
                <a:spcPts val="200"/>
              </a:spcBef>
              <a:buNone/>
            </a:pPr>
            <a:r>
              <a:rPr lang="en-US" sz="1800" dirty="0">
                <a:latin typeface="Consolas" pitchFamily="49" charset="0"/>
                <a:cs typeface="Consolas" pitchFamily="49" charset="0"/>
              </a:rPr>
              <a:t>var name : Name;</a:t>
            </a:r>
          </a:p>
          <a:p>
            <a:r>
              <a:rPr lang="en-US" dirty="0"/>
              <a:t>Observe that </a:t>
            </a:r>
            <a:r>
              <a:rPr lang="en-US" dirty="0">
                <a:latin typeface="Consolas" pitchFamily="49" charset="0"/>
                <a:cs typeface="Consolas" pitchFamily="49" charset="0"/>
              </a:rPr>
              <a:t>name</a:t>
            </a:r>
            <a:r>
              <a:rPr lang="en-US" dirty="0"/>
              <a:t> has type </a:t>
            </a:r>
            <a:r>
              <a:rPr lang="en-US" dirty="0">
                <a:latin typeface="Consolas" pitchFamily="49" charset="0"/>
                <a:cs typeface="Consolas" pitchFamily="49" charset="0"/>
              </a:rPr>
              <a:t>Name</a:t>
            </a:r>
            <a:r>
              <a:rPr lang="en-US" dirty="0"/>
              <a:t>, but </a:t>
            </a:r>
            <a:r>
              <a:rPr lang="en-US" dirty="0" err="1">
                <a:latin typeface="Consolas" pitchFamily="49" charset="0"/>
                <a:cs typeface="Consolas" pitchFamily="49" charset="0"/>
              </a:rPr>
              <a:t>name.length</a:t>
            </a:r>
            <a:r>
              <a:rPr lang="en-US" dirty="0"/>
              <a:t> has type </a:t>
            </a:r>
            <a:r>
              <a:rPr lang="en-US" dirty="0">
                <a:latin typeface="Consolas" pitchFamily="49" charset="0"/>
                <a:cs typeface="Consolas" pitchFamily="49" charset="0"/>
              </a:rPr>
              <a:t>Integer</a:t>
            </a:r>
            <a:r>
              <a:rPr lang="en-US" dirty="0">
                <a:cs typeface="Consolas" pitchFamily="49" charset="0"/>
              </a:rPr>
              <a:t>, and </a:t>
            </a:r>
            <a:r>
              <a:rPr lang="en-US" dirty="0">
                <a:latin typeface="Consolas" panose="020B0609020204030204" pitchFamily="49" charset="0"/>
                <a:cs typeface="Consolas" pitchFamily="49" charset="0"/>
              </a:rPr>
              <a:t>name[i]</a:t>
            </a:r>
            <a:r>
              <a:rPr lang="en-US" dirty="0">
                <a:cs typeface="Consolas" pitchFamily="49" charset="0"/>
              </a:rPr>
              <a:t> has type </a:t>
            </a:r>
            <a:r>
              <a:rPr lang="en-US" dirty="0">
                <a:latin typeface="Consolas" panose="020B0609020204030204" pitchFamily="49" charset="0"/>
                <a:cs typeface="Consolas" pitchFamily="49" charset="0"/>
              </a:rPr>
              <a:t>Char</a:t>
            </a:r>
            <a:r>
              <a:rPr lang="en-US" dirty="0">
                <a:cs typeface="Consolas" pitchFamily="49" charset="0"/>
              </a:rPr>
              <a:t>.</a:t>
            </a:r>
            <a:endParaRPr lang="en-US" dirty="0">
              <a:latin typeface="Consolas" pitchFamily="49" charset="0"/>
              <a:cs typeface="Consolas" pitchFamily="49" charset="0"/>
            </a:endParaRPr>
          </a:p>
          <a:p>
            <a:r>
              <a:rPr lang="en-US" dirty="0"/>
              <a:t>For a selector expression following a string variable, </a:t>
            </a:r>
            <a:r>
              <a:rPr lang="en-US" dirty="0">
                <a:latin typeface="Consolas" pitchFamily="49" charset="0"/>
                <a:cs typeface="Consolas" pitchFamily="49" charset="0"/>
              </a:rPr>
              <a:t>checkConstraints()</a:t>
            </a:r>
            <a:r>
              <a:rPr lang="en-US" dirty="0"/>
              <a:t> must</a:t>
            </a:r>
          </a:p>
          <a:p>
            <a:pPr marL="457200" lvl="1" indent="0">
              <a:buNone/>
            </a:pPr>
            <a:r>
              <a:rPr lang="en-US" dirty="0"/>
              <a:t>For a field expression:</a:t>
            </a:r>
          </a:p>
          <a:p>
            <a:pPr lvl="2"/>
            <a:r>
              <a:rPr lang="en-US" dirty="0"/>
              <a:t>Set the type of the variable to </a:t>
            </a:r>
            <a:r>
              <a:rPr lang="en-US" dirty="0">
                <a:latin typeface="Consolas" panose="020B0609020204030204" pitchFamily="49" charset="0"/>
              </a:rPr>
              <a:t>Integer</a:t>
            </a:r>
            <a:r>
              <a:rPr lang="en-US" dirty="0"/>
              <a:t>.</a:t>
            </a:r>
            <a:endParaRPr lang="en-US" dirty="0">
              <a:latin typeface="Consolas" panose="020B0609020204030204" pitchFamily="49" charset="0"/>
            </a:endParaRPr>
          </a:p>
          <a:p>
            <a:pPr lvl="2"/>
            <a:r>
              <a:rPr lang="en-US" dirty="0"/>
              <a:t>Check that the field name is “</a:t>
            </a:r>
            <a:r>
              <a:rPr lang="en-US" dirty="0">
                <a:latin typeface="Consolas" panose="020B0609020204030204" pitchFamily="49" charset="0"/>
              </a:rPr>
              <a:t>length</a:t>
            </a:r>
            <a:r>
              <a:rPr lang="en-US" dirty="0"/>
              <a:t>”.</a:t>
            </a:r>
          </a:p>
          <a:p>
            <a:pPr marL="457200" lvl="1" indent="0">
              <a:buNone/>
            </a:pPr>
            <a:r>
              <a:rPr lang="en-US" dirty="0"/>
              <a:t>Otherwise (must be an index expression)</a:t>
            </a:r>
          </a:p>
          <a:p>
            <a:pPr lvl="2"/>
            <a:r>
              <a:rPr lang="en-US" dirty="0"/>
              <a:t>Set the type of the variable to </a:t>
            </a:r>
            <a:r>
              <a:rPr lang="en-US" dirty="0">
                <a:latin typeface="Consolas" panose="020B0609020204030204" pitchFamily="49" charset="0"/>
              </a:rPr>
              <a:t>Char</a:t>
            </a:r>
            <a:r>
              <a:rPr lang="en-US" dirty="0"/>
              <a:t>.</a:t>
            </a:r>
          </a:p>
          <a:p>
            <a:pPr lvl="2"/>
            <a:r>
              <a:rPr lang="en-US" dirty="0"/>
              <a:t>Check that the type of the index expression is </a:t>
            </a:r>
            <a:r>
              <a:rPr lang="en-US" dirty="0">
                <a:latin typeface="Consolas" panose="020B0609020204030204" pitchFamily="49" charset="0"/>
              </a:rPr>
              <a:t>Integer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a:xfrm>
            <a:off x="458788" y="1363663"/>
            <a:ext cx="8226425" cy="4935537"/>
          </a:xfrm>
        </p:spPr>
        <p:txBody>
          <a:bodyPr/>
          <a:lstStyle/>
          <a:p>
            <a:r>
              <a:rPr lang="en-US" dirty="0"/>
              <a:t>First, as with non-string types, </a:t>
            </a:r>
            <a:r>
              <a:rPr lang="en-US" dirty="0">
                <a:latin typeface="Consolas" pitchFamily="49" charset="0"/>
                <a:cs typeface="Consolas" pitchFamily="49" charset="0"/>
              </a:rPr>
              <a:t>emit()</a:t>
            </a:r>
            <a:r>
              <a:rPr lang="en-US" dirty="0"/>
              <a:t> must generate code to leave the relative address of the variable on the run-time stack (i.e., the address of the first byte of the array)</a:t>
            </a:r>
          </a:p>
          <a:p>
            <a:pPr lvl="1"/>
            <a:r>
              <a:rPr lang="en-US" sz="1900" dirty="0"/>
              <a:t>no change required to existing code</a:t>
            </a:r>
          </a:p>
          <a:p>
            <a:r>
              <a:rPr lang="en-US" dirty="0"/>
              <a:t>For a selector expression, </a:t>
            </a:r>
            <a:r>
              <a:rPr lang="en-US" dirty="0">
                <a:latin typeface="Consolas" pitchFamily="49" charset="0"/>
                <a:cs typeface="Consolas" pitchFamily="49" charset="0"/>
              </a:rPr>
              <a:t>emit()</a:t>
            </a:r>
            <a:r>
              <a:rPr lang="en-US" dirty="0"/>
              <a:t> must perform the following actions.</a:t>
            </a:r>
            <a:endParaRPr lang="en-US" b="1" dirty="0"/>
          </a:p>
          <a:p>
            <a:pPr marL="457200" lvl="1" indent="0">
              <a:buNone/>
            </a:pPr>
            <a:r>
              <a:rPr lang="en-US" dirty="0"/>
              <a:t>If the selector expression is a field expression, no additional code needs to be emitted.</a:t>
            </a:r>
          </a:p>
          <a:p>
            <a:pPr marL="857250" lvl="2" indent="0">
              <a:buNone/>
            </a:pPr>
            <a:r>
              <a:rPr lang="en-US" dirty="0"/>
              <a:t>– only field is </a:t>
            </a:r>
            <a:r>
              <a:rPr lang="en-US" dirty="0">
                <a:latin typeface="Consolas" panose="020B0609020204030204" pitchFamily="49" charset="0"/>
              </a:rPr>
              <a:t>length</a:t>
            </a:r>
            <a:r>
              <a:rPr lang="en-US" dirty="0"/>
              <a:t>, which has offset </a:t>
            </a:r>
            <a:r>
              <a:rPr lang="en-US" dirty="0">
                <a:latin typeface="Consolas" panose="020B0609020204030204" pitchFamily="49" charset="0"/>
              </a:rPr>
              <a:t>0</a:t>
            </a:r>
          </a:p>
          <a:p>
            <a:pPr marL="457200" lvl="1" indent="0">
              <a:buNone/>
            </a:pPr>
            <a:r>
              <a:rPr lang="en-US" dirty="0"/>
              <a:t>If the selector expression is an index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31</a:t>
            </a:fld>
            <a:endParaRPr lang="en-US"/>
          </a:p>
        </p:txBody>
      </p:sp>
      <p:sp>
        <p:nvSpPr>
          <p:cNvPr id="8" name="TextBox 7">
            <a:extLst>
              <a:ext uri="{FF2B5EF4-FFF2-40B4-BE49-F238E27FC236}">
                <a16:creationId xmlns:a16="http://schemas.microsoft.com/office/drawing/2014/main" id="{B494934B-70F5-5D2B-0116-694721E98294}"/>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2253767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3" name="Content Placeholder 2"/>
          <p:cNvSpPr>
            <a:spLocks noGrp="1"/>
          </p:cNvSpPr>
          <p:nvPr>
            <p:ph idx="1"/>
          </p:nvPr>
        </p:nvSpPr>
        <p:spPr/>
        <p:txBody>
          <a:bodyPr/>
          <a:lstStyle/>
          <a:p>
            <a:pPr lvl="1"/>
            <a:r>
              <a:rPr lang="en-US" dirty="0"/>
              <a:t>Generate code to skip over the length field.</a:t>
            </a:r>
          </a:p>
          <a:p>
            <a:pPr marL="914400" lvl="2" indent="0">
              <a:buNone/>
            </a:pPr>
            <a:r>
              <a:rPr lang="en-US" dirty="0">
                <a:latin typeface="Consolas" panose="020B0609020204030204" pitchFamily="49" charset="0"/>
              </a:rPr>
              <a:t>emit("LDCINT ${</a:t>
            </a:r>
            <a:r>
              <a:rPr lang="en-US" dirty="0" err="1">
                <a:latin typeface="Consolas" panose="020B0609020204030204" pitchFamily="49" charset="0"/>
              </a:rPr>
              <a:t>Type.Integer.size</a:t>
            </a:r>
            <a:r>
              <a:rPr lang="en-US" dirty="0">
                <a:latin typeface="Consolas" panose="020B0609020204030204" pitchFamily="49" charset="0"/>
              </a:rPr>
              <a:t>}")</a:t>
            </a:r>
          </a:p>
          <a:p>
            <a:pPr marL="914400" lvl="2" indent="0">
              <a:buNone/>
            </a:pPr>
            <a:r>
              <a:rPr lang="en-US" dirty="0">
                <a:latin typeface="Consolas" panose="020B0609020204030204" pitchFamily="49" charset="0"/>
              </a:rPr>
              <a:t>emit("ADD")</a:t>
            </a:r>
          </a:p>
          <a:p>
            <a:pPr lvl="1"/>
            <a:r>
              <a:rPr lang="en-US"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dirty="0"/>
              <a:t>Generate code to multiply this value by the size of type Char to get the offset.</a:t>
            </a:r>
          </a:p>
          <a:p>
            <a:pPr marL="914400" lvl="2" indent="0">
              <a:buNone/>
            </a:pPr>
            <a:r>
              <a:rPr lang="en-US" dirty="0">
                <a:latin typeface="Consolas" panose="020B0609020204030204" pitchFamily="49" charset="0"/>
              </a:rPr>
              <a:t>emit("LDCINT ${</a:t>
            </a:r>
            <a:r>
              <a:rPr lang="en-US" dirty="0" err="1">
                <a:latin typeface="Consolas" panose="020B0609020204030204" pitchFamily="49" charset="0"/>
              </a:rPr>
              <a:t>Type.Char.size</a:t>
            </a:r>
            <a:r>
              <a:rPr lang="en-US" dirty="0">
                <a:latin typeface="Consolas" panose="020B0609020204030204" pitchFamily="49" charset="0"/>
              </a:rPr>
              <a:t>}")</a:t>
            </a:r>
          </a:p>
          <a:p>
            <a:pPr marL="914400" lvl="2" indent="0">
              <a:buNone/>
            </a:pPr>
            <a:r>
              <a:rPr lang="en-US" dirty="0">
                <a:latin typeface="Consolas" panose="020B0609020204030204" pitchFamily="49" charset="0"/>
              </a:rPr>
              <a:t>emit("MUL");</a:t>
            </a:r>
          </a:p>
          <a:p>
            <a:pPr lvl="1"/>
            <a:r>
              <a:rPr lang="en-US" dirty="0"/>
              <a:t>Generate code to add the offset to the relative address of the first character.</a:t>
            </a:r>
          </a:p>
          <a:p>
            <a:pPr marL="914400" lvl="2" indent="0">
              <a:buNone/>
            </a:pPr>
            <a:r>
              <a:rPr lang="en-US" dirty="0">
                <a:latin typeface="Consolas" panose="020B0609020204030204" pitchFamily="49" charset="0"/>
              </a:rPr>
              <a:t>emit("ADD")</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32</a:t>
            </a:fld>
            <a:endParaRPr lang="en-US"/>
          </a:p>
        </p:txBody>
      </p:sp>
    </p:spTree>
    <p:extLst>
      <p:ext uri="{BB962C8B-B14F-4D97-AF65-F5344CB8AC3E}">
        <p14:creationId xmlns:p14="http://schemas.microsoft.com/office/powerpoint/2010/main" val="301844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br>
              <a:rPr lang="en-US" dirty="0"/>
            </a:br>
            <a:r>
              <a:rPr lang="en-US" sz="2400" dirty="0"/>
              <a:t>(continued)</a:t>
            </a:r>
            <a:endParaRPr lang="en-US" dirty="0"/>
          </a:p>
        </p:txBody>
      </p:sp>
      <p:sp>
        <p:nvSpPr>
          <p:cNvPr id="4099" name="Content Placeholder 2"/>
          <p:cNvSpPr>
            <a:spLocks noGrp="1"/>
          </p:cNvSpPr>
          <p:nvPr>
            <p:ph idx="1"/>
          </p:nvPr>
        </p:nvSpPr>
        <p:spPr>
          <a:xfrm>
            <a:off x="458787" y="1363663"/>
            <a:ext cx="8321040" cy="4935537"/>
          </a:xfrm>
        </p:spPr>
        <p:txBody>
          <a:bodyPr/>
          <a:lstStyle/>
          <a:p>
            <a:r>
              <a:rPr lang="en-US" dirty="0"/>
              <a:t>Strings use the array index notation to provide access to the individual characters, and they use the dot notation to provide access to the string length.</a:t>
            </a:r>
          </a:p>
          <a:p>
            <a:r>
              <a:rPr lang="en-US" dirty="0"/>
              <a:t>Examples</a:t>
            </a:r>
          </a:p>
          <a:p>
            <a:pPr marL="457200" lvl="1" indent="0">
              <a:buNone/>
            </a:pPr>
            <a:r>
              <a:rPr lang="en-US" sz="1800" dirty="0">
                <a:latin typeface="Consolas" panose="020B0609020204030204" pitchFamily="49" charset="0"/>
              </a:rPr>
              <a:t>name[0]       // the character at index 0 (first character)</a:t>
            </a:r>
          </a:p>
          <a:p>
            <a:pPr marL="457200" lvl="1" indent="0">
              <a:buNone/>
            </a:pPr>
            <a:r>
              <a:rPr lang="en-US" sz="1800" dirty="0" err="1">
                <a:latin typeface="Consolas" panose="020B0609020204030204" pitchFamily="49" charset="0"/>
              </a:rPr>
              <a:t>name.length</a:t>
            </a:r>
            <a:r>
              <a:rPr lang="en-US" sz="1800" dirty="0">
                <a:latin typeface="Consolas" panose="020B0609020204030204" pitchFamily="49" charset="0"/>
              </a:rPr>
              <a:t>   // the length of the string</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4</a:t>
            </a:fld>
            <a:endParaRPr lang="en-US"/>
          </a:p>
        </p:txBody>
      </p:sp>
    </p:spTree>
    <p:extLst>
      <p:ext uri="{BB962C8B-B14F-4D97-AF65-F5344CB8AC3E}">
        <p14:creationId xmlns:p14="http://schemas.microsoft.com/office/powerpoint/2010/main" val="4244330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sz="2300" dirty="0"/>
              <a:t>CPRL uses a variant of name equivalence for array types.</a:t>
            </a:r>
          </a:p>
          <a:p>
            <a:r>
              <a:rPr lang="en-US" sz="2300" dirty="0"/>
              <a:t>String objects in CPRL are considered to have the same type only if they are declared using the same type name or if they are declared with identical array type constructors.  Thus, two distinct string type declarations define different types even if they are structurally identical.</a:t>
            </a:r>
          </a:p>
          <a:p>
            <a:r>
              <a:rPr lang="en-US" sz="2300" dirty="0"/>
              <a:t>Two string objects with the same type are assignment compatible.  Two string objects with different types are not assignment compatible, even if they are structurally identical.</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(continued)</a:t>
            </a:r>
          </a:p>
        </p:txBody>
      </p:sp>
      <p:sp>
        <p:nvSpPr>
          <p:cNvPr id="6147" name="Content Placeholder 2"/>
          <p:cNvSpPr>
            <a:spLocks noGrp="1"/>
          </p:cNvSpPr>
          <p:nvPr>
            <p:ph idx="1"/>
          </p:nvPr>
        </p:nvSpPr>
        <p:spPr/>
        <p:txBody>
          <a:bodyPr/>
          <a:lstStyle/>
          <a:p>
            <a:r>
              <a:rPr lang="en-US" sz="2300" dirty="0"/>
              <a:t>String literals may be assigned to string variables as long as the length of the string literal on the right of the assignment symbol is less than or equal to the capacity of the string variable on the left side.</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6</a:t>
            </a:fld>
            <a:endParaRPr lang="en-US"/>
          </a:p>
        </p:txBody>
      </p:sp>
    </p:spTree>
    <p:extLst>
      <p:ext uri="{BB962C8B-B14F-4D97-AF65-F5344CB8AC3E}">
        <p14:creationId xmlns:p14="http://schemas.microsoft.com/office/powerpoint/2010/main" val="3516712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String Assignment</a:t>
            </a:r>
          </a:p>
        </p:txBody>
      </p:sp>
      <p:sp>
        <p:nvSpPr>
          <p:cNvPr id="7171" name="Content Placeholder 2"/>
          <p:cNvSpPr>
            <a:spLocks noGrp="1"/>
          </p:cNvSpPr>
          <p:nvPr>
            <p:ph idx="1"/>
          </p:nvPr>
        </p:nvSpPr>
        <p:spPr>
          <a:xfrm>
            <a:off x="396240" y="1363663"/>
            <a:ext cx="8595360" cy="4935537"/>
          </a:xfrm>
        </p:spPr>
        <p:txBody>
          <a:bodyPr tIns="91440"/>
          <a:lstStyle/>
          <a:p>
            <a:pPr marL="0" lvl="1" indent="0">
              <a:spcBef>
                <a:spcPts val="200"/>
              </a:spcBef>
              <a:buNone/>
            </a:pPr>
            <a:r>
              <a:rPr lang="en-US" sz="1700" dirty="0">
                <a:latin typeface="Consolas" pitchFamily="49" charset="0"/>
                <a:cs typeface="Consolas" pitchFamily="49" charset="0"/>
              </a:rPr>
              <a:t>type Name     = string[20];</a:t>
            </a:r>
          </a:p>
          <a:p>
            <a:pPr marL="0" lvl="1" indent="0">
              <a:spcBef>
                <a:spcPts val="200"/>
              </a:spcBef>
              <a:buNone/>
            </a:pPr>
            <a:r>
              <a:rPr lang="en-US" sz="1700" dirty="0">
                <a:latin typeface="Consolas" pitchFamily="49" charset="0"/>
                <a:cs typeface="Consolas" pitchFamily="49" charset="0"/>
              </a:rPr>
              <a:t>type Greeting = string[20];</a:t>
            </a:r>
          </a:p>
          <a:p>
            <a:pPr marL="0" lvl="1" indent="0">
              <a:spcBef>
                <a:spcPts val="200"/>
              </a:spcBef>
              <a:buNone/>
            </a:pPr>
            <a:endParaRPr lang="en-US" sz="1700" dirty="0">
              <a:latin typeface="Consolas" pitchFamily="49" charset="0"/>
              <a:cs typeface="Consolas" pitchFamily="49" charset="0"/>
            </a:endParaRPr>
          </a:p>
          <a:p>
            <a:pPr marL="0" lvl="1" indent="0">
              <a:spcBef>
                <a:spcPts val="200"/>
              </a:spcBef>
              <a:buNone/>
            </a:pPr>
            <a:r>
              <a:rPr lang="en-US" sz="1700" dirty="0">
                <a:latin typeface="Consolas" pitchFamily="49" charset="0"/>
                <a:cs typeface="Consolas" pitchFamily="49" charset="0"/>
              </a:rPr>
              <a:t>var name1, name2 : Name;</a:t>
            </a:r>
          </a:p>
          <a:p>
            <a:pPr marL="0" lvl="1" indent="0">
              <a:spcBef>
                <a:spcPts val="200"/>
              </a:spcBef>
              <a:buNone/>
            </a:pPr>
            <a:r>
              <a:rPr lang="en-US" sz="1700" dirty="0">
                <a:latin typeface="Consolas" pitchFamily="49" charset="0"/>
                <a:cs typeface="Consolas" pitchFamily="49" charset="0"/>
              </a:rPr>
              <a:t>var greeting1, greeting2 : Greeting;</a:t>
            </a:r>
          </a:p>
          <a:p>
            <a:pPr marL="0" lvl="1" indent="0">
              <a:spcBef>
                <a:spcPts val="200"/>
              </a:spcBef>
              <a:buNone/>
            </a:pPr>
            <a:r>
              <a:rPr lang="en-US" sz="1700" dirty="0">
                <a:latin typeface="Consolas" pitchFamily="49" charset="0"/>
                <a:cs typeface="Consolas" pitchFamily="49" charset="0"/>
              </a:rPr>
              <a:t>var month : string[3] := "Jan";</a:t>
            </a:r>
          </a:p>
          <a:p>
            <a:pPr marL="0" lvl="1" indent="0">
              <a:spcBef>
                <a:spcPts val="200"/>
              </a:spcBef>
              <a:buNone/>
            </a:pPr>
            <a:endParaRPr lang="en-US" sz="1700" dirty="0">
              <a:latin typeface="Consolas" pitchFamily="49" charset="0"/>
              <a:cs typeface="Consolas" pitchFamily="49" charset="0"/>
            </a:endParaRPr>
          </a:p>
          <a:p>
            <a:pPr marL="0" lvl="1" indent="0">
              <a:spcBef>
                <a:spcPts val="200"/>
              </a:spcBef>
              <a:buNone/>
            </a:pPr>
            <a:r>
              <a:rPr lang="en-US" sz="1700" dirty="0">
                <a:latin typeface="Consolas" pitchFamily="49" charset="0"/>
                <a:cs typeface="Consolas" pitchFamily="49" charset="0"/>
              </a:rPr>
              <a:t>name2 := "Paul";         // name2 has capacity 20 and length 4</a:t>
            </a:r>
          </a:p>
          <a:p>
            <a:pPr marL="0" lvl="1" indent="0">
              <a:spcBef>
                <a:spcPts val="200"/>
              </a:spcBef>
              <a:buNone/>
            </a:pPr>
            <a:r>
              <a:rPr lang="en-US" sz="1700" dirty="0">
                <a:latin typeface="Consolas" pitchFamily="49" charset="0"/>
                <a:cs typeface="Consolas" pitchFamily="49" charset="0"/>
              </a:rPr>
              <a:t>name1 := name2;          // legal assignment (same types)</a:t>
            </a:r>
          </a:p>
          <a:p>
            <a:pPr marL="0" lvl="1" indent="0">
              <a:spcBef>
                <a:spcPts val="200"/>
              </a:spcBef>
              <a:buNone/>
            </a:pPr>
            <a:r>
              <a:rPr lang="en-US" sz="1700" dirty="0">
                <a:latin typeface="Consolas" pitchFamily="49" charset="0"/>
                <a:cs typeface="Consolas" pitchFamily="49" charset="0"/>
              </a:rPr>
              <a:t>name1[0] := 'S'          // "Paul" changed to "Saul"</a:t>
            </a:r>
          </a:p>
          <a:p>
            <a:pPr marL="0" lvl="1" indent="0">
              <a:spcBef>
                <a:spcPts val="200"/>
              </a:spcBef>
              <a:buNone/>
            </a:pPr>
            <a:r>
              <a:rPr lang="en-US" sz="1700" dirty="0">
                <a:latin typeface="Consolas" pitchFamily="49" charset="0"/>
                <a:cs typeface="Consolas" pitchFamily="49" charset="0"/>
              </a:rPr>
              <a:t>greeting1 := "Hi";       // greeting1 has capacity 20 and length 2</a:t>
            </a:r>
          </a:p>
          <a:p>
            <a:pPr marL="0" lvl="1" indent="0">
              <a:spcBef>
                <a:spcPts val="200"/>
              </a:spcBef>
              <a:buNone/>
            </a:pPr>
            <a:r>
              <a:rPr lang="en-US" sz="1700" dirty="0">
                <a:latin typeface="Consolas" pitchFamily="49" charset="0"/>
                <a:cs typeface="Consolas" pitchFamily="49" charset="0"/>
              </a:rPr>
              <a:t>greeting2 := "Hello";    // greeting2 has capacity 20 and length 5</a:t>
            </a:r>
          </a:p>
          <a:p>
            <a:pPr marL="0" lvl="1" indent="0">
              <a:spcBef>
                <a:spcPts val="200"/>
              </a:spcBef>
              <a:buNone/>
            </a:pPr>
            <a:r>
              <a:rPr lang="en-US" sz="1700" dirty="0">
                <a:latin typeface="Consolas" pitchFamily="49" charset="0"/>
                <a:cs typeface="Consolas" pitchFamily="49" charset="0"/>
              </a:rPr>
              <a:t>greeting1 := greeting2;  // legal assignment; greeting1 has length 5</a:t>
            </a:r>
          </a:p>
          <a:p>
            <a:pPr marL="0" lvl="1" indent="0">
              <a:spcBef>
                <a:spcPts val="200"/>
              </a:spcBef>
              <a:buNone/>
            </a:pPr>
            <a:r>
              <a:rPr lang="en-US" sz="1700" dirty="0">
                <a:latin typeface="Consolas" pitchFamily="49" charset="0"/>
                <a:cs typeface="Consolas" pitchFamily="49" charset="0"/>
              </a:rPr>
              <a:t>name1 := greeting1;      // *** Illegal (different types) ***</a:t>
            </a:r>
          </a:p>
          <a:p>
            <a:pPr marL="0" lvl="1" indent="0">
              <a:spcBef>
                <a:spcPts val="200"/>
              </a:spcBef>
              <a:buNone/>
            </a:pPr>
            <a:r>
              <a:rPr lang="en-US" sz="1700" dirty="0">
                <a:latin typeface="Consolas" pitchFamily="49" charset="0"/>
                <a:cs typeface="Consolas" pitchFamily="49" charset="0"/>
              </a:rPr>
              <a:t>month := "Aug";          // legal assignment of string literal</a:t>
            </a:r>
          </a:p>
          <a:p>
            <a:pPr marL="0" lvl="1" indent="0">
              <a:spcBef>
                <a:spcPts val="200"/>
              </a:spcBef>
              <a:buNone/>
            </a:pPr>
            <a:r>
              <a:rPr lang="en-US" sz="1700" dirty="0">
                <a:latin typeface="Consolas" pitchFamily="49" charset="0"/>
                <a:cs typeface="Consolas" pitchFamily="49" charset="0"/>
              </a:rPr>
              <a:t>month := "Sept";         // *** Illegal (literal length too large) ***</a:t>
            </a:r>
          </a:p>
          <a:p>
            <a:pPr marL="0" lvl="1" indent="0">
              <a:spcBef>
                <a:spcPts val="200"/>
              </a:spcBef>
              <a:buNone/>
            </a:pPr>
            <a:endParaRPr lang="en-US" sz="1700" dirty="0">
              <a:latin typeface="Consolas" pitchFamily="49" charset="0"/>
              <a:cs typeface="Consolas" pitchFamily="49" charset="0"/>
            </a:endParaRP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strings.</a:t>
            </a:r>
          </a:p>
          <a:p>
            <a:pPr lvl="1">
              <a:spcBef>
                <a:spcPts val="300"/>
              </a:spcBef>
              <a:buNone/>
            </a:pPr>
            <a:r>
              <a:rPr lang="en-US" dirty="0"/>
              <a:t>(Kotlin uses reference semantics, but strings are immutable.)</a:t>
            </a:r>
          </a:p>
          <a:p>
            <a:r>
              <a:rPr lang="en-US" dirty="0"/>
              <a:t>Example: </a:t>
            </a:r>
            <a:r>
              <a:rPr lang="en-US" dirty="0">
                <a:latin typeface="Consolas" pitchFamily="49" charset="0"/>
              </a:rPr>
              <a:t>s</a:t>
            </a:r>
            <a:r>
              <a:rPr lang="en-US" dirty="0">
                <a:latin typeface="Consolas" pitchFamily="49" charset="0"/>
                <a:cs typeface="Consolas" pitchFamily="49" charset="0"/>
              </a:rPr>
              <a:t>1 := s2</a:t>
            </a:r>
          </a:p>
          <a:p>
            <a:endParaRPr lang="en-US" dirty="0">
              <a:latin typeface="Consolas" pitchFamily="49" charset="0"/>
              <a:cs typeface="Consolas" pitchFamily="49" charset="0"/>
            </a:endParaRP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8</a:t>
            </a:fld>
            <a:endParaRPr lang="en-US"/>
          </a:p>
        </p:txBody>
      </p:sp>
      <p:sp>
        <p:nvSpPr>
          <p:cNvPr id="40" name="TextBox 39"/>
          <p:cNvSpPr txBox="1"/>
          <p:nvPr/>
        </p:nvSpPr>
        <p:spPr>
          <a:xfrm>
            <a:off x="1062770" y="51054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s</a:t>
            </a:r>
            <a:r>
              <a:rPr lang="en-US" sz="2000" dirty="0">
                <a:latin typeface="Consolas" pitchFamily="49" charset="0"/>
                <a:cs typeface="Consolas" pitchFamily="49" charset="0"/>
              </a:rPr>
              <a:t>2[0]</a:t>
            </a:r>
            <a:r>
              <a:rPr lang="en-US" sz="2000" dirty="0"/>
              <a:t> after the assignment.</a:t>
            </a:r>
          </a:p>
        </p:txBody>
      </p:sp>
      <p:grpSp>
        <p:nvGrpSpPr>
          <p:cNvPr id="42" name="Group 41">
            <a:extLst>
              <a:ext uri="{FF2B5EF4-FFF2-40B4-BE49-F238E27FC236}">
                <a16:creationId xmlns:a16="http://schemas.microsoft.com/office/drawing/2014/main" id="{6A3E88D7-AA0D-DEA9-AD0F-FFF5BC522D5A}"/>
              </a:ext>
            </a:extLst>
          </p:cNvPr>
          <p:cNvGrpSpPr/>
          <p:nvPr/>
        </p:nvGrpSpPr>
        <p:grpSpPr>
          <a:xfrm>
            <a:off x="1524000" y="2895600"/>
            <a:ext cx="5410450" cy="1743748"/>
            <a:chOff x="3533016" y="2116961"/>
            <a:chExt cx="5410450" cy="1743748"/>
          </a:xfrm>
        </p:grpSpPr>
        <p:sp>
          <p:nvSpPr>
            <p:cNvPr id="43" name="TextBox 46">
              <a:extLst>
                <a:ext uri="{FF2B5EF4-FFF2-40B4-BE49-F238E27FC236}">
                  <a16:creationId xmlns:a16="http://schemas.microsoft.com/office/drawing/2014/main" id="{33A1D475-82E3-7522-A04E-1119BD4C7E95}"/>
                </a:ext>
              </a:extLst>
            </p:cNvPr>
            <p:cNvSpPr txBox="1">
              <a:spLocks noChangeArrowheads="1"/>
            </p:cNvSpPr>
            <p:nvPr/>
          </p:nvSpPr>
          <p:spPr bwMode="auto">
            <a:xfrm>
              <a:off x="3533016" y="3275934"/>
              <a:ext cx="230704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reference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reference</a:t>
              </a:r>
              <a:r>
                <a:rPr kumimoji="0" lang="en-US" sz="1600" b="0" i="0" u="none" strike="noStrike" kern="0" cap="none" spc="0" normalizeH="0" baseline="0" noProof="0" dirty="0">
                  <a:ln>
                    <a:noFill/>
                  </a:ln>
                  <a:effectLst/>
                  <a:uLnTx/>
                  <a:uFillTx/>
                  <a:latin typeface="Arial" charset="0"/>
                </a:rPr>
                <a:t>s are copied)</a:t>
              </a:r>
            </a:p>
          </p:txBody>
        </p:sp>
        <p:sp>
          <p:nvSpPr>
            <p:cNvPr id="44" name="TextBox 47">
              <a:extLst>
                <a:ext uri="{FF2B5EF4-FFF2-40B4-BE49-F238E27FC236}">
                  <a16:creationId xmlns:a16="http://schemas.microsoft.com/office/drawing/2014/main" id="{D3D2EAB0-48BF-7711-5903-82AEC5E32496}"/>
                </a:ext>
              </a:extLst>
            </p:cNvPr>
            <p:cNvSpPr txBox="1">
              <a:spLocks noChangeArrowheads="1"/>
            </p:cNvSpPr>
            <p:nvPr/>
          </p:nvSpPr>
          <p:spPr bwMode="auto">
            <a:xfrm>
              <a:off x="6455284" y="3275934"/>
              <a:ext cx="248818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value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string</a:t>
              </a:r>
              <a:r>
                <a:rPr kumimoji="0" lang="en-US" sz="1600" b="0" i="0" u="none" strike="noStrike" kern="0" cap="none" spc="0" normalizeH="0" baseline="0" noProof="0" dirty="0">
                  <a:ln>
                    <a:noFill/>
                  </a:ln>
                  <a:effectLst/>
                  <a:uLnTx/>
                  <a:uFillTx/>
                  <a:latin typeface="Arial" charset="0"/>
                </a:rPr>
                <a:t> values are copied)</a:t>
              </a:r>
            </a:p>
          </p:txBody>
        </p:sp>
        <p:grpSp>
          <p:nvGrpSpPr>
            <p:cNvPr id="45" name="Group 44">
              <a:extLst>
                <a:ext uri="{FF2B5EF4-FFF2-40B4-BE49-F238E27FC236}">
                  <a16:creationId xmlns:a16="http://schemas.microsoft.com/office/drawing/2014/main" id="{EF29D707-74B4-24F3-F41B-8B7303F715EA}"/>
                </a:ext>
              </a:extLst>
            </p:cNvPr>
            <p:cNvGrpSpPr/>
            <p:nvPr/>
          </p:nvGrpSpPr>
          <p:grpSpPr>
            <a:xfrm>
              <a:off x="3770638" y="2116961"/>
              <a:ext cx="1831798" cy="947502"/>
              <a:chOff x="3504346" y="2116961"/>
              <a:chExt cx="1831798" cy="947502"/>
            </a:xfrm>
          </p:grpSpPr>
          <p:sp>
            <p:nvSpPr>
              <p:cNvPr id="51" name="Rectangle 7">
                <a:extLst>
                  <a:ext uri="{FF2B5EF4-FFF2-40B4-BE49-F238E27FC236}">
                    <a16:creationId xmlns:a16="http://schemas.microsoft.com/office/drawing/2014/main" id="{DCF319F1-1800-87BC-D8E9-4D6C3DA037DE}"/>
                  </a:ext>
                </a:extLst>
              </p:cNvPr>
              <p:cNvSpPr>
                <a:spLocks noChangeArrowheads="1"/>
              </p:cNvSpPr>
              <p:nvPr/>
            </p:nvSpPr>
            <p:spPr bwMode="auto">
              <a:xfrm>
                <a:off x="3504346" y="2116961"/>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52" name="Rectangle 8">
                <a:extLst>
                  <a:ext uri="{FF2B5EF4-FFF2-40B4-BE49-F238E27FC236}">
                    <a16:creationId xmlns:a16="http://schemas.microsoft.com/office/drawing/2014/main" id="{123DA6CF-947B-69C6-AA55-9A08B0216809}"/>
                  </a:ext>
                </a:extLst>
              </p:cNvPr>
              <p:cNvSpPr>
                <a:spLocks noChangeArrowheads="1"/>
              </p:cNvSpPr>
              <p:nvPr/>
            </p:nvSpPr>
            <p:spPr bwMode="auto">
              <a:xfrm>
                <a:off x="3504346" y="2698620"/>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cxnSp>
            <p:nvCxnSpPr>
              <p:cNvPr id="53" name="Elbow Connector 41">
                <a:extLst>
                  <a:ext uri="{FF2B5EF4-FFF2-40B4-BE49-F238E27FC236}">
                    <a16:creationId xmlns:a16="http://schemas.microsoft.com/office/drawing/2014/main" id="{A1BA7708-13B2-2E47-3361-A7D1906C8E2E}"/>
                  </a:ext>
                </a:extLst>
              </p:cNvPr>
              <p:cNvCxnSpPr>
                <a:cxnSpLocks noChangeShapeType="1"/>
                <a:stCxn id="51" idx="3"/>
              </p:cNvCxnSpPr>
              <p:nvPr/>
            </p:nvCxnSpPr>
            <p:spPr bwMode="auto">
              <a:xfrm flipV="1">
                <a:off x="3870106" y="2299853"/>
                <a:ext cx="624840" cy="30"/>
              </a:xfrm>
              <a:prstGeom prst="bentConnector3">
                <a:avLst>
                  <a:gd name="adj1" fmla="val 50000"/>
                </a:avLst>
              </a:prstGeom>
              <a:noFill/>
              <a:ln w="9525" algn="ctr">
                <a:solidFill>
                  <a:schemeClr val="tx1"/>
                </a:solidFill>
                <a:round/>
                <a:headEnd/>
                <a:tailEnd type="stealth" w="med" len="lg"/>
              </a:ln>
            </p:spPr>
          </p:cxnSp>
          <p:cxnSp>
            <p:nvCxnSpPr>
              <p:cNvPr id="54" name="Elbow Connector 43">
                <a:extLst>
                  <a:ext uri="{FF2B5EF4-FFF2-40B4-BE49-F238E27FC236}">
                    <a16:creationId xmlns:a16="http://schemas.microsoft.com/office/drawing/2014/main" id="{23C4AE2E-EACC-FA4B-4B9A-E34DAF3C516D}"/>
                  </a:ext>
                </a:extLst>
              </p:cNvPr>
              <p:cNvCxnSpPr>
                <a:cxnSpLocks noChangeShapeType="1"/>
                <a:stCxn id="52" idx="3"/>
                <a:endCxn id="55" idx="1"/>
              </p:cNvCxnSpPr>
              <p:nvPr/>
            </p:nvCxnSpPr>
            <p:spPr bwMode="auto">
              <a:xfrm flipV="1">
                <a:off x="3870106" y="2299882"/>
                <a:ext cx="608111" cy="581660"/>
              </a:xfrm>
              <a:prstGeom prst="bentConnector3">
                <a:avLst>
                  <a:gd name="adj1" fmla="val 50000"/>
                </a:avLst>
              </a:prstGeom>
              <a:noFill/>
              <a:ln w="9525" algn="ctr">
                <a:solidFill>
                  <a:schemeClr val="tx1"/>
                </a:solidFill>
                <a:round/>
                <a:headEnd/>
                <a:tailEnd/>
              </a:ln>
            </p:spPr>
          </p:cxnSp>
          <p:sp>
            <p:nvSpPr>
              <p:cNvPr id="55" name="TextBox 54">
                <a:extLst>
                  <a:ext uri="{FF2B5EF4-FFF2-40B4-BE49-F238E27FC236}">
                    <a16:creationId xmlns:a16="http://schemas.microsoft.com/office/drawing/2014/main" id="{400AB59D-C531-0C58-DF8F-AB695A9E0F95}"/>
                  </a:ext>
                </a:extLst>
              </p:cNvPr>
              <p:cNvSpPr txBox="1"/>
              <p:nvPr/>
            </p:nvSpPr>
            <p:spPr>
              <a:xfrm>
                <a:off x="44782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nvGrpSpPr>
            <p:cNvPr id="46" name="Group 45">
              <a:extLst>
                <a:ext uri="{FF2B5EF4-FFF2-40B4-BE49-F238E27FC236}">
                  <a16:creationId xmlns:a16="http://schemas.microsoft.com/office/drawing/2014/main" id="{316197BC-65A3-237B-F008-D057B3418D3C}"/>
                </a:ext>
              </a:extLst>
            </p:cNvPr>
            <p:cNvGrpSpPr/>
            <p:nvPr/>
          </p:nvGrpSpPr>
          <p:grpSpPr>
            <a:xfrm>
              <a:off x="7069606" y="2116961"/>
              <a:ext cx="1259538" cy="947502"/>
              <a:chOff x="6540306" y="2116961"/>
              <a:chExt cx="1259538" cy="947502"/>
            </a:xfrm>
          </p:grpSpPr>
          <p:sp>
            <p:nvSpPr>
              <p:cNvPr id="47" name="Rectangle 10">
                <a:extLst>
                  <a:ext uri="{FF2B5EF4-FFF2-40B4-BE49-F238E27FC236}">
                    <a16:creationId xmlns:a16="http://schemas.microsoft.com/office/drawing/2014/main" id="{410AF7D2-C77E-3901-E84E-3E520BBFF39D}"/>
                  </a:ext>
                </a:extLst>
              </p:cNvPr>
              <p:cNvSpPr>
                <a:spLocks noChangeArrowheads="1"/>
              </p:cNvSpPr>
              <p:nvPr/>
            </p:nvSpPr>
            <p:spPr bwMode="auto">
              <a:xfrm>
                <a:off x="6540306" y="2116961"/>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48" name="Rectangle 13">
                <a:extLst>
                  <a:ext uri="{FF2B5EF4-FFF2-40B4-BE49-F238E27FC236}">
                    <a16:creationId xmlns:a16="http://schemas.microsoft.com/office/drawing/2014/main" id="{7830136A-3512-DB2C-D6BA-A63300B7DA51}"/>
                  </a:ext>
                </a:extLst>
              </p:cNvPr>
              <p:cNvSpPr>
                <a:spLocks noChangeArrowheads="1"/>
              </p:cNvSpPr>
              <p:nvPr/>
            </p:nvSpPr>
            <p:spPr bwMode="auto">
              <a:xfrm>
                <a:off x="6540306" y="2698620"/>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sp>
            <p:nvSpPr>
              <p:cNvPr id="49" name="TextBox 48">
                <a:extLst>
                  <a:ext uri="{FF2B5EF4-FFF2-40B4-BE49-F238E27FC236}">
                    <a16:creationId xmlns:a16="http://schemas.microsoft.com/office/drawing/2014/main" id="{6A229F9F-47E5-65C2-6AC1-2B46F678A2E3}"/>
                  </a:ext>
                </a:extLst>
              </p:cNvPr>
              <p:cNvSpPr txBox="1"/>
              <p:nvPr/>
            </p:nvSpPr>
            <p:spPr>
              <a:xfrm>
                <a:off x="69419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sp>
            <p:nvSpPr>
              <p:cNvPr id="50" name="TextBox 49">
                <a:extLst>
                  <a:ext uri="{FF2B5EF4-FFF2-40B4-BE49-F238E27FC236}">
                    <a16:creationId xmlns:a16="http://schemas.microsoft.com/office/drawing/2014/main" id="{E856D03D-C915-3AD8-A5CF-9FF69EAD4A91}"/>
                  </a:ext>
                </a:extLst>
              </p:cNvPr>
              <p:cNvSpPr txBox="1"/>
              <p:nvPr/>
            </p:nvSpPr>
            <p:spPr>
              <a:xfrm>
                <a:off x="6941917" y="2712264"/>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Strings as Parameters</a:t>
            </a:r>
          </a:p>
        </p:txBody>
      </p:sp>
      <p:sp>
        <p:nvSpPr>
          <p:cNvPr id="3" name="Content Placeholder 2"/>
          <p:cNvSpPr>
            <a:spLocks noGrp="1"/>
          </p:cNvSpPr>
          <p:nvPr>
            <p:ph idx="1"/>
          </p:nvPr>
        </p:nvSpPr>
        <p:spPr/>
        <p:txBody>
          <a:bodyPr/>
          <a:lstStyle/>
          <a:p>
            <a:r>
              <a:rPr lang="en-US" dirty="0"/>
              <a:t>As with parameters of scalar types (but unlike array parameters), string parameters have semantics similar to assignment semantics. </a:t>
            </a:r>
          </a:p>
          <a:p>
            <a:pPr lvl="1"/>
            <a:r>
              <a:rPr lang="en-US" dirty="0"/>
              <a:t>Passing a string as a value parameter will allocate space for and copy the entire string, including its length.</a:t>
            </a:r>
          </a:p>
          <a:p>
            <a:pPr lvl="2"/>
            <a:r>
              <a:rPr lang="en-US" dirty="0"/>
              <a:t>can be an inefficient use of memory if you don’t need a separate copy of the entire string</a:t>
            </a:r>
          </a:p>
          <a:p>
            <a:pPr lvl="1"/>
            <a:r>
              <a:rPr lang="en-US" dirty="0"/>
              <a:t>Passing a string as a variable (var) parameter will simply allocate space for the address of the string.</a:t>
            </a:r>
          </a:p>
          <a:p>
            <a:pPr lvl="2"/>
            <a:r>
              <a:rPr lang="en-US" dirty="0"/>
              <a:t>semantics similar to that of Kotlin.</a:t>
            </a:r>
          </a:p>
          <a:p>
            <a:r>
              <a:rPr lang="en-US" dirty="0"/>
              <a:t>Similarly, CPRL uses value semantics when returning strings from functions.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3433</TotalTime>
  <Words>2723</Words>
  <Application>Microsoft Office PowerPoint</Application>
  <PresentationFormat>On-screen Show (4:3)</PresentationFormat>
  <Paragraphs>393</Paragraphs>
  <Slides>32</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Consolas</vt:lpstr>
      <vt:lpstr>SoftMoore2</vt:lpstr>
      <vt:lpstr>Strings</vt:lpstr>
      <vt:lpstr>Strings in CPRL</vt:lpstr>
      <vt:lpstr>Using CPRL Strings</vt:lpstr>
      <vt:lpstr>Using CPRL Strings (continued)</vt:lpstr>
      <vt:lpstr>Type Equivalence for Strings (Name Equivalence versus Structural Equivalence)</vt:lpstr>
      <vt:lpstr>Type Equivalence for Strings (continued)</vt:lpstr>
      <vt:lpstr>Examples: String Assignment</vt:lpstr>
      <vt:lpstr>Reference Semantics versus Value Semantics</vt:lpstr>
      <vt:lpstr>Passing Strings as Parameters</vt:lpstr>
      <vt:lpstr>Grammar Rules Relevant to Strings</vt:lpstr>
      <vt:lpstr>Relevant Parser Methods</vt:lpstr>
      <vt:lpstr>Relevant Classes</vt:lpstr>
      <vt:lpstr>Class StringType</vt:lpstr>
      <vt:lpstr>Constructor for Class StringType</vt:lpstr>
      <vt:lpstr>Type Name for String Type Constructor </vt:lpstr>
      <vt:lpstr>Address of a String Object</vt:lpstr>
      <vt:lpstr>String Layout Example</vt:lpstr>
      <vt:lpstr>Constraint Rules for Strings</vt:lpstr>
      <vt:lpstr>Constraint Rules for Strings</vt:lpstr>
      <vt:lpstr>The Need for Padding</vt:lpstr>
      <vt:lpstr>The Need for Padding (continued)</vt:lpstr>
      <vt:lpstr>The Need for Padding (continued)</vt:lpstr>
      <vt:lpstr>The Need for Padding (continued)</vt:lpstr>
      <vt:lpstr>The Need for Padding (continued)</vt:lpstr>
      <vt:lpstr>Implementing Padding</vt:lpstr>
      <vt:lpstr>Outline of Method addPadding()</vt:lpstr>
      <vt:lpstr>Padding for Initialization</vt:lpstr>
      <vt:lpstr>Padding for Initialization (continued)</vt:lpstr>
      <vt:lpstr>Padding for Initialization (continued)</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227</cp:revision>
  <cp:lastPrinted>2020-04-17T14:05:26Z</cp:lastPrinted>
  <dcterms:created xsi:type="dcterms:W3CDTF">2005-01-12T21:47:45Z</dcterms:created>
  <dcterms:modified xsi:type="dcterms:W3CDTF">2025-03-14T15:02:22Z</dcterms:modified>
</cp:coreProperties>
</file>