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9" r:id="rId3"/>
    <p:sldId id="400" r:id="rId4"/>
    <p:sldId id="421" r:id="rId5"/>
    <p:sldId id="422" r:id="rId6"/>
    <p:sldId id="404" r:id="rId7"/>
    <p:sldId id="405" r:id="rId8"/>
    <p:sldId id="406" r:id="rId9"/>
    <p:sldId id="407" r:id="rId10"/>
    <p:sldId id="310" r:id="rId11"/>
    <p:sldId id="409" r:id="rId12"/>
    <p:sldId id="417" r:id="rId13"/>
    <p:sldId id="371" r:id="rId14"/>
    <p:sldId id="311" r:id="rId15"/>
    <p:sldId id="292" r:id="rId16"/>
    <p:sldId id="312" r:id="rId17"/>
    <p:sldId id="293" r:id="rId18"/>
    <p:sldId id="294" r:id="rId19"/>
    <p:sldId id="411" r:id="rId20"/>
    <p:sldId id="296" r:id="rId21"/>
    <p:sldId id="372" r:id="rId22"/>
    <p:sldId id="413" r:id="rId23"/>
    <p:sldId id="345" r:id="rId24"/>
    <p:sldId id="414" r:id="rId25"/>
    <p:sldId id="418" r:id="rId26"/>
    <p:sldId id="419" r:id="rId27"/>
    <p:sldId id="374" r:id="rId28"/>
    <p:sldId id="347" r:id="rId29"/>
    <p:sldId id="385" r:id="rId30"/>
    <p:sldId id="298" r:id="rId31"/>
    <p:sldId id="330" r:id="rId32"/>
    <p:sldId id="332" r:id="rId33"/>
    <p:sldId id="337" r:id="rId34"/>
    <p:sldId id="331" r:id="rId35"/>
    <p:sldId id="299" r:id="rId36"/>
    <p:sldId id="300" r:id="rId37"/>
    <p:sldId id="363" r:id="rId38"/>
    <p:sldId id="415" r:id="rId39"/>
    <p:sldId id="416" r:id="rId40"/>
    <p:sldId id="314" r:id="rId41"/>
    <p:sldId id="380" r:id="rId42"/>
    <p:sldId id="386" r:id="rId43"/>
    <p:sldId id="266" r:id="rId44"/>
    <p:sldId id="367" r:id="rId45"/>
    <p:sldId id="369" r:id="rId46"/>
    <p:sldId id="370" r:id="rId47"/>
    <p:sldId id="258" r:id="rId48"/>
    <p:sldId id="271" r:id="rId49"/>
    <p:sldId id="420" r:id="rId50"/>
    <p:sldId id="356" r:id="rId51"/>
    <p:sldId id="377" r:id="rId52"/>
    <p:sldId id="424" r:id="rId53"/>
    <p:sldId id="425" r:id="rId54"/>
    <p:sldId id="388" r:id="rId55"/>
    <p:sldId id="389" r:id="rId56"/>
    <p:sldId id="391" r:id="rId57"/>
    <p:sldId id="381" r:id="rId58"/>
    <p:sldId id="390" r:id="rId59"/>
    <p:sldId id="323" r:id="rId60"/>
    <p:sldId id="320" r:id="rId61"/>
    <p:sldId id="392" r:id="rId62"/>
    <p:sldId id="393" r:id="rId63"/>
    <p:sldId id="324" r:id="rId64"/>
    <p:sldId id="382" r:id="rId65"/>
    <p:sldId id="394" r:id="rId66"/>
    <p:sldId id="395" r:id="rId67"/>
    <p:sldId id="396" r:id="rId68"/>
    <p:sldId id="397" r:id="rId69"/>
    <p:sldId id="328" r:id="rId70"/>
    <p:sldId id="336" r:id="rId71"/>
    <p:sldId id="398" r:id="rId72"/>
    <p:sldId id="379" r:id="rId73"/>
    <p:sldId id="358" r:id="rId74"/>
    <p:sldId id="423" r:id="rId75"/>
    <p:sldId id="360" r:id="rId76"/>
    <p:sldId id="402" r:id="rId77"/>
    <p:sldId id="403" r:id="rId7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5" autoAdjust="0"/>
    <p:restoredTop sz="97017" autoAdjust="0"/>
  </p:normalViewPr>
  <p:slideViewPr>
    <p:cSldViewPr>
      <p:cViewPr varScale="1">
        <p:scale>
          <a:sx n="81" d="100"/>
          <a:sy n="81" d="100"/>
        </p:scale>
        <p:origin x="69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53</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54</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57</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58</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60</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61</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62</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10</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11</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578600" algn="l"/>
              </a:tabLst>
            </a:pPr>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property </a:t>
            </a:r>
            <a:r>
              <a:rPr lang="en-US" dirty="0">
                <a:latin typeface="Consolas" panose="020B0609020204030204" pitchFamily="49" charset="0"/>
              </a:rPr>
              <a:t>s</a:t>
            </a:r>
            <a:r>
              <a:rPr lang="en-US" dirty="0">
                <a:latin typeface="Consolas" panose="020B0609020204030204" pitchFamily="49" charset="0"/>
                <a:cs typeface="Consolas" pitchFamily="49" charset="0"/>
              </a:rPr>
              <a:t>ymbol</a:t>
            </a:r>
            <a:r>
              <a:rPr lang="en-US" dirty="0"/>
              <a:t> provides one “lookahead” symbol for the parsing methods.</a:t>
            </a:r>
          </a:p>
          <a:p>
            <a:r>
              <a:rPr lang="en-US" dirty="0"/>
              <a:t>Additional lookahead symbols can be examined by using the </a:t>
            </a:r>
            <a:r>
              <a:rPr lang="en-US" dirty="0">
                <a:latin typeface="Consolas" panose="020B0609020204030204" pitchFamily="49" charset="0"/>
              </a:rPr>
              <a:t>symbol</a:t>
            </a:r>
            <a:r>
              <a:rPr lang="en-US" dirty="0"/>
              <a:t> property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lookahead(2).symbol</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446840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14</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15</a:t>
            </a:fld>
            <a:endParaRPr lang="en-US"/>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A67F0797-B4EB-4031-84E7-CA013858C795}" type="slidenum">
              <a:rPr lang="en-US"/>
              <a:pPr/>
              <a:t>16</a:t>
            </a:fld>
            <a:endParaRPr lang="en-US"/>
          </a:p>
        </p:txBody>
      </p:sp>
      <p:sp>
        <p:nvSpPr>
          <p:cNvPr id="12292" name="Rectangle 4"/>
          <p:cNvSpPr>
            <a:spLocks noGrp="1" noChangeArrowheads="1"/>
          </p:cNvSpPr>
          <p:nvPr>
            <p:ph type="title"/>
          </p:nvPr>
        </p:nvSpPr>
        <p:spPr/>
        <p:txBody>
          <a:bodyPr/>
          <a:lstStyle/>
          <a:p>
            <a:r>
              <a:rPr lang="en-US" dirty="0"/>
              <a:t>Example: Parsing Guideline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17</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fun match(expectedSymbol : Symbol)</a:t>
            </a:r>
          </a:p>
          <a:p>
            <a:pPr lvl="1">
              <a:buFontTx/>
              <a:buNone/>
            </a:pPr>
            <a:r>
              <a:rPr lang="en-US" sz="1800" dirty="0">
                <a:latin typeface="Consolas" pitchFamily="49" charset="0"/>
              </a:rPr>
              <a:t>   {</a:t>
            </a:r>
          </a:p>
          <a:p>
            <a:pPr lvl="1">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expectedSymbol)</a:t>
            </a:r>
          </a:p>
          <a:p>
            <a:pPr lvl="1">
              <a:buFontTx/>
              <a:buNone/>
            </a:pPr>
            <a:r>
              <a:rPr lang="en-US" sz="1800" dirty="0">
                <a:latin typeface="Consolas" pitchFamily="49" charset="0"/>
              </a:rPr>
              <a:t>         scanner.advance()</a:t>
            </a:r>
          </a:p>
          <a:p>
            <a:pPr lvl="1">
              <a:buFontTx/>
              <a:buNone/>
            </a:pPr>
            <a:r>
              <a:rPr lang="en-US" sz="1800" dirty="0">
                <a:latin typeface="Consolas" pitchFamily="49" charset="0"/>
              </a:rPr>
              <a:t>     else</a:t>
            </a:r>
          </a:p>
          <a:p>
            <a:pPr lvl="1">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18</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19</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fun parseAssignmentStmt()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fun parseLoopStmt()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fun match(expectedSymbol : Symbol)</a:t>
            </a:r>
          </a:p>
          <a:p>
            <a:pPr marL="457200" lvl="1" indent="0">
              <a:spcBef>
                <a:spcPts val="0"/>
              </a:spcBef>
              <a:buNone/>
            </a:pPr>
            <a:r>
              <a:rPr lang="en-US" sz="1800" dirty="0">
                <a:latin typeface="Consolas" panose="020B0609020204030204" pitchFamily="49" charset="0"/>
              </a:rPr>
              <a:t>    // can throw a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fun matchCurrentSymbol()</a:t>
            </a: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20</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45060263-4858-FFB0-0575-AFD1D7295294}"/>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a:xfrm>
            <a:off x="458788" y="1295400"/>
            <a:ext cx="8226425" cy="4935537"/>
          </a:xfrm>
        </p:spPr>
        <p:txBody>
          <a:bodyPr/>
          <a:lstStyle/>
          <a:p>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a:t>
            </a:r>
            <a:r>
              <a:rPr lang="en-US" sz="1800" dirty="0">
                <a:latin typeface="Consolas" panose="020B0609020204030204" pitchFamily="49" charset="0"/>
              </a:rPr>
              <a:t>" </a:t>
            </a:r>
            <a:r>
              <a:rPr lang="en-US" sz="1800" dirty="0" err="1">
                <a:latin typeface="Consolas" panose="020B0609020204030204" pitchFamily="49" charset="0"/>
              </a:rPr>
              <a:t>constId</a:t>
            </a:r>
            <a:r>
              <a:rPr lang="en-US" sz="1800" dirty="0">
                <a:latin typeface="Consolas" panose="020B0609020204030204" pitchFamily="49" charset="0"/>
              </a:rPr>
              <a:t> ":=" literal ";"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constDecl</a:t>
            </a:r>
            <a:r>
              <a:rPr lang="en-US" sz="1800" dirty="0">
                <a:latin typeface="Consolas" panose="020B0609020204030204" pitchFamily="49" charset="0"/>
              </a:rPr>
              <a:t>) = { "const" }</a:t>
            </a:r>
          </a:p>
          <a:p>
            <a:r>
              <a:rPr lang="en-US" sz="1800" dirty="0" err="1">
                <a:latin typeface="Consolas" panose="020B0609020204030204" pitchFamily="49" charset="0"/>
              </a:rPr>
              <a:t>varDecl</a:t>
            </a:r>
            <a:r>
              <a:rPr lang="en-US" sz="1800" dirty="0">
                <a:latin typeface="Consolas" panose="020B0609020204030204" pitchFamily="49" charset="0"/>
              </a:rPr>
              <a:t> = "</a:t>
            </a:r>
            <a:r>
              <a:rPr lang="en-US" sz="1800" dirty="0" err="1">
                <a:latin typeface="Consolas" panose="020B0609020204030204" pitchFamily="49" charset="0"/>
              </a:rPr>
              <a:t>var</a:t>
            </a:r>
            <a:r>
              <a:rPr lang="en-US" sz="1800" dirty="0">
                <a:latin typeface="Consolas" panose="020B0609020204030204" pitchFamily="49" charset="0"/>
              </a:rPr>
              <a:t>" identifiers ":" </a:t>
            </a:r>
            <a:r>
              <a:rPr lang="en-US" sz="1800" dirty="0" err="1">
                <a:latin typeface="Consolas" panose="020B0609020204030204" pitchFamily="49" charset="0"/>
              </a:rPr>
              <a:t>typeName</a:t>
            </a:r>
            <a:r>
              <a:rPr lang="en-US" sz="1800" dirty="0">
                <a:latin typeface="Consolas" panose="020B0609020204030204" pitchFamily="49" charset="0"/>
              </a:rPr>
              <a:t> ";" .</a:t>
            </a:r>
            <a:br>
              <a:rPr lang="en-US" sz="1800" dirty="0">
                <a:latin typeface="Consolas" panose="020B0609020204030204" pitchFamily="49" charset="0"/>
              </a:rPr>
            </a:br>
            <a:r>
              <a:rPr lang="en-US" sz="1800" dirty="0">
                <a:latin typeface="Consolas" panose="020B0609020204030204" pitchFamily="49" charset="0"/>
              </a:rPr>
              <a:t>First(varDecl) = { "var" }</a:t>
            </a:r>
          </a:p>
          <a:p>
            <a:r>
              <a:rPr lang="en-US" sz="1800" dirty="0" err="1">
                <a:latin typeface="Consolas" panose="020B0609020204030204" pitchFamily="49" charset="0"/>
              </a:rPr>
              <a:t>arrayTypeDecl</a:t>
            </a:r>
            <a:r>
              <a:rPr lang="en-US" sz="1800" dirty="0">
                <a:latin typeface="Consolas" panose="020B0609020204030204" pitchFamily="49" charset="0"/>
              </a:rPr>
              <a:t> = "type" </a:t>
            </a:r>
            <a:r>
              <a:rPr lang="en-US" sz="1800" dirty="0" err="1">
                <a:latin typeface="Consolas" panose="020B0609020204030204" pitchFamily="49" charset="0"/>
              </a:rPr>
              <a:t>typeId</a:t>
            </a:r>
            <a:r>
              <a:rPr lang="en-US" sz="1800" dirty="0">
                <a:latin typeface="Consolas" panose="020B0609020204030204" pitchFamily="49" charset="0"/>
              </a:rPr>
              <a:t> "=" "array" </a:t>
            </a:r>
            <a:br>
              <a:rPr lang="en-US" sz="1800" dirty="0">
                <a:latin typeface="Consolas" panose="020B0609020204030204" pitchFamily="49" charset="0"/>
              </a:rPr>
            </a:br>
            <a:r>
              <a:rPr lang="en-US" sz="1800" dirty="0">
                <a:latin typeface="Consolas" panose="020B0609020204030204" pitchFamily="49" charset="0"/>
              </a:rPr>
              <a:t>                "[" </a:t>
            </a:r>
            <a:r>
              <a:rPr lang="en-US" sz="1800" dirty="0" err="1">
                <a:latin typeface="Consolas" panose="020B0609020204030204" pitchFamily="49" charset="0"/>
              </a:rPr>
              <a:t>intConstValue</a:t>
            </a:r>
            <a:r>
              <a:rPr lang="en-US" sz="1800" dirty="0">
                <a:latin typeface="Consolas" panose="020B0609020204030204" pitchFamily="49" charset="0"/>
              </a:rPr>
              <a:t> "]" "of" </a:t>
            </a:r>
            <a:r>
              <a:rPr lang="en-US" sz="1800" dirty="0" err="1">
                <a:latin typeface="Consolas" panose="020B0609020204030204" pitchFamily="49" charset="0"/>
              </a:rPr>
              <a:t>typeName</a:t>
            </a:r>
            <a:r>
              <a:rPr lang="en-US" sz="1800" dirty="0">
                <a:latin typeface="Consolas" panose="020B0609020204030204" pitchFamily="49" charset="0"/>
              </a:rPr>
              <a:t> ";"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arrayTypeDecl</a:t>
            </a:r>
            <a:r>
              <a:rPr lang="en-US" sz="1800" dirty="0">
                <a:latin typeface="Consolas" panose="020B0609020204030204" pitchFamily="49" charset="0"/>
              </a:rPr>
              <a:t>) = { "type" }</a:t>
            </a:r>
          </a:p>
          <a:p>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typeDecl</a:t>
            </a:r>
            <a:r>
              <a:rPr lang="en-US" sz="1800" dirty="0">
                <a:latin typeface="Consolas" panose="020B0609020204030204" pitchFamily="49" charset="0"/>
              </a:rPr>
              <a:t>) = { "type" )</a:t>
            </a:r>
          </a:p>
          <a:p>
            <a:r>
              <a:rPr lang="en-US" sz="1800" dirty="0" err="1">
                <a:latin typeface="Consolas" panose="020B0609020204030204" pitchFamily="49" charset="0"/>
              </a:rPr>
              <a:t>initialDecl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 | varDecl | </a:t>
            </a:r>
            <a:r>
              <a:rPr lang="en-US" sz="1800" dirty="0" err="1">
                <a:latin typeface="Consolas" panose="020B0609020204030204" pitchFamily="49" charset="0"/>
              </a:rPr>
              <a:t>typeDecl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initialDecl</a:t>
            </a:r>
            <a:r>
              <a:rPr lang="en-US" sz="1800" dirty="0">
                <a:latin typeface="Consolas" panose="020B0609020204030204" pitchFamily="49" charset="0"/>
              </a:rPr>
              <a:t>) = { "const", "var", "type" }</a:t>
            </a:r>
          </a:p>
          <a:p>
            <a:r>
              <a:rPr lang="en-US" sz="1800" dirty="0" err="1">
                <a:latin typeface="Consolas" panose="020B0609020204030204" pitchFamily="49" charset="0"/>
              </a:rPr>
              <a:t>subprogramDecl</a:t>
            </a:r>
            <a:r>
              <a:rPr lang="en-US" sz="1800" dirty="0">
                <a:latin typeface="Consolas" panose="020B0609020204030204" pitchFamily="49" charset="0"/>
              </a:rPr>
              <a:t> = </a:t>
            </a:r>
            <a:r>
              <a:rPr lang="en-US" sz="1800" dirty="0" err="1">
                <a:latin typeface="Consolas" panose="020B0609020204030204" pitchFamily="49" charset="0"/>
              </a:rPr>
              <a:t>procedureDecl</a:t>
            </a:r>
            <a:r>
              <a:rPr lang="en-US" sz="1800" dirty="0">
                <a:latin typeface="Consolas" panose="020B0609020204030204" pitchFamily="49" charset="0"/>
              </a:rPr>
              <a:t> | </a:t>
            </a:r>
            <a:r>
              <a:rPr lang="en-US" sz="1800" dirty="0" err="1">
                <a:latin typeface="Consolas" panose="020B0609020204030204" pitchFamily="49" charset="0"/>
              </a:rPr>
              <a:t>functionDecl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subprogramDecl</a:t>
            </a:r>
            <a:r>
              <a:rPr lang="en-US" sz="1800" dirty="0">
                <a:latin typeface="Consolas" panose="020B0609020204030204" pitchFamily="49" charset="0"/>
              </a:rPr>
              <a:t>) = { "proc", "fun" }</a:t>
            </a:r>
          </a:p>
          <a:p>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loopStmt</a:t>
            </a:r>
            <a:r>
              <a:rPr lang="en-US" sz="18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21</a:t>
            </a:fld>
            <a:endParaRPr lang="en-US"/>
          </a:p>
        </p:txBody>
      </p:sp>
    </p:spTree>
    <p:extLst>
      <p:ext uri="{BB962C8B-B14F-4D97-AF65-F5344CB8AC3E}">
        <p14:creationId xmlns:p14="http://schemas.microsoft.com/office/powerpoint/2010/main" val="2101405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23</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24</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118456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latin typeface="Consolas" panose="020B0609020204030204" pitchFamily="49" charset="0"/>
              </a:rPr>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25</a:t>
            </a:fld>
            <a:endParaRPr lang="en-US"/>
          </a:p>
        </p:txBody>
      </p:sp>
    </p:spTree>
    <p:extLst>
      <p:ext uri="{BB962C8B-B14F-4D97-AF65-F5344CB8AC3E}">
        <p14:creationId xmlns:p14="http://schemas.microsoft.com/office/powerpoint/2010/main" val="2840446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26</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"for",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"exit",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263734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27</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2711891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28</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29</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fun parseLoopStmt()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fun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isInitialDeclStarter() : Boolean</a:t>
            </a:r>
          </a:p>
          <a:p>
            <a:pPr lvl="1">
              <a:spcBef>
                <a:spcPts val="600"/>
              </a:spcBef>
              <a:buNone/>
            </a:pPr>
            <a:r>
              <a:rPr lang="en-US" sz="1800" dirty="0">
                <a:latin typeface="Consolas" pitchFamily="49" charset="0"/>
                <a:cs typeface="Consolas" pitchFamily="49" charset="0"/>
              </a:rPr>
              <a:t>fun isSubprogramDeclStarter()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isLiteral() : Boolean</a:t>
            </a:r>
          </a:p>
          <a:p>
            <a:pPr lvl="1">
              <a:spcBef>
                <a:spcPts val="600"/>
              </a:spcBef>
              <a:buNone/>
            </a:pPr>
            <a:r>
              <a:rPr lang="en-US" sz="1800" dirty="0">
                <a:latin typeface="Consolas" pitchFamily="49" charset="0"/>
                <a:cs typeface="Consolas" pitchFamily="49" charset="0"/>
              </a:rPr>
              <a:t>fun isExprStarter()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isLogicalOperator() : Boolean</a:t>
            </a:r>
          </a:p>
          <a:p>
            <a:pPr lvl="1">
              <a:spcBef>
                <a:spcPts val="600"/>
              </a:spcBef>
              <a:buNone/>
            </a:pPr>
            <a:r>
              <a:rPr lang="en-US" sz="1800" dirty="0">
                <a:latin typeface="Consolas" pitchFamily="49" charset="0"/>
                <a:cs typeface="Consolas" pitchFamily="49" charset="0"/>
              </a:rPr>
              <a:t>fun isRelationalOperator() : Boolean</a:t>
            </a:r>
          </a:p>
          <a:p>
            <a:pPr lvl="1">
              <a:spcBef>
                <a:spcPts val="600"/>
              </a:spcBef>
              <a:buNone/>
            </a:pPr>
            <a:r>
              <a:rPr lang="en-US" sz="1800" dirty="0">
                <a:latin typeface="Consolas" pitchFamily="49" charset="0"/>
                <a:cs typeface="Consolas" pitchFamily="49" charset="0"/>
              </a:rPr>
              <a:t>fun isAddingOperator() : Boolean</a:t>
            </a:r>
          </a:p>
          <a:p>
            <a:pPr lvl="1">
              <a:spcBef>
                <a:spcPts val="600"/>
              </a:spcBef>
              <a:buNone/>
            </a:pPr>
            <a:r>
              <a:rPr lang="en-US" sz="1800" dirty="0">
                <a:latin typeface="Consolas" pitchFamily="49" charset="0"/>
                <a:cs typeface="Consolas" pitchFamily="49" charset="0"/>
              </a:rPr>
              <a:t>fun isMultiplyingOperator() : Boolean</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marL="0" indent="0">
              <a:spcBef>
                <a:spcPts val="200"/>
              </a:spcBef>
              <a:buNone/>
            </a:pPr>
            <a:r>
              <a:rPr lang="en-US" sz="1800" dirty="0">
                <a:latin typeface="Consolas" pitchFamily="49" charset="0"/>
                <a:cs typeface="Consolas" pitchFamily="49" charset="0"/>
              </a:rPr>
              <a:t>    =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forRW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writer     || this == </a:t>
            </a:r>
            <a:r>
              <a:rPr lang="en-US" sz="1800" dirty="0" err="1">
                <a:latin typeface="Consolas" pitchFamily="49" charset="0"/>
                <a:cs typeface="Consolas" pitchFamily="49" charset="0"/>
              </a:rPr>
              <a:t>writelnRW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isInitialDeclStarter() =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fun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scanner.symbol.isInitialDeclStarter</a:t>
            </a:r>
            <a:r>
              <a:rPr lang="en-US" sz="1800" dirty="0">
                <a:latin typeface="Consolas" pitchFamily="49" charset="0"/>
                <a:cs typeface="Consolas" pitchFamily="49" charset="0"/>
              </a:rPr>
              <a:t>())</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35</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36</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fun matchCurrentSymbol() = scanner.advance()</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38</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321356" y="1603444"/>
            <a:ext cx="50800" cy="27875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48768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178301" y="3771901"/>
            <a:ext cx="1137501" cy="8492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025900" y="3695700"/>
            <a:ext cx="152400" cy="152400"/>
          </a:xfrm>
          <a:prstGeom prst="diamond">
            <a:avLst/>
          </a:prstGeom>
          <a:noFill/>
          <a:ln w="9525">
            <a:noFill/>
            <a:miter lim="800000"/>
            <a:headEnd/>
            <a:tailEnd/>
          </a:ln>
        </p:spPr>
        <p:txBody>
          <a:bodyPr wrap="none" lIns="92075" tIns="46038" rIns="92075" bIns="46038" anchor="ctr"/>
          <a:lstStyle/>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39</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182880" indent="0">
              <a:spcBef>
                <a:spcPts val="0"/>
              </a:spcBef>
              <a:buNone/>
            </a:pPr>
            <a:r>
              <a:rPr lang="en-US" sz="1700" dirty="0">
                <a:latin typeface="Consolas" panose="020B0609020204030204" pitchFamily="49" charset="0"/>
              </a:rPr>
              <a:t>private fun </a:t>
            </a:r>
            <a:r>
              <a:rPr lang="en-US" sz="1700" dirty="0" err="1">
                <a:latin typeface="Consolas" panose="020B0609020204030204" pitchFamily="49" charset="0"/>
              </a:rPr>
              <a:t>parseLoopStmt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try</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if (</a:t>
            </a:r>
            <a:r>
              <a:rPr lang="en-US" sz="1700" dirty="0" err="1">
                <a:latin typeface="Consolas" panose="020B0609020204030204" pitchFamily="49" charset="0"/>
              </a:rPr>
              <a:t>scanner.symbol</a:t>
            </a:r>
            <a:r>
              <a:rPr lang="en-US" sz="1700" dirty="0">
                <a:latin typeface="Consolas" panose="020B0609020204030204" pitchFamily="49" charset="0"/>
              </a:rPr>
              <a:t> == </a:t>
            </a:r>
            <a:r>
              <a:rPr lang="en-US" sz="1700" dirty="0" err="1">
                <a:latin typeface="Consolas" panose="020B0609020204030204" pitchFamily="49" charset="0"/>
              </a:rPr>
              <a:t>Symbol.whileRW</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matchCurrentSymbol</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match(</a:t>
            </a:r>
            <a:r>
              <a:rPr lang="en-US" sz="1700" dirty="0" err="1">
                <a:latin typeface="Consolas" panose="020B0609020204030204" pitchFamily="49" charset="0"/>
              </a:rPr>
              <a:t>Symbol.loopRW</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parseStatement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catch (e : </a:t>
            </a:r>
            <a:r>
              <a:rPr lang="en-US" sz="1700" dirty="0" err="1">
                <a:latin typeface="Consolas" panose="020B0609020204030204" pitchFamily="49" charset="0"/>
              </a:rPr>
              <a:t>ParserException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18288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40</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868106" y="5626100"/>
            <a:ext cx="7407797"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when</a:t>
            </a:r>
            <a:r>
              <a:rPr lang="en-US" sz="2000" dirty="0"/>
              <a:t> statement.)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42</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a:t>
            </a:r>
            <a:r>
              <a:rPr lang="en-US" sz="2350"/>
              <a:t>LL(k) </a:t>
            </a:r>
            <a:r>
              <a:rPr lang="en-US" sz="2350" dirty="0"/>
              <a:t>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when parsing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47</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a:t>
            </a:r>
            <a:r>
              <a:rPr lang="en-US"/>
              <a:t>compiler project.</a:t>
            </a:r>
            <a:endParaRPr lang="en-US" dirty="0"/>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48</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49</a:t>
            </a:fld>
            <a:endParaRPr lang="en-US"/>
          </a:p>
        </p:txBody>
      </p:sp>
    </p:spTree>
    <p:extLst>
      <p:ext uri="{BB962C8B-B14F-4D97-AF65-F5344CB8AC3E}">
        <p14:creationId xmlns:p14="http://schemas.microsoft.com/office/powerpoint/2010/main" val="420495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dirty="0"/>
              <a:t>ignore its 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3509131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a:xfrm>
            <a:off x="458787" y="1363663"/>
            <a:ext cx="8321040" cy="4935537"/>
          </a:xfrm>
        </p:spPr>
        <p:txBody>
          <a:bodyPr/>
          <a:lstStyle/>
          <a:p>
            <a:pPr>
              <a:spcBef>
                <a:spcPts val="0"/>
              </a:spcBef>
            </a:pPr>
            <a:r>
              <a:rPr lang="en-US" sz="2350" dirty="0"/>
              <a:t>As given, the grammar for CPRL is “not quite” LL(1).  Consider the rule for </a:t>
            </a:r>
            <a:r>
              <a:rPr lang="en-US" sz="2350" dirty="0">
                <a:latin typeface="Consolas" panose="020B0609020204030204" pitchFamily="49" charset="0"/>
              </a:rPr>
              <a:t>statement</a:t>
            </a:r>
            <a:r>
              <a:rPr lang="en-US" sz="2350" dirty="0"/>
              <a:t>.</a:t>
            </a:r>
            <a:br>
              <a:rPr lang="en-US" sz="2350" dirty="0"/>
            </a:br>
            <a:r>
              <a:rPr lang="en-US" dirty="0"/>
              <a:t> </a:t>
            </a:r>
            <a:r>
              <a:rPr lang="en-US" sz="1800" dirty="0">
                <a:latin typeface="Consolas" pitchFamily="49" charset="0"/>
                <a:cs typeface="Consolas" pitchFamily="49" charset="0"/>
              </a:rPr>
              <a:t>statement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compoundStmt</a:t>
            </a:r>
            <a:br>
              <a:rPr lang="en-US" sz="1800" dirty="0">
                <a:latin typeface="Consolas" pitchFamily="49" charset="0"/>
                <a:cs typeface="Consolas" pitchFamily="49" charset="0"/>
              </a:rPr>
            </a:b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forLoopStmt</a:t>
            </a:r>
            <a:br>
              <a:rPr lang="en-US" sz="1800" dirty="0">
                <a:latin typeface="Consolas" pitchFamily="49" charset="0"/>
                <a:cs typeface="Consolas" pitchFamily="49" charset="0"/>
              </a:rPr>
            </a:b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br>
              <a:rPr lang="en-US" sz="1800" dirty="0">
                <a:latin typeface="Consolas" pitchFamily="49" charset="0"/>
                <a:cs typeface="Consolas" pitchFamily="49" charset="0"/>
              </a:rPr>
            </a:b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sz="2350" dirty="0"/>
              <a:t>Use the </a:t>
            </a:r>
            <a:r>
              <a:rPr lang="en-US" sz="2350" dirty="0" err="1"/>
              <a:t>lookahead</a:t>
            </a:r>
            <a:r>
              <a:rPr lang="en-US" sz="2350" dirty="0"/>
              <a:t> symbol to select the parsing method.</a:t>
            </a:r>
          </a:p>
          <a:p>
            <a:pPr lvl="1"/>
            <a:r>
              <a:rPr lang="en-US" sz="1900" dirty="0"/>
              <a:t>“</a:t>
            </a:r>
            <a:r>
              <a:rPr lang="en-US" sz="1900" dirty="0">
                <a:latin typeface="Consolas" panose="020B0609020204030204" pitchFamily="49" charset="0"/>
              </a:rPr>
              <a:t>if</a:t>
            </a:r>
            <a:r>
              <a:rPr lang="en-US" sz="1900" dirty="0"/>
              <a:t>”	→  call </a:t>
            </a:r>
            <a:r>
              <a:rPr lang="en-US" sz="1900" dirty="0">
                <a:latin typeface="Consolas" panose="020B0609020204030204" pitchFamily="49" charset="0"/>
              </a:rPr>
              <a:t>parseIfStmt()</a:t>
            </a:r>
          </a:p>
          <a:p>
            <a:pPr lvl="1"/>
            <a:r>
              <a:rPr lang="en-US" sz="1900" dirty="0"/>
              <a:t>“</a:t>
            </a:r>
            <a:r>
              <a:rPr lang="en-US" sz="1900" dirty="0">
                <a:latin typeface="Consolas" panose="020B0609020204030204" pitchFamily="49" charset="0"/>
              </a:rPr>
              <a:t>while</a:t>
            </a:r>
            <a:r>
              <a:rPr lang="en-US" sz="1900" dirty="0"/>
              <a:t>”	→  call </a:t>
            </a:r>
            <a:r>
              <a:rPr lang="en-US" sz="1900" dirty="0">
                <a:latin typeface="Consolas" panose="020B0609020204030204" pitchFamily="49" charset="0"/>
              </a:rPr>
              <a:t>parseLoopStmt()</a:t>
            </a:r>
            <a:endParaRPr lang="en-US" sz="1900" dirty="0"/>
          </a:p>
          <a:p>
            <a:pPr lvl="1"/>
            <a:r>
              <a:rPr lang="en-US" sz="1900" dirty="0"/>
              <a:t>“</a:t>
            </a:r>
            <a:r>
              <a:rPr lang="en-US" sz="1900" dirty="0">
                <a:latin typeface="Consolas" panose="020B0609020204030204" pitchFamily="49" charset="0"/>
              </a:rPr>
              <a:t>loop</a:t>
            </a:r>
            <a:r>
              <a:rPr lang="en-US" sz="1900" dirty="0"/>
              <a:t>” 	→  call </a:t>
            </a:r>
            <a:r>
              <a:rPr lang="en-US" sz="1900" dirty="0">
                <a:latin typeface="Consolas" panose="020B0609020204030204" pitchFamily="49" charset="0"/>
              </a:rPr>
              <a:t>parseLoopStmt()</a:t>
            </a:r>
            <a:endParaRPr lang="en-US" sz="1900" dirty="0"/>
          </a:p>
          <a:p>
            <a:pPr lvl="1"/>
            <a:r>
              <a:rPr lang="en-US" sz="1900" dirty="0"/>
              <a:t>identifier 	→  call either </a:t>
            </a:r>
            <a:r>
              <a:rPr lang="en-US" sz="1900" dirty="0">
                <a:latin typeface="Consolas" panose="020B0609020204030204" pitchFamily="49" charset="0"/>
              </a:rPr>
              <a:t>parseAssignmentStmt()</a:t>
            </a:r>
            <a:r>
              <a:rPr lang="en-US" sz="1900" dirty="0"/>
              <a:t> or</a:t>
            </a:r>
            <a:br>
              <a:rPr lang="en-US" sz="1900" dirty="0"/>
            </a:br>
            <a:r>
              <a:rPr lang="en-US" sz="1900" dirty="0"/>
              <a:t>		      </a:t>
            </a:r>
            <a:r>
              <a:rPr lang="en-US" sz="1900" dirty="0" err="1">
                <a:latin typeface="Consolas" panose="020B0609020204030204" pitchFamily="49" charset="0"/>
              </a:rPr>
              <a:t>parseProcedureCallStmt</a:t>
            </a:r>
            <a:r>
              <a:rPr lang="en-US" sz="1900" dirty="0">
                <a:latin typeface="Consolas" panose="020B0609020204030204" pitchFamily="49" charset="0"/>
              </a:rPr>
              <a:t>()</a:t>
            </a:r>
            <a:r>
              <a:rPr lang="en-US" sz="1900" dirty="0"/>
              <a:t>  (which one?)</a:t>
            </a:r>
          </a:p>
          <a:p>
            <a:r>
              <a:rPr lang="en-US" sz="2350" dirty="0"/>
              <a:t>Symbol </a:t>
            </a:r>
            <a:r>
              <a:rPr lang="en-US" sz="2350" dirty="0">
                <a:latin typeface="Consolas" panose="020B0609020204030204" pitchFamily="49" charset="0"/>
              </a:rPr>
              <a:t>identifier</a:t>
            </a:r>
            <a:r>
              <a:rPr lang="en-US" sz="2350"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 "~") factor | literal | </a:t>
            </a:r>
            <a:r>
              <a:rPr lang="en-US" sz="1800" dirty="0" err="1">
                <a:latin typeface="Consolas" pitchFamily="49" charset="0"/>
                <a:cs typeface="Consolas" pitchFamily="49" charset="0"/>
              </a:rPr>
              <a:t>constId</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variableExpr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err="1">
                <a:latin typeface="Consolas" panose="020B0609020204030204" pitchFamily="49" charset="0"/>
              </a:rPr>
              <a:t>constId</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19946977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In </a:t>
            </a:r>
            <a:r>
              <a:rPr lang="en-US" dirty="0" err="1">
                <a:latin typeface="Consolas" panose="020B0609020204030204" pitchFamily="49" charset="0"/>
              </a:rPr>
              <a:t>parseStatement</a:t>
            </a:r>
            <a:r>
              <a:rPr lang="en-US" dirty="0">
                <a:latin typeface="Consolas" panose="020B0609020204030204" pitchFamily="49" charset="0"/>
              </a:rPr>
              <a:t>()</a:t>
            </a:r>
            <a:r>
              <a:rPr lang="en-US" dirty="0"/>
              <a:t>, if the symbol following the identifier is</a:t>
            </a:r>
            <a:br>
              <a:rPr lang="en-US" dirty="0"/>
            </a:br>
            <a:r>
              <a:rPr lang="en-US" dirty="0"/>
              <a:t>“</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54</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58</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59</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class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a:t>
            </a:r>
            <a:r>
              <a:rPr lang="en-US" sz="1800" dirty="0" err="1">
                <a:latin typeface="Consolas" pitchFamily="49" charset="0"/>
                <a:cs typeface="Consolas" pitchFamily="49" charset="0"/>
              </a:rPr>
              <a:t>variableId</a:t>
            </a:r>
            <a:r>
              <a:rPr lang="en-US" sz="1800" dirty="0">
                <a:latin typeface="Consolas" pitchFamily="49" charset="0"/>
                <a:cs typeface="Consolas" pitchFamily="49" charset="0"/>
              </a:rPr>
              <a:t>,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procedureId</a:t>
            </a:r>
            <a:r>
              <a:rPr lang="en-US" sz="1800" dirty="0">
                <a:latin typeface="Consolas" pitchFamily="49" charset="0"/>
                <a:cs typeface="Consolas" pitchFamily="49" charset="0"/>
              </a:rPr>
              <a:t>,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6" name="TextBox 5"/>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6</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r>
              <a:rPr lang="en-US" dirty="0">
                <a:latin typeface="Consolas" panose="020B0609020204030204" pitchFamily="49" charset="0"/>
              </a:rPr>
              <a:t>(</a:t>
            </a:r>
            <a:r>
              <a:rPr lang="en-US" dirty="0" err="1">
                <a:latin typeface="Consolas" panose="020B0609020204030204" pitchFamily="49" charset="0"/>
              </a:rPr>
              <a:t>val</a:t>
            </a:r>
            <a:r>
              <a:rPr lang="en-US" dirty="0">
                <a:latin typeface="Consolas" panose="020B0609020204030204" pitchFamily="49" charset="0"/>
              </a:rPr>
              <a:t> text : String)</a:t>
            </a:r>
          </a:p>
          <a:p>
            <a:pPr marL="457200" lvl="1" indent="0">
              <a:buNone/>
            </a:pPr>
            <a:r>
              <a:rPr lang="en-US" sz="1800" dirty="0" err="1">
                <a:latin typeface="Consolas" panose="020B0609020204030204" pitchFamily="49" charset="0"/>
              </a:rPr>
              <a:t>enum</a:t>
            </a:r>
            <a:r>
              <a:rPr lang="en-US" sz="1800" dirty="0">
                <a:latin typeface="Consolas" panose="020B0609020204030204" pitchFamily="49" charset="0"/>
              </a:rPr>
              <a:t> class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override fun toString() = text</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class Scope(</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HashMap&lt;String, IdType&gt;()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fun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add(</a:t>
            </a:r>
            <a:r>
              <a:rPr lang="en-US" dirty="0" err="1">
                <a:latin typeface="Consolas" panose="020B0609020204030204" pitchFamily="49" charset="0"/>
              </a:rPr>
              <a:t>idToken</a:t>
            </a:r>
            <a:r>
              <a:rPr lang="en-US" dirty="0">
                <a:latin typeface="Consolas" panose="020B0609020204030204" pitchFamily="49" charset="0"/>
              </a:rPr>
              <a:t> : Token, idType : IdType)</a:t>
            </a:r>
            <a:br>
              <a:rPr lang="en-US" dirty="0">
                <a:latin typeface="Consolas" panose="020B0609020204030204" pitchFamily="49" charset="0"/>
              </a:rPr>
            </a:br>
            <a:r>
              <a:rPr lang="en-US" dirty="0">
                <a:latin typeface="Consolas" panose="020B0609020204030204" pitchFamily="49" charset="0"/>
              </a:rPr>
              <a:t>    //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operator fun get(</a:t>
            </a:r>
            <a:r>
              <a:rPr lang="en-US" dirty="0" err="1">
                <a:latin typeface="Consolas" panose="020B0609020204030204" pitchFamily="49" charset="0"/>
              </a:rPr>
              <a:t>idStr</a:t>
            </a:r>
            <a:r>
              <a:rPr lang="en-US" dirty="0">
                <a:latin typeface="Consolas" panose="020B0609020204030204" pitchFamily="49" charset="0"/>
              </a:rPr>
              <a:t> : String) : IdType?</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63</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a:xfrm>
            <a:off x="458787" y="1363663"/>
            <a:ext cx="8503920" cy="4935537"/>
          </a:xfrm>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Three possible cases: a declared constant, a variable</a:t>
            </a:r>
          </a:p>
          <a:p>
            <a:pPr marL="0" lvl="1" indent="0">
              <a:spcBef>
                <a:spcPts val="100"/>
              </a:spcBef>
              <a:buNone/>
            </a:pPr>
            <a:r>
              <a:rPr lang="en-US" sz="1800" dirty="0">
                <a:latin typeface="Consolas" panose="020B0609020204030204" pitchFamily="49" charset="0"/>
              </a:rPr>
              <a:t>    // expression, or a function call expression.  Use lookahead</a:t>
            </a:r>
          </a:p>
          <a:p>
            <a:pPr marL="0" lvl="1" indent="0">
              <a:spcBef>
                <a:spcPts val="100"/>
              </a:spcBef>
              <a:buNone/>
            </a:pPr>
            <a:r>
              <a:rPr lang="en-US" sz="1800" dirty="0">
                <a:latin typeface="Consolas" panose="020B0609020204030204" pitchFamily="49" charset="0"/>
              </a:rPr>
              <a:t>    // tokens and declaration to determine correct parsing action.</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scanner.token.text</a:t>
            </a: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idType = </a:t>
            </a:r>
            <a:r>
              <a:rPr lang="en-US" sz="1800" b="1" dirty="0" err="1">
                <a:latin typeface="Consolas" panose="020B0609020204030204" pitchFamily="49" charset="0"/>
              </a:rPr>
              <a:t>idTable</a:t>
            </a:r>
            <a:r>
              <a:rPr lang="en-US" sz="1800" b="1" dirty="0">
                <a:latin typeface="Consolas" panose="020B0609020204030204" pitchFamily="49" charset="0"/>
              </a:rPr>
              <a: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when (idType)</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IdType.constantId -&gt;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IdType.variableId -&gt; </a:t>
            </a:r>
            <a:r>
              <a:rPr lang="en-US" sz="1800" b="1" dirty="0" err="1">
                <a:latin typeface="Consolas" panose="020B0609020204030204" pitchFamily="49" charset="0"/>
              </a:rPr>
              <a:t>parseVariableExpr</a:t>
            </a:r>
            <a:r>
              <a:rPr lang="en-US" sz="1800" b="1" dirty="0">
                <a:latin typeface="Consolas" panose="020B0609020204030204" pitchFamily="49" charset="0"/>
              </a:rPr>
              <a:t>()</a:t>
            </a:r>
          </a:p>
        </p:txBody>
      </p:sp>
      <p:sp>
        <p:nvSpPr>
          <p:cNvPr id="2" name="TextBox 1">
            <a:extLst>
              <a:ext uri="{FF2B5EF4-FFF2-40B4-BE49-F238E27FC236}">
                <a16:creationId xmlns:a16="http://schemas.microsoft.com/office/drawing/2014/main" id="{255F0BC2-5FE3-E9C4-6B01-DB7A32B70D57}"/>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17521521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66</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65760" y="1363663"/>
            <a:ext cx="8412480" cy="4935537"/>
          </a:xfrm>
        </p:spPr>
        <p:txBody>
          <a:bodyPr tIns="91440"/>
          <a:lstStyle/>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IdType.functionId</a:t>
            </a:r>
            <a:r>
              <a:rPr lang="en-US" sz="1800" b="1" dirty="0">
                <a:latin typeface="Consolas" panose="020B0609020204030204" pitchFamily="49" charset="0"/>
              </a:rPr>
              <a:t> -&gt;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 -&gt; throw error("Identifier \"$</a:t>
            </a:r>
            <a:r>
              <a:rPr lang="en-US" sz="1800" b="1" dirty="0" err="1">
                <a:latin typeface="Consolas" panose="020B0609020204030204" pitchFamily="49" charset="0"/>
              </a:rPr>
              <a:t>idStr</a:t>
            </a:r>
            <a:r>
              <a:rPr lang="en-US" sz="1800" b="1" dirty="0">
                <a:latin typeface="Consolas" panose="020B0609020204030204" pitchFamily="49" charset="0"/>
              </a:rPr>
              <a:t>\"" +</a:t>
            </a:r>
          </a:p>
          <a:p>
            <a:pPr marL="0" indent="0">
              <a:spcBef>
                <a:spcPts val="100"/>
              </a:spcBef>
              <a:buNone/>
            </a:pPr>
            <a:r>
              <a:rPr lang="en-US" sz="1800" b="1" dirty="0">
                <a:latin typeface="Consolas" panose="020B0609020204030204" pitchFamily="49" charset="0"/>
              </a:rPr>
              <a:t>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(2).symbol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a:t>
            </a:r>
            <a:r>
              <a:rPr lang="en-US" sz="1800" b="1" dirty="0" err="1">
                <a:latin typeface="Consolas" panose="020B0609020204030204" pitchFamily="49" charset="0"/>
              </a:rPr>
              <a:t>scanner.token</a:t>
            </a:r>
            <a:r>
              <a:rPr lang="en-US" sz="1800" b="1" dirty="0">
                <a:latin typeface="Consolas" panose="020B0609020204030204" pitchFamily="49" charset="0"/>
              </a:rPr>
              <a:t>}\" has"</a:t>
            </a:r>
          </a:p>
          <a:p>
            <a:pPr marL="0" indent="0">
              <a:spcBef>
                <a:spcPts val="100"/>
              </a:spcBef>
              <a:buNone/>
            </a:pPr>
            <a:r>
              <a:rPr lang="en-US" sz="1800" b="1" dirty="0">
                <a:latin typeface="Consolas" panose="020B0609020204030204" pitchFamily="49" charset="0"/>
              </a:rPr>
              <a:t>                      + " not been declared.")</a:t>
            </a:r>
          </a:p>
          <a:p>
            <a:pPr marL="0" indent="0">
              <a:spcBef>
                <a:spcPts val="100"/>
              </a:spcBef>
              <a:buNone/>
            </a:pPr>
            <a:endParaRPr lang="en-US" sz="1800" b="1" dirty="0">
              <a:latin typeface="Consolas" panose="020B0609020204030204" pitchFamily="49" charset="0"/>
            </a:endParaRP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11220343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scanner.token</a:t>
            </a: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scanner.symbol.isParameterDeclStarter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
        <p:nvSpPr>
          <p:cNvPr id="6" name="TextBox 5"/>
          <p:cNvSpPr txBox="1"/>
          <p:nvPr/>
        </p:nvSpPr>
        <p:spPr>
          <a:xfrm>
            <a:off x="5334000" y="47244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82762" y="2406162"/>
            <a:ext cx="2350477" cy="228600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690236" y="4572000"/>
            <a:ext cx="643764" cy="906780"/>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362700" y="3086100"/>
            <a:ext cx="990600" cy="228600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562600" y="36576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958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 name="Diamond 8">
            <a:extLst>
              <a:ext uri="{FF2B5EF4-FFF2-40B4-BE49-F238E27FC236}">
                <a16:creationId xmlns:a16="http://schemas.microsoft.com/office/drawing/2014/main" id="{2FC43586-A6A6-E184-5032-A559984231C5}"/>
              </a:ext>
            </a:extLst>
          </p:cNvPr>
          <p:cNvSpPr/>
          <p:nvPr/>
        </p:nvSpPr>
        <p:spPr bwMode="auto">
          <a:xfrm>
            <a:off x="3570249"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1" name="Straight Arrow Connector 10">
            <a:extLst>
              <a:ext uri="{FF2B5EF4-FFF2-40B4-BE49-F238E27FC236}">
                <a16:creationId xmlns:a16="http://schemas.microsoft.com/office/drawing/2014/main" id="{47743E36-4B61-691A-F82D-177B8DA1C63E}"/>
              </a:ext>
            </a:extLst>
          </p:cNvPr>
          <p:cNvCxnSpPr>
            <a:cxnSpLocks/>
            <a:stCxn id="13" idx="1"/>
            <a:endCxn id="9" idx="3"/>
          </p:cNvCxnSpPr>
          <p:nvPr/>
        </p:nvCxnSpPr>
        <p:spPr bwMode="auto">
          <a:xfrm flipH="1">
            <a:off x="3753129" y="5688037"/>
            <a:ext cx="1580871" cy="0"/>
          </a:xfrm>
          <a:prstGeom prst="straightConnector1">
            <a:avLst/>
          </a:prstGeom>
          <a:noFill/>
          <a:ln w="9525" cap="flat" cmpd="sng" algn="ctr">
            <a:solidFill>
              <a:schemeClr val="tx1"/>
            </a:solidFill>
            <a:prstDash val="solid"/>
            <a:round/>
            <a:headEnd type="none" w="med" len="med"/>
            <a:tailEnd type="triangle"/>
          </a:ln>
          <a:effectLst/>
        </p:spPr>
      </p:cxnSp>
      <p:sp>
        <p:nvSpPr>
          <p:cNvPr id="13" name="Diamond 12">
            <a:extLst>
              <a:ext uri="{FF2B5EF4-FFF2-40B4-BE49-F238E27FC236}">
                <a16:creationId xmlns:a16="http://schemas.microsoft.com/office/drawing/2014/main" id="{2F27C9E0-1732-A9E0-9EBB-57BFDDB68B39}"/>
              </a:ext>
            </a:extLst>
          </p:cNvPr>
          <p:cNvSpPr/>
          <p:nvPr/>
        </p:nvSpPr>
        <p:spPr bwMode="auto">
          <a:xfrm>
            <a:off x="5334000"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finally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idTable.closeScope()</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Symbol.rightBrace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68</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symbol = </a:t>
            </a:r>
            <a:r>
              <a:rPr lang="en-US" sz="1800" dirty="0" err="1">
                <a:latin typeface="Consolas" pitchFamily="49" charset="0"/>
                <a:cs typeface="Consolas" pitchFamily="49" charset="0"/>
              </a:rPr>
              <a:t>scanner.symbol</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endParaRPr lang="en-US" sz="1800" b="1" dirty="0">
              <a:latin typeface="Consolas" pitchFamily="49" charset="0"/>
              <a:cs typeface="Consolas" pitchFamily="49" charset="0"/>
            </a:endParaRP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idType = </a:t>
            </a:r>
            <a:r>
              <a:rPr lang="en-US" sz="1800" b="1" dirty="0" err="1">
                <a:latin typeface="Consolas" pitchFamily="49" charset="0"/>
                <a:cs typeface="Consolas" pitchFamily="49" charset="0"/>
              </a:rPr>
              <a:t>idTable</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
        <p:nvSpPr>
          <p:cNvPr id="6" name="TextBox 5">
            <a:extLst>
              <a:ext uri="{FF2B5EF4-FFF2-40B4-BE49-F238E27FC236}">
                <a16:creationId xmlns:a16="http://schemas.microsoft.com/office/drawing/2014/main" id="{F5DFB45D-25B4-4EDA-BABB-3E79A82F99AF}"/>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7</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scanner.lookahead</a:t>
            </a:r>
            <a:r>
              <a:rPr lang="en-US" sz="1800" dirty="0">
                <a:latin typeface="Consolas" pitchFamily="49" charset="0"/>
                <a:cs typeface="Consolas" pitchFamily="49" charset="0"/>
              </a:rPr>
              <a:t>(2).symbol == </a:t>
            </a:r>
            <a:r>
              <a:rPr lang="en-US" sz="1800" dirty="0" err="1">
                <a:latin typeface="Consolas" pitchFamily="49" charset="0"/>
                <a:cs typeface="Consolas" pitchFamily="49" charset="0"/>
              </a:rPr>
              <a:t>Symbol.leftParen</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parseProcedureCallStmt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throw error("Identifier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"has not been declared.")</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 -&gt;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Symbol.ifRW</a:t>
            </a:r>
            <a:r>
              <a:rPr lang="en-US" sz="1800" dirty="0">
                <a:latin typeface="Consolas" pitchFamily="49" charset="0"/>
                <a:cs typeface="Consolas" pitchFamily="49" charset="0"/>
              </a:rPr>
              <a:t>      -&gt; </a:t>
            </a:r>
            <a:r>
              <a:rPr lang="en-US" sz="1800" dirty="0" err="1">
                <a:latin typeface="Consolas" pitchFamily="49" charset="0"/>
                <a:cs typeface="Consolas" pitchFamily="49" charset="0"/>
              </a:rPr>
              <a:t>parseIfStmt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29635819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a:t>
            </a:r>
            <a:br>
              <a:rPr lang="en-US" dirty="0"/>
            </a:br>
            <a:r>
              <a:rPr lang="en-US" dirty="0"/>
              <a:t>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a:t>
            </a:r>
            <a:br>
              <a:rPr lang="en-US" dirty="0"/>
            </a:br>
            <a:r>
              <a:rPr lang="en-US" dirty="0"/>
              <a:t>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595360" cy="4935537"/>
          </a:xfrm>
        </p:spPr>
        <p:txBody>
          <a:bodyPr/>
          <a:lstStyle/>
          <a:p>
            <a:pPr marL="0" indent="0">
              <a:spcBef>
                <a:spcPts val="0"/>
              </a:spcBef>
              <a:buNone/>
            </a:pPr>
            <a:r>
              <a:rPr lang="en-US" sz="1800" dirty="0">
                <a:latin typeface="Consolas" panose="020B0609020204030204" pitchFamily="49" charset="0"/>
              </a:rPr>
              <a:t>private fun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match(Symbol.identifier)</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idType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idToken.text</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(idType == null)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not " +</a:t>
            </a:r>
          </a:p>
          <a:p>
            <a:pPr marL="0" indent="0">
              <a:spcBef>
                <a:spcPts val="0"/>
              </a:spcBef>
              <a:buNone/>
            </a:pPr>
            <a:r>
              <a:rPr lang="en-US" sz="1800" dirty="0">
                <a:latin typeface="Consolas" panose="020B0609020204030204" pitchFamily="49" charset="0"/>
              </a:rPr>
              <a:t>                       "been declared."</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(idType !== IdType.variableId)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
        <p:nvSpPr>
          <p:cNvPr id="6" name="TextBox 5">
            <a:extLst>
              <a:ext uri="{FF2B5EF4-FFF2-40B4-BE49-F238E27FC236}">
                <a16:creationId xmlns:a16="http://schemas.microsoft.com/office/drawing/2014/main" id="{DE582671-3E21-4D69-A710-5754A32FC76B}"/>
              </a:ext>
            </a:extLst>
          </p:cNvPr>
          <p:cNvSpPr txBox="1"/>
          <p:nvPr/>
        </p:nvSpPr>
        <p:spPr>
          <a:xfrm>
            <a:off x="3407381"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Symbol.rightBracket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match(Symbol.dot)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Symbol.identifier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34320605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7"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s-ES" sz="1800" dirty="0" err="1">
                <a:latin typeface="Consolas" panose="020B0609020204030204" pitchFamily="49" charset="0"/>
              </a:rPr>
              <a:t>private</a:t>
            </a:r>
            <a:r>
              <a:rPr lang="es-ES" sz="1800" dirty="0">
                <a:latin typeface="Consolas" panose="020B0609020204030204" pitchFamily="49" charset="0"/>
              </a:rPr>
              <a:t> </a:t>
            </a:r>
            <a:r>
              <a:rPr lang="es-ES" sz="1800" dirty="0" err="1">
                <a:latin typeface="Consolas" panose="020B0609020204030204" pitchFamily="49" charset="0"/>
              </a:rPr>
              <a:t>fun</a:t>
            </a:r>
            <a:r>
              <a:rPr lang="es-ES" sz="1800" dirty="0">
                <a:latin typeface="Consolas" panose="020B0609020204030204" pitchFamily="49" charset="0"/>
              </a:rPr>
              <a:t> </a:t>
            </a:r>
            <a:r>
              <a:rPr lang="es-ES" sz="1800" dirty="0" err="1">
                <a:latin typeface="Consolas" panose="020B0609020204030204" pitchFamily="49" charset="0"/>
              </a:rPr>
              <a:t>parseVariable</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try</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parseVariableCommon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catch (e : </a:t>
            </a:r>
            <a:r>
              <a:rPr lang="es-ES" sz="1800" dirty="0" err="1">
                <a:latin typeface="Consolas" panose="020B0609020204030204" pitchFamily="49" charset="0"/>
              </a:rPr>
              <a:t>ParserException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ErrorHandler.reportError</a:t>
            </a:r>
            <a:r>
              <a:rPr lang="es-ES" sz="1800" dirty="0">
                <a:latin typeface="Consolas" panose="020B0609020204030204" pitchFamily="49" charset="0"/>
              </a:rPr>
              <a:t>(e)</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recover</a:t>
            </a:r>
            <a:r>
              <a:rPr lang="es-ES" sz="1800" dirty="0">
                <a:latin typeface="Consolas" panose="020B0609020204030204" pitchFamily="49" charset="0"/>
              </a:rPr>
              <a:t>(</a:t>
            </a:r>
            <a:r>
              <a:rPr lang="es-ES" sz="1800" dirty="0" err="1">
                <a:latin typeface="Consolas" panose="020B0609020204030204" pitchFamily="49" charset="0"/>
              </a:rPr>
              <a:t>emptySet</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properties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property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nb-NO" sz="1800" dirty="0">
                <a:latin typeface="Consolas" panose="020B0609020204030204" pitchFamily="49" charset="0"/>
              </a:rPr>
              <a:t>class Parser (private val scanner : Scanner,</a:t>
            </a:r>
          </a:p>
          <a:p>
            <a:pPr marL="457200" lvl="1" indent="0">
              <a:buNone/>
            </a:pPr>
            <a:r>
              <a:rPr lang="nb-NO" sz="1800" dirty="0">
                <a:latin typeface="Consolas" panose="020B0609020204030204" pitchFamily="49" charset="0"/>
              </a:rPr>
              <a:t>              private val idTable : IdTable,</a:t>
            </a:r>
          </a:p>
          <a:p>
            <a:pPr marL="457200" lvl="1" indent="0">
              <a:buNone/>
            </a:pPr>
            <a:r>
              <a:rPr lang="nb-NO" sz="1800" dirty="0">
                <a:latin typeface="Consolas" panose="020B0609020204030204" pitchFamily="49" charset="0"/>
              </a:rPr>
              <a:t>              private val errorHandler: ErrorHandler)</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 = ErrorHandler()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fileReader</a:t>
            </a:r>
            <a:r>
              <a:rPr lang="en-US" sz="1800" dirty="0">
                <a:latin typeface="Consolas" panose="020B0609020204030204" pitchFamily="49" charset="0"/>
              </a:rPr>
              <a:t>   =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Charsets.UTF_8)</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reader  =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source  = Source(reader)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scanner =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parser  =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8</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9</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8613</TotalTime>
  <Words>6643</Words>
  <Application>Microsoft Office PowerPoint</Application>
  <PresentationFormat>On-screen Show (4:3)</PresentationFormat>
  <Paragraphs>1005</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Parsing Guideline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parseVariableCommon()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357</cp:revision>
  <cp:lastPrinted>2020-02-14T16:03:22Z</cp:lastPrinted>
  <dcterms:created xsi:type="dcterms:W3CDTF">2005-01-12T21:47:45Z</dcterms:created>
  <dcterms:modified xsi:type="dcterms:W3CDTF">2025-02-13T18:54:19Z</dcterms:modified>
</cp:coreProperties>
</file>