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1" r:id="rId5"/>
    <p:sldId id="422" r:id="rId6"/>
    <p:sldId id="404" r:id="rId7"/>
    <p:sldId id="405" r:id="rId8"/>
    <p:sldId id="406" r:id="rId9"/>
    <p:sldId id="407" r:id="rId10"/>
    <p:sldId id="310" r:id="rId11"/>
    <p:sldId id="409" r:id="rId12"/>
    <p:sldId id="417" r:id="rId13"/>
    <p:sldId id="371" r:id="rId14"/>
    <p:sldId id="311" r:id="rId15"/>
    <p:sldId id="292" r:id="rId16"/>
    <p:sldId id="312" r:id="rId17"/>
    <p:sldId id="293" r:id="rId18"/>
    <p:sldId id="294" r:id="rId19"/>
    <p:sldId id="411" r:id="rId20"/>
    <p:sldId id="296" r:id="rId21"/>
    <p:sldId id="37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420" r:id="rId50"/>
    <p:sldId id="356" r:id="rId51"/>
    <p:sldId id="377" r:id="rId52"/>
    <p:sldId id="424" r:id="rId53"/>
    <p:sldId id="425" r:id="rId54"/>
    <p:sldId id="388" r:id="rId55"/>
    <p:sldId id="389" r:id="rId56"/>
    <p:sldId id="391" r:id="rId57"/>
    <p:sldId id="381" r:id="rId58"/>
    <p:sldId id="390" r:id="rId59"/>
    <p:sldId id="323" r:id="rId60"/>
    <p:sldId id="320" r:id="rId61"/>
    <p:sldId id="392" r:id="rId62"/>
    <p:sldId id="393" r:id="rId63"/>
    <p:sldId id="426" r:id="rId64"/>
    <p:sldId id="382" r:id="rId65"/>
    <p:sldId id="394" r:id="rId66"/>
    <p:sldId id="395" r:id="rId67"/>
    <p:sldId id="396" r:id="rId68"/>
    <p:sldId id="397" r:id="rId69"/>
    <p:sldId id="328" r:id="rId70"/>
    <p:sldId id="336" r:id="rId71"/>
    <p:sldId id="398" r:id="rId72"/>
    <p:sldId id="379" r:id="rId73"/>
    <p:sldId id="358" r:id="rId74"/>
    <p:sldId id="423"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81" d="100"/>
          <a:sy n="81" d="100"/>
        </p:scale>
        <p:origin x="64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4468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45060263-4858-FFB0-0575-AFD1D7295294}"/>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014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latin typeface="Consolas" panose="020B0609020204030204" pitchFamily="49" charset="0"/>
              </a:rPr>
              <a:t>subprogramDecls </a:t>
            </a:r>
            <a:r>
              <a:rPr lang="en-US" sz="1800">
                <a:latin typeface="Consolas" panose="020B0609020204030204" pitchFamily="49" charset="0"/>
              </a:rPr>
              <a:t>= { </a:t>
            </a:r>
            <a:r>
              <a:rPr lang="en-US" sz="1800" dirty="0">
                <a:latin typeface="Consolas" panose="020B0609020204030204" pitchFamily="49" charset="0"/>
              </a:rPr>
              <a:t>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writer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42049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a:xfrm>
            <a:off x="458787" y="1363663"/>
            <a:ext cx="8321040" cy="4935537"/>
          </a:xfrm>
        </p:spPr>
        <p:txBody>
          <a:bodyPr/>
          <a:lstStyle/>
          <a:p>
            <a:pPr>
              <a:spcBef>
                <a:spcPts val="0"/>
              </a:spcBef>
            </a:pPr>
            <a:r>
              <a:rPr lang="en-US" sz="2350" dirty="0"/>
              <a:t>As given, the grammar for CPRL is “not quite” LL(1).  Consider the rule for </a:t>
            </a:r>
            <a:r>
              <a:rPr lang="en-US" sz="2350" dirty="0">
                <a:latin typeface="Consolas" panose="020B0609020204030204" pitchFamily="49" charset="0"/>
              </a:rPr>
              <a:t>statement</a:t>
            </a:r>
            <a:r>
              <a:rPr lang="en-US" sz="2350" dirty="0"/>
              <a:t>.</a:t>
            </a:r>
            <a:br>
              <a:rPr lang="en-US" sz="2350" dirty="0"/>
            </a:br>
            <a:r>
              <a:rPr lang="en-US" dirty="0"/>
              <a:t> </a:t>
            </a:r>
            <a:r>
              <a:rPr lang="en-US" sz="1800" dirty="0">
                <a:latin typeface="Consolas" pitchFamily="49" charset="0"/>
                <a:cs typeface="Consolas" pitchFamily="49" charset="0"/>
              </a:rPr>
              <a:t>statement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compoundStmt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forLoopStmt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sz="2350" dirty="0"/>
              <a:t>Use the </a:t>
            </a:r>
            <a:r>
              <a:rPr lang="en-US" sz="2350" dirty="0" err="1"/>
              <a:t>lookahead</a:t>
            </a:r>
            <a:r>
              <a:rPr lang="en-US" sz="2350" dirty="0"/>
              <a:t> symbol to select the parsing method.</a:t>
            </a:r>
          </a:p>
          <a:p>
            <a:pPr lvl="1"/>
            <a:r>
              <a:rPr lang="en-US" sz="1900" dirty="0"/>
              <a:t>“</a:t>
            </a:r>
            <a:r>
              <a:rPr lang="en-US" sz="1900" dirty="0">
                <a:latin typeface="Consolas" panose="020B0609020204030204" pitchFamily="49" charset="0"/>
              </a:rPr>
              <a:t>if</a:t>
            </a:r>
            <a:r>
              <a:rPr lang="en-US" sz="1900" dirty="0"/>
              <a:t>”	→  call </a:t>
            </a:r>
            <a:r>
              <a:rPr lang="en-US" sz="1900" dirty="0">
                <a:latin typeface="Consolas" panose="020B0609020204030204" pitchFamily="49" charset="0"/>
              </a:rPr>
              <a:t>parseIfStmt()</a:t>
            </a:r>
          </a:p>
          <a:p>
            <a:pPr lvl="1"/>
            <a:r>
              <a:rPr lang="en-US" sz="1900" dirty="0"/>
              <a:t>“</a:t>
            </a:r>
            <a:r>
              <a:rPr lang="en-US" sz="1900" dirty="0">
                <a:latin typeface="Consolas" panose="020B0609020204030204" pitchFamily="49" charset="0"/>
              </a:rPr>
              <a:t>while</a:t>
            </a:r>
            <a:r>
              <a:rPr lang="en-US" sz="1900" dirty="0"/>
              <a:t>”	→  call </a:t>
            </a:r>
            <a:r>
              <a:rPr lang="en-US" sz="1900" dirty="0">
                <a:latin typeface="Consolas" panose="020B0609020204030204" pitchFamily="49" charset="0"/>
              </a:rPr>
              <a:t>parseLoopStmt()</a:t>
            </a:r>
            <a:endParaRPr lang="en-US" sz="1900" dirty="0"/>
          </a:p>
          <a:p>
            <a:pPr lvl="1"/>
            <a:r>
              <a:rPr lang="en-US" sz="1900" dirty="0"/>
              <a:t>“</a:t>
            </a:r>
            <a:r>
              <a:rPr lang="en-US" sz="1900" dirty="0">
                <a:latin typeface="Consolas" panose="020B0609020204030204" pitchFamily="49" charset="0"/>
              </a:rPr>
              <a:t>loop</a:t>
            </a:r>
            <a:r>
              <a:rPr lang="en-US" sz="1900" dirty="0"/>
              <a:t>” 	→  call </a:t>
            </a:r>
            <a:r>
              <a:rPr lang="en-US" sz="1900" dirty="0">
                <a:latin typeface="Consolas" panose="020B0609020204030204" pitchFamily="49" charset="0"/>
              </a:rPr>
              <a:t>parseLoopStmt()</a:t>
            </a:r>
            <a:endParaRPr lang="en-US" sz="1900" dirty="0"/>
          </a:p>
          <a:p>
            <a:pPr lvl="1"/>
            <a:r>
              <a:rPr lang="en-US" sz="1900" dirty="0"/>
              <a:t>identifier 	→  call either </a:t>
            </a:r>
            <a:r>
              <a:rPr lang="en-US" sz="1900" dirty="0">
                <a:latin typeface="Consolas" panose="020B0609020204030204" pitchFamily="49" charset="0"/>
              </a:rPr>
              <a:t>parseAssignmentStmt()</a:t>
            </a:r>
            <a:r>
              <a:rPr lang="en-US" sz="1900" dirty="0"/>
              <a:t> or</a:t>
            </a:r>
            <a:br>
              <a:rPr lang="en-US" sz="1900" dirty="0"/>
            </a:br>
            <a:r>
              <a:rPr lang="en-US" sz="1900" dirty="0"/>
              <a:t>		      </a:t>
            </a:r>
            <a:r>
              <a:rPr lang="en-US" sz="1900" dirty="0" err="1">
                <a:latin typeface="Consolas" panose="020B0609020204030204" pitchFamily="49" charset="0"/>
              </a:rPr>
              <a:t>parseProcedureCallStmt</a:t>
            </a:r>
            <a:r>
              <a:rPr lang="en-US" sz="1900" dirty="0">
                <a:latin typeface="Consolas" panose="020B0609020204030204" pitchFamily="49" charset="0"/>
              </a:rPr>
              <a:t>()</a:t>
            </a:r>
            <a:r>
              <a:rPr lang="en-US" sz="1900" dirty="0"/>
              <a:t>  (which one?)</a:t>
            </a:r>
          </a:p>
          <a:p>
            <a:r>
              <a:rPr lang="en-US" sz="2350" dirty="0"/>
              <a:t>Symbol </a:t>
            </a:r>
            <a:r>
              <a:rPr lang="en-US" sz="2350" dirty="0">
                <a:latin typeface="Consolas" panose="020B0609020204030204" pitchFamily="49" charset="0"/>
              </a:rPr>
              <a:t>identifier</a:t>
            </a:r>
            <a:r>
              <a:rPr lang="en-US" sz="2350"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1994697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 String)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endParaRPr lang="en-US" dirty="0"/>
          </a:p>
          <a:p>
            <a:pPr lvl="1"/>
            <a:endParaRPr lang="en-US" dirty="0"/>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a:t>
            </a:r>
            <a:r>
              <a:rPr lang="en-US" sz="1800" dirty="0" err="1">
                <a:latin typeface="Consolas" panose="020B0609020204030204" pitchFamily="49" charset="0"/>
              </a:rPr>
              <a:t>IdType.constantId</a:t>
            </a:r>
            <a:r>
              <a:rPr lang="en-US" sz="1800" dirty="0">
                <a:latin typeface="Consolas" panose="020B0609020204030204" pitchFamily="49" charset="0"/>
              </a:rPr>
              <a:t>)</a:t>
            </a:r>
          </a:p>
        </p:txBody>
      </p:sp>
      <p:sp>
        <p:nvSpPr>
          <p:cNvPr id="3" name="Diamond 2"/>
          <p:cNvSpPr/>
          <p:nvPr/>
        </p:nvSpPr>
        <p:spPr bwMode="auto">
          <a:xfrm>
            <a:off x="2133600" y="475962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912026"/>
            <a:ext cx="531410" cy="727167"/>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513136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2" name="TextBox 1">
            <a:extLst>
              <a:ext uri="{FF2B5EF4-FFF2-40B4-BE49-F238E27FC236}">
                <a16:creationId xmlns:a16="http://schemas.microsoft.com/office/drawing/2014/main" id="{09BEBF4C-A3A7-8DD2-5040-1277F9B7FCA0}"/>
              </a:ext>
            </a:extLst>
          </p:cNvPr>
          <p:cNvSpPr txBox="1"/>
          <p:nvPr/>
        </p:nvSpPr>
        <p:spPr>
          <a:xfrm>
            <a:off x="1538574" y="3345359"/>
            <a:ext cx="6066854" cy="769441"/>
          </a:xfrm>
          <a:prstGeom prst="rect">
            <a:avLst/>
          </a:prstGeom>
          <a:noFill/>
          <a:ln>
            <a:solidFill>
              <a:schemeClr val="tx1"/>
            </a:solidFill>
          </a:ln>
        </p:spPr>
        <p:txBody>
          <a:bodyPr wrap="none" rtlCol="0">
            <a:spAutoFit/>
          </a:bodyPr>
          <a:lstStyle/>
          <a:p>
            <a:r>
              <a:rPr lang="en-US" sz="2200" b="1" dirty="0">
                <a:solidFill>
                  <a:srgbClr val="C00000"/>
                </a:solidFill>
              </a:rPr>
              <a:t>Important: Add entries to the identifier table</a:t>
            </a:r>
            <a:br>
              <a:rPr lang="en-US" sz="2200" b="1" dirty="0">
                <a:solidFill>
                  <a:srgbClr val="C00000"/>
                </a:solidFill>
              </a:rPr>
            </a:br>
            <a:r>
              <a:rPr lang="en-US" sz="2200" b="1" dirty="0">
                <a:solidFill>
                  <a:srgbClr val="C00000"/>
                </a:solidFill>
              </a:rPr>
              <a:t>                 only when parsing declarations.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255F0BC2-5FE3-E9C4-6B01-DB7A32B70D57}"/>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432060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7"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8613</TotalTime>
  <Words>6657</Words>
  <Application>Microsoft Office PowerPoint</Application>
  <PresentationFormat>On-screen Show (4:3)</PresentationFormat>
  <Paragraphs>1008</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359</cp:revision>
  <cp:lastPrinted>2020-02-14T16:03:22Z</cp:lastPrinted>
  <dcterms:created xsi:type="dcterms:W3CDTF">2005-01-12T21:47:45Z</dcterms:created>
  <dcterms:modified xsi:type="dcterms:W3CDTF">2025-02-17T23:16:29Z</dcterms:modified>
</cp:coreProperties>
</file>