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9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370" r:id="rId12"/>
    <p:sldId id="270" r:id="rId13"/>
    <p:sldId id="277" r:id="rId14"/>
    <p:sldId id="278" r:id="rId15"/>
    <p:sldId id="364" r:id="rId16"/>
    <p:sldId id="348" r:id="rId17"/>
    <p:sldId id="350" r:id="rId18"/>
    <p:sldId id="351" r:id="rId19"/>
    <p:sldId id="352" r:id="rId20"/>
    <p:sldId id="290" r:id="rId21"/>
    <p:sldId id="265" r:id="rId22"/>
    <p:sldId id="263" r:id="rId23"/>
    <p:sldId id="292" r:id="rId24"/>
    <p:sldId id="353" r:id="rId25"/>
    <p:sldId id="354" r:id="rId26"/>
    <p:sldId id="275" r:id="rId27"/>
    <p:sldId id="279" r:id="rId28"/>
    <p:sldId id="271" r:id="rId29"/>
    <p:sldId id="273" r:id="rId30"/>
    <p:sldId id="357" r:id="rId31"/>
    <p:sldId id="272" r:id="rId32"/>
    <p:sldId id="366" r:id="rId33"/>
    <p:sldId id="367" r:id="rId34"/>
    <p:sldId id="274" r:id="rId35"/>
    <p:sldId id="358" r:id="rId36"/>
    <p:sldId id="359" r:id="rId37"/>
    <p:sldId id="287" r:id="rId38"/>
    <p:sldId id="362" r:id="rId39"/>
    <p:sldId id="282" r:id="rId40"/>
    <p:sldId id="284" r:id="rId41"/>
    <p:sldId id="368" r:id="rId4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7" autoAdjust="0"/>
    <p:restoredTop sz="90929"/>
  </p:normalViewPr>
  <p:slideViewPr>
    <p:cSldViewPr>
      <p:cViewPr varScale="1">
        <p:scale>
          <a:sx n="70" d="100"/>
          <a:sy n="70" d="100"/>
        </p:scale>
        <p:origin x="67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B4F-3F38-BE2D-9DD5-18D54958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Helper Methods in</a:t>
            </a:r>
            <a:br>
              <a:rPr lang="en-US" dirty="0"/>
            </a:br>
            <a:r>
              <a:rPr lang="en-US" dirty="0"/>
              <a:t>Enum Class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E701-C42F-B19D-F9B0-F253B2FFC2F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</a:rPr>
              <a:t>() : Boolean 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fun </a:t>
            </a:r>
            <a:r>
              <a:rPr lang="en-US" sz="1800" dirty="0" err="1">
                <a:latin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</a:rPr>
              <a:t>() : Boolean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4DC0-3CBC-FEAF-9267-2BF8994D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6C47D-6DB3-EAA3-E41D-256DA4A85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Hello, world.</a:t>
            </a:r>
            <a:r>
              <a:rPr lang="en-US" dirty="0"/>
              <a:t>” 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: Char): Boolean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</a:t>
            </a:r>
            <a:r>
              <a:rPr lang="en-US" sz="1800" dirty="0" err="1">
                <a:latin typeface="Consolas" panose="020B0609020204030204" pitchFamily="49" charset="0"/>
              </a:rPr>
              <a:t>a'..'z</a:t>
            </a:r>
            <a:r>
              <a:rPr lang="en-US" sz="1800" dirty="0">
                <a:latin typeface="Consolas" panose="020B0609020204030204" pitchFamily="49" charset="0"/>
              </a:rPr>
              <a:t>' ||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'A'..'Z'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: Char): Boolean =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 in '0'..'9'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663"/>
            <a:ext cx="8229600" cy="4935537"/>
          </a:xfrm>
        </p:spPr>
        <p:txBody>
          <a:bodyPr/>
          <a:lstStyle/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class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&lt;E&gt;(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capacity: Int)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...</a:t>
            </a:r>
          </a:p>
          <a:p>
            <a:pPr marL="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/**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element.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*/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operator fun get(i : Int) : E? ...</a:t>
            </a:r>
          </a:p>
          <a:p>
            <a:pPr marL="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/**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Add an element to the buffer.  Overwrites if the buffer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 is full.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*/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fun add(e : E) ...</a:t>
            </a:r>
          </a:p>
          <a:p>
            <a:pPr marL="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Position		 • Source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 •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Symbol		 •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17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92E706B-7A5E-CCAB-6B0C-45EF838DF712}"/>
              </a:ext>
            </a:extLst>
          </p:cNvPr>
          <p:cNvGrpSpPr/>
          <p:nvPr/>
        </p:nvGrpSpPr>
        <p:grpSpPr>
          <a:xfrm>
            <a:off x="76200" y="5715000"/>
            <a:ext cx="8838860" cy="339725"/>
            <a:chOff x="304800" y="5334000"/>
            <a:chExt cx="857216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574FCAE3-4D41-9107-4614-2347605E8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086153EB-2445-0336-AA7E-7B54D008C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2EA12349-0AD5-E31C-2091-BE29D7565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D42D886B-6BEC-1C9B-1E51-D52B3C905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ABAA1931-2D98-B9C3-6494-5CEA4741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85156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</a:t>
            </a:r>
            <a:r>
              <a:rPr lang="en-US" sz="2300"/>
              <a:t>from property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>
                <a:latin typeface="Consolas" pitchFamily="49" charset="0"/>
              </a:rPr>
              <a:t>    var position = Position()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</a:rPr>
              <a:t>&lt;</a:t>
            </a:r>
            <a:r>
              <a:rPr lang="en-US" sz="2400" dirty="0"/>
              <a:t>”, “</a:t>
            </a:r>
            <a:r>
              <a:rPr lang="en-US" sz="2400" dirty="0">
                <a:latin typeface="Consolas" pitchFamily="49" charset="0"/>
              </a:rPr>
              <a:t>&lt;=</a:t>
            </a:r>
            <a:r>
              <a:rPr lang="en-US" sz="2400" dirty="0"/>
              <a:t>”, and “</a:t>
            </a:r>
            <a:r>
              <a:rPr lang="en-US" sz="2400" dirty="0">
                <a:latin typeface="Consolas" pitchFamily="49" charset="0"/>
              </a:rPr>
              <a:t>&lt;&lt;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'&lt;'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else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'&lt;')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symbol = </a:t>
            </a:r>
            <a:r>
              <a:rPr lang="en-US" sz="1750" dirty="0" err="1">
                <a:latin typeface="Consolas" pitchFamily="49" charset="0"/>
              </a:rPr>
              <a:t>Symbol.leftShift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endParaRPr lang="en-US" sz="175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253D7-A605-C260-E130-5DE6CE190376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private fun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(): String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 is the first digit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assert(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scanBuffer.clear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val</a:t>
            </a:r>
            <a:r>
              <a:rPr lang="en-US" sz="1600" dirty="0">
                <a:latin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</a:t>
            </a:r>
            <a:r>
              <a:rPr lang="en-US" sz="1600" dirty="0" err="1">
                <a:latin typeface="Consolas" pitchFamily="49" charset="0"/>
              </a:rPr>
              <a:t>source.currentChar.toChar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Hexadecimal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</a:t>
            </a:r>
            <a:r>
              <a:rPr lang="en-US" sz="1800" dirty="0" err="1">
                <a:latin typeface="Consolas" panose="020B0609020204030204" pitchFamily="49" charset="0"/>
              </a:rPr>
              <a:t>scanHexLiteral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assumes that 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 contains "0X"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assert(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[0] == '0' &amp;&amp; </a:t>
            </a:r>
            <a:r>
              <a:rPr lang="en-US" sz="1800" dirty="0" err="1">
                <a:latin typeface="Consolas" panose="020B0609020204030204" pitchFamily="49" charset="0"/>
              </a:rPr>
              <a:t>scanBuffer</a:t>
            </a:r>
            <a:r>
              <a:rPr lang="en-US" sz="1800" dirty="0">
                <a:latin typeface="Consolas" panose="020B0609020204030204" pitchFamily="49" charset="0"/>
              </a:rPr>
              <a:t>[1] == 'X')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check that the next character is a hex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(!</a:t>
            </a:r>
            <a:r>
              <a:rPr lang="en-US" sz="1800" dirty="0" err="1">
                <a:latin typeface="Consolas" panose="020B0609020204030204" pitchFamily="49" charset="0"/>
              </a:rPr>
              <a:t>CharUtil.isHexDigit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throw error("Improperly formed hexadecimal literal.")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scanBuffer.append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source.advance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CharUtil.isHexDigit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Kotlin’s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Kotlin assertions are disabled at runtime on the JVM.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59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295399"/>
            <a:ext cx="8229600" cy="5029200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 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("$c\t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4856</TotalTime>
  <Words>3711</Words>
  <Application>Microsoft Office PowerPoint</Application>
  <PresentationFormat>On-screen Show (4:3)</PresentationFormat>
  <Paragraphs>662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Examples of Helper Methods in Enum Class Symbol</vt:lpstr>
      <vt:lpstr>Token</vt:lpstr>
      <vt:lpstr>Examples: Text Associated with Symbols</vt:lpstr>
      <vt:lpstr>Class Token: Key Properties</vt:lpstr>
      <vt:lpstr>Object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“&lt;”, “&lt;=”, and “&lt;&lt; ” symbols)</vt:lpstr>
      <vt:lpstr>Method nextToken() (continued – returning the token)</vt:lpstr>
      <vt:lpstr>Example: Scanning an Integer Literal</vt:lpstr>
      <vt:lpstr>Example: Scanning an Integer Literal (continued)</vt:lpstr>
      <vt:lpstr>Scanning a Hexadecimal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164</cp:revision>
  <cp:lastPrinted>2020-04-05T13:10:11Z</cp:lastPrinted>
  <dcterms:created xsi:type="dcterms:W3CDTF">2005-01-15T15:50:49Z</dcterms:created>
  <dcterms:modified xsi:type="dcterms:W3CDTF">2025-01-29T16:02:30Z</dcterms:modified>
</cp:coreProperties>
</file>