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91" r:id="rId13"/>
    <p:sldId id="265" r:id="rId14"/>
    <p:sldId id="289" r:id="rId15"/>
    <p:sldId id="266" r:id="rId16"/>
    <p:sldId id="292" r:id="rId17"/>
    <p:sldId id="267" r:id="rId18"/>
    <p:sldId id="268" r:id="rId19"/>
    <p:sldId id="284" r:id="rId20"/>
    <p:sldId id="270" r:id="rId21"/>
    <p:sldId id="290" r:id="rId22"/>
    <p:sldId id="271" r:id="rId23"/>
    <p:sldId id="272" r:id="rId24"/>
    <p:sldId id="293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09" autoAdjust="0"/>
    <p:restoredTop sz="90929"/>
  </p:normalViewPr>
  <p:slideViewPr>
    <p:cSldViewPr>
      <p:cViewPr varScale="1">
        <p:scale>
          <a:sx n="86" d="100"/>
          <a:sy n="86" d="100"/>
        </p:scale>
        <p:origin x="7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697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both Java and Kotlin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Java/C# or a </a:t>
            </a:r>
            <a:r>
              <a:rPr lang="en-US" dirty="0">
                <a:latin typeface="Consolas" panose="020B0609020204030204" pitchFamily="49" charset="0"/>
              </a:rPr>
              <a:t>Unit</a:t>
            </a:r>
            <a:r>
              <a:rPr lang="en-US" dirty="0"/>
              <a:t> function in Kotlin) and a procedure call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is a </a:t>
            </a:r>
            <a:r>
              <a:rPr lang="en-US" b="1" dirty="0"/>
              <a:t>statically-typed</a:t>
            </a:r>
            <a:r>
              <a:rPr lang="en-US" dirty="0"/>
              <a:t> language.</a:t>
            </a:r>
          </a:p>
          <a:p>
            <a:pPr lvl="1"/>
            <a:r>
              <a:rPr lang="en-US" dirty="0"/>
              <a:t>Every variable or constant in the language belongs to exactly one type.</a:t>
            </a:r>
          </a:p>
          <a:p>
            <a:pPr lvl="1"/>
            <a:r>
              <a:rPr lang="en-US" dirty="0"/>
              <a:t>Type is a static property and can be determined by the compiler.  (Allows error detection at compile time.)</a:t>
            </a:r>
          </a:p>
          <a:p>
            <a:r>
              <a:rPr lang="en-US" dirty="0"/>
              <a:t>A </a:t>
            </a:r>
            <a:r>
              <a:rPr lang="en-US" b="1" dirty="0"/>
              <a:t>composite type</a:t>
            </a:r>
            <a:r>
              <a:rPr lang="en-US" dirty="0"/>
              <a:t> has individually-accessible components of other types.</a:t>
            </a:r>
          </a:p>
          <a:p>
            <a:pPr lvl="1"/>
            <a:r>
              <a:rPr lang="en-US" dirty="0"/>
              <a:t>common example: array type</a:t>
            </a:r>
          </a:p>
          <a:p>
            <a:r>
              <a:rPr lang="en-US" dirty="0"/>
              <a:t>A </a:t>
            </a:r>
            <a:r>
              <a:rPr lang="en-US" b="1" dirty="0"/>
              <a:t>scalar type</a:t>
            </a:r>
            <a:r>
              <a:rPr lang="en-US" dirty="0"/>
              <a:t> does not have individual components.</a:t>
            </a:r>
          </a:p>
          <a:p>
            <a:pPr marL="457200" lvl="1" indent="0">
              <a:buNone/>
            </a:pPr>
            <a:r>
              <a:rPr lang="en-US" dirty="0"/>
              <a:t>(Technically we know that they are composed of bits and bytes.)</a:t>
            </a:r>
          </a:p>
          <a:p>
            <a:pPr lvl="1"/>
            <a:r>
              <a:rPr lang="en-US" dirty="0"/>
              <a:t>common example: an integer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C03-F609-DD8E-84BE-E33EED0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Structure of CPRL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4D93-999A-E6D5-E7AE-575278D17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DC35-A8D7-30B3-6F6C-E83FFA9D20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A921650-AE0E-42BB-93C8-5B0E33F09A2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51867-173E-A062-4FA6-DBE89273F5CC}"/>
              </a:ext>
            </a:extLst>
          </p:cNvPr>
          <p:cNvSpPr txBox="1"/>
          <p:nvPr/>
        </p:nvSpPr>
        <p:spPr>
          <a:xfrm>
            <a:off x="3585618" y="1828800"/>
            <a:ext cx="1117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CPRL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BD0CE-29F3-7456-1405-371EEC6F640A}"/>
              </a:ext>
            </a:extLst>
          </p:cNvPr>
          <p:cNvSpPr txBox="1"/>
          <p:nvPr/>
        </p:nvSpPr>
        <p:spPr>
          <a:xfrm>
            <a:off x="1896747" y="2809347"/>
            <a:ext cx="119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Scalar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D3CD6-7A7E-8788-5A6A-D2C55BC68166}"/>
              </a:ext>
            </a:extLst>
          </p:cNvPr>
          <p:cNvSpPr txBox="1"/>
          <p:nvPr/>
        </p:nvSpPr>
        <p:spPr>
          <a:xfrm>
            <a:off x="5407513" y="2809347"/>
            <a:ext cx="1598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Composite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BF0A9-2E37-3299-144A-695FA9762C7E}"/>
              </a:ext>
            </a:extLst>
          </p:cNvPr>
          <p:cNvSpPr txBox="1"/>
          <p:nvPr/>
        </p:nvSpPr>
        <p:spPr>
          <a:xfrm>
            <a:off x="883451" y="3789894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Boolean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70075-7F13-5C49-03D4-7883F6F364DB}"/>
              </a:ext>
            </a:extLst>
          </p:cNvPr>
          <p:cNvSpPr txBox="1"/>
          <p:nvPr/>
        </p:nvSpPr>
        <p:spPr>
          <a:xfrm>
            <a:off x="2105827" y="3789894"/>
            <a:ext cx="779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Integer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60463-4FF0-581B-66BB-8B624BBFE8A0}"/>
              </a:ext>
            </a:extLst>
          </p:cNvPr>
          <p:cNvSpPr txBox="1"/>
          <p:nvPr/>
        </p:nvSpPr>
        <p:spPr>
          <a:xfrm>
            <a:off x="4241975" y="3789894"/>
            <a:ext cx="1149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Array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15256-809C-3217-21E3-33B2CFA259C2}"/>
              </a:ext>
            </a:extLst>
          </p:cNvPr>
          <p:cNvSpPr txBox="1"/>
          <p:nvPr/>
        </p:nvSpPr>
        <p:spPr>
          <a:xfrm>
            <a:off x="5563582" y="3789894"/>
            <a:ext cx="1286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Record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71F57-B7BB-BC2E-B728-66E6788962B6}"/>
              </a:ext>
            </a:extLst>
          </p:cNvPr>
          <p:cNvSpPr txBox="1"/>
          <p:nvPr/>
        </p:nvSpPr>
        <p:spPr>
          <a:xfrm>
            <a:off x="7021317" y="3789894"/>
            <a:ext cx="119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String Types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48D765F-C638-E844-D4B2-3AE3F7F5F34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2999160" y="1663920"/>
            <a:ext cx="641993" cy="16488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932E5F2-3E0A-EE21-6962-BF896F24577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4854618" y="1457322"/>
            <a:ext cx="641993" cy="20620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17A5588-7562-F7D0-8A86-8DABBBA21994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1585880" y="2880047"/>
            <a:ext cx="641993" cy="1177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A2077E3-48A8-0FD0-911A-181082E137C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5400000">
            <a:off x="5190812" y="2774063"/>
            <a:ext cx="641993" cy="13896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FB4FA78B-96A0-81FF-FEDF-316B169A6717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6206642" y="3147901"/>
            <a:ext cx="1" cy="6419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62D5FE-7559-1C8D-4239-CD69C5527AF4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16200000" flipH="1">
            <a:off x="6590501" y="2764042"/>
            <a:ext cx="641993" cy="140971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6BFC0B-9D16-AD6E-9796-3F668369E7EB}"/>
              </a:ext>
            </a:extLst>
          </p:cNvPr>
          <p:cNvSpPr txBox="1"/>
          <p:nvPr/>
        </p:nvSpPr>
        <p:spPr>
          <a:xfrm>
            <a:off x="3239010" y="378989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9B9F659-4C05-05FC-BDE1-D03E1B6BBA0E}"/>
              </a:ext>
            </a:extLst>
          </p:cNvPr>
          <p:cNvCxnSpPr>
            <a:stCxn id="7" idx="2"/>
            <a:endCxn id="10" idx="0"/>
          </p:cNvCxnSpPr>
          <p:nvPr/>
        </p:nvCxnSpPr>
        <p:spPr bwMode="auto">
          <a:xfrm rot="16200000" flipH="1">
            <a:off x="2174770" y="3468857"/>
            <a:ext cx="641993" cy="8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38F622D-79CA-A4C7-2376-431C85F29DBA}"/>
              </a:ext>
            </a:extLst>
          </p:cNvPr>
          <p:cNvCxnSpPr>
            <a:stCxn id="7" idx="2"/>
            <a:endCxn id="23" idx="0"/>
          </p:cNvCxnSpPr>
          <p:nvPr/>
        </p:nvCxnSpPr>
        <p:spPr bwMode="auto">
          <a:xfrm rot="16200000" flipH="1">
            <a:off x="2689119" y="2954507"/>
            <a:ext cx="641993" cy="1028779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208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      – Integer      – Char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F1A23-271F-5B6B-9579-B5C84CD7C8A6}"/>
              </a:ext>
            </a:extLst>
          </p:cNvPr>
          <p:cNvSpPr txBox="1"/>
          <p:nvPr/>
        </p:nvSpPr>
        <p:spPr>
          <a:xfrm>
            <a:off x="1440180" y="2209800"/>
            <a:ext cx="6263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Note that </a:t>
            </a:r>
            <a:r>
              <a:rPr lang="en-US" sz="2000" dirty="0">
                <a:latin typeface="Consolas" panose="020B0609020204030204" pitchFamily="49" charset="0"/>
              </a:rPr>
              <a:t>Byte</a:t>
            </a:r>
            <a:r>
              <a:rPr lang="en-US" sz="2000" dirty="0"/>
              <a:t> is a reserved word in CPRL, but </a:t>
            </a:r>
            <a:r>
              <a:rPr lang="en-US" sz="2000" dirty="0">
                <a:latin typeface="Consolas" panose="020B0609020204030204" pitchFamily="49" charset="0"/>
              </a:rPr>
              <a:t>Byte</a:t>
            </a:r>
            <a:br>
              <a:rPr lang="en-US" sz="2000" dirty="0"/>
            </a:br>
            <a:r>
              <a:rPr lang="en-US" sz="2000" dirty="0"/>
              <a:t>is not currently defined as a type – left as an exercise.</a:t>
            </a:r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  <a:p>
            <a:pPr lvl="1"/>
            <a:r>
              <a:rPr lang="en-US" dirty="0"/>
              <a:t>declared with a capacity (maximum length)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Name = string[20];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>
                <a:latin typeface="Consolas" panose="020B0609020204030204" pitchFamily="49" charset="0"/>
              </a:rPr>
              <a:t> = string[9];</a:t>
            </a:r>
          </a:p>
          <a:p>
            <a:r>
              <a:rPr lang="en-US" dirty="0"/>
              <a:t>Record Types (similar to </a:t>
            </a:r>
            <a:r>
              <a:rPr lang="en-US" dirty="0">
                <a:latin typeface="Consolas" panose="020B0609020204030204" pitchFamily="49" charset="0"/>
              </a:rPr>
              <a:t>structs</a:t>
            </a:r>
            <a:r>
              <a:rPr lang="en-US" dirty="0"/>
              <a:t> in C)</a:t>
            </a:r>
          </a:p>
          <a:p>
            <a:pPr lvl="1"/>
            <a:r>
              <a:rPr lang="en-US" dirty="0"/>
              <a:t>Fields are accessed using the “.” notation.</a:t>
            </a:r>
          </a:p>
          <a:p>
            <a:pPr lvl="1"/>
            <a:r>
              <a:rPr lang="en-US" dirty="0"/>
              <a:t>example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Point = record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x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y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Constants, types,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 (can be initialized when declared)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var x1, x2 :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y : Integer := 13;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found : Boolean := false;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Constants and Variables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Array, record, and string variables can be declared without first having to create a new array type.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 a : array[10] of Integer; </a:t>
            </a:r>
          </a:p>
          <a:p>
            <a:r>
              <a:rPr lang="en-US" dirty="0"/>
              <a:t>Array and record variables can be initialized with composite values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“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  Nested composite literal values are used for nested composite types; e.g., arrays of records.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</a:t>
            </a:r>
            <a:r>
              <a:rPr lang="en-US" sz="1800" dirty="0" err="1">
                <a:latin typeface="Consolas" panose="020B0609020204030204" pitchFamily="49" charset="0"/>
              </a:rPr>
              <a:t>IntArray</a:t>
            </a:r>
            <a:r>
              <a:rPr lang="en-US" sz="1800" dirty="0">
                <a:latin typeface="Consolas" panose="020B0609020204030204" pitchFamily="49" charset="0"/>
              </a:rPr>
              <a:t> =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table : </a:t>
            </a:r>
            <a:r>
              <a:rPr lang="en-US" sz="1800" dirty="0" err="1">
                <a:latin typeface="Consolas" panose="020B0609020204030204" pitchFamily="49" charset="0"/>
              </a:rPr>
              <a:t>IntArray</a:t>
            </a:r>
            <a:r>
              <a:rPr lang="en-US" sz="1800" dirty="0">
                <a:latin typeface="Consolas" panose="020B0609020204030204" pitchFamily="49" charset="0"/>
              </a:rPr>
              <a:t> := { 0, 1, 2, 3, 4, 5, 6, 7, 8, 9 };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3663"/>
            <a:ext cx="8532812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follows.</a:t>
            </a:r>
          </a:p>
          <a:p>
            <a:pPr marL="0" indent="0">
              <a:buNone/>
            </a:pPr>
            <a:r>
              <a:rPr lang="en-US" sz="2000" dirty="0"/>
              <a:t>1.  Boolean/bitwise negation	</a:t>
            </a:r>
            <a:r>
              <a:rPr lang="en-US" sz="2000" dirty="0">
                <a:latin typeface="Consolas" panose="020B0609020204030204" pitchFamily="49" charset="0"/>
              </a:rPr>
              <a:t>not   ~         </a:t>
            </a:r>
            <a:r>
              <a:rPr lang="en-US" sz="2000" dirty="0"/>
              <a:t>(highest precedence)</a:t>
            </a:r>
          </a:p>
          <a:p>
            <a:pPr marL="0" indent="0">
              <a:buNone/>
            </a:pPr>
            <a:r>
              <a:rPr lang="en-US" sz="2000" dirty="0"/>
              <a:t>2.  Multiplying/shift operators	</a:t>
            </a:r>
            <a:r>
              <a:rPr lang="en-US" sz="2000" dirty="0">
                <a:latin typeface="Consolas" panose="020B0609020204030204" pitchFamily="49" charset="0"/>
              </a:rPr>
              <a:t>*   /   mod   &amp;   &lt;&lt;   &gt;&gt;</a:t>
            </a:r>
          </a:p>
          <a:p>
            <a:pPr marL="0" indent="0">
              <a:buNone/>
            </a:pPr>
            <a:r>
              <a:rPr lang="en-US" sz="2000" dirty="0"/>
              <a:t>3.  Unary sign operators		</a:t>
            </a:r>
            <a:r>
              <a:rPr lang="en-US" sz="2000" dirty="0">
                <a:latin typeface="Consolas" panose="020B0609020204030204" pitchFamily="49" charset="0"/>
              </a:rPr>
              <a:t>+   -</a:t>
            </a:r>
          </a:p>
          <a:p>
            <a:pPr marL="0" indent="0">
              <a:buNone/>
            </a:pPr>
            <a:r>
              <a:rPr lang="en-US" sz="2000" dirty="0"/>
              <a:t>4.  Adding/bitwise operators	</a:t>
            </a:r>
            <a:r>
              <a:rPr lang="en-US" sz="2000" dirty="0">
                <a:latin typeface="Consolas" panose="020B0609020204030204" pitchFamily="49" charset="0"/>
              </a:rPr>
              <a:t>+   |   ^</a:t>
            </a:r>
          </a:p>
          <a:p>
            <a:pPr marL="0" indent="0">
              <a:buNone/>
            </a:pPr>
            <a:r>
              <a:rPr lang="en-US" sz="2000" dirty="0"/>
              <a:t>5.  Relational operators</a:t>
            </a:r>
            <a:r>
              <a:rPr lang="en-US" sz="2000" dirty="0">
                <a:latin typeface="Consolas" panose="020B0609020204030204" pitchFamily="49" charset="0"/>
              </a:rPr>
              <a:t>		=   !=   &lt;   &lt;=   &gt;   &gt;=</a:t>
            </a:r>
          </a:p>
          <a:p>
            <a:pPr marL="0" indent="0">
              <a:buNone/>
            </a:pPr>
            <a:r>
              <a:rPr lang="en-US" sz="2000" dirty="0"/>
              <a:t>6.  Logical operators		</a:t>
            </a:r>
            <a:r>
              <a:rPr lang="en-US" sz="2000" dirty="0">
                <a:latin typeface="Consolas" panose="020B0609020204030204" pitchFamily="49" charset="0"/>
              </a:rPr>
              <a:t>and   or        </a:t>
            </a:r>
            <a:r>
              <a:rPr lang="en-US" sz="2000" dirty="0"/>
              <a:t>(lowest precedence)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CPRL uses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) for </a:t>
            </a:r>
            <a:r>
              <a:rPr lang="en-US" dirty="0" err="1"/>
              <a:t>boolean</a:t>
            </a:r>
            <a:r>
              <a:rPr lang="en-US" dirty="0"/>
              <a:t> negation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mod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for the modulo operator</a:t>
            </a:r>
          </a:p>
          <a:p>
            <a:pPr lvl="1"/>
            <a:r>
              <a:rPr lang="en-US" dirty="0"/>
              <a:t>reserved words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) for logical operators</a:t>
            </a:r>
          </a:p>
          <a:p>
            <a:r>
              <a:rPr lang="en-US" sz="2300" dirty="0"/>
              <a:t>Logical expressions (expressions involving logical operators </a:t>
            </a:r>
            <a:r>
              <a:rPr lang="en-US" sz="2300" dirty="0">
                <a:latin typeface="Consolas" panose="020B0609020204030204" pitchFamily="49" charset="0"/>
              </a:rPr>
              <a:t>and</a:t>
            </a:r>
            <a:r>
              <a:rPr lang="en-US" sz="2300" dirty="0"/>
              <a:t>/</a:t>
            </a:r>
            <a:r>
              <a:rPr lang="en-US" sz="2300" dirty="0">
                <a:latin typeface="Consolas" panose="020B0609020204030204" pitchFamily="49" charset="0"/>
              </a:rPr>
              <a:t>or</a:t>
            </a:r>
            <a:r>
              <a:rPr lang="en-US" sz="2300" dirty="0"/>
              <a:t>) use short-circuit evaluation.</a:t>
            </a:r>
          </a:p>
          <a:p>
            <a:r>
              <a:rPr lang="en-US" sz="2300" dirty="0"/>
              <a:t>For expressions with binary operators, both operands must be of the same type.</a:t>
            </a:r>
            <a:endParaRPr lang="en-US" dirty="0"/>
          </a:p>
          <a:p>
            <a:r>
              <a:rPr lang="en-US" sz="2300" dirty="0"/>
              <a:t>Objects are considered to have the same type only if they have the same type name or they are declared using identical type constructors.  (“name equivalence” of types)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1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var x :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y : array[10] of Integer;</a:t>
            </a:r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have the same type.</a:t>
            </a:r>
          </a:p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type T1 =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type T2 = array[10] of Integer;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x : T1;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y : T1;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z : T2;</a:t>
            </a:r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have the same type, but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/>
              <a:t> do not even though they have the same structure.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 and C-based languages such as Java, Kotlin, and C#.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CPRL 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The assignment symbol is “</a:t>
            </a:r>
            <a:r>
              <a:rPr lang="en-US" sz="2350" dirty="0">
                <a:latin typeface="Consolas" panose="020B0609020204030204" pitchFamily="49" charset="0"/>
              </a:rPr>
              <a:t>:=</a:t>
            </a:r>
            <a:r>
              <a:rPr lang="en-US" sz="2350" dirty="0"/>
              <a:t>”.  An assignment statement has the form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sz="2350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 := 2*i + 5;</a:t>
            </a:r>
          </a:p>
          <a:p>
            <a:r>
              <a:rPr lang="en-US" sz="2350" dirty="0"/>
              <a:t>The variable and the expression must have assignment compatible types.</a:t>
            </a:r>
          </a:p>
          <a:p>
            <a:r>
              <a:rPr lang="en-US" sz="2350" dirty="0"/>
              <a:t>String literals that don’t exceed the declared capacity can be assigned to string variables.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Name = string[20];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name : Name;      // capacity =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name := "Caleb";      // length = 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C41-F9D0-4DA8-A9A7-DA5505E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EAB5-D627-4488-88B9-06E0F0A3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zero or more statements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be used anywhere a single statement can be used.</a:t>
            </a:r>
          </a:p>
          <a:p>
            <a:pPr lvl="1"/>
            <a:r>
              <a:rPr lang="en-US" dirty="0"/>
              <a:t>commonly used in conjunction with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 statements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length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F4430-DF7C-4CF9-A736-6B98A251B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E122-75F4-44C9-B1B3-8BBF0FCD0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CA01C-BD8B-A538-78F5-002F56BF7D86}"/>
              </a:ext>
            </a:extLst>
          </p:cNvPr>
          <p:cNvGrpSpPr/>
          <p:nvPr/>
        </p:nvGrpSpPr>
        <p:grpSpPr>
          <a:xfrm>
            <a:off x="4052055" y="3810000"/>
            <a:ext cx="2272545" cy="1097280"/>
            <a:chOff x="4585455" y="3886200"/>
            <a:chExt cx="2272545" cy="109728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E80389-0E35-5F73-4D62-7E581957BE8D}"/>
                </a:ext>
              </a:extLst>
            </p:cNvPr>
            <p:cNvSpPr/>
            <p:nvPr/>
          </p:nvSpPr>
          <p:spPr>
            <a:xfrm>
              <a:off x="4585455" y="3886200"/>
              <a:ext cx="182880" cy="109728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A3673A-0E71-4FDA-50F9-E387579B54B4}"/>
                </a:ext>
              </a:extLst>
            </p:cNvPr>
            <p:cNvSpPr txBox="1"/>
            <p:nvPr/>
          </p:nvSpPr>
          <p:spPr>
            <a:xfrm>
              <a:off x="4756143" y="4265563"/>
              <a:ext cx="2101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compound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42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may contain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&gt;= y then           if x &lt; y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x;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                        // swap x and 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y;                temp :=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x := y;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y := temp;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 loop statement consist of the keyword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followed by a statement, which is often a compound statement.</a:t>
            </a:r>
          </a:p>
          <a:p>
            <a:pPr lvl="1"/>
            <a:r>
              <a:rPr lang="en-US" dirty="0"/>
              <a:t>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             </a:t>
            </a:r>
            <a:r>
              <a:rPr lang="en-US" sz="1800" dirty="0" err="1">
                <a:latin typeface="Consolas" panose="020B0609020204030204" pitchFamily="49" charset="0"/>
              </a:rPr>
              <a:t>loop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sum := sum + a[i];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                  exit when x = SIGNAL;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process(x);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also permits an optional for prefix for a loop.</a:t>
            </a:r>
          </a:p>
          <a:p>
            <a:pPr lvl="1"/>
            <a:r>
              <a:rPr lang="en-US" dirty="0"/>
              <a:t>is especially convenient for looping over elements in an array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for i in 0..99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a[i] := a[i] + 1;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for-loop</a:t>
            </a:r>
            <a:r>
              <a:rPr lang="en-US" dirty="0"/>
              <a:t> variable,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in the above example, is implicitly declared as a variable of type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and is scoped to the loop.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6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for integers, characters, and strings.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an optional list of initial declarations (</a:t>
            </a:r>
            <a:r>
              <a:rPr lang="en-US" dirty="0">
                <a:latin typeface="Consolas" panose="020B0609020204030204" pitchFamily="49" charset="0"/>
              </a:rPr>
              <a:t>const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type</a:t>
            </a:r>
            <a:r>
              <a:rPr lang="en-US" dirty="0"/>
              <a:t> declarations) followed by one or more subprogram declarations.</a:t>
            </a:r>
          </a:p>
          <a:p>
            <a:r>
              <a:rPr lang="en-US" dirty="0"/>
              <a:t>One of the subprograms must be a parameterless procedure named “</a:t>
            </a:r>
            <a:r>
              <a:rPr lang="en-US" dirty="0">
                <a:latin typeface="Consolas" panose="020B0609020204030204" pitchFamily="49" charset="0"/>
              </a:rPr>
              <a:t>main()</a:t>
            </a:r>
            <a:r>
              <a:rPr lang="en-US" dirty="0"/>
              <a:t>”, which serves as the starting point for program execution.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main()                       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   proc main()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Keywords “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fun</a:t>
            </a:r>
            <a:r>
              <a:rPr lang="en-US" dirty="0"/>
              <a:t>” are used to start the declarations of procedures and functions, respectively.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invocations of subprograms are allowed.  </a:t>
            </a:r>
          </a:p>
          <a:p>
            <a:r>
              <a:rPr lang="en-US" dirty="0"/>
              <a:t>Subprograms are not required to be declared before they are called.</a:t>
            </a:r>
          </a:p>
          <a:p>
            <a:r>
              <a:rPr lang="en-US" dirty="0"/>
              <a:t>All subprogram names in a program must be distinct.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r>
              <a:rPr lang="en-US" dirty="0"/>
              <a:t>Similar to void functions in C</a:t>
            </a:r>
          </a:p>
          <a:p>
            <a:pPr lvl="1"/>
            <a:r>
              <a:rPr lang="en-US" dirty="0"/>
              <a:t>braces enclose initial declarations followed by statements </a:t>
            </a:r>
          </a:p>
          <a:p>
            <a:pPr lvl="1"/>
            <a:r>
              <a:rPr lang="en-US" dirty="0"/>
              <a:t>explicit “return” statements are allowed but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empty parentheses if no parameters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procedureCallStmt</a:t>
            </a:r>
            <a:r>
              <a:rPr lang="en-US" sz="1750" dirty="0">
                <a:latin typeface="Consolas" panose="020B0609020204030204" pitchFamily="49" charset="0"/>
              </a:rPr>
              <a:t> = </a:t>
            </a:r>
            <a:r>
              <a:rPr lang="en-US" sz="1750" dirty="0" err="1">
                <a:latin typeface="Consolas" panose="020B0609020204030204" pitchFamily="49" charset="0"/>
              </a:rPr>
              <a:t>procId</a:t>
            </a:r>
            <a:r>
              <a:rPr lang="en-US" sz="1750" dirty="0">
                <a:latin typeface="Consolas" panose="020B0609020204030204" pitchFamily="49" charset="0"/>
              </a:rPr>
              <a:t> "(" [ </a:t>
            </a: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] ")" ";" 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= expression { "," expression }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otherwise,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writeBoolean</a:t>
            </a:r>
            <a:r>
              <a:rPr lang="en-US" sz="1800" dirty="0">
                <a:latin typeface="Consolas" panose="020B0609020204030204" pitchFamily="49" charset="0"/>
              </a:rPr>
              <a:t>(b : Boolean)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b then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"true";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"false";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functions return 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max(x : Integer, y : Integer) : Integer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x := x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Functions cannot have variable parameters</a:t>
            </a:r>
          </a:p>
          <a:p>
            <a:pPr marL="457200" lvl="1" indent="0">
              <a:buNone/>
            </a:pPr>
            <a:r>
              <a:rPr lang="en-US" dirty="0"/>
              <a:t>(but arrays are always passed by reference, even for functions)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{ letter | digit } 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letter = 'A' .. 'Z' + </a:t>
            </a:r>
            <a:r>
              <a:rPr lang="en-US" dirty="0" err="1">
                <a:latin typeface="Consolas" panose="020B0609020204030204" pitchFamily="49" charset="0"/>
              </a:rPr>
              <a:t>'a</a:t>
            </a:r>
            <a:r>
              <a:rPr lang="en-US" dirty="0">
                <a:latin typeface="Consolas" panose="020B0609020204030204" pitchFamily="49" charset="0"/>
              </a:rPr>
              <a:t>' .. 'z'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[A-Za-z]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digit  = '0' .. '9'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[0-9]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38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Boolean  Byte     Char     Integer  and      array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class    const    else     </a:t>
            </a:r>
            <a:r>
              <a:rPr lang="en-US" sz="1900" dirty="0" err="1">
                <a:latin typeface="Consolas" panose="020B0609020204030204" pitchFamily="49" charset="0"/>
              </a:rPr>
              <a:t>enum</a:t>
            </a:r>
            <a:r>
              <a:rPr lang="en-US" sz="1900" dirty="0">
                <a:latin typeface="Consolas" panose="020B0609020204030204" pitchFamily="49" charset="0"/>
              </a:rPr>
              <a:t>     exit     false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for      fun      if       in       loop     mod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not      of       or       private  proc     protected 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public   read     </a:t>
            </a:r>
            <a:r>
              <a:rPr lang="en-US" sz="1900" dirty="0" err="1">
                <a:latin typeface="Consolas" panose="020B0609020204030204" pitchFamily="49" charset="0"/>
              </a:rPr>
              <a:t>readln</a:t>
            </a:r>
            <a:r>
              <a:rPr lang="en-US" sz="1900" dirty="0">
                <a:latin typeface="Consolas" panose="020B0609020204030204" pitchFamily="49" charset="0"/>
              </a:rPr>
              <a:t>   record   return   string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then     true     type     var      when     while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write    </a:t>
            </a:r>
            <a:r>
              <a:rPr lang="en-US" sz="1900" dirty="0" err="1">
                <a:latin typeface="Consolas" panose="020B0609020204030204" pitchFamily="49" charset="0"/>
              </a:rPr>
              <a:t>writeln</a:t>
            </a: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272" y="4778514"/>
            <a:ext cx="775545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74320" indent="-274320" algn="l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All keywords are reserved.</a:t>
            </a:r>
          </a:p>
          <a:p>
            <a:pPr marL="274320" indent="-274320" algn="l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 etc. are not</a:t>
            </a:r>
            <a:br>
              <a:rPr lang="en-US" sz="2000" dirty="0"/>
            </a:br>
            <a:r>
              <a:rPr lang="en-US" sz="2000" dirty="0"/>
              <a:t>currently used in CPRL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digits, binary/hexadecimal allowed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0b1101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0xFF18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2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2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sz="1900" dirty="0"/>
              <a:t>examples: </a:t>
            </a:r>
            <a:r>
              <a:rPr lang="en-US" sz="1900" dirty="0">
                <a:latin typeface="Consolas" panose="020B0609020204030204" pitchFamily="49" charset="0"/>
              </a:rPr>
              <a:t>"Hello, world."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"Live long and prosper."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Symbols</a:t>
            </a:r>
            <a:br>
              <a:rPr lang="en-US" dirty="0"/>
            </a:br>
            <a:r>
              <a:rPr lang="en-US" sz="2400" dirty="0"/>
              <a:t>(Delimiters, Operators, and Special Symbols)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arithmetic, bitwise, and shift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+   -   *   /   |   ^   &amp;   ~   &lt;&lt;   &gt;&gt;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relational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=   !=   &lt;   &lt;=   &gt;   &gt;=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assignment and punctuation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:=   (   )   [   ]   {   }   ,   :   ;   .   ..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special scanning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EOF, unknown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(programmer-defined identifiers) into the program.</a:t>
            </a:r>
          </a:p>
          <a:p>
            <a:pPr lvl="1"/>
            <a:r>
              <a:rPr lang="en-US" dirty="0"/>
              <a:t>Examples include constant declarations, variable declarations, type declarations, and subprogram declarations.</a:t>
            </a:r>
          </a:p>
          <a:p>
            <a:pPr lvl="1"/>
            <a:r>
              <a:rPr lang="en-US" dirty="0"/>
              <a:t>Constant, variable, and type declarations must take place before the name being introduced can be used.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</a:t>
            </a:r>
            <a:r>
              <a:rPr lang="en-US"/>
              <a:t>or </a:t>
            </a:r>
            <a:r>
              <a:rPr lang="en-US">
                <a:latin typeface="Consolas" panose="020B0609020204030204" pitchFamily="49" charset="0"/>
              </a:rPr>
              <a:t>max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4012</TotalTime>
  <Words>2793</Words>
  <Application>Microsoft Office PowerPoint</Application>
  <PresentationFormat>On-screen Show (4:3)</PresentationFormat>
  <Paragraphs>369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38 Keywords</vt:lpstr>
      <vt:lpstr>Literals</vt:lpstr>
      <vt:lpstr>Other Symbols (Delimiters, Operators, and Special Symbols)</vt:lpstr>
      <vt:lpstr>Declarations, Statements, and Expressions</vt:lpstr>
      <vt:lpstr>Declarations, Statements, and Expressions (continued)</vt:lpstr>
      <vt:lpstr>Expressions versus Statements</vt:lpstr>
      <vt:lpstr>Type Nomenclature</vt:lpstr>
      <vt:lpstr>Type Structure of CPRL</vt:lpstr>
      <vt:lpstr>CPRL Types</vt:lpstr>
      <vt:lpstr>CPRL Types (continued)</vt:lpstr>
      <vt:lpstr>Constants and Variables</vt:lpstr>
      <vt:lpstr>Constants and Variables (continued)</vt:lpstr>
      <vt:lpstr>Operators</vt:lpstr>
      <vt:lpstr>Expressions</vt:lpstr>
      <vt:lpstr>Examples: Type Equivalence</vt:lpstr>
      <vt:lpstr>Assignment Statement</vt:lpstr>
      <vt:lpstr>Compound Statement</vt:lpstr>
      <vt:lpstr>If Statement</vt:lpstr>
      <vt:lpstr>Loop and Exit Statements</vt:lpstr>
      <vt:lpstr>Loop and Exit Statements (continued)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120</cp:revision>
  <cp:lastPrinted>2020-06-01T11:54:35Z</cp:lastPrinted>
  <dcterms:created xsi:type="dcterms:W3CDTF">2005-01-15T15:50:49Z</dcterms:created>
  <dcterms:modified xsi:type="dcterms:W3CDTF">2024-07-27T14:23:11Z</dcterms:modified>
</cp:coreProperties>
</file>