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42"/>
  </p:notesMasterIdLst>
  <p:handoutMasterIdLst>
    <p:handoutMasterId r:id="rId43"/>
  </p:handoutMasterIdLst>
  <p:sldIdLst>
    <p:sldId id="256" r:id="rId2"/>
    <p:sldId id="363" r:id="rId3"/>
    <p:sldId id="257" r:id="rId4"/>
    <p:sldId id="261" r:id="rId5"/>
    <p:sldId id="268" r:id="rId6"/>
    <p:sldId id="262" r:id="rId7"/>
    <p:sldId id="266" r:id="rId8"/>
    <p:sldId id="289" r:id="rId9"/>
    <p:sldId id="276" r:id="rId10"/>
    <p:sldId id="281" r:id="rId11"/>
    <p:sldId id="270" r:id="rId12"/>
    <p:sldId id="277" r:id="rId13"/>
    <p:sldId id="278" r:id="rId14"/>
    <p:sldId id="364" r:id="rId15"/>
    <p:sldId id="348" r:id="rId16"/>
    <p:sldId id="350" r:id="rId17"/>
    <p:sldId id="351" r:id="rId18"/>
    <p:sldId id="352" r:id="rId19"/>
    <p:sldId id="290" r:id="rId20"/>
    <p:sldId id="265" r:id="rId21"/>
    <p:sldId id="263" r:id="rId22"/>
    <p:sldId id="292" r:id="rId23"/>
    <p:sldId id="353" r:id="rId24"/>
    <p:sldId id="354" r:id="rId25"/>
    <p:sldId id="275" r:id="rId26"/>
    <p:sldId id="279" r:id="rId27"/>
    <p:sldId id="271" r:id="rId28"/>
    <p:sldId id="273" r:id="rId29"/>
    <p:sldId id="357" r:id="rId30"/>
    <p:sldId id="272" r:id="rId31"/>
    <p:sldId id="366" r:id="rId32"/>
    <p:sldId id="367" r:id="rId33"/>
    <p:sldId id="274" r:id="rId34"/>
    <p:sldId id="358" r:id="rId35"/>
    <p:sldId id="359" r:id="rId36"/>
    <p:sldId id="287" r:id="rId37"/>
    <p:sldId id="362" r:id="rId38"/>
    <p:sldId id="282" r:id="rId39"/>
    <p:sldId id="284" r:id="rId40"/>
    <p:sldId id="368" r:id="rId41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31" autoAdjust="0"/>
    <p:restoredTop sz="90929"/>
  </p:normalViewPr>
  <p:slideViewPr>
    <p:cSldViewPr>
      <p:cViewPr varScale="1">
        <p:scale>
          <a:sx n="85" d="100"/>
          <a:sy n="85" d="100"/>
        </p:scale>
        <p:origin x="72" y="1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62"/>
    </p:cViewPr>
  </p:sorterViewPr>
  <p:notesViewPr>
    <p:cSldViewPr>
      <p:cViewPr varScale="1">
        <p:scale>
          <a:sx n="56" d="100"/>
          <a:sy n="56" d="100"/>
        </p:scale>
        <p:origin x="2179" y="24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r>
              <a:rPr lang="en-US" dirty="0">
                <a:latin typeface="+mn-lt"/>
              </a:rPr>
              <a:t>Lexical Analysis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r>
              <a:rPr lang="en-US">
                <a:latin typeface="+mn-lt"/>
              </a:rPr>
              <a:t>5-</a:t>
            </a:r>
            <a:fld id="{DCACF098-5A80-4312-876C-D73E621E1E63}" type="slidenum">
              <a:rPr lang="en-US">
                <a:latin typeface="+mn-lt"/>
              </a:rPr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4536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l" defTabSz="966231">
              <a:defRPr sz="1200"/>
            </a:lvl1pPr>
          </a:lstStyle>
          <a:p>
            <a:pPr>
              <a:defRPr/>
            </a:pPr>
            <a:r>
              <a:rPr lang="en-US"/>
              <a:t>Scanning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1" y="4560698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l" defTabSz="96623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fld id="{F3843D4D-8BB7-4938-A446-00ECBEA88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6425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24B482-A27D-4855-A302-895DBB519E4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7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0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B4D8F-0626-4FD9-A251-8AE57495EED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0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9004EA-C74B-44D9-BB38-6BE4B249079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58255-96C0-409F-A5A2-FAE10D8D916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2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AF7180-393F-43A0-978F-386C59E3746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7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C7EF5-5BAF-4257-970F-389CBB5E194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4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87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28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85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94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5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45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44B11-FC6C-45F2-9B8E-5E818C90EA6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43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D725A-01D5-42AB-BC03-5D937D7E84D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40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89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38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20C54-0A49-47EA-8799-98EC9054161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0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20C54-0A49-47EA-8799-98EC9054161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34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0DEA8-E5D5-4CB5-8183-8CBBD7DAFE8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207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991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5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12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4600C-41A2-44DF-A9EB-6151CC31F9A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D7FB5F-D990-4087-B2E4-7421CB3ABD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2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5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7B32E-DB87-40E3-94D8-BC3C7A7B717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67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1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5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2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8E676B1-CD50-40D4-9714-99979262E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4F29CB2-81EB-4FF6-8434-40F9E01C2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6BA5709-E90A-4811-9B2C-C6D6FC309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0CCEA7D-F72C-4CE4-BD5F-87C7038E5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3CED999-52EF-4D62-9E6A-ED6BBFC7E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29F16DD5-ADB0-44FD-B5CF-83BD6C757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8" r:id="rId3"/>
    <p:sldLayoutId id="2147483679" r:id="rId4"/>
    <p:sldLayoutId id="2147483680" r:id="rId5"/>
    <p:sldLayoutId id="2147483681" r:id="rId6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8E85DE8-C46C-440B-A514-446833F329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br>
              <a:rPr lang="en-US" dirty="0"/>
            </a:br>
            <a:r>
              <a:rPr lang="en-US" sz="3000" dirty="0"/>
              <a:t>(a.k.a. Scanning)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1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literal values and identifier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intLiteral</a:t>
            </a:r>
            <a:r>
              <a:rPr lang="en-US" sz="1800" dirty="0">
                <a:latin typeface="Consolas" pitchFamily="49" charset="0"/>
              </a:rPr>
              <a:t>("Integer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charLiteral</a:t>
            </a:r>
            <a:r>
              <a:rPr lang="en-US" sz="1800" dirty="0">
                <a:latin typeface="Consolas" pitchFamily="49" charset="0"/>
              </a:rPr>
              <a:t>("Char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stringLiteral</a:t>
            </a:r>
            <a:r>
              <a:rPr lang="en-US" sz="1800" dirty="0">
                <a:latin typeface="Consolas" pitchFamily="49" charset="0"/>
              </a:rPr>
              <a:t>("String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identifier("Identifier"),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special scanning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EOF("End-of-File"),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unknown("Unknown");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   // helper methods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2854382" y="5512071"/>
            <a:ext cx="3435236" cy="4315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200"/>
              <a:t>See source file for details.</a:t>
            </a:r>
          </a:p>
        </p:txBody>
      </p:sp>
    </p:spTree>
    <p:extLst>
      <p:ext uri="{BB962C8B-B14F-4D97-AF65-F5344CB8AC3E}">
        <p14:creationId xmlns:p14="http://schemas.microsoft.com/office/powerpoint/2010/main" val="1405181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A88D5-9A1A-4221-97DF-9E8B876D4B0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token</a:t>
            </a:r>
            <a:r>
              <a:rPr lang="en-US" dirty="0"/>
              <a:t> will be used to refer to a symbol together with additional information including</a:t>
            </a:r>
          </a:p>
          <a:p>
            <a:pPr lvl="1"/>
            <a:r>
              <a:rPr lang="en-US" dirty="0"/>
              <a:t>the position (line number and character number) of the symbol in the source file</a:t>
            </a:r>
          </a:p>
          <a:p>
            <a:pPr lvl="1"/>
            <a:r>
              <a:rPr lang="en-US" dirty="0"/>
              <a:t>the text associated with the symbol</a:t>
            </a:r>
          </a:p>
          <a:p>
            <a:r>
              <a:rPr lang="en-US" dirty="0"/>
              <a:t>The additional information provided by a token is used for error reporting, constraint analysis, and code generation, but it is not used to determine if the program is syntactically correct.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E86C77E-FD4B-49A1-8E3F-F44CE94B334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Text Associated with Symbols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average</a:t>
            </a:r>
            <a:r>
              <a:rPr lang="en-US" dirty="0"/>
              <a:t>” for an identifier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” for an integer literal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Hello, world.</a:t>
            </a:r>
            <a:r>
              <a:rPr lang="en-US" dirty="0"/>
              <a:t>” for a string literal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for  the reserved word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 for the operator 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A264655-7302-4800-9014-637360DD2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14" y="4277833"/>
            <a:ext cx="7458773" cy="15703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l"/>
            <a:r>
              <a:rPr lang="en-US" dirty="0"/>
              <a:t>The text associated with a symbol is most meaningful</a:t>
            </a:r>
          </a:p>
          <a:p>
            <a:pPr algn="l"/>
            <a:r>
              <a:rPr lang="en-US" dirty="0"/>
              <a:t>for identifiers, integer literals, character literals, and</a:t>
            </a:r>
          </a:p>
          <a:p>
            <a:pPr algn="l"/>
            <a:r>
              <a:rPr lang="en-US" dirty="0"/>
              <a:t>string literals since, in all other cases, the text can be</a:t>
            </a:r>
          </a:p>
          <a:p>
            <a:pPr algn="l"/>
            <a:r>
              <a:rPr lang="en-US" dirty="0"/>
              <a:t>inferred directly from the symbol itself.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A13AC9A-550A-47E1-8DE7-5E476B6289F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Token</a:t>
            </a:r>
            <a:r>
              <a:rPr lang="en-US" dirty="0"/>
              <a:t>: Key Properties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sv-SE" sz="1800" dirty="0">
                <a:latin typeface="Consolas" pitchFamily="49" charset="0"/>
              </a:rPr>
              <a:t>val symbol   : Symbol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sv-SE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sv-SE" sz="1800" dirty="0">
                <a:latin typeface="Consolas" pitchFamily="49" charset="0"/>
              </a:rPr>
              <a:t>val position : Position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sv-SE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sv-SE" sz="1800" dirty="0">
                <a:latin typeface="Consolas" pitchFamily="49" charset="0"/>
              </a:rPr>
              <a:t>var text     : String</a:t>
            </a: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B6BB-7076-29FA-40FC-9FFD760D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err="1">
                <a:latin typeface="Consolas" panose="020B0609020204030204" pitchFamily="49" charset="0"/>
              </a:rPr>
              <a:t>CharUtil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DD78A-F7C9-5864-5336-E5D9A0460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several methods used by the scanner for classifying characters.</a:t>
            </a:r>
          </a:p>
          <a:p>
            <a:pPr lvl="1"/>
            <a:r>
              <a:rPr lang="en-US" dirty="0"/>
              <a:t>Most of the methods provide straightforward and efficient alternatives to regular expressions.</a:t>
            </a:r>
          </a:p>
          <a:p>
            <a:r>
              <a:rPr lang="en-US" dirty="0"/>
              <a:t>Examples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only if the specified character is a letter.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</a:t>
            </a:r>
            <a:r>
              <a:rPr lang="en-US" sz="1800" dirty="0" err="1">
                <a:latin typeface="Consolas" panose="020B0609020204030204" pitchFamily="49" charset="0"/>
              </a:rPr>
              <a:t>isLetter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ch</a:t>
            </a:r>
            <a:r>
              <a:rPr lang="en-US" sz="1800" dirty="0">
                <a:latin typeface="Consolas" panose="020B0609020204030204" pitchFamily="49" charset="0"/>
              </a:rPr>
              <a:t>: Char): Boolean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= </a:t>
            </a:r>
            <a:r>
              <a:rPr lang="en-US" sz="1800" dirty="0" err="1">
                <a:latin typeface="Consolas" panose="020B0609020204030204" pitchFamily="49" charset="0"/>
              </a:rPr>
              <a:t>ch</a:t>
            </a:r>
            <a:r>
              <a:rPr lang="en-US" sz="1800" dirty="0">
                <a:latin typeface="Consolas" panose="020B0609020204030204" pitchFamily="49" charset="0"/>
              </a:rPr>
              <a:t> in '</a:t>
            </a:r>
            <a:r>
              <a:rPr lang="en-US" sz="1800" dirty="0" err="1">
                <a:latin typeface="Consolas" panose="020B0609020204030204" pitchFamily="49" charset="0"/>
              </a:rPr>
              <a:t>a'..'z</a:t>
            </a:r>
            <a:r>
              <a:rPr lang="en-US" sz="1800" dirty="0">
                <a:latin typeface="Consolas" panose="020B0609020204030204" pitchFamily="49" charset="0"/>
              </a:rPr>
              <a:t>' || </a:t>
            </a:r>
            <a:r>
              <a:rPr lang="en-US" sz="1800" dirty="0" err="1">
                <a:latin typeface="Consolas" panose="020B0609020204030204" pitchFamily="49" charset="0"/>
              </a:rPr>
              <a:t>ch</a:t>
            </a:r>
            <a:r>
              <a:rPr lang="en-US" sz="1800" dirty="0">
                <a:latin typeface="Consolas" panose="020B0609020204030204" pitchFamily="49" charset="0"/>
              </a:rPr>
              <a:t> in 'A'..'Z'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only if the specified character is a digit.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</a:t>
            </a:r>
            <a:r>
              <a:rPr lang="en-US" sz="1800" dirty="0" err="1">
                <a:latin typeface="Consolas" panose="020B0609020204030204" pitchFamily="49" charset="0"/>
              </a:rPr>
              <a:t>isDigit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ch</a:t>
            </a:r>
            <a:r>
              <a:rPr lang="en-US" sz="1800" dirty="0">
                <a:latin typeface="Consolas" panose="020B0609020204030204" pitchFamily="49" charset="0"/>
              </a:rPr>
              <a:t>: Char): Boolean = </a:t>
            </a:r>
            <a:r>
              <a:rPr lang="en-US" sz="1800" dirty="0" err="1">
                <a:latin typeface="Consolas" panose="020B0609020204030204" pitchFamily="49" charset="0"/>
              </a:rPr>
              <a:t>ch</a:t>
            </a:r>
            <a:r>
              <a:rPr lang="en-US" sz="1800" dirty="0">
                <a:latin typeface="Consolas" panose="020B0609020204030204" pitchFamily="49" charset="0"/>
              </a:rPr>
              <a:t> in '0'..'9'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1226B-D3AF-26B3-AACC-2542C7DF09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AB0F2-F799-12FD-3F7B-392A623A70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07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ErrorHandler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consistency in error reporting.</a:t>
            </a:r>
          </a:p>
          <a:p>
            <a:r>
              <a:rPr lang="en-US" dirty="0"/>
              <a:t>Key methods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if errors have been reported by the error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handler.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</a:t>
            </a:r>
            <a:r>
              <a:rPr lang="en-US" sz="1800" dirty="0" err="1">
                <a:latin typeface="Consolas" panose="020B0609020204030204" pitchFamily="49" charset="0"/>
              </a:rPr>
              <a:t>errorsExist</a:t>
            </a:r>
            <a:r>
              <a:rPr lang="en-US" sz="1800" dirty="0">
                <a:latin typeface="Consolas" panose="020B0609020204030204" pitchFamily="49" charset="0"/>
              </a:rPr>
              <a:t>() : Boolean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Reports the error.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@throws </a:t>
            </a:r>
            <a:r>
              <a:rPr lang="en-US" sz="1800" dirty="0" err="1">
                <a:latin typeface="Consolas" panose="020B0609020204030204" pitchFamily="49" charset="0"/>
              </a:rPr>
              <a:t>FatalException</a:t>
            </a:r>
            <a:r>
              <a:rPr lang="en-US" sz="1800" dirty="0">
                <a:latin typeface="Consolas" panose="020B0609020204030204" pitchFamily="49" charset="0"/>
              </a:rPr>
              <a:t> if the number of errors exceeds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                       the maximum.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</a:t>
            </a:r>
            <a:r>
              <a:rPr lang="en-US" sz="1800" dirty="0" err="1">
                <a:latin typeface="Consolas" panose="020B0609020204030204" pitchFamily="49" charset="0"/>
              </a:rPr>
              <a:t>reportError</a:t>
            </a:r>
            <a:r>
              <a:rPr lang="en-US" sz="1800" dirty="0">
                <a:latin typeface="Consolas" panose="020B0609020204030204" pitchFamily="49" charset="0"/>
              </a:rPr>
              <a:t>(e : CompilerException)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 of the parser does not implement error recovery.  When an error is encountered, the parser will print an error message and then exit.</a:t>
            </a:r>
          </a:p>
          <a:p>
            <a:r>
              <a:rPr lang="en-US" dirty="0"/>
              <a:t>Version 2 of the parser (Chapter 7) implements error recovery, whereby the parser will attempt to discover and report multiple errors within a single source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44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AF6-A719-DA81-B048-0FF73A8F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BoundedBuffer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70D7-1ADC-576C-B84A-5E2D5BD5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creates the tokens for the parser, but occasionally the parser needs to see several tokens into the future.</a:t>
            </a:r>
          </a:p>
          <a:p>
            <a:r>
              <a:rPr lang="en-US" dirty="0"/>
              <a:t>We accomplish this by storing the tokens in a bounded circular buffer.</a:t>
            </a:r>
          </a:p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BoundedBuffer</a:t>
            </a:r>
            <a:r>
              <a:rPr lang="en-US" dirty="0"/>
              <a:t> is implemented as a generic class.  The scanner instantiates it with type </a:t>
            </a:r>
            <a:r>
              <a:rPr lang="en-US" dirty="0">
                <a:latin typeface="Consolas" panose="020B0609020204030204" pitchFamily="49" charset="0"/>
              </a:rPr>
              <a:t>Token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9A7FC-52C5-C0FF-EE6A-6720F2029E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5460-BEA7-0AE4-5867-AD9504B8A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57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AF6-A719-DA81-B048-0FF73A8F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BoundedBuffer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>
                <a:latin typeface="+mn-lt"/>
              </a:rPr>
              <a:t>Constructor and Key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70D7-1ADC-576C-B84A-5E2D5BD57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3663"/>
            <a:ext cx="8229600" cy="4935537"/>
          </a:xfrm>
        </p:spPr>
        <p:txBody>
          <a:bodyPr/>
          <a:lstStyle/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</a:t>
            </a:r>
            <a:r>
              <a:rPr lang="en-US" sz="1800" dirty="0" err="1">
                <a:latin typeface="Consolas" panose="020B0609020204030204" pitchFamily="49" charset="0"/>
              </a:rPr>
              <a:t>BoundedBuffer</a:t>
            </a:r>
            <a:r>
              <a:rPr lang="en-US" sz="1800" dirty="0">
                <a:latin typeface="Consolas" panose="020B0609020204030204" pitchFamily="49" charset="0"/>
              </a:rPr>
              <a:t>&lt;E&gt;(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capacity: Int)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/**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* Return the element at index </a:t>
            </a:r>
            <a:r>
              <a:rPr lang="en-US" sz="1800" dirty="0" err="1">
                <a:latin typeface="Consolas" panose="020B0609020204030204" pitchFamily="49" charset="0"/>
              </a:rPr>
              <a:t>i.</a:t>
            </a:r>
            <a:r>
              <a:rPr lang="en-US" sz="1800" dirty="0">
                <a:latin typeface="Consolas" panose="020B0609020204030204" pitchFamily="49" charset="0"/>
              </a:rPr>
              <a:t>  Does not remove the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* element.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*/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operator fun get(i : Int) : E? ...</a:t>
            </a:r>
          </a:p>
          <a:p>
            <a:pPr marL="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/**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* Add an element to the buffer.  Overwrites if the buffer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* is full.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*/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fun add(e : E) ...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9A7FC-52C5-C0FF-EE6A-6720F2029E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5460-BEA7-0AE4-5867-AD9504B8A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  <a:br>
              <a:rPr lang="en-US" dirty="0"/>
            </a:br>
            <a:r>
              <a:rPr lang="en-US" sz="2400" dirty="0"/>
              <a:t>(Lexical Analyzer)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is essentially a type of iterator that steps through the tokens in a source file one token at a time.</a:t>
            </a:r>
          </a:p>
          <a:p>
            <a:pPr lvl="1"/>
            <a:r>
              <a:rPr lang="en-US" dirty="0"/>
              <a:t>Consumes characters from the source code file (via 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  <a:r>
              <a:rPr lang="en-US" dirty="0"/>
              <a:t>) as it constructs the tokens.</a:t>
            </a:r>
          </a:p>
          <a:p>
            <a:pPr lvl="1"/>
            <a:r>
              <a:rPr lang="en-US" dirty="0"/>
              <a:t>Removes extraneous white space and comments.</a:t>
            </a:r>
          </a:p>
          <a:p>
            <a:pPr lvl="1"/>
            <a:r>
              <a:rPr lang="en-US" dirty="0"/>
              <a:t>Produces tokens (to be consumed by the parser) as output.</a:t>
            </a:r>
          </a:p>
          <a:p>
            <a:pPr lvl="1"/>
            <a:r>
              <a:rPr lang="en-US" dirty="0"/>
              <a:t>Detects and reports lexical errors.  Returns </a:t>
            </a:r>
            <a:r>
              <a:rPr lang="en-US" dirty="0" err="1">
                <a:latin typeface="Consolas" panose="020B0609020204030204" pitchFamily="49" charset="0"/>
              </a:rPr>
              <a:t>Symbol.unknown</a:t>
            </a:r>
            <a:r>
              <a:rPr lang="en-US" dirty="0"/>
              <a:t> if a lexical error is encountered.</a:t>
            </a:r>
          </a:p>
          <a:p>
            <a:r>
              <a:rPr lang="en-US" dirty="0"/>
              <a:t>At any point during the iteration, you can examine the current token and several tokens into the future before advancing to the token.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10B8BEB-5AFE-4A87-A7C7-1B304232969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CABC-5706-DCCE-BBBE-CF9ADE70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/>
              <a:t>Lexical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5638-2B26-D7A1-BF9D-09120DF50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The role of lexical analysis or scanning is to identify the basic lexical units of the language, which are called the symbols or tokens of the language.</a:t>
            </a:r>
          </a:p>
          <a:p>
            <a:r>
              <a:rPr lang="en-US" dirty="0"/>
              <a:t>Primary class for lexical analysis: Scanner</a:t>
            </a:r>
          </a:p>
          <a:p>
            <a:r>
              <a:rPr lang="en-US" dirty="0"/>
              <a:t>Helper classes</a:t>
            </a:r>
          </a:p>
          <a:p>
            <a:pPr lvl="1"/>
            <a:r>
              <a:rPr lang="en-US" dirty="0"/>
              <a:t>in package </a:t>
            </a:r>
            <a:r>
              <a:rPr lang="en-US" dirty="0" err="1">
                <a:latin typeface="Consolas" panose="020B0609020204030204" pitchFamily="49" charset="0"/>
              </a:rPr>
              <a:t>edu.citadel.common</a:t>
            </a:r>
            <a:r>
              <a:rPr lang="en-US" dirty="0"/>
              <a:t> (for any compiler project)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Position		•  Source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BoundedBuffer</a:t>
            </a:r>
            <a:r>
              <a:rPr lang="en-US" dirty="0">
                <a:latin typeface="Consolas" panose="020B0609020204030204" pitchFamily="49" charset="0"/>
              </a:rPr>
              <a:t>	•  </a:t>
            </a:r>
            <a:r>
              <a:rPr lang="en-US" dirty="0" err="1">
                <a:latin typeface="Consolas" panose="020B0609020204030204" pitchFamily="49" charset="0"/>
              </a:rPr>
              <a:t>CharUtil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ErrorHandler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in package </a:t>
            </a:r>
            <a:r>
              <a:rPr lang="en-US" dirty="0" err="1">
                <a:latin typeface="Consolas" panose="020B0609020204030204" pitchFamily="49" charset="0"/>
              </a:rPr>
              <a:t>edu.citadel.cprl</a:t>
            </a:r>
            <a:r>
              <a:rPr lang="en-US" dirty="0"/>
              <a:t> (specific to CPRL)</a:t>
            </a:r>
          </a:p>
          <a:p>
            <a:pPr lvl="2"/>
            <a:r>
              <a:rPr lang="en-US" dirty="0"/>
              <a:t>Symbol		•  Token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5656E-BE7E-A445-1519-BCC541696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AEE7A-C761-4A0B-1EB2-046E6B46A8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</p:spPr>
        <p:txBody>
          <a:bodyPr/>
          <a:lstStyle/>
          <a:p>
            <a:r>
              <a:rPr lang="en-US"/>
              <a:t>Slide </a:t>
            </a:r>
            <a:fld id="{F24FBFC6-354B-48EC-90A0-2DE180DF9E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70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765E4B-6754-4330-80FA-608A8D8C15E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658064" y="469264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Scanner</a:t>
            </a:r>
          </a:p>
        </p:txBody>
      </p:sp>
      <p:cxnSp>
        <p:nvCxnSpPr>
          <p:cNvPr id="10246" name="AutoShape 5"/>
          <p:cNvCxnSpPr>
            <a:cxnSpLocks noChangeShapeType="1"/>
            <a:stCxn id="10247" idx="2"/>
            <a:endCxn id="10245" idx="0"/>
          </p:cNvCxnSpPr>
          <p:nvPr/>
        </p:nvCxnSpPr>
        <p:spPr bwMode="auto">
          <a:xfrm>
            <a:off x="4571673" y="4238087"/>
            <a:ext cx="791" cy="4545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607447" y="3898891"/>
            <a:ext cx="7928452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'y'   ' '   ':'   '='   ' '   'x'   ' '   '+'   ' '   '1'   '0'   '0'</a:t>
            </a:r>
          </a:p>
        </p:txBody>
      </p:sp>
      <p:cxnSp>
        <p:nvCxnSpPr>
          <p:cNvPr id="10248" name="AutoShape 7"/>
          <p:cNvCxnSpPr>
            <a:cxnSpLocks noChangeShapeType="1"/>
            <a:stCxn id="10245" idx="2"/>
            <a:endCxn id="10259" idx="0"/>
          </p:cNvCxnSpPr>
          <p:nvPr/>
        </p:nvCxnSpPr>
        <p:spPr bwMode="auto">
          <a:xfrm flipH="1">
            <a:off x="4572000" y="5149841"/>
            <a:ext cx="464" cy="5000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59" name="AutoShape 14"/>
          <p:cNvSpPr>
            <a:spLocks noChangeArrowheads="1"/>
          </p:cNvSpPr>
          <p:nvPr/>
        </p:nvSpPr>
        <p:spPr bwMode="auto">
          <a:xfrm>
            <a:off x="4480560" y="5649912"/>
            <a:ext cx="182880" cy="18288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 sz="1800"/>
          </a:p>
        </p:txBody>
      </p:sp>
      <p:sp>
        <p:nvSpPr>
          <p:cNvPr id="10250" name="Rectangle 16"/>
          <p:cNvSpPr>
            <a:spLocks noChangeArrowheads="1"/>
          </p:cNvSpPr>
          <p:nvPr/>
        </p:nvSpPr>
        <p:spPr bwMode="auto">
          <a:xfrm>
            <a:off x="3658064" y="298449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Source</a:t>
            </a:r>
          </a:p>
        </p:txBody>
      </p:sp>
      <p:sp>
        <p:nvSpPr>
          <p:cNvPr id="10251" name="AutoShape 17"/>
          <p:cNvSpPr>
            <a:spLocks noChangeArrowheads="1"/>
          </p:cNvSpPr>
          <p:nvPr/>
        </p:nvSpPr>
        <p:spPr bwMode="auto">
          <a:xfrm>
            <a:off x="3719668" y="1476564"/>
            <a:ext cx="1705596" cy="1147369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source</a:t>
            </a:r>
          </a:p>
          <a:p>
            <a:r>
              <a:rPr lang="en-US" sz="1800" dirty="0"/>
              <a:t>code file</a:t>
            </a:r>
          </a:p>
          <a:p>
            <a:r>
              <a:rPr lang="en-US" sz="1800" dirty="0">
                <a:latin typeface="Consolas" pitchFamily="49" charset="0"/>
              </a:rPr>
              <a:t>y := x + 100</a:t>
            </a:r>
          </a:p>
        </p:txBody>
      </p:sp>
      <p:cxnSp>
        <p:nvCxnSpPr>
          <p:cNvPr id="10252" name="AutoShape 18"/>
          <p:cNvCxnSpPr>
            <a:cxnSpLocks noChangeShapeType="1"/>
            <a:stCxn id="10251" idx="2"/>
            <a:endCxn id="10250" idx="0"/>
          </p:cNvCxnSpPr>
          <p:nvPr/>
        </p:nvCxnSpPr>
        <p:spPr bwMode="auto">
          <a:xfrm flipH="1">
            <a:off x="4572464" y="2548079"/>
            <a:ext cx="2" cy="43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3" name="AutoShape 19"/>
          <p:cNvCxnSpPr>
            <a:cxnSpLocks noChangeShapeType="1"/>
            <a:stCxn id="10250" idx="2"/>
            <a:endCxn id="10247" idx="0"/>
          </p:cNvCxnSpPr>
          <p:nvPr/>
        </p:nvCxnSpPr>
        <p:spPr bwMode="auto">
          <a:xfrm flipH="1">
            <a:off x="4571673" y="3441691"/>
            <a:ext cx="791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92E706B-7A5E-CCAB-6B0C-45EF838DF712}"/>
              </a:ext>
            </a:extLst>
          </p:cNvPr>
          <p:cNvGrpSpPr/>
          <p:nvPr/>
        </p:nvGrpSpPr>
        <p:grpSpPr>
          <a:xfrm>
            <a:off x="342900" y="5715000"/>
            <a:ext cx="8458200" cy="339725"/>
            <a:chOff x="304800" y="5334000"/>
            <a:chExt cx="8458200" cy="339725"/>
          </a:xfrm>
        </p:grpSpPr>
        <p:sp>
          <p:nvSpPr>
            <p:cNvPr id="3" name="Text Box 9">
              <a:extLst>
                <a:ext uri="{FF2B5EF4-FFF2-40B4-BE49-F238E27FC236}">
                  <a16:creationId xmlns:a16="http://schemas.microsoft.com/office/drawing/2014/main" id="{574FCAE3-4D41-9107-4614-2347605E8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[“y”, (1, 1)]</a:t>
              </a:r>
            </a:p>
          </p:txBody>
        </p:sp>
        <p:sp>
          <p:nvSpPr>
            <p:cNvPr id="4" name="Text Box 10">
              <a:extLst>
                <a:ext uri="{FF2B5EF4-FFF2-40B4-BE49-F238E27FC236}">
                  <a16:creationId xmlns:a16="http://schemas.microsoft.com/office/drawing/2014/main" id="{086153EB-2445-0336-AA7E-7B54D008CA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7522" y="5334000"/>
              <a:ext cx="101758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:= [(1, 3)]</a:t>
              </a:r>
            </a:p>
          </p:txBody>
        </p:sp>
        <p:sp>
          <p:nvSpPr>
            <p:cNvPr id="5" name="Text Box 11">
              <a:extLst>
                <a:ext uri="{FF2B5EF4-FFF2-40B4-BE49-F238E27FC236}">
                  <a16:creationId xmlns:a16="http://schemas.microsoft.com/office/drawing/2014/main" id="{2EA12349-0AD5-E31C-2091-BE29D7565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0594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[“x”, (1, 6)]</a:t>
              </a:r>
            </a:p>
          </p:txBody>
        </p:sp>
        <p:sp>
          <p:nvSpPr>
            <p:cNvPr id="6" name="Text Box 12">
              <a:extLst>
                <a:ext uri="{FF2B5EF4-FFF2-40B4-BE49-F238E27FC236}">
                  <a16:creationId xmlns:a16="http://schemas.microsoft.com/office/drawing/2014/main" id="{D42D886B-6BEC-1C9B-1E51-D52B3C905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3316" y="5334000"/>
              <a:ext cx="9604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+ [(1, 8)]</a:t>
              </a:r>
            </a:p>
          </p:txBody>
        </p:sp>
        <p:sp>
          <p:nvSpPr>
            <p:cNvPr id="8" name="Text Box 13">
              <a:extLst>
                <a:ext uri="{FF2B5EF4-FFF2-40B4-BE49-F238E27FC236}">
                  <a16:creationId xmlns:a16="http://schemas.microsoft.com/office/drawing/2014/main" id="{ABAA1931-2D98-B9C3-6494-5CEA4741C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9237" y="5334000"/>
              <a:ext cx="2163763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intLiteral [(“1”, (1, 10)]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Constructor, Properties,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...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@constructor Construct scanner with its associated source,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             number of lookahead tokens, and error handler.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class Scanner(private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source : Source, k : Int,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private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 : ErrorHandler)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token; equivalent to lookahead(1).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token : Token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symbol; equivalent to lookahead(1).symbol.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symbol : Symbol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Constructor, Properties,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sz="2400" dirty="0">
                <a:latin typeface="+mn-lt"/>
              </a:rPr>
              <a:t> (continued)</a:t>
            </a:r>
            <a:endParaRPr lang="en-US" dirty="0">
              <a:latin typeface="+mn-lt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text; equivalent to lookahead(1).text.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text : String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position; equivalent to lookahead(1).position.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position : Position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</a:t>
            </a:r>
            <a:r>
              <a:rPr lang="en-US" sz="1800" dirty="0" err="1">
                <a:latin typeface="Consolas" pitchFamily="49" charset="0"/>
              </a:rPr>
              <a:t>ith</a:t>
            </a:r>
            <a:r>
              <a:rPr lang="en-US" sz="1800" dirty="0">
                <a:latin typeface="Consolas" pitchFamily="49" charset="0"/>
              </a:rPr>
              <a:t> lookahead token.  Valid parameter values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are in the range 1..k; i.e., the first (current) lookahead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token is lookahead(1).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 lookahead(i : Int) : Token</a:t>
            </a:r>
          </a:p>
        </p:txBody>
      </p:sp>
    </p:spTree>
    <p:extLst>
      <p:ext uri="{BB962C8B-B14F-4D97-AF65-F5344CB8AC3E}">
        <p14:creationId xmlns:p14="http://schemas.microsoft.com/office/powerpoint/2010/main" val="1707348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Constructor, Properties,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sz="2400" dirty="0">
                <a:latin typeface="+mn-lt"/>
              </a:rPr>
              <a:t> (continued)</a:t>
            </a:r>
            <a:endParaRPr lang="en-US" dirty="0">
              <a:latin typeface="+mn-lt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the scanner one token.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 advance()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next token in the source file.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fun </a:t>
            </a:r>
            <a:r>
              <a:rPr lang="en-US" sz="1800" dirty="0" err="1">
                <a:latin typeface="Consolas" pitchFamily="49" charset="0"/>
              </a:rPr>
              <a:t>nextToken</a:t>
            </a:r>
            <a:r>
              <a:rPr lang="en-US" sz="1800" dirty="0">
                <a:latin typeface="Consolas" pitchFamily="49" charset="0"/>
              </a:rPr>
              <a:t>() : Token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979306-7BE0-DD29-111A-ED77D0B3EC9F}"/>
              </a:ext>
            </a:extLst>
          </p:cNvPr>
          <p:cNvSpPr txBox="1"/>
          <p:nvPr/>
        </p:nvSpPr>
        <p:spPr>
          <a:xfrm>
            <a:off x="851560" y="4050268"/>
            <a:ext cx="3339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note that </a:t>
            </a:r>
            <a:r>
              <a:rPr lang="en-US" sz="1800" dirty="0" err="1"/>
              <a:t>nextToken</a:t>
            </a:r>
            <a:r>
              <a:rPr lang="en-US" sz="1800" dirty="0"/>
              <a:t>() is private</a:t>
            </a:r>
          </a:p>
        </p:txBody>
      </p:sp>
    </p:spTree>
    <p:extLst>
      <p:ext uri="{BB962C8B-B14F-4D97-AF65-F5344CB8AC3E}">
        <p14:creationId xmlns:p14="http://schemas.microsoft.com/office/powerpoint/2010/main" val="3594069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20F1-2058-5AFA-0CEA-6F251E40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Properties</a:t>
            </a:r>
            <a:br>
              <a:rPr lang="en-US" dirty="0"/>
            </a:br>
            <a:r>
              <a:rPr lang="en-US" dirty="0"/>
              <a:t>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13F39-A336-F633-6EB4-53FEEC42A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Properties </a:t>
            </a:r>
            <a:r>
              <a:rPr lang="en-US" sz="2300" dirty="0">
                <a:latin typeface="Consolas" panose="020B0609020204030204" pitchFamily="49" charset="0"/>
              </a:rPr>
              <a:t>token</a:t>
            </a:r>
            <a:r>
              <a:rPr lang="en-US" sz="2300" dirty="0"/>
              <a:t>, s</a:t>
            </a:r>
            <a:r>
              <a:rPr lang="en-US" sz="2300" dirty="0">
                <a:latin typeface="Consolas" panose="020B0609020204030204" pitchFamily="49" charset="0"/>
              </a:rPr>
              <a:t>ymbol</a:t>
            </a:r>
            <a:r>
              <a:rPr lang="en-US" sz="2300" dirty="0"/>
              <a:t>, </a:t>
            </a:r>
            <a:r>
              <a:rPr lang="en-US" sz="2300" dirty="0">
                <a:latin typeface="Consolas" panose="020B0609020204030204" pitchFamily="49" charset="0"/>
              </a:rPr>
              <a:t>text</a:t>
            </a:r>
            <a:r>
              <a:rPr lang="en-US" sz="2300" dirty="0"/>
              <a:t>, and p</a:t>
            </a:r>
            <a:r>
              <a:rPr lang="en-US" sz="2300" dirty="0">
                <a:latin typeface="Consolas" panose="020B0609020204030204" pitchFamily="49" charset="0"/>
              </a:rPr>
              <a:t>osition</a:t>
            </a:r>
            <a:r>
              <a:rPr lang="en-US" sz="2300" dirty="0"/>
              <a:t> are simply convenience properties.</a:t>
            </a:r>
          </a:p>
          <a:p>
            <a:pPr lvl="1"/>
            <a:r>
              <a:rPr lang="en-US" dirty="0"/>
              <a:t>values can be derived by calling </a:t>
            </a:r>
            <a:r>
              <a:rPr lang="en-US" dirty="0">
                <a:latin typeface="Consolas" panose="020B0609020204030204" pitchFamily="49" charset="0"/>
              </a:rPr>
              <a:t>lookahead(1)</a:t>
            </a:r>
          </a:p>
          <a:p>
            <a:r>
              <a:rPr lang="en-US" sz="2300" dirty="0"/>
              <a:t>Most parsing decisions can be made by using the symbol returned </a:t>
            </a:r>
            <a:r>
              <a:rPr lang="en-US" sz="2300"/>
              <a:t>from property </a:t>
            </a:r>
            <a:r>
              <a:rPr lang="en-US" sz="2300" dirty="0">
                <a:latin typeface="Consolas" panose="020B0609020204030204" pitchFamily="49" charset="0"/>
              </a:rPr>
              <a:t>symbol</a:t>
            </a:r>
            <a:r>
              <a:rPr lang="en-US" sz="2300" dirty="0"/>
              <a:t>.</a:t>
            </a:r>
          </a:p>
          <a:p>
            <a:r>
              <a:rPr lang="en-US" sz="2300" dirty="0"/>
              <a:t>Occasionally the parser will need to see additional lookahead tokens.</a:t>
            </a:r>
          </a:p>
          <a:p>
            <a:pPr lvl="1"/>
            <a:r>
              <a:rPr lang="en-US" dirty="0"/>
              <a:t>calls </a:t>
            </a:r>
            <a:r>
              <a:rPr lang="en-US" dirty="0">
                <a:latin typeface="Consolas" panose="020B0609020204030204" pitchFamily="49" charset="0"/>
              </a:rPr>
              <a:t>lookahead(2)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lookahead(3)</a:t>
            </a:r>
            <a:r>
              <a:rPr lang="en-US" dirty="0"/>
              <a:t>, etc.</a:t>
            </a:r>
          </a:p>
          <a:p>
            <a:r>
              <a:rPr lang="en-US" sz="2300" dirty="0"/>
              <a:t>Method </a:t>
            </a:r>
            <a:r>
              <a:rPr lang="en-US" sz="2300" dirty="0">
                <a:latin typeface="Consolas" panose="020B0609020204030204" pitchFamily="49" charset="0"/>
              </a:rPr>
              <a:t>advance()</a:t>
            </a:r>
            <a:r>
              <a:rPr lang="en-US" sz="2300" dirty="0"/>
              <a:t> calls </a:t>
            </a:r>
            <a:r>
              <a:rPr lang="en-US" sz="2300" dirty="0" err="1">
                <a:latin typeface="Consolas" panose="020B0609020204030204" pitchFamily="49" charset="0"/>
              </a:rPr>
              <a:t>nextToken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sz="2300" dirty="0"/>
              <a:t> and adds the returned token to the token buffer.</a:t>
            </a:r>
          </a:p>
          <a:p>
            <a:r>
              <a:rPr lang="en-US" sz="2300" dirty="0"/>
              <a:t>Method </a:t>
            </a:r>
            <a:r>
              <a:rPr lang="en-US" sz="2300" dirty="0" err="1"/>
              <a:t>nextToken</a:t>
            </a:r>
            <a:r>
              <a:rPr lang="en-US" sz="2300" dirty="0"/>
              <a:t>() is the longest method.</a:t>
            </a:r>
          </a:p>
          <a:p>
            <a:pPr lvl="1"/>
            <a:r>
              <a:rPr lang="en-US" dirty="0"/>
              <a:t>responsible for combining characters into tokens.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A79-DB7C-6A81-9BFC-0755381931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1C3D3-14D0-ED4A-98FA-59B3BC893D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41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itchFamily="49" charset="0"/>
              </a:rPr>
              <a:t>nextToken</a:t>
            </a:r>
            <a:r>
              <a:rPr lang="en-US" dirty="0">
                <a:latin typeface="Consolas" pitchFamily="49" charset="0"/>
              </a:rPr>
              <a:t>()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private fun </a:t>
            </a:r>
            <a:r>
              <a:rPr lang="en-US" sz="1750" dirty="0" err="1">
                <a:latin typeface="Consolas" pitchFamily="49" charset="0"/>
              </a:rPr>
              <a:t>nextToken</a:t>
            </a:r>
            <a:r>
              <a:rPr lang="en-US" sz="1750" dirty="0">
                <a:latin typeface="Consolas" pitchFamily="49" charset="0"/>
              </a:rPr>
              <a:t>() : Token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symbol : Symbol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>
                <a:latin typeface="Consolas" pitchFamily="49" charset="0"/>
              </a:rPr>
              <a:t>    var position = Position()</a:t>
            </a: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text = ""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try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</a:t>
            </a:r>
            <a:r>
              <a:rPr lang="en-US" sz="1750" dirty="0" err="1">
                <a:latin typeface="Consolas" pitchFamily="49" charset="0"/>
              </a:rPr>
              <a:t>skipWhiteSpace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// currently at starting character of next token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position = </a:t>
            </a:r>
            <a:r>
              <a:rPr lang="en-US" sz="1750" dirty="0" err="1">
                <a:latin typeface="Consolas" pitchFamily="49" charset="0"/>
              </a:rPr>
              <a:t>source.charPosition</a:t>
            </a: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if (</a:t>
            </a:r>
            <a:r>
              <a:rPr lang="en-US" sz="1750" dirty="0" err="1">
                <a:latin typeface="Consolas" pitchFamily="49" charset="0"/>
              </a:rPr>
              <a:t>source.currentChar</a:t>
            </a:r>
            <a:r>
              <a:rPr lang="en-US" sz="1750" dirty="0">
                <a:latin typeface="Consolas" pitchFamily="49" charset="0"/>
              </a:rPr>
              <a:t> == </a:t>
            </a:r>
            <a:r>
              <a:rPr lang="en-US" sz="1750" dirty="0" err="1">
                <a:latin typeface="Consolas" pitchFamily="49" charset="0"/>
              </a:rPr>
              <a:t>Source.EOF</a:t>
            </a:r>
            <a:r>
              <a:rPr lang="en-US" sz="175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// set symbol but don't advance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symbol = Symbol.EOF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8566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itchFamily="49" charset="0"/>
              </a:rPr>
              <a:t>nextToken</a:t>
            </a:r>
            <a:r>
              <a:rPr lang="en-US" dirty="0">
                <a:latin typeface="Consolas" pitchFamily="49" charset="0"/>
              </a:rPr>
              <a:t>()</a:t>
            </a:r>
            <a:br>
              <a:rPr lang="en-US" dirty="0">
                <a:latin typeface="Consolas" pitchFamily="49" charset="0"/>
              </a:rPr>
            </a:br>
            <a:r>
              <a:rPr lang="en-US" sz="2400" dirty="0"/>
              <a:t>(continued)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45720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else if (</a:t>
            </a:r>
            <a:r>
              <a:rPr lang="en-US" sz="1750" dirty="0" err="1">
                <a:latin typeface="Consolas" pitchFamily="49" charset="0"/>
              </a:rPr>
              <a:t>CharUtil.isLetter</a:t>
            </a:r>
            <a:r>
              <a:rPr lang="en-US" sz="1750" dirty="0">
                <a:latin typeface="Consolas" pitchFamily="49" charset="0"/>
              </a:rPr>
              <a:t>(</a:t>
            </a:r>
            <a:r>
              <a:rPr lang="en-US" sz="1750" dirty="0" err="1">
                <a:latin typeface="Consolas" pitchFamily="49" charset="0"/>
              </a:rPr>
              <a:t>source.currentChar.toChar</a:t>
            </a:r>
            <a:r>
              <a:rPr lang="en-US" sz="175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</a:t>
            </a:r>
            <a:r>
              <a:rPr lang="en-US" sz="1750" dirty="0" err="1">
                <a:latin typeface="Consolas" pitchFamily="49" charset="0"/>
              </a:rPr>
              <a:t>val</a:t>
            </a:r>
            <a:r>
              <a:rPr lang="en-US" sz="1750" dirty="0">
                <a:latin typeface="Consolas" pitchFamily="49" charset="0"/>
              </a:rPr>
              <a:t> idString = scanIdentifier()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symbol = getIdentifierSymbol(idString)</a:t>
            </a:r>
          </a:p>
          <a:p>
            <a:pPr marL="0" indent="0">
              <a:spcBef>
                <a:spcPts val="0"/>
              </a:spcBef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if (symbol == Symbol.identifier)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text = idString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else if (</a:t>
            </a:r>
            <a:r>
              <a:rPr lang="en-US" sz="1750" dirty="0" err="1">
                <a:latin typeface="Consolas" pitchFamily="49" charset="0"/>
              </a:rPr>
              <a:t>CharUtil.isDigit</a:t>
            </a:r>
            <a:r>
              <a:rPr lang="en-US" sz="1750" dirty="0">
                <a:latin typeface="Consolas" pitchFamily="49" charset="0"/>
              </a:rPr>
              <a:t>(</a:t>
            </a:r>
            <a:r>
              <a:rPr lang="en-US" sz="1750" dirty="0" err="1">
                <a:latin typeface="Consolas" pitchFamily="49" charset="0"/>
              </a:rPr>
              <a:t>source.currentChar.toChar</a:t>
            </a:r>
            <a:r>
              <a:rPr lang="en-US" sz="175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symbol = Symbol.intLiteral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text   = scanIntegerLiteral()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2998659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574C79-5C2A-477B-9E6C-CDFA628FBC9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anose="020B0609020204030204" pitchFamily="49" charset="0"/>
              </a:rPr>
              <a:t>+</a:t>
            </a:r>
            <a:r>
              <a:rPr lang="en-US" sz="2400" dirty="0"/>
              <a:t>” and “</a:t>
            </a:r>
            <a:r>
              <a:rPr lang="en-US" sz="2400" dirty="0">
                <a:latin typeface="Consolas" panose="020B0609020204030204" pitchFamily="49" charset="0"/>
              </a:rPr>
              <a:t>-</a:t>
            </a:r>
            <a:r>
              <a:rPr lang="en-US" sz="2400" dirty="0"/>
              <a:t>” symbols)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45720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when (</a:t>
            </a:r>
            <a:r>
              <a:rPr lang="en-US" sz="1750" dirty="0" err="1">
                <a:latin typeface="Consolas" pitchFamily="49" charset="0"/>
              </a:rPr>
              <a:t>source.currentChar.toChar</a:t>
            </a:r>
            <a:r>
              <a:rPr lang="en-US" sz="1750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'+'  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symbol = Symbol.plus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'-'  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symbol = Symbol.minus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dirty="0"/>
              <a:t>” and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2400" dirty="0"/>
              <a:t> ” symbols)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45720" rIns="92075" bIns="46038" numCol="1" anchor="t" anchorCtr="0" compatLnSpc="1">
            <a:prstTxWarp prst="textNoShape">
              <a:avLst/>
            </a:prstTxWarp>
          </a:bodyPr>
          <a:lstStyle/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'&lt;'  -&gt;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{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if (</a:t>
            </a:r>
            <a:r>
              <a:rPr lang="en-US" sz="1750" dirty="0" err="1">
                <a:latin typeface="Consolas" pitchFamily="49" charset="0"/>
              </a:rPr>
              <a:t>source.currentChar.toChar</a:t>
            </a:r>
            <a:r>
              <a:rPr lang="en-US" sz="1750" dirty="0">
                <a:latin typeface="Consolas" pitchFamily="49" charset="0"/>
              </a:rPr>
              <a:t>() == '=')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  {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    symbol = </a:t>
            </a:r>
            <a:r>
              <a:rPr lang="en-US" sz="1750" dirty="0" err="1">
                <a:latin typeface="Consolas" pitchFamily="49" charset="0"/>
              </a:rPr>
              <a:t>Symbol.lessOrEqual</a:t>
            </a:r>
            <a:endParaRPr lang="en-US" sz="175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  }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else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    symbol = </a:t>
            </a:r>
            <a:r>
              <a:rPr lang="en-US" sz="1750" dirty="0" err="1">
                <a:latin typeface="Consolas" pitchFamily="49" charset="0"/>
              </a:rPr>
              <a:t>Symbol.lessThan</a:t>
            </a:r>
            <a:endParaRPr lang="en-US" sz="175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}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75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returning the token)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catch (e : </a:t>
            </a:r>
            <a:r>
              <a:rPr lang="en-US" sz="1750" dirty="0" err="1">
                <a:latin typeface="Consolas" pitchFamily="49" charset="0"/>
              </a:rPr>
              <a:t>ScannerException</a:t>
            </a:r>
            <a:r>
              <a:rPr lang="en-US" sz="175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return Token(symbol, position, text)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19046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3303385-51F6-4264-8F7A-C6543F3FF07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300" dirty="0"/>
              <a:t>Class 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2300" dirty="0"/>
              <a:t> encapsulates the concept of a position in a source file.</a:t>
            </a:r>
          </a:p>
          <a:p>
            <a:pPr lvl="1"/>
            <a:r>
              <a:rPr lang="en-US" dirty="0"/>
              <a:t>used primarily for error reporting</a:t>
            </a:r>
          </a:p>
          <a:p>
            <a:r>
              <a:rPr lang="en-US" sz="2300" dirty="0"/>
              <a:t>The position is characterized by an ordered pair of integers.</a:t>
            </a:r>
          </a:p>
          <a:p>
            <a:pPr lvl="1"/>
            <a:r>
              <a:rPr lang="en-US" dirty="0"/>
              <a:t>line number relative to the source file</a:t>
            </a:r>
          </a:p>
          <a:p>
            <a:pPr lvl="1"/>
            <a:r>
              <a:rPr lang="en-US" dirty="0"/>
              <a:t>character number relative to that line</a:t>
            </a:r>
          </a:p>
          <a:p>
            <a:r>
              <a:rPr lang="en-US" sz="2300" dirty="0"/>
              <a:t>Note: 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2300" dirty="0"/>
              <a:t> objects are immutable – once created they can’t be modified.</a:t>
            </a:r>
          </a:p>
          <a:p>
            <a:r>
              <a:rPr lang="en-US" dirty="0"/>
              <a:t>Primary constructor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class Position(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lineNumber</a:t>
            </a:r>
            <a:r>
              <a:rPr lang="en-US" sz="1800" dirty="0">
                <a:latin typeface="Consolas" pitchFamily="49" charset="0"/>
              </a:rPr>
              <a:t> : Int = 0,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charNumber</a:t>
            </a:r>
            <a:r>
              <a:rPr lang="en-US" sz="1800" dirty="0">
                <a:latin typeface="Consolas" pitchFamily="49" charset="0"/>
              </a:rPr>
              <a:t> : Int = 0)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F2014D-88CC-428A-9931-0B53D727479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Scanning an Integer Literal</a:t>
            </a:r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9600" cy="4935537"/>
          </a:xfrm>
          <a:noFill/>
        </p:spPr>
        <p:txBody>
          <a:bodyPr lIns="182880" tIns="9144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private fun </a:t>
            </a:r>
            <a:r>
              <a:rPr lang="en-US" sz="1600" dirty="0" err="1">
                <a:latin typeface="Consolas" pitchFamily="49" charset="0"/>
              </a:rPr>
              <a:t>scanIntLiteral</a:t>
            </a:r>
            <a:r>
              <a:rPr lang="en-US" sz="1600" dirty="0">
                <a:latin typeface="Consolas" pitchFamily="49" charset="0"/>
              </a:rPr>
              <a:t>(): String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// assumes that </a:t>
            </a:r>
            <a:r>
              <a:rPr lang="en-US" sz="1600" dirty="0" err="1">
                <a:latin typeface="Consolas" pitchFamily="49" charset="0"/>
              </a:rPr>
              <a:t>source.currentChar</a:t>
            </a:r>
            <a:r>
              <a:rPr lang="en-US" sz="1600" dirty="0">
                <a:latin typeface="Consolas" pitchFamily="49" charset="0"/>
              </a:rPr>
              <a:t> is the first digit of the integer literal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assert(</a:t>
            </a:r>
            <a:r>
              <a:rPr lang="en-US" sz="1600" dirty="0" err="1">
                <a:latin typeface="Consolas" pitchFamily="49" charset="0"/>
              </a:rPr>
              <a:t>CharUtil.isDigit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source.currentChar.toChar</a:t>
            </a:r>
            <a:r>
              <a:rPr lang="en-US" sz="160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 err="1">
                <a:latin typeface="Consolas" pitchFamily="49" charset="0"/>
              </a:rPr>
              <a:t>scanBuffer.clear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// append the leading digit character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 err="1">
                <a:latin typeface="Consolas" pitchFamily="49" charset="0"/>
              </a:rPr>
              <a:t>val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</a:rPr>
              <a:t>firstChar</a:t>
            </a:r>
            <a:r>
              <a:rPr lang="en-US" sz="1600" dirty="0">
                <a:latin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</a:rPr>
              <a:t>source.currentChar.toChar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 err="1">
                <a:latin typeface="Consolas" pitchFamily="49" charset="0"/>
              </a:rPr>
              <a:t>scanBuffer.append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firstChar</a:t>
            </a:r>
            <a:r>
              <a:rPr lang="en-US" sz="160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 err="1">
                <a:latin typeface="Consolas" pitchFamily="49" charset="0"/>
              </a:rPr>
              <a:t>source.advance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if (</a:t>
            </a:r>
            <a:r>
              <a:rPr lang="en-US" sz="1600" dirty="0" err="1">
                <a:latin typeface="Consolas" pitchFamily="49" charset="0"/>
              </a:rPr>
              <a:t>firstChar</a:t>
            </a:r>
            <a:r>
              <a:rPr lang="en-US" sz="1600" dirty="0">
                <a:latin typeface="Consolas" pitchFamily="49" charset="0"/>
              </a:rPr>
              <a:t> == '0')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val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</a:rPr>
              <a:t>source.currentChar.toChar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978458-9A73-C1CF-0C62-30001864CE8F}"/>
              </a:ext>
            </a:extLst>
          </p:cNvPr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F2014D-88CC-428A-9931-0B53D727479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Scanning an Integer Literal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9600" cy="4935537"/>
          </a:xfrm>
          <a:noFill/>
        </p:spPr>
        <p:txBody>
          <a:bodyPr lIns="182880" tIns="9144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if (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== 'x' || 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== 'X')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scanBuffer.append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CharUtil.toUpperCase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source.advance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scanHexLiteral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else if (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== 'b' || 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== 'B')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scanBuffer.append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CharUtil.toUpperCase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source.advance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scanBinaryLiteral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scanDecimalLiteral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 err="1">
                <a:latin typeface="Consolas" pitchFamily="49" charset="0"/>
              </a:rPr>
              <a:t>scanDecimalLiteral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return </a:t>
            </a:r>
            <a:r>
              <a:rPr lang="en-US" sz="1600" dirty="0" err="1">
                <a:latin typeface="Consolas" pitchFamily="49" charset="0"/>
              </a:rPr>
              <a:t>scanBuffer.toString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89713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1B6F-D17D-85BB-3E13-B1FD656C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a Hexadecimal Literal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DBFEC-67C5-7D1A-8C99-43F62D07C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fun </a:t>
            </a:r>
            <a:r>
              <a:rPr lang="en-US" sz="1800" dirty="0" err="1">
                <a:latin typeface="Consolas" panose="020B0609020204030204" pitchFamily="49" charset="0"/>
              </a:rPr>
              <a:t>scanHexLiteral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assumes that </a:t>
            </a:r>
            <a:r>
              <a:rPr lang="en-US" sz="1800" dirty="0" err="1">
                <a:latin typeface="Consolas" panose="020B0609020204030204" pitchFamily="49" charset="0"/>
              </a:rPr>
              <a:t>scanBuffer</a:t>
            </a:r>
            <a:r>
              <a:rPr lang="en-US" sz="1800" dirty="0">
                <a:latin typeface="Consolas" panose="020B0609020204030204" pitchFamily="49" charset="0"/>
              </a:rPr>
              <a:t> contains "0X"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assert(</a:t>
            </a:r>
            <a:r>
              <a:rPr lang="en-US" sz="1800" dirty="0" err="1">
                <a:latin typeface="Consolas" panose="020B0609020204030204" pitchFamily="49" charset="0"/>
              </a:rPr>
              <a:t>scanBuffer</a:t>
            </a:r>
            <a:r>
              <a:rPr lang="en-US" sz="1800" dirty="0">
                <a:latin typeface="Consolas" panose="020B0609020204030204" pitchFamily="49" charset="0"/>
              </a:rPr>
              <a:t>[0] == '0' &amp;&amp; </a:t>
            </a:r>
            <a:r>
              <a:rPr lang="en-US" sz="1800" dirty="0" err="1">
                <a:latin typeface="Consolas" panose="020B0609020204030204" pitchFamily="49" charset="0"/>
              </a:rPr>
              <a:t>scanBuffer</a:t>
            </a:r>
            <a:r>
              <a:rPr lang="en-US" sz="1800" dirty="0">
                <a:latin typeface="Consolas" panose="020B0609020204030204" pitchFamily="49" charset="0"/>
              </a:rPr>
              <a:t>[1] == 'X')</a:t>
            </a:r>
          </a:p>
          <a:p>
            <a:pPr marL="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check that the next character is a hex digit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(!</a:t>
            </a:r>
            <a:r>
              <a:rPr lang="en-US" sz="1800" dirty="0" err="1">
                <a:latin typeface="Consolas" panose="020B0609020204030204" pitchFamily="49" charset="0"/>
              </a:rPr>
              <a:t>CharUtil.isHexDigit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source.currentChar.toChar</a:t>
            </a:r>
            <a:r>
              <a:rPr lang="en-US" sz="1800" dirty="0">
                <a:latin typeface="Consolas" panose="020B0609020204030204" pitchFamily="49" charset="0"/>
              </a:rPr>
              <a:t>()))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throw error("Improperly formed hexadecimal literal.")</a:t>
            </a:r>
          </a:p>
          <a:p>
            <a:pPr marL="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do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scanBuffer.append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source.currentChar.toChar</a:t>
            </a:r>
            <a:r>
              <a:rPr lang="en-US" sz="1800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source.advance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while (</a:t>
            </a:r>
            <a:r>
              <a:rPr lang="en-US" sz="1800" dirty="0" err="1">
                <a:latin typeface="Consolas" panose="020B0609020204030204" pitchFamily="49" charset="0"/>
              </a:rPr>
              <a:t>CharUtil.isHexDigit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source.currentChar.toChar</a:t>
            </a:r>
            <a:r>
              <a:rPr lang="en-US" sz="1800" dirty="0">
                <a:latin typeface="Consolas" panose="020B0609020204030204" pitchFamily="49" charset="0"/>
              </a:rPr>
              <a:t>()))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5F3F1-8CC2-E997-4E35-B551588B32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DE388-7281-C67E-1BA4-7403E9E0E4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92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416606E-6EE6-4140-A8B2-3FFF78DBF55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on Scanning an Identifier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503920" cy="4935537"/>
          </a:xfrm>
        </p:spPr>
        <p:txBody>
          <a:bodyPr/>
          <a:lstStyle/>
          <a:p>
            <a:r>
              <a:rPr lang="en-US" sz="2350" dirty="0"/>
              <a:t>Use a single method to scan all identifiers, including reserved words.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Scans characters in the source file for a valid identifier.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fun scanIdentifier() : String</a:t>
            </a:r>
          </a:p>
          <a:p>
            <a:r>
              <a:rPr lang="en-US" sz="2350" dirty="0"/>
              <a:t>Use an “efficient” search routine to determine if the identifier is a programmer-defined identifier or a reserved word.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symbol associated with an identifier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(</a:t>
            </a:r>
            <a:r>
              <a:rPr lang="en-US" sz="1800" dirty="0" err="1">
                <a:latin typeface="Consolas" pitchFamily="49" charset="0"/>
              </a:rPr>
              <a:t>Symbol.arrayRW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Symbol.ifRW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Symbol.identifier</a:t>
            </a:r>
            <a:r>
              <a:rPr lang="en-US" sz="1800" dirty="0">
                <a:latin typeface="Consolas" pitchFamily="49" charset="0"/>
              </a:rPr>
              <a:t>, etc.)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Symbol getIdentifierSymbol(String idString)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EA000-159B-4321-8DC7-99357BC94DE7}"/>
              </a:ext>
            </a:extLst>
          </p:cNvPr>
          <p:cNvSpPr txBox="1"/>
          <p:nvPr/>
        </p:nvSpPr>
        <p:spPr>
          <a:xfrm>
            <a:off x="1753538" y="5812414"/>
            <a:ext cx="56369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Appendix F: Searching for Reserved Words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kinds of errors that can be detected by the scanner when processing a source file.  Examples include</a:t>
            </a:r>
          </a:p>
          <a:p>
            <a:pPr lvl="1"/>
            <a:r>
              <a:rPr lang="en-US" dirty="0"/>
              <a:t>failure to properly close a character or string literal</a:t>
            </a:r>
            <a:br>
              <a:rPr lang="en-US" dirty="0"/>
            </a:br>
            <a:r>
              <a:rPr lang="en-US" dirty="0"/>
              <a:t>(e.g., encountering an end-of-line before a closing quote)</a:t>
            </a:r>
          </a:p>
          <a:p>
            <a:pPr lvl="1"/>
            <a:r>
              <a:rPr lang="en-US" dirty="0"/>
              <a:t>encountering a character that does not start a valid symbol</a:t>
            </a:r>
            <a:br>
              <a:rPr lang="en-US" dirty="0"/>
            </a:br>
            <a:r>
              <a:rPr lang="en-US" dirty="0"/>
              <a:t>(e.g., ‘</a:t>
            </a: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/>
              <a:t>’ or ‘</a:t>
            </a:r>
            <a:r>
              <a:rPr lang="en-US" dirty="0">
                <a:latin typeface="Consolas" panose="020B0609020204030204" pitchFamily="49" charset="0"/>
              </a:rPr>
              <a:t>@</a:t>
            </a:r>
            <a:r>
              <a:rPr lang="en-US" dirty="0"/>
              <a:t>’), etc.</a:t>
            </a:r>
          </a:p>
          <a:p>
            <a:r>
              <a:rPr lang="en-US" dirty="0"/>
              <a:t>In general, our compiler will use Kotlin’s exception handling mechanism to signal and report all errors.</a:t>
            </a:r>
          </a:p>
          <a:p>
            <a:r>
              <a:rPr lang="en-US" dirty="0"/>
              <a:t>Lexical errors are encapsulated by class </a:t>
            </a:r>
            <a:r>
              <a:rPr lang="en-US" dirty="0" err="1">
                <a:latin typeface="Consolas" panose="020B0609020204030204" pitchFamily="49" charset="0"/>
              </a:rPr>
              <a:t>ScannerException</a:t>
            </a:r>
            <a:r>
              <a:rPr lang="en-US" dirty="0"/>
              <a:t>, which is defined in package </a:t>
            </a:r>
            <a:r>
              <a:rPr lang="en-US" dirty="0" err="1">
                <a:latin typeface="Consolas" panose="020B0609020204030204" pitchFamily="49" charset="0"/>
              </a:rPr>
              <a:t>edu.citadel.common</a:t>
            </a:r>
            <a:r>
              <a:rPr lang="en-US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27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E5EF-874D-BAB0-FADD-534D8379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Scanner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A5D1B-77BC-2D01-86DE-D0BB9F90B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fun error(message : String) :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endParaRPr lang="en-US" sz="1800" dirty="0">
              <a:latin typeface="Consolas" panose="020B0609020204030204" pitchFamily="49" charset="0"/>
            </a:endParaRPr>
          </a:p>
          <a:p>
            <a:pPr marL="9144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= error(</a:t>
            </a:r>
            <a:r>
              <a:rPr lang="en-US" sz="1800" dirty="0" err="1">
                <a:latin typeface="Consolas" panose="020B0609020204030204" pitchFamily="49" charset="0"/>
              </a:rPr>
              <a:t>source.charPosition</a:t>
            </a:r>
            <a:r>
              <a:rPr lang="en-US" sz="1800" dirty="0">
                <a:latin typeface="Consolas" panose="020B0609020204030204" pitchFamily="49" charset="0"/>
              </a:rPr>
              <a:t>, message)</a:t>
            </a:r>
          </a:p>
          <a:p>
            <a:pPr marL="91440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9144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fun error(position : Position, message : String)</a:t>
            </a:r>
          </a:p>
          <a:p>
            <a:pPr marL="9144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=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(position, message)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497F2-AE33-ED8E-A518-FE95CA6F4C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0FAA0-18C8-BD11-F0C6-203E195232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15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Lexical Errors in Method</a:t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catch (e :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errorHandler.reportError</a:t>
            </a:r>
            <a:r>
              <a:rPr lang="en-US" sz="1800" dirty="0">
                <a:latin typeface="Consolas" panose="020B0609020204030204" pitchFamily="49" charset="0"/>
              </a:rPr>
              <a:t>(e)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set symbol to either EOF or unknown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symbol = if (</a:t>
            </a:r>
            <a:r>
              <a:rPr lang="en-US" sz="1800" dirty="0" err="1">
                <a:latin typeface="Consolas" panose="020B0609020204030204" pitchFamily="49" charset="0"/>
              </a:rPr>
              <a:t>source.currentChar</a:t>
            </a:r>
            <a:r>
              <a:rPr lang="en-US" sz="1800" dirty="0"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latin typeface="Consolas" panose="020B0609020204030204" pitchFamily="49" charset="0"/>
              </a:rPr>
              <a:t>Source.EOF</a:t>
            </a:r>
            <a:r>
              <a:rPr lang="en-US" sz="1800" dirty="0">
                <a:latin typeface="Consolas" panose="020B0609020204030204" pitchFamily="49" charset="0"/>
              </a:rPr>
              <a:t>) Symbol.EOF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else </a:t>
            </a:r>
            <a:r>
              <a:rPr lang="en-US" sz="1800" dirty="0" err="1">
                <a:latin typeface="Consolas" panose="020B0609020204030204" pitchFamily="49" charset="0"/>
              </a:rPr>
              <a:t>Symbol.unknown</a:t>
            </a:r>
            <a:endParaRPr lang="en-US" sz="1800" dirty="0">
              <a:latin typeface="Consolas" panose="020B0609020204030204" pitchFamily="49" charset="0"/>
            </a:endParaRP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6FB7-F9B1-725E-420F-1509E47E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48C76-7A4C-7084-6F1A-AACC5A8CD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checks for internal consistency throughout the compiler, most of which make use of Kotlin assertions.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assert(Character.isDigit(</a:t>
            </a:r>
            <a:r>
              <a:rPr lang="en-US" sz="1800" dirty="0" err="1">
                <a:latin typeface="Consolas" panose="020B0609020204030204" pitchFamily="49" charset="0"/>
              </a:rPr>
              <a:t>source.currentChar.toChar</a:t>
            </a:r>
            <a:r>
              <a:rPr lang="en-US" sz="1800" dirty="0">
                <a:latin typeface="Consolas" panose="020B0609020204030204" pitchFamily="49" charset="0"/>
              </a:rPr>
              <a:t>()))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"Check integer literal start for digit at position " +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${</a:t>
            </a:r>
            <a:r>
              <a:rPr lang="en-US" sz="1800" dirty="0" err="1">
                <a:latin typeface="Consolas" panose="020B0609020204030204" pitchFamily="49" charset="0"/>
              </a:rPr>
              <a:t>source.charPosition</a:t>
            </a:r>
            <a:r>
              <a:rPr lang="en-US" sz="1800" dirty="0">
                <a:latin typeface="Consolas" panose="020B0609020204030204" pitchFamily="49" charset="0"/>
              </a:rPr>
              <a:t>}." }</a:t>
            </a:r>
          </a:p>
          <a:p>
            <a:r>
              <a:rPr lang="en-US" dirty="0"/>
              <a:t>By default, Kotlin assertions are disabled at runtime on the JVM. They are enabled by a switch to the </a:t>
            </a:r>
            <a:r>
              <a:rPr lang="en-US" dirty="0">
                <a:latin typeface="Consolas" panose="020B0609020204030204" pitchFamily="49" charset="0"/>
              </a:rPr>
              <a:t>java</a:t>
            </a:r>
            <a:r>
              <a:rPr lang="en-US" dirty="0"/>
              <a:t> command.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java -</a:t>
            </a:r>
            <a:r>
              <a:rPr lang="en-US" sz="1800" dirty="0" err="1">
                <a:latin typeface="Consolas" panose="020B0609020204030204" pitchFamily="49" charset="0"/>
              </a:rPr>
              <a:t>ea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MyApplication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dirty="0"/>
              <a:t>Even when assertion checking is disabled, the assertions remain as useful comments in the code to document runtime assumptions.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124AF-FB64-6A32-4D60-AA8E1FD22E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83224-CBFA-35F4-54F1-E34F9DD754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359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91440"/>
          <a:lstStyle/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 = ErrorHandler()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reader  =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, Charsets.UTF_8)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source  = Source(reader)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scanner = Scanner(source, 4,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token : Token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do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token = </a:t>
            </a:r>
            <a:r>
              <a:rPr lang="en-US" sz="1800" dirty="0" err="1">
                <a:latin typeface="Consolas" pitchFamily="49" charset="0"/>
              </a:rPr>
              <a:t>scanner.token</a:t>
            </a: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printToken(token)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scanner.advance()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token.symbol</a:t>
            </a:r>
            <a:r>
              <a:rPr lang="en-US" sz="1800" dirty="0">
                <a:latin typeface="Consolas" pitchFamily="49" charset="0"/>
              </a:rPr>
              <a:t> != Symbol.EOF)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E8ABD-FCE1-4661-ABCB-0276AB33E48F}"/>
              </a:ext>
            </a:extLst>
          </p:cNvPr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19647473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 printToken(token : Token)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out.printf</a:t>
            </a:r>
            <a:r>
              <a:rPr lang="en-US" sz="1800" dirty="0">
                <a:latin typeface="Consolas" pitchFamily="49" charset="0"/>
              </a:rPr>
              <a:t>("line: %2d   char: %2d   token: ",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token.position.lineNumber</a:t>
            </a:r>
            <a:r>
              <a:rPr lang="en-US" sz="1800" dirty="0">
                <a:latin typeface="Consolas" pitchFamily="49" charset="0"/>
              </a:rPr>
              <a:t>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token.position.charNumber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symbol = </a:t>
            </a:r>
            <a:r>
              <a:rPr lang="en-US" sz="1800" dirty="0" err="1">
                <a:latin typeface="Consolas" pitchFamily="49" charset="0"/>
              </a:rPr>
              <a:t>token.symbol</a:t>
            </a: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symbol.isReservedWord</a:t>
            </a:r>
            <a:r>
              <a:rPr lang="en-US" sz="1800" dirty="0">
                <a:latin typeface="Consolas" pitchFamily="49" charset="0"/>
              </a:rPr>
              <a:t>())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("Reserved Word -&gt; ")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(symbol == Symbol.identifier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Symbol.intLiteral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Symbol.stringLiteral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Symbol.charLiteral)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token.symbol.toString</a:t>
            </a:r>
            <a:r>
              <a:rPr lang="en-US" sz="1800" dirty="0">
                <a:latin typeface="Consolas" pitchFamily="49" charset="0"/>
              </a:rPr>
              <a:t>() + " -&gt; ")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token.text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1684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B50381-AE14-4ED2-87C6-90E09AB3D48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  <a:r>
              <a:rPr lang="en-US" dirty="0"/>
              <a:t> is essentially a type of iterator that steps through the characters in a source file one character at a time.  At any point during the iteration you can examine the current character and its position within the source file before advancing to the next character.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</a:p>
          <a:p>
            <a:pPr lvl="1"/>
            <a:r>
              <a:rPr lang="en-US" dirty="0"/>
              <a:t>Encapsulates a source file reader</a:t>
            </a:r>
          </a:p>
          <a:p>
            <a:pPr lvl="1"/>
            <a:r>
              <a:rPr lang="en-US" dirty="0"/>
              <a:t>Maintains the position of each character in the source file</a:t>
            </a:r>
          </a:p>
          <a:p>
            <a:pPr lvl="1"/>
            <a:r>
              <a:rPr lang="en-US" dirty="0"/>
              <a:t>Input: a </a:t>
            </a:r>
            <a:r>
              <a:rPr lang="en-US" dirty="0">
                <a:latin typeface="Consolas" panose="020B0609020204030204" pitchFamily="49" charset="0"/>
              </a:rPr>
              <a:t>Reader</a:t>
            </a:r>
            <a:r>
              <a:rPr lang="en-US" dirty="0"/>
              <a:t> (usually a </a:t>
            </a:r>
            <a:r>
              <a:rPr lang="en-US" dirty="0" err="1">
                <a:latin typeface="Consolas" panose="020B0609020204030204" pitchFamily="49" charset="0"/>
              </a:rPr>
              <a:t>FileReader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Output: individual characters and their position within the file</a:t>
            </a:r>
          </a:p>
          <a:p>
            <a:r>
              <a:rPr lang="en-US" dirty="0"/>
              <a:t>Constructor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class Source(private 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sourceReader</a:t>
            </a:r>
            <a:r>
              <a:rPr lang="en-US" sz="1800" dirty="0">
                <a:latin typeface="Consolas" panose="020B0609020204030204" pitchFamily="49" charset="0"/>
              </a:rPr>
              <a:t> : Reader)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</a:rPr>
              <a:t>Correct_01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.cprl</a:t>
            </a:r>
            <a:r>
              <a:rPr lang="en-US" sz="2400" dirty="0"/>
              <a:t> in </a:t>
            </a:r>
            <a:r>
              <a:rPr lang="en-US" sz="2400" dirty="0">
                <a:latin typeface="Consolas" panose="020B0609020204030204" pitchFamily="49" charset="0"/>
              </a:rPr>
              <a:t>ScannerTests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 1   token: Reserved Word -&gt; Boolean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11   token: Reserved Word -&gt; Byte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21   token: Reserved Word -&gt; Char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31   token: Reserved Word -&gt; Integer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41   token: Reserved Word -&gt; and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51   token: Reserved Word -&gt; array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8   char:  1   token: Reserved Word -&gt; write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8   char: 11   token: Reserved Word -&gt; </a:t>
            </a:r>
            <a:r>
              <a:rPr lang="en-US" sz="1800" dirty="0" err="1">
                <a:latin typeface="Consolas" pitchFamily="49" charset="0"/>
              </a:rPr>
              <a:t>writeln</a:t>
            </a:r>
            <a:endParaRPr lang="en-US" sz="1800" dirty="0">
              <a:latin typeface="Consolas" pitchFamily="49" charset="0"/>
            </a:endParaRP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11   char:  1   token: +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11   char:  5   token: -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11   char:  9   token: *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11   char: 13   token: /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14   char:  1   token: =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14   char:  5   token: !=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14   char: 10   token: &lt;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14   char: 14   token: &lt;=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8044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81080D8-87AF-4D84-9EFE-38CD5993419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: Key Properties and Methods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295399"/>
            <a:ext cx="8229600" cy="5029200"/>
          </a:xfrm>
        </p:spPr>
        <p:txBody>
          <a:bodyPr lIns="18288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An integer representing the current character in the source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file.  This property has the value EOF (-1) if the end of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file has been reached.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</a:t>
            </a:r>
            <a:r>
              <a:rPr lang="en-US" sz="1800" dirty="0" err="1">
                <a:latin typeface="Consolas" pitchFamily="49" charset="0"/>
              </a:rPr>
              <a:t>currentChar</a:t>
            </a:r>
            <a:r>
              <a:rPr lang="en-US" sz="1800" dirty="0">
                <a:latin typeface="Consolas" pitchFamily="49" charset="0"/>
              </a:rPr>
              <a:t> = 0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private set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position (line number, char number) of the current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character in the source file.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charPosition</a:t>
            </a:r>
            <a:r>
              <a:rPr lang="en-US" sz="1800" dirty="0">
                <a:latin typeface="Consolas" pitchFamily="49" charset="0"/>
              </a:rPr>
              <a:t> : Position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to the next character in the source file.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 advance()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45720" rIns="91440"/>
          <a:lstStyle/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 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, Charsets.UTF_8)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source     = Source(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out        = </a:t>
            </a:r>
            <a:r>
              <a:rPr lang="en-US" sz="1800" dirty="0" err="1">
                <a:latin typeface="Consolas" pitchFamily="49" charset="0"/>
              </a:rPr>
              <a:t>PrintStream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System.out</a:t>
            </a:r>
            <a:r>
              <a:rPr lang="en-US" sz="1800" dirty="0">
                <a:latin typeface="Consolas" pitchFamily="49" charset="0"/>
              </a:rPr>
              <a:t>, true, Charsets.UTF_8)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source.currentChar</a:t>
            </a:r>
            <a:r>
              <a:rPr lang="en-US" sz="1800" dirty="0">
                <a:latin typeface="Consolas" pitchFamily="49" charset="0"/>
              </a:rPr>
              <a:t> != </a:t>
            </a:r>
            <a:r>
              <a:rPr lang="en-US" sz="1800" dirty="0" err="1">
                <a:latin typeface="Consolas" pitchFamily="49" charset="0"/>
              </a:rPr>
              <a:t>Source.EOF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c = </a:t>
            </a:r>
            <a:r>
              <a:rPr lang="en-US" sz="1800" dirty="0" err="1">
                <a:latin typeface="Consolas" pitchFamily="49" charset="0"/>
              </a:rPr>
              <a:t>source.currentChar.toChar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(c == '\n')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("\\n\t ${</a:t>
            </a:r>
            <a:r>
              <a:rPr lang="en-US" sz="1800" dirty="0" err="1">
                <a:latin typeface="Consolas" pitchFamily="49" charset="0"/>
              </a:rPr>
              <a:t>source.charPosition</a:t>
            </a:r>
            <a:r>
              <a:rPr lang="en-US" sz="1800" dirty="0">
                <a:latin typeface="Consolas" pitchFamily="49" charset="0"/>
              </a:rPr>
              <a:t>}")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(c != '\r')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("$c\t ${</a:t>
            </a:r>
            <a:r>
              <a:rPr lang="en-US" sz="1800" dirty="0" err="1">
                <a:latin typeface="Consolas" pitchFamily="49" charset="0"/>
              </a:rPr>
              <a:t>source.charPosition</a:t>
            </a:r>
            <a:r>
              <a:rPr lang="en-US" sz="1800" dirty="0">
                <a:latin typeface="Consolas" pitchFamily="49" charset="0"/>
              </a:rPr>
              <a:t>}")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Source.java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   line 1, character 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k   line 1, character 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g   line 1, character 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7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line 1, character 8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9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   line 1, character 10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u   line 1, character 11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   line 1, character 12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13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</a:rPr>
              <a:t>   line 1, character 14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   line 1, character 15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16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8B2280-FC68-E0F0-6BD8-959BBDDF5413}"/>
              </a:ext>
            </a:extLst>
          </p:cNvPr>
          <p:cNvSpPr txBox="1"/>
          <p:nvPr/>
        </p:nvSpPr>
        <p:spPr>
          <a:xfrm>
            <a:off x="4419600" y="3198168"/>
            <a:ext cx="338746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read first character vertically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</a:t>
            </a:r>
            <a:r>
              <a:rPr lang="en-US" dirty="0" err="1"/>
              <a:t>SoftMoore</a:t>
            </a:r>
            <a:r>
              <a:rPr lang="en-US" dirty="0"/>
              <a:t>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CBA3F9D-DCDD-4644-B721-AFCF89D2589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</a:t>
            </a:r>
            <a:br>
              <a:rPr lang="en-US" dirty="0"/>
            </a:br>
            <a:r>
              <a:rPr lang="en-US" sz="2400" dirty="0"/>
              <a:t>(a.k.a. Token Type)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symbol</a:t>
            </a:r>
            <a:r>
              <a:rPr lang="en-US" dirty="0"/>
              <a:t> will be used to refer to the basic lexical units returned by the scanner.  From the perspective of the parser, these are the terminal symbols.</a:t>
            </a:r>
          </a:p>
          <a:p>
            <a:r>
              <a:rPr lang="en-US" dirty="0"/>
              <a:t>Symbols include</a:t>
            </a:r>
          </a:p>
          <a:p>
            <a:pPr lvl="1"/>
            <a:r>
              <a:rPr lang="en-US" dirty="0"/>
              <a:t>reserved words (“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”, …)</a:t>
            </a:r>
          </a:p>
          <a:p>
            <a:pPr lvl="1"/>
            <a:r>
              <a:rPr lang="en-US" dirty="0"/>
              <a:t>operators and punctuation (“</a:t>
            </a:r>
            <a:r>
              <a:rPr lang="en-US" dirty="0">
                <a:latin typeface="Consolas" panose="020B0609020204030204" pitchFamily="49" charset="0"/>
              </a:rPr>
              <a:t>:=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>”, …), </a:t>
            </a:r>
          </a:p>
          <a:p>
            <a:pPr lvl="1"/>
            <a:r>
              <a:rPr lang="en-US" dirty="0"/>
              <a:t>identifiers</a:t>
            </a:r>
          </a:p>
          <a:p>
            <a:pPr lvl="1"/>
            <a:r>
              <a:rPr lang="en-US" dirty="0"/>
              <a:t>integer literals</a:t>
            </a:r>
          </a:p>
          <a:p>
            <a:pPr lvl="1"/>
            <a:r>
              <a:rPr lang="en-US" dirty="0"/>
              <a:t>special scanning symbols </a:t>
            </a:r>
            <a:r>
              <a:rPr lang="en-US" dirty="0">
                <a:latin typeface="Consolas" panose="020B0609020204030204" pitchFamily="49" charset="0"/>
              </a:rPr>
              <a:t>EOF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unknown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enum</a:t>
            </a:r>
            <a:r>
              <a:rPr lang="en-US" sz="1800" dirty="0">
                <a:latin typeface="Consolas" pitchFamily="49" charset="0"/>
              </a:rPr>
              <a:t> class Symbol(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label : String)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reserved words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BooleanRW("Boolean"),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ByteRW</a:t>
            </a:r>
            <a:r>
              <a:rPr lang="en-US" sz="1800" dirty="0">
                <a:latin typeface="Consolas" pitchFamily="49" charset="0"/>
              </a:rPr>
              <a:t>("Byte"),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whileRW("while"),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writeRW("write"),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writelnRW("writeln"),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arithmetic operator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plus("+"),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minus("-"),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times("*"),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divide("/"),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3082811" y="5898448"/>
            <a:ext cx="2978379" cy="400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000" dirty="0"/>
              <a:t>(continued on next slide)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4818</TotalTime>
  <Words>3610</Words>
  <Application>Microsoft Office PowerPoint</Application>
  <PresentationFormat>On-screen Show (4:3)</PresentationFormat>
  <Paragraphs>635</Paragraphs>
  <Slides>40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Consolas</vt:lpstr>
      <vt:lpstr>Times New Roman</vt:lpstr>
      <vt:lpstr>SoftMoore2</vt:lpstr>
      <vt:lpstr>Lexical Analysis (a.k.a. Scanning)</vt:lpstr>
      <vt:lpstr>Lexical Analysis</vt:lpstr>
      <vt:lpstr>Class Position</vt:lpstr>
      <vt:lpstr>Class Source</vt:lpstr>
      <vt:lpstr>Class Source: Key Properties and Methods</vt:lpstr>
      <vt:lpstr>Testing Class Source</vt:lpstr>
      <vt:lpstr>Results of Testing Class Source (Input File is Source.java)</vt:lpstr>
      <vt:lpstr>Symbol (a.k.a. Token Type)</vt:lpstr>
      <vt:lpstr>Enum Class Symbol</vt:lpstr>
      <vt:lpstr>Enum Class Symbol (continued)</vt:lpstr>
      <vt:lpstr>Token</vt:lpstr>
      <vt:lpstr>Examples: Text Associated with Symbols</vt:lpstr>
      <vt:lpstr>Class Token: Key Properties</vt:lpstr>
      <vt:lpstr>Object CharUtil</vt:lpstr>
      <vt:lpstr>Class ErrorHandler</vt:lpstr>
      <vt:lpstr>Using ErrorHandler for Parser Version 1</vt:lpstr>
      <vt:lpstr>Class BoundedBuffer</vt:lpstr>
      <vt:lpstr>Class BoundedBuffer Constructor and Key Methods</vt:lpstr>
      <vt:lpstr>Scanner (Lexical Analyzer)</vt:lpstr>
      <vt:lpstr>Classes Source and Scanner</vt:lpstr>
      <vt:lpstr>Key Constructor, Properties, and Methods for Class Scanner</vt:lpstr>
      <vt:lpstr>Key Constructor, Properties, and Methods for Class Scanner (continued)</vt:lpstr>
      <vt:lpstr>Key Constructor, Properties, and Methods for Class Scanner (continued)</vt:lpstr>
      <vt:lpstr>Description of Scanner Properties and Methods</vt:lpstr>
      <vt:lpstr>Method nextToken()</vt:lpstr>
      <vt:lpstr>Method nextToken() (continued)</vt:lpstr>
      <vt:lpstr>Method nextToken() (continued – scanning “+” and “-” symbols)</vt:lpstr>
      <vt:lpstr>Method nextToken() (continued – scanning “&gt;” and “&gt;= ” symbols)</vt:lpstr>
      <vt:lpstr>Method nextToken() (continued – returning the token)</vt:lpstr>
      <vt:lpstr>Example: Scanning an Integer Literal</vt:lpstr>
      <vt:lpstr>Example: Scanning an Integer Literal (continued)</vt:lpstr>
      <vt:lpstr>Scanning a Hexadecimal Literal</vt:lpstr>
      <vt:lpstr>Tips on Scanning an Identifier</vt:lpstr>
      <vt:lpstr>Lexical Errors</vt:lpstr>
      <vt:lpstr>Creating Scanner Exceptions</vt:lpstr>
      <vt:lpstr>Handling Lexical Errors in Method nextToken()</vt:lpstr>
      <vt:lpstr>Using Assertions</vt:lpstr>
      <vt:lpstr>Testing Class Scanner</vt:lpstr>
      <vt:lpstr>Testing Class Scanner (continued)</vt:lpstr>
      <vt:lpstr>Results of Testing Class Scanner (Input File is Correct_01.cprl in ScannerTests)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John I. Moore, Jr.</dc:creator>
  <cp:lastModifiedBy>John Moore</cp:lastModifiedBy>
  <cp:revision>161</cp:revision>
  <cp:lastPrinted>2020-04-05T13:10:11Z</cp:lastPrinted>
  <dcterms:created xsi:type="dcterms:W3CDTF">2005-01-15T15:50:49Z</dcterms:created>
  <dcterms:modified xsi:type="dcterms:W3CDTF">2024-07-29T15:23:07Z</dcterms:modified>
</cp:coreProperties>
</file>