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77" r:id="rId3"/>
    <p:sldId id="278" r:id="rId4"/>
    <p:sldId id="365" r:id="rId5"/>
    <p:sldId id="299" r:id="rId6"/>
    <p:sldId id="281" r:id="rId7"/>
    <p:sldId id="282" r:id="rId8"/>
    <p:sldId id="349" r:id="rId9"/>
    <p:sldId id="279" r:id="rId10"/>
    <p:sldId id="295" r:id="rId11"/>
    <p:sldId id="352" r:id="rId12"/>
    <p:sldId id="288" r:id="rId13"/>
    <p:sldId id="289" r:id="rId14"/>
    <p:sldId id="366" r:id="rId15"/>
    <p:sldId id="359" r:id="rId16"/>
    <p:sldId id="360" r:id="rId17"/>
    <p:sldId id="361" r:id="rId18"/>
    <p:sldId id="362" r:id="rId19"/>
    <p:sldId id="364" r:id="rId20"/>
    <p:sldId id="285" r:id="rId21"/>
    <p:sldId id="350"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0" autoAdjust="0"/>
    <p:restoredTop sz="97055" autoAdjust="0"/>
  </p:normalViewPr>
  <p:slideViewPr>
    <p:cSldViewPr>
      <p:cViewPr varScale="1">
        <p:scale>
          <a:sx n="68" d="100"/>
          <a:sy n="68" d="100"/>
        </p:scale>
        <p:origin x="77" y="5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endParaRPr lang="en-US" dirty="0"/>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whose symbol is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fun recover(followers : Set&lt;Symbol&gt;)</a:t>
            </a:r>
          </a:p>
          <a:p>
            <a:pPr marL="0" indent="0">
              <a:spcBef>
                <a:spcPts val="1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327950" y="1363663"/>
            <a:ext cx="859536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 "proc", "fun", EOF }</a:t>
            </a:r>
          </a:p>
          <a:p>
            <a:pPr marL="0" indent="0">
              <a:spcBef>
                <a:spcPts val="100"/>
              </a:spcBef>
              <a:buFontTx/>
              <a:buNone/>
            </a:pPr>
            <a:r>
              <a:rPr lang="en-US" sz="1800" dirty="0">
                <a:latin typeface="Consolas" panose="020B0609020204030204" pitchFamily="49" charset="0"/>
              </a:rPr>
              <a:t>private fun </a:t>
            </a:r>
            <a:r>
              <a:rPr lang="en-US" sz="1800" dirty="0" err="1">
                <a:latin typeface="Consolas" panose="020B0609020204030204" pitchFamily="49" charset="0"/>
              </a:rPr>
              <a:t>parseProcedureDecl</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try</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Symbol.procRW</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Symbol.rightBrace</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catch (e : </a:t>
            </a:r>
            <a:r>
              <a:rPr lang="en-US" sz="1800" dirty="0" err="1">
                <a:latin typeface="Consolas" panose="020B0609020204030204" pitchFamily="49" charset="0"/>
              </a:rPr>
              <a:t>ParserException</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0" indent="0">
              <a:spcBef>
                <a:spcPts val="100"/>
              </a:spcBef>
              <a:buFontTx/>
              <a:buNone/>
            </a:pPr>
            <a:r>
              <a:rPr lang="en-US" sz="1800" dirty="0">
                <a:latin typeface="Consolas" panose="020B0609020204030204" pitchFamily="49" charset="0"/>
              </a:rPr>
              <a:t>        </a:t>
            </a:r>
            <a:r>
              <a:rPr lang="en-US" sz="1800" b="1" dirty="0">
                <a:latin typeface="Consolas" panose="020B0609020204030204" pitchFamily="49" charset="0"/>
              </a:rPr>
              <a:t>recover(</a:t>
            </a:r>
            <a:r>
              <a:rPr lang="en-US" sz="1800" b="1" dirty="0" err="1">
                <a:latin typeface="Consolas" panose="020B0609020204030204" pitchFamily="49" charset="0"/>
              </a:rPr>
              <a:t>EnumSet.of</a:t>
            </a:r>
            <a:r>
              <a:rPr lang="en-US" sz="1800" b="1" dirty="0">
                <a:latin typeface="Consolas" panose="020B0609020204030204" pitchFamily="49" charset="0"/>
              </a:rPr>
              <a:t>(</a:t>
            </a:r>
            <a:r>
              <a:rPr lang="en-US" sz="1800" b="1" dirty="0" err="1">
                <a:latin typeface="Consolas" panose="020B0609020204030204" pitchFamily="49" charset="0"/>
              </a:rPr>
              <a:t>Symbol.procRW</a:t>
            </a:r>
            <a:r>
              <a:rPr lang="en-US" sz="1800" b="1" dirty="0">
                <a:latin typeface="Consolas" panose="020B0609020204030204" pitchFamily="49" charset="0"/>
              </a:rPr>
              <a:t>, </a:t>
            </a:r>
            <a:r>
              <a:rPr lang="en-US" sz="1800" b="1" dirty="0" err="1">
                <a:latin typeface="Consolas" panose="020B0609020204030204" pitchFamily="49" charset="0"/>
              </a:rPr>
              <a:t>Symbol.funRW</a:t>
            </a:r>
            <a:r>
              <a:rPr lang="en-US" sz="1800" b="1" dirty="0">
                <a:latin typeface="Consolas" panose="020B0609020204030204" pitchFamily="49" charset="0"/>
              </a:rPr>
              <a:t> Symbol.EOF))</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property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fun </a:t>
            </a:r>
            <a:r>
              <a:rPr lang="en-US" sz="1800" dirty="0" err="1">
                <a:latin typeface="Consolas" pitchFamily="49" charset="0"/>
              </a:rPr>
              <a:t>parseProcedureDecl</a:t>
            </a:r>
            <a:r>
              <a:rPr lang="en-US" sz="1800"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7" y="1363663"/>
            <a:ext cx="8321040" cy="4935537"/>
          </a:xfrm>
        </p:spPr>
        <p:txBody>
          <a:bodyPr/>
          <a:lstStyle/>
          <a:p>
            <a:r>
              <a:rPr lang="en-US" sz="2300" dirty="0"/>
              <a:t>Method </a:t>
            </a:r>
            <a:r>
              <a:rPr lang="en-US" sz="2300" dirty="0" err="1">
                <a:latin typeface="Consolas" panose="020B0609020204030204" pitchFamily="49" charset="0"/>
              </a:rPr>
              <a:t>parseStatement</a:t>
            </a:r>
            <a:r>
              <a:rPr lang="en-US" sz="2300" dirty="0">
                <a:latin typeface="Consolas" panose="020B0609020204030204" pitchFamily="49" charset="0"/>
              </a:rPr>
              <a:t>()</a:t>
            </a:r>
            <a:r>
              <a:rPr lang="en-US" sz="2300"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procedureCallStmt</a:t>
            </a:r>
            <a:r>
              <a:rPr lang="en-US" sz="1800" dirty="0">
                <a:latin typeface="Consolas" panose="020B0609020204030204" pitchFamily="49" charset="0"/>
              </a:rPr>
              <a:t> | </a:t>
            </a:r>
            <a:r>
              <a:rPr lang="en-US" sz="1800" dirty="0" err="1">
                <a:latin typeface="Consolas" panose="020B0609020204030204" pitchFamily="49" charset="0"/>
              </a:rPr>
              <a:t>compoundStmt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ifStmt</a:t>
            </a:r>
            <a:r>
              <a:rPr lang="en-US" sz="1800" dirty="0">
                <a:latin typeface="Consolas" panose="020B0609020204030204" pitchFamily="49" charset="0"/>
              </a:rPr>
              <a:t>         | </a:t>
            </a:r>
            <a:r>
              <a:rPr lang="en-US" sz="1800" dirty="0" err="1">
                <a:latin typeface="Consolas" panose="020B0609020204030204" pitchFamily="49" charset="0"/>
              </a:rPr>
              <a:t>loopStmt</a:t>
            </a:r>
            <a:r>
              <a:rPr lang="en-US" sz="1800" dirty="0">
                <a:latin typeface="Consolas" panose="020B0609020204030204" pitchFamily="49" charset="0"/>
              </a:rPr>
              <a:t>          | </a:t>
            </a:r>
            <a:r>
              <a:rPr lang="en-US" sz="1800" dirty="0" err="1">
                <a:latin typeface="Consolas" panose="020B0609020204030204" pitchFamily="49" charset="0"/>
              </a:rPr>
              <a:t>forLoopStmt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exitStmt</a:t>
            </a:r>
            <a:r>
              <a:rPr lang="en-US" sz="1800" dirty="0">
                <a:latin typeface="Consolas" panose="020B0609020204030204" pitchFamily="49" charset="0"/>
              </a:rPr>
              <a:t>       | </a:t>
            </a:r>
            <a:r>
              <a:rPr lang="en-US" sz="1800" dirty="0" err="1">
                <a:latin typeface="Consolas" panose="020B0609020204030204" pitchFamily="49" charset="0"/>
              </a:rPr>
              <a:t>readStmt</a:t>
            </a:r>
            <a:r>
              <a:rPr lang="en-US" sz="1800" dirty="0">
                <a:latin typeface="Consolas" panose="020B0609020204030204" pitchFamily="49" charset="0"/>
              </a:rPr>
              <a: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a:t>
            </a:r>
            <a:r>
              <a:rPr lang="en-US" sz="1800" dirty="0" err="1">
                <a:latin typeface="Consolas" panose="020B0609020204030204" pitchFamily="49" charset="0"/>
              </a:rPr>
              <a:t>returnStmt</a:t>
            </a:r>
            <a:r>
              <a:rPr lang="en-US" sz="1800" dirty="0">
                <a:latin typeface="Consolas" panose="020B0609020204030204" pitchFamily="49" charset="0"/>
              </a:rPr>
              <a:t> .</a:t>
            </a:r>
          </a:p>
          <a:p>
            <a:r>
              <a:rPr lang="en-US" sz="2300" dirty="0"/>
              <a:t>Error recovery for </a:t>
            </a:r>
            <a:r>
              <a:rPr lang="en-US" sz="2300" dirty="0">
                <a:latin typeface="Consolas" panose="020B0609020204030204" pitchFamily="49" charset="0"/>
              </a:rPr>
              <a:t>parseStatement()</a:t>
            </a:r>
            <a:r>
              <a:rPr lang="en-US" sz="2300" dirty="0"/>
              <a:t> requires special care when the symbol is an identifier since an identifier can not only start a statement but can also appear elsewhere in the statement.</a:t>
            </a:r>
          </a:p>
          <a:p>
            <a:r>
              <a:rPr lang="en-US" sz="2300"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end of the current statement before implementing error recovery.</a:t>
            </a:r>
          </a:p>
          <a:p>
            <a:pPr lvl="1"/>
            <a:r>
              <a:rPr lang="en-US" dirty="0"/>
              <a:t>The end of the current statement will be either a semicolon or (for a compound statement) a right brace.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1391606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(e : </a:t>
            </a:r>
            <a:r>
              <a:rPr lang="en-US" sz="1800" dirty="0" err="1">
                <a:latin typeface="Consolas" panose="020B0609020204030204" pitchFamily="49" charset="0"/>
              </a:rPr>
              <a:t>ParserException</a:t>
            </a:r>
            <a:r>
              <a:rPr lang="en-US" sz="1800"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EnumSet.of</a:t>
            </a:r>
            <a:r>
              <a:rPr lang="en-US" sz="1800" b="1" dirty="0">
                <a:latin typeface="Consolas" panose="020B0609020204030204" pitchFamily="49" charset="0"/>
              </a:rPr>
              <a:t>(Symbol.semicolon, </a:t>
            </a:r>
            <a:r>
              <a:rPr lang="en-US" sz="1800" b="1" dirty="0" err="1">
                <a:latin typeface="Consolas" panose="020B0609020204030204" pitchFamily="49" charset="0"/>
              </a:rPr>
              <a:t>Symbol.rightBrace</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7052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42799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4627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a:t>
            </a:r>
          </a:p>
          <a:p>
            <a:pPr marL="457200" lvl="1" indent="0">
              <a:buNone/>
            </a:pPr>
            <a:r>
              <a:rPr lang="en-US" dirty="0">
                <a:latin typeface="Consolas" panose="020B0609020204030204" pitchFamily="49" charset="0"/>
              </a:rPr>
              <a:t> </a:t>
            </a: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But the follow set differs depending on whether the initial declaration appears as a global declaration or within a subprogram.</a:t>
            </a:r>
          </a:p>
          <a:p>
            <a:r>
              <a:rPr lang="en-US" dirty="0"/>
              <a:t>Solution: Compute the shared follow set dynamically based on scope level.</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06421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EF01-EB2E-855A-E199-49A9A11C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D0A8-827E-D452-3E17-B716DD92C32C}"/>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10653D13-43F7-7F99-93DA-20DA37E15AC9}"/>
              </a:ext>
            </a:extLst>
          </p:cNvPr>
          <p:cNvSpPr>
            <a:spLocks noGrp="1"/>
          </p:cNvSpPr>
          <p:nvPr>
            <p:ph idx="1"/>
          </p:nvPr>
        </p:nvSpPr>
        <p:spPr>
          <a:xfrm>
            <a:off x="458787" y="1363663"/>
            <a:ext cx="8412480" cy="4935537"/>
          </a:xfrm>
        </p:spPr>
        <p:txBody>
          <a:bodyPr/>
          <a:lstStyle/>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First(statement)</a:t>
            </a:r>
            <a:r>
              <a:rPr lang="en-US" dirty="0"/>
              <a:t> or, if there are zero statements, a right brace</a:t>
            </a:r>
          </a:p>
          <a:p>
            <a:pPr lvl="2"/>
            <a:r>
              <a:rPr lang="en-US" dirty="0"/>
              <a:t>Note: </a:t>
            </a:r>
            <a:r>
              <a:rPr lang="en-US" sz="1700" dirty="0">
                <a:latin typeface="Consolas" panose="020B0609020204030204" pitchFamily="49" charset="0"/>
              </a:rPr>
              <a:t>First(statement) + "}" = Follow(statement) - "else"</a:t>
            </a:r>
          </a:p>
          <a:p>
            <a:pPr marL="1371600" lvl="3" indent="0">
              <a:buNone/>
            </a:pPr>
            <a:r>
              <a:rPr lang="en-US" dirty="0">
                <a:latin typeface="Consolas" panose="020B0609020204030204" pitchFamily="49" charset="0"/>
              </a:rPr>
              <a:t> </a:t>
            </a:r>
          </a:p>
          <a:p>
            <a:endParaRPr lang="en-US" dirty="0"/>
          </a:p>
        </p:txBody>
      </p:sp>
      <p:sp>
        <p:nvSpPr>
          <p:cNvPr id="4" name="Footer Placeholder 3">
            <a:extLst>
              <a:ext uri="{FF2B5EF4-FFF2-40B4-BE49-F238E27FC236}">
                <a16:creationId xmlns:a16="http://schemas.microsoft.com/office/drawing/2014/main" id="{0FF705BB-597A-0B68-325F-36C35352CC51}"/>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834F3BBB-482E-25A2-066D-D3489B2AA7E1}"/>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18</a:t>
            </a:fld>
            <a:endParaRPr lang="en-US"/>
          </a:p>
        </p:txBody>
      </p:sp>
    </p:spTree>
    <p:extLst>
      <p:ext uri="{BB962C8B-B14F-4D97-AF65-F5344CB8AC3E}">
        <p14:creationId xmlns:p14="http://schemas.microsoft.com/office/powerpoint/2010/main" val="361942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426720" y="1363663"/>
            <a:ext cx="8412480" cy="4935537"/>
          </a:xfrm>
        </p:spPr>
        <p:txBody>
          <a:bodyPr/>
          <a:lstStyle/>
          <a:p>
            <a:pPr marL="0" indent="0">
              <a:spcBef>
                <a:spcPts val="100"/>
              </a:spcBef>
              <a:buNone/>
            </a:pPr>
            <a:r>
              <a:rPr lang="en-US" sz="1700" dirty="0">
                <a:latin typeface="Consolas" panose="020B0609020204030204" pitchFamily="49" charset="0"/>
              </a:rPr>
              <a:t>private </a:t>
            </a:r>
            <a:r>
              <a:rPr lang="en-US" sz="1700" dirty="0" err="1">
                <a:latin typeface="Consolas" panose="020B0609020204030204" pitchFamily="49" charset="0"/>
              </a:rPr>
              <a:t>val</a:t>
            </a:r>
            <a:r>
              <a:rPr lang="en-US" sz="1700" dirty="0">
                <a:latin typeface="Consolas" panose="020B0609020204030204" pitchFamily="49" charset="0"/>
              </a:rPr>
              <a:t> </a:t>
            </a:r>
            <a:r>
              <a:rPr lang="en-US" sz="1700" dirty="0" err="1">
                <a:latin typeface="Consolas" panose="020B0609020204030204" pitchFamily="49" charset="0"/>
              </a:rPr>
              <a:t>initialDeclFollowers</a:t>
            </a:r>
            <a:r>
              <a:rPr lang="en-US" sz="1700" dirty="0">
                <a:latin typeface="Consolas" panose="020B0609020204030204" pitchFamily="49" charset="0"/>
              </a:rPr>
              <a:t> : Set&lt;Symbol&gt;</a:t>
            </a:r>
          </a:p>
          <a:p>
            <a:pPr marL="0" indent="0">
              <a:spcBef>
                <a:spcPts val="100"/>
              </a:spcBef>
              <a:buNone/>
            </a:pPr>
            <a:r>
              <a:rPr lang="en-US" sz="1700" dirty="0">
                <a:latin typeface="Consolas" panose="020B0609020204030204" pitchFamily="49" charset="0"/>
              </a:rPr>
              <a:t>    get()</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 An initial declaration can always be followed by another</a:t>
            </a:r>
          </a:p>
          <a:p>
            <a:pPr marL="0" indent="0">
              <a:spcBef>
                <a:spcPts val="100"/>
              </a:spcBef>
              <a:buNone/>
            </a:pPr>
            <a:r>
              <a:rPr lang="en-US" sz="1700" dirty="0">
                <a:latin typeface="Consolas" panose="020B0609020204030204" pitchFamily="49" charset="0"/>
              </a:rPr>
              <a:t>        // initial declaration, regardless of the scope level.</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val</a:t>
            </a:r>
            <a:r>
              <a:rPr lang="en-US" sz="1700" dirty="0">
                <a:latin typeface="Consolas" panose="020B0609020204030204" pitchFamily="49" charset="0"/>
              </a:rPr>
              <a:t> followers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EnumSet.of</a:t>
            </a:r>
            <a:r>
              <a:rPr lang="en-US" sz="1700" dirty="0">
                <a:latin typeface="Consolas" panose="020B0609020204030204" pitchFamily="49" charset="0"/>
              </a:rPr>
              <a:t>(Symbol.constRW, Symbol.varRW, Symbol.typeRW)</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if (</a:t>
            </a:r>
            <a:r>
              <a:rPr lang="en-US" sz="1700" dirty="0" err="1">
                <a:latin typeface="Consolas" panose="020B0609020204030204" pitchFamily="49" charset="0"/>
              </a:rPr>
              <a:t>idTable.scopeLevel</a:t>
            </a:r>
            <a:r>
              <a:rPr lang="en-US" sz="1700" dirty="0">
                <a:latin typeface="Consolas" panose="020B0609020204030204" pitchFamily="49" charset="0"/>
              </a:rPr>
              <a:t> == </a:t>
            </a:r>
            <a:r>
              <a:rPr lang="en-US" sz="1700" dirty="0" err="1">
                <a:latin typeface="Consolas" panose="020B0609020204030204" pitchFamily="49" charset="0"/>
              </a:rPr>
              <a:t>ScopeLevel.GLOBAL</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EnumSet.of</a:t>
            </a:r>
            <a:r>
              <a:rPr lang="en-US" sz="1700" dirty="0">
                <a:latin typeface="Consolas" panose="020B0609020204030204" pitchFamily="49" charset="0"/>
              </a:rPr>
              <a:t>(</a:t>
            </a:r>
            <a:r>
              <a:rPr lang="en-US" sz="1700" dirty="0" err="1">
                <a:latin typeface="Consolas" panose="020B0609020204030204" pitchFamily="49" charset="0"/>
              </a:rPr>
              <a:t>Symbol.procRW</a:t>
            </a:r>
            <a:r>
              <a:rPr lang="en-US" sz="1700" dirty="0">
                <a:latin typeface="Consolas" panose="020B0609020204030204" pitchFamily="49" charset="0"/>
              </a:rPr>
              <a:t>, </a:t>
            </a:r>
            <a:r>
              <a:rPr lang="en-US" sz="1700" dirty="0" err="1">
                <a:latin typeface="Consolas" panose="020B0609020204030204" pitchFamily="49" charset="0"/>
              </a:rPr>
              <a:t>Symbol.funRW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else</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stmtFollowers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followers.remove</a:t>
            </a:r>
            <a:r>
              <a:rPr lang="en-US" sz="1700" dirty="0">
                <a:latin typeface="Consolas" panose="020B0609020204030204" pitchFamily="49" charset="0"/>
              </a:rPr>
              <a:t>(</a:t>
            </a:r>
            <a:r>
              <a:rPr lang="en-US" sz="1700" dirty="0" err="1">
                <a:latin typeface="Consolas" panose="020B0609020204030204" pitchFamily="49" charset="0"/>
              </a:rPr>
              <a:t>Symbol.elseRW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return followers</a:t>
            </a:r>
          </a:p>
          <a:p>
            <a:pPr marL="0" indent="0">
              <a:spcBef>
                <a:spcPts val="10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240840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fun parseInitialDecls()</a:t>
            </a: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parseInitialDecl()</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321040" cy="4935537"/>
          </a:xfrm>
        </p:spPr>
        <p:txBody>
          <a:bodyPr/>
          <a:lstStyle/>
          <a:p>
            <a:r>
              <a:rPr lang="en-US" dirty="0"/>
              <a:t>Only three methods throw a </a:t>
            </a:r>
            <a:r>
              <a:rPr lang="en-US" dirty="0" err="1">
                <a:latin typeface="Consolas" panose="020B0609020204030204" pitchFamily="49" charset="0"/>
              </a:rPr>
              <a:t>ParserException</a:t>
            </a:r>
            <a:r>
              <a:rPr lang="en-US" dirty="0"/>
              <a:t> back to the caller.</a:t>
            </a: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match()</a:t>
            </a: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br>
              <a:rPr lang="en-US" sz="1700" dirty="0">
                <a:latin typeface="Consolas" panose="020B0609020204030204" pitchFamily="49" charset="0"/>
                <a:ea typeface="Calibri" panose="020F0502020204030204" pitchFamily="34" charset="0"/>
                <a:cs typeface="Courier New" panose="02070309020205020404" pitchFamily="49" charset="0"/>
              </a:rPr>
            </a:br>
            <a:r>
              <a:rPr lang="en-US" sz="1700" dirty="0">
                <a:latin typeface="Consolas" panose="020B0609020204030204" pitchFamily="49" charset="0"/>
                <a:ea typeface="Calibri" panose="020F0502020204030204" pitchFamily="34" charset="0"/>
                <a:cs typeface="Courier New" panose="02070309020205020404" pitchFamily="49" charset="0"/>
              </a:rPr>
              <a:t>                       //    and </a:t>
            </a:r>
            <a:r>
              <a:rPr lang="en-US" sz="1700" dirty="0" err="1">
                <a:latin typeface="Consolas" panose="020B0609020204030204" pitchFamily="49" charset="0"/>
                <a:ea typeface="Calibri" panose="020F0502020204030204" pitchFamily="34" charset="0"/>
                <a:cs typeface="Courier New" panose="02070309020205020404" pitchFamily="49" charset="0"/>
              </a:rPr>
              <a:t>parseVariableExpr</a:t>
            </a:r>
            <a:r>
              <a:rPr lang="en-US" sz="1700" dirty="0">
                <a:latin typeface="Consolas" panose="020B0609020204030204" pitchFamily="49" charset="0"/>
                <a:ea typeface="Calibri" panose="020F0502020204030204" pitchFamily="34" charset="0"/>
                <a:cs typeface="Courier New" panose="02070309020205020404" pitchFamily="49" charset="0"/>
              </a:rPr>
              <a:t>()  </a:t>
            </a:r>
            <a:endParaRPr lang="en-US" sz="1700" dirty="0">
              <a:effectLst/>
              <a:latin typeface="Consolas" panose="020B0609020204030204" pitchFamily="49" charset="0"/>
              <a:ea typeface="Calibri" panose="020F0502020204030204" pitchFamily="34" charset="0"/>
              <a:cs typeface="Courier New" panose="02070309020205020404" pitchFamily="49" charset="0"/>
            </a:endParaRP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add()                  // in class </a:t>
            </a:r>
            <a:r>
              <a:rPr lang="en-US" sz="1700" dirty="0" err="1">
                <a:effectLst/>
                <a:latin typeface="Consolas" panose="020B0609020204030204" pitchFamily="49" charset="0"/>
                <a:ea typeface="Calibri" panose="020F0502020204030204" pitchFamily="34" charset="0"/>
                <a:cs typeface="Courier New" panose="02070309020205020404" pitchFamily="49" charset="0"/>
              </a:rPr>
              <a:t>IdTable</a:t>
            </a:r>
            <a:endParaRPr lang="en-US" sz="170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218946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for a duplicated error message in the error handler</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try</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match(Symbol.assign)</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catch (e :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100"/>
              </a:spcBef>
              <a:buNone/>
            </a:pPr>
            <a:r>
              <a:rPr lang="en-US" sz="1750" dirty="0">
                <a:latin typeface="Consolas" pitchFamily="49" charset="0"/>
                <a:cs typeface="Consolas" pitchFamily="49" charset="0"/>
              </a:rPr>
              <a:t>        matchCurrentSymbol()   // treat "=" as ":=" in this context</a:t>
            </a:r>
          </a:p>
          <a:p>
            <a:pPr marL="0" indent="0">
              <a:spcBef>
                <a:spcPts val="100"/>
              </a:spcBef>
              <a:buNone/>
            </a:pPr>
            <a:r>
              <a:rPr lang="en-US" sz="1750" dirty="0">
                <a:latin typeface="Consolas" pitchFamily="49" charset="0"/>
                <a:cs typeface="Consolas" pitchFamily="49" charset="0"/>
              </a:rPr>
              <a:t>      }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throw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a:t>
            </a:r>
            <a:r>
              <a:rPr lang="en-US" sz="2000" b="1" dirty="0"/>
              <a:t>nested</a:t>
            </a:r>
            <a:r>
              <a:rPr lang="en-US" sz="2000" dirty="0"/>
              <a:t>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982980" y="4876800"/>
            <a:ext cx="7178040" cy="1323439"/>
          </a:xfrm>
          <a:prstGeom prst="rect">
            <a:avLst/>
          </a:prstGeom>
          <a:noFill/>
          <a:ln>
            <a:solidFill>
              <a:schemeClr val="tx1"/>
            </a:solidFill>
          </a:ln>
        </p:spPr>
        <p:txBody>
          <a:bodyPr wrap="none" rtlCol="0">
            <a:spAutoFit/>
          </a:bodyPr>
          <a:lstStyle/>
          <a:p>
            <a:pPr algn="l"/>
            <a:r>
              <a:rPr lang="en-US" sz="2000" dirty="0"/>
              <a:t>Kotlin does not have checked exceptions, but all four</a:t>
            </a:r>
          </a:p>
          <a:p>
            <a:pPr algn="l"/>
            <a:r>
              <a:rPr lang="en-US" sz="2000" dirty="0"/>
              <a:t>subclasses of </a:t>
            </a:r>
            <a:r>
              <a:rPr lang="en-US" sz="2000" dirty="0" err="1">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endParaRPr lang="en-US" sz="2000" dirty="0"/>
          </a:p>
          <a:p>
            <a:pPr algn="l"/>
            <a:r>
              <a:rPr lang="en-US" sz="2000" dirty="0"/>
              <a:t>are 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6764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424242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sz="2350" dirty="0"/>
              <a:t>In Java, any exception that derives from class </a:t>
            </a:r>
            <a:r>
              <a:rPr lang="en-US" sz="2350" dirty="0">
                <a:latin typeface="Consolas" pitchFamily="49" charset="0"/>
              </a:rPr>
              <a:t>Error</a:t>
            </a:r>
            <a:r>
              <a:rPr lang="en-US" sz="2350" dirty="0"/>
              <a:t> or class </a:t>
            </a:r>
            <a:r>
              <a:rPr lang="en-US" sz="2350" dirty="0" err="1">
                <a:latin typeface="Consolas" pitchFamily="49" charset="0"/>
              </a:rPr>
              <a:t>RuntimeException</a:t>
            </a:r>
            <a:r>
              <a:rPr lang="en-US" sz="2350" dirty="0"/>
              <a:t> is called an </a:t>
            </a:r>
            <a:r>
              <a:rPr lang="en-US" sz="2350" i="1" dirty="0"/>
              <a:t>unchecked</a:t>
            </a:r>
            <a:r>
              <a:rPr lang="en-US" sz="2350" dirty="0"/>
              <a:t> exception.</a:t>
            </a:r>
          </a:p>
          <a:p>
            <a:r>
              <a:rPr lang="en-US" sz="2350" dirty="0"/>
              <a:t>All other exceptions are called </a:t>
            </a:r>
            <a:r>
              <a:rPr lang="en-US" sz="2350" i="1" dirty="0"/>
              <a:t>checked</a:t>
            </a:r>
            <a:r>
              <a:rPr lang="en-US" sz="2350" dirty="0"/>
              <a:t> exceptions.</a:t>
            </a:r>
          </a:p>
          <a:p>
            <a:r>
              <a:rPr lang="en-US" sz="2350" dirty="0"/>
              <a:t>Two special situations for Java (but not Kotlin): If a call is made to a method that throws a checked exception or if a checked exception is explicitly thrown, then an enclosing block </a:t>
            </a:r>
            <a:r>
              <a:rPr lang="en-US" sz="2350" b="1" dirty="0"/>
              <a:t>must</a:t>
            </a:r>
            <a:r>
              <a:rPr lang="en-US" sz="2350" dirty="0"/>
              <a:t> either handle the exception locally or else the enclosing method must declare the exception as part of its exception specification list.</a:t>
            </a:r>
          </a:p>
          <a:p>
            <a:r>
              <a:rPr lang="en-US" sz="2350" dirty="0"/>
              <a:t>Unchecked exceptions </a:t>
            </a:r>
            <a:r>
              <a:rPr lang="en-US" sz="2350" b="1" dirty="0"/>
              <a:t>may</a:t>
            </a:r>
            <a:r>
              <a:rPr lang="en-US" sz="2350" dirty="0"/>
              <a:t> be declared in the exception specification list or handled, but doing so is not required.</a:t>
            </a:r>
            <a:endParaRPr lang="en-US" sz="2350" b="1" dirty="0"/>
          </a:p>
          <a:p>
            <a:endParaRPr lang="en-US" sz="2350" dirty="0"/>
          </a:p>
          <a:p>
            <a:endParaRPr lang="en-US" sz="2350"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a:latin typeface="Consolas" pitchFamily="49" charset="0"/>
              </a:rPr>
              <a:t>ErrorHandler</a:t>
            </a: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a:p>
            <a:endParaRPr lang="en-US" dirty="0"/>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Key Methods in Class </a:t>
            </a:r>
            <a:r>
              <a:rPr lang="en-US" dirty="0">
                <a:latin typeface="Consolas" panose="020B0609020204030204" pitchFamily="49" charset="0"/>
              </a:rPr>
              <a:t>ErrorHandler</a:t>
            </a:r>
          </a:p>
        </p:txBody>
      </p:sp>
      <p:sp>
        <p:nvSpPr>
          <p:cNvPr id="3" name="Content Placeholder 2"/>
          <p:cNvSpPr>
            <a:spLocks noGrp="1"/>
          </p:cNvSpPr>
          <p:nvPr>
            <p:ph idx="1"/>
          </p:nvPr>
        </p:nvSpPr>
        <p:spPr/>
        <p:txBody>
          <a:bodyPr lIns="182880" tIns="91440"/>
          <a:lstStyle/>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Returns true if errors have been reported by the</a:t>
            </a:r>
          </a:p>
          <a:p>
            <a:pPr marL="182880" lvl="1" indent="0">
              <a:spcBef>
                <a:spcPts val="200"/>
              </a:spcBef>
              <a:buNone/>
            </a:pPr>
            <a:r>
              <a:rPr lang="en-US" sz="1800" dirty="0">
                <a:latin typeface="Consolas" panose="020B0609020204030204" pitchFamily="49" charset="0"/>
              </a:rPr>
              <a:t> * error handler.</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errorsExist</a:t>
            </a:r>
            <a:r>
              <a:rPr lang="en-US" sz="1800" dirty="0">
                <a:latin typeface="Consolas" panose="020B0609020204030204" pitchFamily="49" charset="0"/>
              </a:rPr>
              <a:t>() : Boolean</a:t>
            </a:r>
          </a:p>
          <a:p>
            <a:pPr marL="182880" lvl="1" indent="0">
              <a:spcBef>
                <a:spcPts val="200"/>
              </a:spcBef>
              <a:buNone/>
            </a:pPr>
            <a:endParaRPr lang="en-US" sz="1800" dirty="0">
              <a:latin typeface="Consolas" panose="020B0609020204030204" pitchFamily="49" charset="0"/>
            </a:endParaRPr>
          </a:p>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Reports the error.</a:t>
            </a:r>
          </a:p>
          <a:p>
            <a:pPr marL="182880" lvl="1" indent="0">
              <a:spcBef>
                <a:spcPts val="200"/>
              </a:spcBef>
              <a:buNone/>
            </a:pPr>
            <a:r>
              <a:rPr lang="en-US" sz="1800" dirty="0">
                <a:latin typeface="Consolas" panose="020B0609020204030204" pitchFamily="49" charset="0"/>
              </a:rPr>
              <a:t> * @throws </a:t>
            </a:r>
            <a:r>
              <a:rPr lang="en-US" sz="1800" dirty="0" err="1">
                <a:latin typeface="Consolas" panose="020B0609020204030204" pitchFamily="49" charset="0"/>
              </a:rPr>
              <a:t>FatalException</a:t>
            </a:r>
            <a:r>
              <a:rPr lang="en-US" sz="1800" dirty="0">
                <a:latin typeface="Consolas" panose="020B0609020204030204" pitchFamily="49" charset="0"/>
              </a:rPr>
              <a:t> if the number of errors exceeds</a:t>
            </a:r>
          </a:p>
          <a:p>
            <a:pPr marL="182880" lvl="1" indent="0">
              <a:spcBef>
                <a:spcPts val="200"/>
              </a:spcBef>
              <a:buNone/>
            </a:pPr>
            <a:r>
              <a:rPr lang="en-US" sz="1800" dirty="0">
                <a:latin typeface="Consolas" panose="020B0609020204030204" pitchFamily="49" charset="0"/>
              </a:rPr>
              <a:t> *         the maximum.</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reportError</a:t>
            </a:r>
            <a:r>
              <a:rPr lang="en-US" sz="1800" dirty="0">
                <a:latin typeface="Consolas" panose="020B0609020204030204" pitchFamily="49" charset="0"/>
              </a:rPr>
              <a:t>(e : CompilerException)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extLst>
      <p:ext uri="{BB962C8B-B14F-4D97-AF65-F5344CB8AC3E}">
        <p14:creationId xmlns:p14="http://schemas.microsoft.com/office/powerpoint/2010/main" val="29358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4181</TotalTime>
  <Words>2092</Words>
  <Application>Microsoft Office PowerPoint</Application>
  <PresentationFormat>On-screen Show (4:3)</PresentationFormat>
  <Paragraphs>301</Paragraphs>
  <Slides>25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187</cp:revision>
  <cp:lastPrinted>2020-08-23T13:52:36Z</cp:lastPrinted>
  <dcterms:created xsi:type="dcterms:W3CDTF">2005-01-12T21:47:45Z</dcterms:created>
  <dcterms:modified xsi:type="dcterms:W3CDTF">2024-08-23T19:44:23Z</dcterms:modified>
</cp:coreProperties>
</file>