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3"/>
  </p:notesMasterIdLst>
  <p:handoutMasterIdLst>
    <p:handoutMasterId r:id="rId34"/>
  </p:handoutMasterIdLst>
  <p:sldIdLst>
    <p:sldId id="256" r:id="rId2"/>
    <p:sldId id="257" r:id="rId3"/>
    <p:sldId id="258" r:id="rId4"/>
    <p:sldId id="261" r:id="rId5"/>
    <p:sldId id="275" r:id="rId6"/>
    <p:sldId id="263" r:id="rId7"/>
    <p:sldId id="374" r:id="rId8"/>
    <p:sldId id="375" r:id="rId9"/>
    <p:sldId id="259" r:id="rId10"/>
    <p:sldId id="272" r:id="rId11"/>
    <p:sldId id="277" r:id="rId12"/>
    <p:sldId id="271" r:id="rId13"/>
    <p:sldId id="260" r:id="rId14"/>
    <p:sldId id="274" r:id="rId15"/>
    <p:sldId id="266" r:id="rId16"/>
    <p:sldId id="273" r:id="rId17"/>
    <p:sldId id="370" r:id="rId18"/>
    <p:sldId id="371" r:id="rId19"/>
    <p:sldId id="373"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60" autoAdjust="0"/>
    <p:restoredTop sz="97055" autoAdjust="0"/>
  </p:normalViewPr>
  <p:slideViewPr>
    <p:cSldViewPr>
      <p:cViewPr varScale="1">
        <p:scale>
          <a:sx n="64" d="100"/>
          <a:sy n="64" d="100"/>
        </p:scale>
        <p:origin x="62" y="6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2678"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r>
              <a:rPr lang="en-US" sz="1100" dirty="0">
                <a:latin typeface="+mn-lt"/>
              </a:rPr>
              <a:t>CVM</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r>
              <a:rPr lang="en-US" sz="1100" dirty="0">
                <a:latin typeface="+mn-lt"/>
              </a:rPr>
              <a:t>10-</a:t>
            </a:r>
            <a:fld id="{599A2770-3F04-4D25-8FB5-53AD85C17A2B}" type="slidenum">
              <a:rPr lang="en-US" sz="1100" smtClean="0">
                <a:latin typeface="+mn-lt"/>
              </a:rPr>
              <a:pPr>
                <a:defRPr/>
              </a:pPr>
              <a:t>‹#›</a:t>
            </a:fld>
            <a:endParaRPr lang="en-US" sz="1100" dirty="0">
              <a:latin typeface="+mn-lt"/>
            </a:endParaRPr>
          </a:p>
        </p:txBody>
      </p:sp>
    </p:spTree>
    <p:extLst>
      <p:ext uri="{BB962C8B-B14F-4D97-AF65-F5344CB8AC3E}">
        <p14:creationId xmlns:p14="http://schemas.microsoft.com/office/powerpoint/2010/main" val="158221130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l" defTabSz="966229">
              <a:defRPr sz="1200"/>
            </a:lvl1pPr>
          </a:lstStyle>
          <a:p>
            <a:pPr>
              <a:defRPr/>
            </a:pPr>
            <a:r>
              <a:rPr lang="en-US" dirty="0"/>
              <a:t>CVM</a:t>
            </a:r>
          </a:p>
        </p:txBody>
      </p:sp>
      <p:sp>
        <p:nvSpPr>
          <p:cNvPr id="64515" name="Rectangle 1027"/>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lvl1pPr algn="r" defTabSz="966229">
              <a:defRPr sz="1200"/>
            </a:lvl1pPr>
          </a:lstStyle>
          <a:p>
            <a:pPr>
              <a:defRPr/>
            </a:pPr>
            <a:endParaRPr lang="en-US" dirty="0"/>
          </a:p>
        </p:txBody>
      </p:sp>
      <p:sp>
        <p:nvSpPr>
          <p:cNvPr id="153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24" tIns="48311" rIns="96624" bIns="4831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l" defTabSz="966229">
              <a:defRPr sz="1200"/>
            </a:lvl1pPr>
          </a:lstStyle>
          <a:p>
            <a:pPr>
              <a:defRPr/>
            </a:pPr>
            <a:endParaRPr lang="en-US" dirty="0"/>
          </a:p>
        </p:txBody>
      </p:sp>
      <p:sp>
        <p:nvSpPr>
          <p:cNvPr id="64519" name="Rectangle 1031"/>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24" tIns="48311" rIns="96624" bIns="48311" numCol="1" anchor="b" anchorCtr="0" compatLnSpc="1">
            <a:prstTxWarp prst="textNoShape">
              <a:avLst/>
            </a:prstTxWarp>
          </a:bodyPr>
          <a:lstStyle>
            <a:lvl1pPr algn="r" defTabSz="966229">
              <a:defRPr sz="1200"/>
            </a:lvl1pPr>
          </a:lstStyle>
          <a:p>
            <a:pPr>
              <a:defRPr/>
            </a:pPr>
            <a:fld id="{490A848F-9ECE-4F5A-83F3-9639C807416D}" type="slidenum">
              <a:rPr lang="en-US"/>
              <a:pPr>
                <a:defRPr/>
              </a:pPr>
              <a:t>‹#›</a:t>
            </a:fld>
            <a:endParaRPr lang="en-US" dirty="0"/>
          </a:p>
        </p:txBody>
      </p:sp>
    </p:spTree>
    <p:extLst>
      <p:ext uri="{BB962C8B-B14F-4D97-AF65-F5344CB8AC3E}">
        <p14:creationId xmlns:p14="http://schemas.microsoft.com/office/powerpoint/2010/main" val="1295665101"/>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hdr" sz="quarter"/>
          </p:nvPr>
        </p:nvSpPr>
        <p:spPr>
          <a:noFill/>
        </p:spPr>
        <p:txBody>
          <a:bodyPr/>
          <a:lstStyle/>
          <a:p>
            <a:pPr defTabSz="963328"/>
            <a:r>
              <a:rPr lang="en-US" dirty="0"/>
              <a:t>CVM</a:t>
            </a:r>
          </a:p>
        </p:txBody>
      </p:sp>
      <p:sp>
        <p:nvSpPr>
          <p:cNvPr id="16387" name="Rectangle 1031"/>
          <p:cNvSpPr>
            <a:spLocks noGrp="1" noChangeArrowheads="1"/>
          </p:cNvSpPr>
          <p:nvPr>
            <p:ph type="sldNum" sz="quarter" idx="5"/>
          </p:nvPr>
        </p:nvSpPr>
        <p:spPr>
          <a:noFill/>
        </p:spPr>
        <p:txBody>
          <a:bodyPr/>
          <a:lstStyle/>
          <a:p>
            <a:pPr defTabSz="963328"/>
            <a:fld id="{4FC695DA-6273-4691-88D5-9D501ACE13A2}" type="slidenum">
              <a:rPr lang="en-US" smtClean="0"/>
              <a:pPr defTabSz="963328"/>
              <a:t>1</a:t>
            </a:fld>
            <a:endParaRPr lang="en-US" dirty="0"/>
          </a:p>
        </p:txBody>
      </p:sp>
      <p:sp>
        <p:nvSpPr>
          <p:cNvPr id="16388" name="Rectangle 2"/>
          <p:cNvSpPr>
            <a:spLocks noGrp="1" noRot="1" noChangeAspect="1" noChangeArrowheads="1" noTextEdit="1"/>
          </p:cNvSpPr>
          <p:nvPr>
            <p:ph type="sldImg"/>
          </p:nvPr>
        </p:nvSpPr>
        <p:spPr>
          <a:ln/>
        </p:spPr>
      </p:sp>
      <p:sp>
        <p:nvSpPr>
          <p:cNvPr id="1638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205737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12</a:t>
            </a:fld>
            <a:endParaRPr lang="en-US" dirty="0"/>
          </a:p>
        </p:txBody>
      </p:sp>
    </p:spTree>
    <p:extLst>
      <p:ext uri="{BB962C8B-B14F-4D97-AF65-F5344CB8AC3E}">
        <p14:creationId xmlns:p14="http://schemas.microsoft.com/office/powerpoint/2010/main" val="1253405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13</a:t>
            </a:fld>
            <a:endParaRPr lang="en-US" dirty="0"/>
          </a:p>
        </p:txBody>
      </p:sp>
    </p:spTree>
    <p:extLst>
      <p:ext uri="{BB962C8B-B14F-4D97-AF65-F5344CB8AC3E}">
        <p14:creationId xmlns:p14="http://schemas.microsoft.com/office/powerpoint/2010/main" val="6978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15</a:t>
            </a:fld>
            <a:endParaRPr lang="en-US" dirty="0"/>
          </a:p>
        </p:txBody>
      </p:sp>
    </p:spTree>
    <p:extLst>
      <p:ext uri="{BB962C8B-B14F-4D97-AF65-F5344CB8AC3E}">
        <p14:creationId xmlns:p14="http://schemas.microsoft.com/office/powerpoint/2010/main" val="2535131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16</a:t>
            </a:fld>
            <a:endParaRPr lang="en-US" dirty="0"/>
          </a:p>
        </p:txBody>
      </p:sp>
    </p:spTree>
    <p:extLst>
      <p:ext uri="{BB962C8B-B14F-4D97-AF65-F5344CB8AC3E}">
        <p14:creationId xmlns:p14="http://schemas.microsoft.com/office/powerpoint/2010/main" val="1240379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17</a:t>
            </a:fld>
            <a:endParaRPr lang="en-US" dirty="0"/>
          </a:p>
        </p:txBody>
      </p:sp>
    </p:spTree>
    <p:extLst>
      <p:ext uri="{BB962C8B-B14F-4D97-AF65-F5344CB8AC3E}">
        <p14:creationId xmlns:p14="http://schemas.microsoft.com/office/powerpoint/2010/main" val="419882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18</a:t>
            </a:fld>
            <a:endParaRPr lang="en-US" dirty="0"/>
          </a:p>
        </p:txBody>
      </p:sp>
    </p:spTree>
    <p:extLst>
      <p:ext uri="{BB962C8B-B14F-4D97-AF65-F5344CB8AC3E}">
        <p14:creationId xmlns:p14="http://schemas.microsoft.com/office/powerpoint/2010/main" val="3273411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2</a:t>
            </a:fld>
            <a:endParaRPr lang="en-US" dirty="0"/>
          </a:p>
        </p:txBody>
      </p:sp>
    </p:spTree>
    <p:extLst>
      <p:ext uri="{BB962C8B-B14F-4D97-AF65-F5344CB8AC3E}">
        <p14:creationId xmlns:p14="http://schemas.microsoft.com/office/powerpoint/2010/main" val="1602034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3</a:t>
            </a:fld>
            <a:endParaRPr lang="en-US" dirty="0"/>
          </a:p>
        </p:txBody>
      </p:sp>
    </p:spTree>
    <p:extLst>
      <p:ext uri="{BB962C8B-B14F-4D97-AF65-F5344CB8AC3E}">
        <p14:creationId xmlns:p14="http://schemas.microsoft.com/office/powerpoint/2010/main" val="764121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4</a:t>
            </a:fld>
            <a:endParaRPr lang="en-US" dirty="0"/>
          </a:p>
        </p:txBody>
      </p:sp>
    </p:spTree>
    <p:extLst>
      <p:ext uri="{BB962C8B-B14F-4D97-AF65-F5344CB8AC3E}">
        <p14:creationId xmlns:p14="http://schemas.microsoft.com/office/powerpoint/2010/main" val="132340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5</a:t>
            </a:fld>
            <a:endParaRPr lang="en-US" dirty="0"/>
          </a:p>
        </p:txBody>
      </p:sp>
    </p:spTree>
    <p:extLst>
      <p:ext uri="{BB962C8B-B14F-4D97-AF65-F5344CB8AC3E}">
        <p14:creationId xmlns:p14="http://schemas.microsoft.com/office/powerpoint/2010/main" val="270189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6</a:t>
            </a:fld>
            <a:endParaRPr lang="en-US" dirty="0"/>
          </a:p>
        </p:txBody>
      </p:sp>
    </p:spTree>
    <p:extLst>
      <p:ext uri="{BB962C8B-B14F-4D97-AF65-F5344CB8AC3E}">
        <p14:creationId xmlns:p14="http://schemas.microsoft.com/office/powerpoint/2010/main" val="3294664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7</a:t>
            </a:fld>
            <a:endParaRPr lang="en-US" dirty="0"/>
          </a:p>
        </p:txBody>
      </p:sp>
    </p:spTree>
    <p:extLst>
      <p:ext uri="{BB962C8B-B14F-4D97-AF65-F5344CB8AC3E}">
        <p14:creationId xmlns:p14="http://schemas.microsoft.com/office/powerpoint/2010/main" val="3401777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9</a:t>
            </a:fld>
            <a:endParaRPr lang="en-US" dirty="0"/>
          </a:p>
        </p:txBody>
      </p:sp>
    </p:spTree>
    <p:extLst>
      <p:ext uri="{BB962C8B-B14F-4D97-AF65-F5344CB8AC3E}">
        <p14:creationId xmlns:p14="http://schemas.microsoft.com/office/powerpoint/2010/main" val="1987391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CVM</a:t>
            </a:r>
          </a:p>
        </p:txBody>
      </p:sp>
      <p:sp>
        <p:nvSpPr>
          <p:cNvPr id="5" name="Slide Number Placeholder 4"/>
          <p:cNvSpPr>
            <a:spLocks noGrp="1"/>
          </p:cNvSpPr>
          <p:nvPr>
            <p:ph type="sldNum" sz="quarter" idx="11"/>
          </p:nvPr>
        </p:nvSpPr>
        <p:spPr/>
        <p:txBody>
          <a:bodyPr/>
          <a:lstStyle/>
          <a:p>
            <a:pPr>
              <a:defRPr/>
            </a:pPr>
            <a:fld id="{490A848F-9ECE-4F5A-83F3-9639C807416D}" type="slidenum">
              <a:rPr lang="en-US" smtClean="0"/>
              <a:pPr>
                <a:defRPr/>
              </a:pPr>
              <a:t>10</a:t>
            </a:fld>
            <a:endParaRPr lang="en-US" dirty="0"/>
          </a:p>
        </p:txBody>
      </p:sp>
    </p:spTree>
    <p:extLst>
      <p:ext uri="{BB962C8B-B14F-4D97-AF65-F5344CB8AC3E}">
        <p14:creationId xmlns:p14="http://schemas.microsoft.com/office/powerpoint/2010/main" val="1667040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dirty="0"/>
              <a:t>Slide </a:t>
            </a:r>
            <a:fld id="{B4F402F5-44D4-40A2-83B9-39DBA9261872}"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dirty="0"/>
              <a:t>Slide </a:t>
            </a:r>
            <a:fld id="{63AEAFB5-AC10-4A77-9869-4B293AAAFFF3}"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dirty="0"/>
              <a:t>Slide </a:t>
            </a:r>
            <a:fld id="{8B800CA4-1AB7-4E56-A70A-F3C98D04493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dirty="0"/>
              <a:t>Slide </a:t>
            </a:r>
            <a:fld id="{18F7BCF8-22DD-4CA5-AF9F-0842F2E55F79}"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dirty="0"/>
              <a:t>Slide </a:t>
            </a:r>
            <a:fld id="{A7E63C75-C71C-4A7B-B2F4-5934B6E9A388}"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39C59571-DE85-43C5-944C-688D31997041}" type="slidenum">
              <a:rPr lang="en-US"/>
              <a:pPr>
                <a:defRPr/>
              </a:pPr>
              <a:t>‹#›</a:t>
            </a:fld>
            <a:endParaRPr lang="en-US" dirty="0"/>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2" r:id="rId3"/>
    <p:sldLayoutId id="2147483704" r:id="rId4"/>
    <p:sldLayoutId id="214748370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dirty="0"/>
              <a:t>©SoftMoore Consulting</a:t>
            </a:r>
          </a:p>
        </p:txBody>
      </p:sp>
      <p:sp>
        <p:nvSpPr>
          <p:cNvPr id="3075" name="Rectangle 6"/>
          <p:cNvSpPr>
            <a:spLocks noGrp="1" noChangeArrowheads="1"/>
          </p:cNvSpPr>
          <p:nvPr>
            <p:ph type="sldNum" sz="quarter" idx="11"/>
          </p:nvPr>
        </p:nvSpPr>
        <p:spPr>
          <a:noFill/>
        </p:spPr>
        <p:txBody>
          <a:bodyPr/>
          <a:lstStyle/>
          <a:p>
            <a:r>
              <a:rPr lang="en-US" dirty="0"/>
              <a:t>Slide </a:t>
            </a:r>
            <a:fld id="{D5F23292-C58A-47E3-8C2E-A5BF80F2141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The CPRL Virtual Machine</a:t>
            </a:r>
          </a:p>
        </p:txBody>
      </p:sp>
      <p:sp>
        <p:nvSpPr>
          <p:cNvPr id="3077" name="Rectangle 3"/>
          <p:cNvSpPr>
            <a:spLocks noGrp="1" noChangeArrowheads="1"/>
          </p:cNvSpPr>
          <p:nvPr>
            <p:ph type="subTitle" idx="1"/>
          </p:nvPr>
        </p:nvSpPr>
        <p:spPr/>
        <p:txBody>
          <a:bodyPr/>
          <a:lstStyle/>
          <a:p>
            <a:r>
              <a:rPr lang="en-US" dirty="0"/>
              <a:t>See Appendix E of the textbook for additional details on the definition of CVM.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4"/>
          <p:cNvSpPr>
            <a:spLocks noGrp="1"/>
          </p:cNvSpPr>
          <p:nvPr>
            <p:ph type="title"/>
          </p:nvPr>
        </p:nvSpPr>
        <p:spPr/>
        <p:txBody>
          <a:bodyPr/>
          <a:lstStyle/>
          <a:p>
            <a:r>
              <a:rPr lang="en-US" dirty="0"/>
              <a:t>Relative Addressing Using</a:t>
            </a:r>
            <a:br>
              <a:rPr lang="en-US" dirty="0"/>
            </a:br>
            <a:r>
              <a:rPr lang="en-US" dirty="0"/>
              <a:t>the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Registers</a:t>
            </a:r>
          </a:p>
        </p:txBody>
      </p:sp>
      <p:sp>
        <p:nvSpPr>
          <p:cNvPr id="10243" name="Content Placeholder 5"/>
          <p:cNvSpPr>
            <a:spLocks noGrp="1"/>
          </p:cNvSpPr>
          <p:nvPr>
            <p:ph idx="1"/>
          </p:nvPr>
        </p:nvSpPr>
        <p:spPr/>
        <p:txBody>
          <a:bodyPr/>
          <a:lstStyle/>
          <a:p>
            <a:r>
              <a:rPr lang="en-US" dirty="0"/>
              <a:t>Variables declared at global scope are addressed relative to the </a:t>
            </a:r>
            <a:r>
              <a:rPr lang="en-US" dirty="0">
                <a:latin typeface="Consolas" panose="020B0609020204030204" pitchFamily="49" charset="0"/>
              </a:rPr>
              <a:t>SB</a:t>
            </a:r>
            <a:r>
              <a:rPr lang="en-US" dirty="0"/>
              <a:t> register.</a:t>
            </a:r>
          </a:p>
          <a:p>
            <a:r>
              <a:rPr lang="en-US" dirty="0"/>
              <a:t>Variables declared at local scope are addressed relative to the </a:t>
            </a:r>
            <a:r>
              <a:rPr lang="en-US" dirty="0">
                <a:latin typeface="Consolas" panose="020B0609020204030204" pitchFamily="49" charset="0"/>
              </a:rPr>
              <a:t>BP</a:t>
            </a:r>
            <a:r>
              <a:rPr lang="en-US" dirty="0"/>
              <a:t> register.</a:t>
            </a:r>
          </a:p>
          <a:p>
            <a:r>
              <a:rPr lang="en-US" dirty="0"/>
              <a:t>Example: If </a:t>
            </a:r>
            <a:r>
              <a:rPr lang="en-US" dirty="0">
                <a:latin typeface="Consolas" panose="020B0609020204030204" pitchFamily="49" charset="0"/>
              </a:rPr>
              <a:t>SB</a:t>
            </a:r>
            <a:r>
              <a:rPr lang="en-US" dirty="0"/>
              <a:t> has the value </a:t>
            </a:r>
            <a:r>
              <a:rPr lang="en-US" dirty="0">
                <a:latin typeface="Consolas" panose="020B0609020204030204" pitchFamily="49" charset="0"/>
              </a:rPr>
              <a:t>112</a:t>
            </a:r>
            <a:r>
              <a:rPr lang="en-US" dirty="0"/>
              <a:t>, and global scoped variable </a:t>
            </a:r>
            <a:r>
              <a:rPr lang="en-US" dirty="0">
                <a:latin typeface="Consolas" panose="020B0609020204030204" pitchFamily="49" charset="0"/>
              </a:rPr>
              <a:t>x</a:t>
            </a:r>
            <a:r>
              <a:rPr lang="en-US" dirty="0"/>
              <a:t> has the relative address 8, then the actual address of </a:t>
            </a:r>
            <a:r>
              <a:rPr lang="en-US" dirty="0">
                <a:latin typeface="Consolas" panose="020B0609020204030204" pitchFamily="49" charset="0"/>
              </a:rPr>
              <a:t>x</a:t>
            </a:r>
            <a:r>
              <a:rPr lang="en-US" dirty="0"/>
              <a:t> is </a:t>
            </a:r>
            <a:r>
              <a:rPr lang="en-US" dirty="0">
                <a:latin typeface="Consolas" panose="020B0609020204030204" pitchFamily="49" charset="0"/>
              </a:rPr>
              <a:t>[SB] + relAddr(x)</a:t>
            </a:r>
            <a:r>
              <a:rPr lang="en-US" dirty="0"/>
              <a:t> or </a:t>
            </a:r>
            <a:r>
              <a:rPr lang="en-US" dirty="0">
                <a:latin typeface="Consolas" panose="020B0609020204030204" pitchFamily="49" charset="0"/>
              </a:rPr>
              <a:t>120</a:t>
            </a:r>
            <a:r>
              <a:rPr lang="en-US" dirty="0"/>
              <a:t>.</a:t>
            </a:r>
          </a:p>
          <a:p>
            <a:r>
              <a:rPr lang="en-US" dirty="0"/>
              <a:t>When preparing for code generation, the compiler needs to determine the relative address of every variable.</a:t>
            </a:r>
          </a:p>
          <a:p>
            <a:r>
              <a:rPr lang="en-US" dirty="0"/>
              <a:t>For programs that don’t have subprograms, both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will point to the same memory location.</a:t>
            </a:r>
          </a:p>
        </p:txBody>
      </p:sp>
      <p:sp>
        <p:nvSpPr>
          <p:cNvPr id="10244" name="Footer Placeholder 2"/>
          <p:cNvSpPr>
            <a:spLocks noGrp="1"/>
          </p:cNvSpPr>
          <p:nvPr>
            <p:ph type="ftr" sz="quarter" idx="10"/>
          </p:nvPr>
        </p:nvSpPr>
        <p:spPr>
          <a:noFill/>
        </p:spPr>
        <p:txBody>
          <a:bodyPr/>
          <a:lstStyle/>
          <a:p>
            <a:r>
              <a:rPr lang="en-US" dirty="0"/>
              <a:t>©SoftMoore Consulting</a:t>
            </a:r>
          </a:p>
        </p:txBody>
      </p:sp>
      <p:sp>
        <p:nvSpPr>
          <p:cNvPr id="10245" name="Slide Number Placeholder 3"/>
          <p:cNvSpPr>
            <a:spLocks noGrp="1"/>
          </p:cNvSpPr>
          <p:nvPr>
            <p:ph type="sldNum" sz="quarter" idx="11"/>
          </p:nvPr>
        </p:nvSpPr>
        <p:spPr>
          <a:noFill/>
        </p:spPr>
        <p:txBody>
          <a:bodyPr/>
          <a:lstStyle/>
          <a:p>
            <a:r>
              <a:rPr lang="en-US" dirty="0"/>
              <a:t>Slide </a:t>
            </a:r>
            <a:fld id="{C5C81F45-5EA2-426D-83DA-7244E8BEA078}"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Addressing Example</a:t>
            </a:r>
          </a:p>
        </p:txBody>
      </p:sp>
      <p:sp>
        <p:nvSpPr>
          <p:cNvPr id="3" name="Content Placeholder 2"/>
          <p:cNvSpPr>
            <a:spLocks noGrp="1"/>
          </p:cNvSpPr>
          <p:nvPr>
            <p:ph idx="1"/>
          </p:nvPr>
        </p:nvSpPr>
        <p:spPr>
          <a:xfrm>
            <a:off x="458788" y="1363663"/>
            <a:ext cx="8226425" cy="4935537"/>
          </a:xfrm>
        </p:spPr>
        <p:txBody>
          <a:bodyPr/>
          <a:lstStyle/>
          <a:p>
            <a:r>
              <a:rPr lang="en-US" dirty="0"/>
              <a:t>Suppose a program contains the following declarations.</a:t>
            </a:r>
          </a:p>
          <a:p>
            <a:pPr marL="457200" lvl="1" indent="0">
              <a:buNone/>
            </a:pPr>
            <a:r>
              <a:rPr lang="en-US" sz="1800" dirty="0">
                <a:latin typeface="Consolas" panose="020B0609020204030204" pitchFamily="49" charset="0"/>
              </a:rPr>
              <a:t>var m, n : Integer;</a:t>
            </a:r>
          </a:p>
          <a:p>
            <a:pPr marL="457200" lvl="1" indent="0">
              <a:buNone/>
            </a:pPr>
            <a:r>
              <a:rPr lang="en-US" sz="1800" dirty="0">
                <a:latin typeface="Consolas" panose="020B0609020204030204" pitchFamily="49" charset="0"/>
              </a:rPr>
              <a:t>var c : Char;</a:t>
            </a:r>
          </a:p>
          <a:p>
            <a:pPr marL="457200" lvl="1" indent="0">
              <a:spcBef>
                <a:spcPts val="200"/>
              </a:spcBef>
              <a:buNone/>
            </a:pPr>
            <a:r>
              <a:rPr lang="en-US" sz="1800" dirty="0">
                <a:latin typeface="Consolas" panose="020B0609020204030204" pitchFamily="49" charset="0"/>
              </a:rPr>
              <a:t>var a, b : Boolean;</a:t>
            </a:r>
          </a:p>
          <a:p>
            <a:r>
              <a:rPr lang="en-US" dirty="0"/>
              <a:t>The relative addresses of the variables are as follows.</a:t>
            </a:r>
          </a:p>
          <a:p>
            <a:pPr lvl="1"/>
            <a:r>
              <a:rPr lang="en-US" dirty="0">
                <a:latin typeface="Consolas" panose="020B0609020204030204" pitchFamily="49" charset="0"/>
              </a:rPr>
              <a:t>m</a:t>
            </a:r>
            <a:r>
              <a:rPr lang="en-US" dirty="0"/>
              <a:t> has relative address 0</a:t>
            </a:r>
          </a:p>
          <a:p>
            <a:pPr lvl="1"/>
            <a:r>
              <a:rPr lang="en-US" dirty="0">
                <a:latin typeface="Consolas" panose="020B0609020204030204" pitchFamily="49" charset="0"/>
              </a:rPr>
              <a:t>n</a:t>
            </a:r>
            <a:r>
              <a:rPr lang="en-US" dirty="0"/>
              <a:t> has relative address 4</a:t>
            </a:r>
          </a:p>
          <a:p>
            <a:pPr lvl="1"/>
            <a:r>
              <a:rPr lang="en-US" dirty="0"/>
              <a:t>c has relative address 8</a:t>
            </a:r>
          </a:p>
          <a:p>
            <a:pPr lvl="1"/>
            <a:r>
              <a:rPr lang="en-US" dirty="0">
                <a:latin typeface="Consolas" panose="020B0609020204030204" pitchFamily="49" charset="0"/>
              </a:rPr>
              <a:t>a</a:t>
            </a:r>
            <a:r>
              <a:rPr lang="en-US" dirty="0"/>
              <a:t> has relative address 10</a:t>
            </a:r>
          </a:p>
          <a:p>
            <a:pPr lvl="1"/>
            <a:r>
              <a:rPr lang="en-US" dirty="0">
                <a:latin typeface="Consolas" panose="020B0609020204030204" pitchFamily="49" charset="0"/>
              </a:rPr>
              <a:t>b</a:t>
            </a:r>
            <a:r>
              <a:rPr lang="en-US" dirty="0"/>
              <a:t> has relative address 11</a:t>
            </a:r>
          </a:p>
          <a:p>
            <a:r>
              <a:rPr lang="en-US" dirty="0"/>
              <a:t>The total variable length</a:t>
            </a:r>
            <a:br>
              <a:rPr lang="en-US" dirty="0"/>
            </a:br>
            <a:r>
              <a:rPr lang="en-US" dirty="0"/>
              <a:t>for the program is 12.</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FC016E02-02BB-476A-9DE0-C405DAA1F827}" type="slidenum">
              <a:rPr lang="en-US" smtClean="0"/>
              <a:pPr>
                <a:defRPr/>
              </a:pPr>
              <a:t>11</a:t>
            </a:fld>
            <a:endParaRPr lang="en-US" dirty="0"/>
          </a:p>
        </p:txBody>
      </p:sp>
      <p:grpSp>
        <p:nvGrpSpPr>
          <p:cNvPr id="24" name="Group 23">
            <a:extLst>
              <a:ext uri="{FF2B5EF4-FFF2-40B4-BE49-F238E27FC236}">
                <a16:creationId xmlns:a16="http://schemas.microsoft.com/office/drawing/2014/main" id="{7B5A37B0-D4B5-4CEA-B279-7DADD73729F5}"/>
              </a:ext>
            </a:extLst>
          </p:cNvPr>
          <p:cNvGrpSpPr/>
          <p:nvPr/>
        </p:nvGrpSpPr>
        <p:grpSpPr>
          <a:xfrm>
            <a:off x="4510670" y="3333750"/>
            <a:ext cx="4174543" cy="2914650"/>
            <a:chOff x="4283657" y="3048000"/>
            <a:chExt cx="4174543" cy="2914650"/>
          </a:xfrm>
        </p:grpSpPr>
        <p:grpSp>
          <p:nvGrpSpPr>
            <p:cNvPr id="22" name="Group 21">
              <a:extLst>
                <a:ext uri="{FF2B5EF4-FFF2-40B4-BE49-F238E27FC236}">
                  <a16:creationId xmlns:a16="http://schemas.microsoft.com/office/drawing/2014/main" id="{CBD921F2-1359-4284-B869-9011A182B8B6}"/>
                </a:ext>
              </a:extLst>
            </p:cNvPr>
            <p:cNvGrpSpPr/>
            <p:nvPr/>
          </p:nvGrpSpPr>
          <p:grpSpPr>
            <a:xfrm>
              <a:off x="6304185" y="3124200"/>
              <a:ext cx="2154015" cy="2658035"/>
              <a:chOff x="5357702" y="3124200"/>
              <a:chExt cx="2154015" cy="2658035"/>
            </a:xfrm>
          </p:grpSpPr>
          <p:sp>
            <p:nvSpPr>
              <p:cNvPr id="6" name="Rectangle 5"/>
              <p:cNvSpPr/>
              <p:nvPr/>
            </p:nvSpPr>
            <p:spPr bwMode="auto">
              <a:xfrm>
                <a:off x="5357702" y="3267635"/>
                <a:ext cx="914400" cy="2468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Straight Connector 8"/>
              <p:cNvCxnSpPr/>
              <p:nvPr/>
            </p:nvCxnSpPr>
            <p:spPr bwMode="auto">
              <a:xfrm>
                <a:off x="5357702" y="344776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0" name="Straight Connector 9"/>
              <p:cNvCxnSpPr/>
              <p:nvPr/>
            </p:nvCxnSpPr>
            <p:spPr bwMode="auto">
              <a:xfrm>
                <a:off x="5357702" y="362342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1" name="Straight Connector 10"/>
              <p:cNvCxnSpPr/>
              <p:nvPr/>
            </p:nvCxnSpPr>
            <p:spPr bwMode="auto">
              <a:xfrm>
                <a:off x="5357702" y="3799074"/>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2" name="Straight Connector 11"/>
              <p:cNvCxnSpPr/>
              <p:nvPr/>
            </p:nvCxnSpPr>
            <p:spPr bwMode="auto">
              <a:xfrm>
                <a:off x="5357702" y="3974727"/>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3" name="Straight Connector 12"/>
              <p:cNvCxnSpPr/>
              <p:nvPr/>
            </p:nvCxnSpPr>
            <p:spPr bwMode="auto">
              <a:xfrm>
                <a:off x="5357702" y="4150380"/>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4" name="Straight Connector 13"/>
              <p:cNvCxnSpPr/>
              <p:nvPr/>
            </p:nvCxnSpPr>
            <p:spPr bwMode="auto">
              <a:xfrm>
                <a:off x="5357702" y="4326033"/>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5" name="Straight Connector 14"/>
              <p:cNvCxnSpPr/>
              <p:nvPr/>
            </p:nvCxnSpPr>
            <p:spPr bwMode="auto">
              <a:xfrm>
                <a:off x="5357702" y="4501686"/>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p:nvPr/>
            </p:nvCxnSpPr>
            <p:spPr bwMode="auto">
              <a:xfrm>
                <a:off x="5357702" y="4677339"/>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7" name="Straight Connector 16"/>
              <p:cNvCxnSpPr/>
              <p:nvPr/>
            </p:nvCxnSpPr>
            <p:spPr bwMode="auto">
              <a:xfrm>
                <a:off x="5357702" y="4852992"/>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p:nvPr/>
            </p:nvCxnSpPr>
            <p:spPr bwMode="auto">
              <a:xfrm>
                <a:off x="5357702" y="5028645"/>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19" name="Straight Connector 18"/>
              <p:cNvCxnSpPr/>
              <p:nvPr/>
            </p:nvCxnSpPr>
            <p:spPr bwMode="auto">
              <a:xfrm>
                <a:off x="5357702" y="5204298"/>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0" name="Straight Connector 19"/>
              <p:cNvCxnSpPr/>
              <p:nvPr/>
            </p:nvCxnSpPr>
            <p:spPr bwMode="auto">
              <a:xfrm>
                <a:off x="5357702" y="5379951"/>
                <a:ext cx="914400" cy="0"/>
              </a:xfrm>
              <a:prstGeom prst="line">
                <a:avLst/>
              </a:prstGeom>
              <a:noFill/>
              <a:ln w="9525" cap="flat" cmpd="sng" algn="ctr">
                <a:solidFill>
                  <a:schemeClr val="tx1"/>
                </a:solidFill>
                <a:prstDash val="solid"/>
                <a:round/>
                <a:headEnd type="none" w="med" len="med"/>
                <a:tailEnd type="none" w="med" len="med"/>
              </a:ln>
              <a:effectLst/>
            </p:spPr>
          </p:cxnSp>
          <p:cxnSp>
            <p:nvCxnSpPr>
              <p:cNvPr id="21" name="Straight Connector 20"/>
              <p:cNvCxnSpPr/>
              <p:nvPr/>
            </p:nvCxnSpPr>
            <p:spPr bwMode="auto">
              <a:xfrm>
                <a:off x="5357702" y="5555604"/>
                <a:ext cx="914400" cy="0"/>
              </a:xfrm>
              <a:prstGeom prst="line">
                <a:avLst/>
              </a:prstGeom>
              <a:noFill/>
              <a:ln w="9525" cap="flat" cmpd="sng" algn="ctr">
                <a:solidFill>
                  <a:schemeClr val="tx1"/>
                </a:solidFill>
                <a:prstDash val="solid"/>
                <a:round/>
                <a:headEnd type="none" w="med" len="med"/>
                <a:tailEnd type="none" w="med" len="med"/>
              </a:ln>
              <a:effectLst/>
            </p:spPr>
          </p:cxnSp>
          <p:sp>
            <p:nvSpPr>
              <p:cNvPr id="25" name="Right Brace 24"/>
              <p:cNvSpPr/>
              <p:nvPr/>
            </p:nvSpPr>
            <p:spPr bwMode="auto">
              <a:xfrm>
                <a:off x="6340336" y="3467852"/>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squar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6" name="Right Brace 25"/>
              <p:cNvSpPr/>
              <p:nvPr/>
            </p:nvSpPr>
            <p:spPr bwMode="auto">
              <a:xfrm>
                <a:off x="6340336" y="4172509"/>
                <a:ext cx="109728" cy="66751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7" name="Right Brace 26"/>
              <p:cNvSpPr/>
              <p:nvPr/>
            </p:nvSpPr>
            <p:spPr bwMode="auto">
              <a:xfrm>
                <a:off x="6340336" y="4860594"/>
                <a:ext cx="109728" cy="32004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8" name="Right Brace 27"/>
              <p:cNvSpPr/>
              <p:nvPr/>
            </p:nvSpPr>
            <p:spPr bwMode="auto">
              <a:xfrm>
                <a:off x="6340336" y="5225597"/>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29" name="Right Brace 28"/>
              <p:cNvSpPr/>
              <p:nvPr/>
            </p:nvSpPr>
            <p:spPr bwMode="auto">
              <a:xfrm>
                <a:off x="6340336" y="5401804"/>
                <a:ext cx="109728" cy="128016"/>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30" name="TextBox 29"/>
              <p:cNvSpPr txBox="1"/>
              <p:nvPr/>
            </p:nvSpPr>
            <p:spPr>
              <a:xfrm>
                <a:off x="5532614" y="3124200"/>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1" name="TextBox 30"/>
              <p:cNvSpPr txBox="1"/>
              <p:nvPr/>
            </p:nvSpPr>
            <p:spPr>
              <a:xfrm>
                <a:off x="5532614" y="5412903"/>
                <a:ext cx="564577" cy="369332"/>
              </a:xfrm>
              <a:prstGeom prst="rect">
                <a:avLst/>
              </a:prstGeom>
              <a:noFill/>
            </p:spPr>
            <p:txBody>
              <a:bodyPr wrap="none" rtlCol="0">
                <a:spAutoFit/>
              </a:bodyPr>
              <a:lstStyle/>
              <a:p>
                <a:r>
                  <a:rPr lang="en-US" sz="1800" dirty="0">
                    <a:latin typeface="Consolas" panose="020B0609020204030204" pitchFamily="49" charset="0"/>
                  </a:rPr>
                  <a:t>...</a:t>
                </a:r>
              </a:p>
            </p:txBody>
          </p:sp>
          <p:sp>
            <p:nvSpPr>
              <p:cNvPr id="32" name="TextBox 31"/>
              <p:cNvSpPr txBox="1"/>
              <p:nvPr/>
            </p:nvSpPr>
            <p:spPr>
              <a:xfrm>
                <a:off x="6400708" y="3615700"/>
                <a:ext cx="304892" cy="353943"/>
              </a:xfrm>
              <a:prstGeom prst="rect">
                <a:avLst/>
              </a:prstGeom>
              <a:noFill/>
            </p:spPr>
            <p:txBody>
              <a:bodyPr wrap="none" rtlCol="0">
                <a:spAutoFit/>
              </a:bodyPr>
              <a:lstStyle/>
              <a:p>
                <a:r>
                  <a:rPr lang="en-US" sz="1700" dirty="0">
                    <a:latin typeface="Consolas" panose="020B0609020204030204" pitchFamily="49" charset="0"/>
                  </a:rPr>
                  <a:t>m</a:t>
                </a:r>
              </a:p>
            </p:txBody>
          </p:sp>
          <p:sp>
            <p:nvSpPr>
              <p:cNvPr id="33" name="TextBox 32"/>
              <p:cNvSpPr txBox="1"/>
              <p:nvPr/>
            </p:nvSpPr>
            <p:spPr>
              <a:xfrm>
                <a:off x="6400708" y="4320357"/>
                <a:ext cx="304892" cy="353943"/>
              </a:xfrm>
              <a:prstGeom prst="rect">
                <a:avLst/>
              </a:prstGeom>
              <a:noFill/>
            </p:spPr>
            <p:txBody>
              <a:bodyPr wrap="none" rtlCol="0">
                <a:spAutoFit/>
              </a:bodyPr>
              <a:lstStyle/>
              <a:p>
                <a:r>
                  <a:rPr lang="en-US" sz="1700" dirty="0">
                    <a:latin typeface="Consolas" panose="020B0609020204030204" pitchFamily="49" charset="0"/>
                  </a:rPr>
                  <a:t>n</a:t>
                </a:r>
              </a:p>
            </p:txBody>
          </p:sp>
          <p:sp>
            <p:nvSpPr>
              <p:cNvPr id="34" name="TextBox 33"/>
              <p:cNvSpPr txBox="1"/>
              <p:nvPr/>
            </p:nvSpPr>
            <p:spPr>
              <a:xfrm>
                <a:off x="6400708" y="4838045"/>
                <a:ext cx="304892" cy="353943"/>
              </a:xfrm>
              <a:prstGeom prst="rect">
                <a:avLst/>
              </a:prstGeom>
              <a:noFill/>
            </p:spPr>
            <p:txBody>
              <a:bodyPr wrap="none" rtlCol="0">
                <a:spAutoFit/>
              </a:bodyPr>
              <a:lstStyle/>
              <a:p>
                <a:r>
                  <a:rPr lang="en-US" sz="1700" dirty="0">
                    <a:latin typeface="Consolas" panose="020B0609020204030204" pitchFamily="49" charset="0"/>
                  </a:rPr>
                  <a:t>c</a:t>
                </a:r>
              </a:p>
            </p:txBody>
          </p:sp>
          <p:sp>
            <p:nvSpPr>
              <p:cNvPr id="35" name="TextBox 34"/>
              <p:cNvSpPr txBox="1"/>
              <p:nvPr/>
            </p:nvSpPr>
            <p:spPr>
              <a:xfrm>
                <a:off x="6400708" y="5105124"/>
                <a:ext cx="304892" cy="353943"/>
              </a:xfrm>
              <a:prstGeom prst="rect">
                <a:avLst/>
              </a:prstGeom>
              <a:noFill/>
            </p:spPr>
            <p:txBody>
              <a:bodyPr wrap="none" rtlCol="0">
                <a:spAutoFit/>
              </a:bodyPr>
              <a:lstStyle/>
              <a:p>
                <a:r>
                  <a:rPr lang="en-US" sz="1700" dirty="0">
                    <a:latin typeface="Consolas" panose="020B0609020204030204" pitchFamily="49" charset="0"/>
                  </a:rPr>
                  <a:t>a</a:t>
                </a:r>
              </a:p>
            </p:txBody>
          </p:sp>
          <p:sp>
            <p:nvSpPr>
              <p:cNvPr id="36" name="TextBox 35"/>
              <p:cNvSpPr txBox="1"/>
              <p:nvPr/>
            </p:nvSpPr>
            <p:spPr>
              <a:xfrm>
                <a:off x="6400708" y="5284391"/>
                <a:ext cx="304892" cy="353943"/>
              </a:xfrm>
              <a:prstGeom prst="rect">
                <a:avLst/>
              </a:prstGeom>
              <a:noFill/>
            </p:spPr>
            <p:txBody>
              <a:bodyPr wrap="none" rtlCol="0">
                <a:spAutoFit/>
              </a:bodyPr>
              <a:lstStyle/>
              <a:p>
                <a:r>
                  <a:rPr lang="en-US" sz="1700" dirty="0">
                    <a:latin typeface="Consolas" panose="020B0609020204030204" pitchFamily="49" charset="0"/>
                  </a:rPr>
                  <a:t>b</a:t>
                </a:r>
              </a:p>
            </p:txBody>
          </p:sp>
          <p:sp>
            <p:nvSpPr>
              <p:cNvPr id="7" name="TextBox 6"/>
              <p:cNvSpPr txBox="1"/>
              <p:nvPr/>
            </p:nvSpPr>
            <p:spPr>
              <a:xfrm>
                <a:off x="7086600" y="3352800"/>
                <a:ext cx="425117" cy="353943"/>
              </a:xfrm>
              <a:prstGeom prst="rect">
                <a:avLst/>
              </a:prstGeom>
              <a:noFill/>
              <a:ln>
                <a:solidFill>
                  <a:schemeClr val="bg2"/>
                </a:solidFill>
              </a:ln>
            </p:spPr>
            <p:txBody>
              <a:bodyPr wrap="none" rtlCol="0">
                <a:spAutoFit/>
              </a:bodyPr>
              <a:lstStyle/>
              <a:p>
                <a:r>
                  <a:rPr lang="en-US" sz="1700" dirty="0">
                    <a:latin typeface="Consolas" panose="020B0609020204030204" pitchFamily="49" charset="0"/>
                  </a:rPr>
                  <a:t>SB</a:t>
                </a:r>
              </a:p>
            </p:txBody>
          </p:sp>
          <p:sp>
            <p:nvSpPr>
              <p:cNvPr id="8" name="Diamond 7"/>
              <p:cNvSpPr/>
              <p:nvPr/>
            </p:nvSpPr>
            <p:spPr bwMode="auto">
              <a:xfrm>
                <a:off x="6312430" y="3439705"/>
                <a:ext cx="182880" cy="180133"/>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23" name="Straight Arrow Connector 22"/>
              <p:cNvCxnSpPr>
                <a:stCxn id="7" idx="1"/>
                <a:endCxn id="8" idx="3"/>
              </p:cNvCxnSpPr>
              <p:nvPr/>
            </p:nvCxnSpPr>
            <p:spPr bwMode="auto">
              <a:xfrm flipH="1">
                <a:off x="6495310" y="3529772"/>
                <a:ext cx="591290" cy="0"/>
              </a:xfrm>
              <a:prstGeom prst="straightConnector1">
                <a:avLst/>
              </a:prstGeom>
              <a:noFill/>
              <a:ln w="9525" cap="flat" cmpd="sng" algn="ctr">
                <a:solidFill>
                  <a:schemeClr val="tx1"/>
                </a:solidFill>
                <a:prstDash val="solid"/>
                <a:round/>
                <a:headEnd type="none" w="med" len="med"/>
                <a:tailEnd type="triangle"/>
              </a:ln>
              <a:effectLst/>
            </p:spPr>
          </p:cxnSp>
        </p:grpSp>
        <p:sp>
          <p:nvSpPr>
            <p:cNvPr id="37" name="Text Box 8">
              <a:extLst>
                <a:ext uri="{FF2B5EF4-FFF2-40B4-BE49-F238E27FC236}">
                  <a16:creationId xmlns:a16="http://schemas.microsoft.com/office/drawing/2014/main" id="{954C4694-9B77-4886-9B01-FFD0B3F07886}"/>
                </a:ext>
              </a:extLst>
            </p:cNvPr>
            <p:cNvSpPr txBox="1">
              <a:spLocks noChangeArrowheads="1"/>
            </p:cNvSpPr>
            <p:nvPr/>
          </p:nvSpPr>
          <p:spPr bwMode="auto">
            <a:xfrm>
              <a:off x="4283657" y="3048000"/>
              <a:ext cx="2040943" cy="615553"/>
            </a:xfrm>
            <a:prstGeom prst="rect">
              <a:avLst/>
            </a:prstGeom>
            <a:noFill/>
            <a:ln w="9525">
              <a:noFill/>
              <a:miter lim="800000"/>
              <a:headEnd/>
              <a:tailEnd/>
            </a:ln>
          </p:spPr>
          <p:txBody>
            <a:bodyPr wrap="none">
              <a:spAutoFit/>
            </a:bodyPr>
            <a:lstStyle/>
            <a:p>
              <a:pPr algn="ctr"/>
              <a:r>
                <a:rPr lang="en-US" sz="1700" dirty="0"/>
                <a:t>Low-numbered</a:t>
              </a:r>
            </a:p>
            <a:p>
              <a:pPr algn="ctr"/>
              <a:r>
                <a:rPr lang="en-US" sz="1700" dirty="0"/>
                <a:t>memory addresses</a:t>
              </a:r>
            </a:p>
          </p:txBody>
        </p:sp>
        <p:sp>
          <p:nvSpPr>
            <p:cNvPr id="38" name="Text Box 8">
              <a:extLst>
                <a:ext uri="{FF2B5EF4-FFF2-40B4-BE49-F238E27FC236}">
                  <a16:creationId xmlns:a16="http://schemas.microsoft.com/office/drawing/2014/main" id="{0B1F7D00-97D7-4A2F-9526-7BB722BD3F37}"/>
                </a:ext>
              </a:extLst>
            </p:cNvPr>
            <p:cNvSpPr txBox="1">
              <a:spLocks noChangeArrowheads="1"/>
            </p:cNvSpPr>
            <p:nvPr/>
          </p:nvSpPr>
          <p:spPr bwMode="auto">
            <a:xfrm>
              <a:off x="4283657" y="5347097"/>
              <a:ext cx="2040943" cy="615553"/>
            </a:xfrm>
            <a:prstGeom prst="rect">
              <a:avLst/>
            </a:prstGeom>
            <a:noFill/>
            <a:ln w="9525">
              <a:noFill/>
              <a:miter lim="800000"/>
              <a:headEnd/>
              <a:tailEnd/>
            </a:ln>
          </p:spPr>
          <p:txBody>
            <a:bodyPr wrap="none">
              <a:spAutoFit/>
            </a:bodyPr>
            <a:lstStyle/>
            <a:p>
              <a:pPr algn="ctr"/>
              <a:r>
                <a:rPr lang="en-US" sz="1700" dirty="0"/>
                <a:t>High-numbered</a:t>
              </a:r>
            </a:p>
            <a:p>
              <a:pPr algn="ctr"/>
              <a:r>
                <a:rPr lang="en-US" sz="1700" dirty="0"/>
                <a:t>memory addresses</a:t>
              </a:r>
            </a:p>
          </p:txBody>
        </p:sp>
      </p:grpSp>
    </p:spTree>
    <p:extLst>
      <p:ext uri="{BB962C8B-B14F-4D97-AF65-F5344CB8AC3E}">
        <p14:creationId xmlns:p14="http://schemas.microsoft.com/office/powerpoint/2010/main" val="21962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E7274DA-B3E0-4DF8-A4D4-9D6FA0AA772B}" type="slidenum">
              <a:rPr lang="en-US" smtClean="0"/>
              <a:pPr/>
              <a:t>12</a:t>
            </a:fld>
            <a:endParaRPr lang="en-US" dirty="0"/>
          </a:p>
        </p:txBody>
      </p:sp>
      <p:sp>
        <p:nvSpPr>
          <p:cNvPr id="13316" name="Rectangle 2"/>
          <p:cNvSpPr>
            <a:spLocks noGrp="1" noChangeArrowheads="1"/>
          </p:cNvSpPr>
          <p:nvPr>
            <p:ph type="title"/>
          </p:nvPr>
        </p:nvSpPr>
        <p:spPr/>
        <p:txBody>
          <a:bodyPr/>
          <a:lstStyle/>
          <a:p>
            <a:r>
              <a:rPr lang="en-US" dirty="0"/>
              <a:t>Loading a Program into Memory</a:t>
            </a:r>
          </a:p>
        </p:txBody>
      </p:sp>
      <p:sp>
        <p:nvSpPr>
          <p:cNvPr id="13317" name="Rectangle 3"/>
          <p:cNvSpPr>
            <a:spLocks noGrp="1" noChangeArrowheads="1"/>
          </p:cNvSpPr>
          <p:nvPr>
            <p:ph type="body" idx="1"/>
          </p:nvPr>
        </p:nvSpPr>
        <p:spPr/>
        <p:txBody>
          <a:bodyPr/>
          <a:lstStyle/>
          <a:p>
            <a:r>
              <a:rPr lang="en-US" dirty="0"/>
              <a:t>The object code is loaded into the beginning of memory.</a:t>
            </a:r>
          </a:p>
          <a:p>
            <a:r>
              <a:rPr lang="en-US" dirty="0"/>
              <a:t>Register </a:t>
            </a:r>
            <a:r>
              <a:rPr lang="en-US" dirty="0">
                <a:latin typeface="Consolas" panose="020B0609020204030204" pitchFamily="49" charset="0"/>
              </a:rPr>
              <a:t>PC</a:t>
            </a:r>
            <a:r>
              <a:rPr lang="en-US" dirty="0"/>
              <a:t> is initialized to </a:t>
            </a:r>
            <a:r>
              <a:rPr lang="en-US" dirty="0">
                <a:latin typeface="Consolas" panose="020B0609020204030204" pitchFamily="49" charset="0"/>
              </a:rPr>
              <a:t>0</a:t>
            </a:r>
            <a:r>
              <a:rPr lang="en-US" dirty="0"/>
              <a:t>, the address of the first instruction.</a:t>
            </a:r>
          </a:p>
          <a:p>
            <a:r>
              <a:rPr lang="en-US" dirty="0"/>
              <a:t>Registers </a:t>
            </a:r>
            <a:r>
              <a:rPr lang="en-US" dirty="0">
                <a:latin typeface="Consolas" panose="020B0609020204030204" pitchFamily="49" charset="0"/>
              </a:rPr>
              <a:t>SB</a:t>
            </a:r>
            <a:r>
              <a:rPr lang="en-US" dirty="0"/>
              <a:t> and </a:t>
            </a:r>
            <a:r>
              <a:rPr lang="en-US" dirty="0">
                <a:latin typeface="Consolas" panose="020B0609020204030204" pitchFamily="49" charset="0"/>
              </a:rPr>
              <a:t>BP</a:t>
            </a:r>
            <a:r>
              <a:rPr lang="en-US" dirty="0"/>
              <a:t> are initialized to the address following the last instruction.</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a:t>
            </a:r>
            <a:r>
              <a:rPr lang="en-US" dirty="0">
                <a:latin typeface="Consolas" panose="020B0609020204030204" pitchFamily="49" charset="0"/>
              </a:rPr>
              <a:t>-</a:t>
            </a:r>
            <a:r>
              <a:rPr lang="en-US" dirty="0"/>
              <a:t> </a:t>
            </a:r>
            <a:r>
              <a:rPr lang="en-US" dirty="0">
                <a:latin typeface="Consolas" panose="020B0609020204030204" pitchFamily="49" charset="0"/>
              </a:rPr>
              <a:t>1</a:t>
            </a:r>
            <a:r>
              <a:rPr lang="en-US" dirty="0"/>
              <a:t>.</a:t>
            </a:r>
          </a:p>
          <a:p>
            <a:r>
              <a:rPr lang="en-US" dirty="0"/>
              <a:t>If variables are declared at global scope, the first instruction has the form </a:t>
            </a:r>
            <a:r>
              <a:rPr lang="en-US" dirty="0">
                <a:latin typeface="Consolas" pitchFamily="49" charset="0"/>
                <a:cs typeface="Consolas" pitchFamily="49" charset="0"/>
              </a:rPr>
              <a:t>PROGRAM</a:t>
            </a:r>
            <a:r>
              <a:rPr lang="en-US" dirty="0">
                <a:cs typeface="Consolas" pitchFamily="49" charset="0"/>
              </a:rPr>
              <a:t> </a:t>
            </a:r>
            <a:r>
              <a:rPr lang="en-US" dirty="0">
                <a:latin typeface="Consolas" pitchFamily="49" charset="0"/>
                <a:cs typeface="Consolas" pitchFamily="49" charset="0"/>
              </a:rPr>
              <a:t>n</a:t>
            </a:r>
            <a:r>
              <a:rPr lang="en-US" dirty="0"/>
              <a:t>, where </a:t>
            </a:r>
            <a:r>
              <a:rPr lang="en-US" dirty="0">
                <a:latin typeface="Consolas" panose="020B0609020204030204" pitchFamily="49" charset="0"/>
              </a:rPr>
              <a:t>n</a:t>
            </a:r>
            <a:r>
              <a:rPr lang="en-US" dirty="0"/>
              <a:t> is the total variable length of the program; e.g., </a:t>
            </a:r>
            <a:r>
              <a:rPr lang="en-US" dirty="0">
                <a:latin typeface="Consolas" panose="020B0609020204030204" pitchFamily="49" charset="0"/>
              </a:rPr>
              <a:t>12</a:t>
            </a:r>
            <a:r>
              <a:rPr lang="en-US" dirty="0"/>
              <a:t> in the previous example.  When executed, this instruction allocates </a:t>
            </a:r>
            <a:r>
              <a:rPr lang="en-US" dirty="0">
                <a:latin typeface="Consolas" panose="020B0609020204030204" pitchFamily="49" charset="0"/>
              </a:rPr>
              <a:t>n</a:t>
            </a:r>
            <a:r>
              <a:rPr lang="en-US" dirty="0"/>
              <a:t> bytes on the top of the stack for global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0"/>
          </p:nvPr>
        </p:nvSpPr>
        <p:spPr>
          <a:noFill/>
        </p:spPr>
        <p:txBody>
          <a:bodyPr/>
          <a:lstStyle/>
          <a:p>
            <a:r>
              <a:rPr lang="en-US" dirty="0"/>
              <a:t>©SoftMoore Consulting</a:t>
            </a:r>
          </a:p>
        </p:txBody>
      </p:sp>
      <p:sp>
        <p:nvSpPr>
          <p:cNvPr id="9219" name="Slide Number Placeholder 3"/>
          <p:cNvSpPr>
            <a:spLocks noGrp="1"/>
          </p:cNvSpPr>
          <p:nvPr>
            <p:ph type="sldNum" sz="quarter" idx="11"/>
          </p:nvPr>
        </p:nvSpPr>
        <p:spPr>
          <a:noFill/>
        </p:spPr>
        <p:txBody>
          <a:bodyPr/>
          <a:lstStyle/>
          <a:p>
            <a:r>
              <a:rPr lang="en-US" dirty="0"/>
              <a:t>Slide </a:t>
            </a:r>
            <a:fld id="{6993DB97-1276-4403-BC85-78E3DBE9B0CE}" type="slidenum">
              <a:rPr lang="en-US" smtClean="0"/>
              <a:pPr/>
              <a:t>13</a:t>
            </a:fld>
            <a:endParaRPr lang="en-US" dirty="0"/>
          </a:p>
        </p:txBody>
      </p:sp>
      <p:sp>
        <p:nvSpPr>
          <p:cNvPr id="9220" name="Rectangle 2"/>
          <p:cNvSpPr>
            <a:spLocks noGrp="1" noChangeArrowheads="1"/>
          </p:cNvSpPr>
          <p:nvPr>
            <p:ph type="title"/>
          </p:nvPr>
        </p:nvSpPr>
        <p:spPr/>
        <p:txBody>
          <a:bodyPr/>
          <a:lstStyle/>
          <a:p>
            <a:r>
              <a:rPr lang="en-US" dirty="0"/>
              <a:t>Program Loaded in Memory</a:t>
            </a:r>
            <a:br>
              <a:rPr lang="en-US" dirty="0"/>
            </a:br>
            <a:r>
              <a:rPr lang="en-US" sz="2400" dirty="0"/>
              <a:t>(after several instructions have been executed)</a:t>
            </a:r>
            <a:endParaRPr lang="en-US" dirty="0"/>
          </a:p>
        </p:txBody>
      </p:sp>
      <p:grpSp>
        <p:nvGrpSpPr>
          <p:cNvPr id="2" name="Group 1"/>
          <p:cNvGrpSpPr/>
          <p:nvPr/>
        </p:nvGrpSpPr>
        <p:grpSpPr>
          <a:xfrm>
            <a:off x="1219200" y="1493706"/>
            <a:ext cx="6467856" cy="4572001"/>
            <a:chOff x="1152144" y="1484375"/>
            <a:chExt cx="6467856" cy="4572001"/>
          </a:xfrm>
        </p:grpSpPr>
        <p:sp>
          <p:nvSpPr>
            <p:cNvPr id="42" name="Rectangle 4"/>
            <p:cNvSpPr>
              <a:spLocks noChangeArrowheads="1"/>
            </p:cNvSpPr>
            <p:nvPr/>
          </p:nvSpPr>
          <p:spPr bwMode="auto">
            <a:xfrm>
              <a:off x="3754067" y="1484375"/>
              <a:ext cx="1645920" cy="4572000"/>
            </a:xfrm>
            <a:prstGeom prst="rect">
              <a:avLst/>
            </a:prstGeom>
            <a:noFill/>
            <a:ln w="9525">
              <a:solidFill>
                <a:schemeClr val="tx1"/>
              </a:solidFill>
              <a:miter lim="800000"/>
              <a:headEnd/>
              <a:tailEnd/>
            </a:ln>
          </p:spPr>
          <p:txBody>
            <a:bodyPr wrap="none" anchor="ctr"/>
            <a:lstStyle/>
            <a:p>
              <a:endParaRPr lang="en-US" sz="2000" dirty="0"/>
            </a:p>
          </p:txBody>
        </p:sp>
        <p:sp>
          <p:nvSpPr>
            <p:cNvPr id="43" name="Line 5"/>
            <p:cNvSpPr>
              <a:spLocks noChangeShapeType="1"/>
            </p:cNvSpPr>
            <p:nvPr/>
          </p:nvSpPr>
          <p:spPr bwMode="auto">
            <a:xfrm>
              <a:off x="3754067" y="3055209"/>
              <a:ext cx="1645920" cy="0"/>
            </a:xfrm>
            <a:prstGeom prst="line">
              <a:avLst/>
            </a:prstGeom>
            <a:noFill/>
            <a:ln w="9525">
              <a:solidFill>
                <a:schemeClr val="tx1"/>
              </a:solidFill>
              <a:round/>
              <a:headEnd/>
              <a:tailEnd/>
            </a:ln>
          </p:spPr>
          <p:txBody>
            <a:bodyPr/>
            <a:lstStyle/>
            <a:p>
              <a:endParaRPr lang="en-US" sz="2000" dirty="0"/>
            </a:p>
          </p:txBody>
        </p:sp>
        <p:sp>
          <p:nvSpPr>
            <p:cNvPr id="44" name="Line 6"/>
            <p:cNvSpPr>
              <a:spLocks noChangeShapeType="1"/>
            </p:cNvSpPr>
            <p:nvPr/>
          </p:nvSpPr>
          <p:spPr bwMode="auto">
            <a:xfrm>
              <a:off x="3754067" y="4180743"/>
              <a:ext cx="1645920" cy="0"/>
            </a:xfrm>
            <a:prstGeom prst="line">
              <a:avLst/>
            </a:prstGeom>
            <a:noFill/>
            <a:ln w="9525">
              <a:solidFill>
                <a:schemeClr val="tx1"/>
              </a:solidFill>
              <a:round/>
              <a:headEnd/>
              <a:tailEnd/>
            </a:ln>
          </p:spPr>
          <p:txBody>
            <a:bodyPr/>
            <a:lstStyle/>
            <a:p>
              <a:endParaRPr lang="en-US" sz="2000" dirty="0"/>
            </a:p>
          </p:txBody>
        </p:sp>
        <p:sp>
          <p:nvSpPr>
            <p:cNvPr id="45" name="Text Box 8"/>
            <p:cNvSpPr txBox="1">
              <a:spLocks noChangeArrowheads="1"/>
            </p:cNvSpPr>
            <p:nvPr/>
          </p:nvSpPr>
          <p:spPr bwMode="auto">
            <a:xfrm>
              <a:off x="4043868" y="1919490"/>
              <a:ext cx="1066318" cy="707886"/>
            </a:xfrm>
            <a:prstGeom prst="rect">
              <a:avLst/>
            </a:prstGeom>
            <a:noFill/>
            <a:ln w="9525">
              <a:noFill/>
              <a:miter lim="800000"/>
              <a:headEnd/>
              <a:tailEnd/>
            </a:ln>
          </p:spPr>
          <p:txBody>
            <a:bodyPr wrap="none">
              <a:spAutoFit/>
            </a:bodyPr>
            <a:lstStyle/>
            <a:p>
              <a:pPr algn="ctr"/>
              <a:r>
                <a:rPr lang="en-US" sz="2000" dirty="0"/>
                <a:t>Program</a:t>
              </a:r>
            </a:p>
            <a:p>
              <a:pPr algn="ctr"/>
              <a:r>
                <a:rPr lang="en-US" sz="2000" dirty="0"/>
                <a:t>Code</a:t>
              </a:r>
            </a:p>
          </p:txBody>
        </p:sp>
        <p:sp>
          <p:nvSpPr>
            <p:cNvPr id="46" name="Text Box 9"/>
            <p:cNvSpPr txBox="1">
              <a:spLocks noChangeArrowheads="1"/>
            </p:cNvSpPr>
            <p:nvPr/>
          </p:nvSpPr>
          <p:spPr bwMode="auto">
            <a:xfrm>
              <a:off x="3964520" y="3302134"/>
              <a:ext cx="1225015" cy="707886"/>
            </a:xfrm>
            <a:prstGeom prst="rect">
              <a:avLst/>
            </a:prstGeom>
            <a:noFill/>
            <a:ln w="9525">
              <a:noFill/>
              <a:miter lim="800000"/>
              <a:headEnd/>
              <a:tailEnd/>
            </a:ln>
          </p:spPr>
          <p:txBody>
            <a:bodyPr wrap="none">
              <a:spAutoFit/>
            </a:bodyPr>
            <a:lstStyle/>
            <a:p>
              <a:pPr algn="ctr"/>
              <a:r>
                <a:rPr lang="en-US" sz="2000" dirty="0"/>
                <a:t>Run-time</a:t>
              </a:r>
              <a:br>
                <a:rPr lang="en-US" sz="2000" dirty="0"/>
              </a:br>
              <a:r>
                <a:rPr lang="en-US" sz="2000" dirty="0"/>
                <a:t>Stack</a:t>
              </a:r>
            </a:p>
          </p:txBody>
        </p:sp>
        <p:sp>
          <p:nvSpPr>
            <p:cNvPr id="47" name="Text Box 10"/>
            <p:cNvSpPr txBox="1">
              <a:spLocks noChangeArrowheads="1"/>
            </p:cNvSpPr>
            <p:nvPr/>
          </p:nvSpPr>
          <p:spPr bwMode="auto">
            <a:xfrm>
              <a:off x="3918834" y="4684776"/>
              <a:ext cx="1316386" cy="1015663"/>
            </a:xfrm>
            <a:prstGeom prst="rect">
              <a:avLst/>
            </a:prstGeom>
            <a:noFill/>
            <a:ln w="9525">
              <a:noFill/>
              <a:miter lim="800000"/>
              <a:headEnd/>
              <a:tailEnd/>
            </a:ln>
          </p:spPr>
          <p:txBody>
            <a:bodyPr wrap="none">
              <a:spAutoFit/>
            </a:bodyPr>
            <a:lstStyle/>
            <a:p>
              <a:pPr algn="ctr"/>
              <a:r>
                <a:rPr lang="en-US" sz="2000" dirty="0"/>
                <a:t>Free Space</a:t>
              </a:r>
            </a:p>
            <a:p>
              <a:pPr algn="ctr"/>
              <a:r>
                <a:rPr lang="en-US" sz="2000" dirty="0"/>
                <a:t>(Unused</a:t>
              </a:r>
              <a:br>
                <a:rPr lang="en-US" sz="2000" dirty="0"/>
              </a:br>
              <a:r>
                <a:rPr lang="en-US" sz="2000" dirty="0"/>
                <a:t>Memory)</a:t>
              </a:r>
            </a:p>
          </p:txBody>
        </p:sp>
        <p:sp>
          <p:nvSpPr>
            <p:cNvPr id="48" name="Rectangle 11"/>
            <p:cNvSpPr>
              <a:spLocks noChangeArrowheads="1"/>
            </p:cNvSpPr>
            <p:nvPr/>
          </p:nvSpPr>
          <p:spPr bwMode="auto">
            <a:xfrm>
              <a:off x="6239812" y="2017776"/>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PC</a:t>
              </a:r>
            </a:p>
          </p:txBody>
        </p:sp>
        <p:sp>
          <p:nvSpPr>
            <p:cNvPr id="49" name="Rectangle 12"/>
            <p:cNvSpPr>
              <a:spLocks noChangeArrowheads="1"/>
            </p:cNvSpPr>
            <p:nvPr/>
          </p:nvSpPr>
          <p:spPr bwMode="auto">
            <a:xfrm>
              <a:off x="6239812" y="3406842"/>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BP</a:t>
              </a:r>
            </a:p>
          </p:txBody>
        </p:sp>
        <p:sp>
          <p:nvSpPr>
            <p:cNvPr id="50" name="Rectangle 13"/>
            <p:cNvSpPr>
              <a:spLocks noChangeArrowheads="1"/>
            </p:cNvSpPr>
            <p:nvPr/>
          </p:nvSpPr>
          <p:spPr bwMode="auto">
            <a:xfrm>
              <a:off x="6254239" y="3980688"/>
              <a:ext cx="470000" cy="400110"/>
            </a:xfrm>
            <a:prstGeom prst="rect">
              <a:avLst/>
            </a:prstGeom>
            <a:noFill/>
            <a:ln w="9525">
              <a:solidFill>
                <a:schemeClr val="tx1"/>
              </a:solidFill>
              <a:miter lim="800000"/>
              <a:headEnd/>
              <a:tailEnd/>
            </a:ln>
          </p:spPr>
          <p:txBody>
            <a:bodyPr wrap="none" anchor="ctr">
              <a:spAutoFit/>
            </a:bodyPr>
            <a:lstStyle/>
            <a:p>
              <a:pPr algn="ctr"/>
              <a:r>
                <a:rPr lang="en-US" sz="2000" dirty="0"/>
                <a:t>SP</a:t>
              </a:r>
            </a:p>
          </p:txBody>
        </p:sp>
        <p:sp>
          <p:nvSpPr>
            <p:cNvPr id="51" name="Rectangle 14"/>
            <p:cNvSpPr>
              <a:spLocks noChangeArrowheads="1"/>
            </p:cNvSpPr>
            <p:nvPr/>
          </p:nvSpPr>
          <p:spPr bwMode="auto">
            <a:xfrm>
              <a:off x="6239812" y="2855154"/>
              <a:ext cx="498855" cy="400110"/>
            </a:xfrm>
            <a:prstGeom prst="rect">
              <a:avLst/>
            </a:prstGeom>
            <a:noFill/>
            <a:ln w="9525">
              <a:solidFill>
                <a:schemeClr val="tx1"/>
              </a:solidFill>
              <a:miter lim="800000"/>
              <a:headEnd/>
              <a:tailEnd/>
            </a:ln>
          </p:spPr>
          <p:txBody>
            <a:bodyPr wrap="none" anchor="ctr">
              <a:spAutoFit/>
            </a:bodyPr>
            <a:lstStyle/>
            <a:p>
              <a:pPr algn="ctr"/>
              <a:r>
                <a:rPr lang="en-US" sz="2000" dirty="0"/>
                <a:t>SB</a:t>
              </a:r>
            </a:p>
          </p:txBody>
        </p:sp>
        <p:sp>
          <p:nvSpPr>
            <p:cNvPr id="52" name="AutoShape 15"/>
            <p:cNvSpPr>
              <a:spLocks noChangeArrowheads="1"/>
            </p:cNvSpPr>
            <p:nvPr/>
          </p:nvSpPr>
          <p:spPr bwMode="auto">
            <a:xfrm>
              <a:off x="5214059" y="2126550"/>
              <a:ext cx="182563" cy="182562"/>
            </a:xfrm>
            <a:prstGeom prst="diamond">
              <a:avLst/>
            </a:prstGeom>
            <a:noFill/>
            <a:ln w="9525">
              <a:noFill/>
              <a:miter lim="800000"/>
              <a:headEnd/>
              <a:tailEnd/>
            </a:ln>
          </p:spPr>
          <p:txBody>
            <a:bodyPr wrap="none" anchor="ctr"/>
            <a:lstStyle/>
            <a:p>
              <a:endParaRPr lang="en-US" sz="2000" dirty="0"/>
            </a:p>
          </p:txBody>
        </p:sp>
        <p:cxnSp>
          <p:nvCxnSpPr>
            <p:cNvPr id="53" name="AutoShape 17"/>
            <p:cNvCxnSpPr>
              <a:cxnSpLocks noChangeShapeType="1"/>
              <a:stCxn id="48" idx="1"/>
              <a:endCxn id="52" idx="3"/>
            </p:cNvCxnSpPr>
            <p:nvPr/>
          </p:nvCxnSpPr>
          <p:spPr bwMode="auto">
            <a:xfrm rot="10800000">
              <a:off x="5396622" y="2217831"/>
              <a:ext cx="843190" cy="1588"/>
            </a:xfrm>
            <a:prstGeom prst="straightConnector1">
              <a:avLst/>
            </a:prstGeom>
            <a:noFill/>
            <a:ln w="9525">
              <a:solidFill>
                <a:schemeClr val="tx1"/>
              </a:solidFill>
              <a:round/>
              <a:headEnd/>
              <a:tailEnd type="triangle" w="med" len="med"/>
            </a:ln>
          </p:spPr>
        </p:cxnSp>
        <p:cxnSp>
          <p:nvCxnSpPr>
            <p:cNvPr id="54" name="AutoShape 18"/>
            <p:cNvCxnSpPr>
              <a:cxnSpLocks noChangeShapeType="1"/>
              <a:stCxn id="51" idx="1"/>
              <a:endCxn id="43" idx="1"/>
            </p:cNvCxnSpPr>
            <p:nvPr/>
          </p:nvCxnSpPr>
          <p:spPr bwMode="auto">
            <a:xfrm rot="10800000">
              <a:off x="5399988" y="3055209"/>
              <a:ext cx="839825" cy="1588"/>
            </a:xfrm>
            <a:prstGeom prst="straightConnector1">
              <a:avLst/>
            </a:prstGeom>
            <a:noFill/>
            <a:ln w="9525">
              <a:solidFill>
                <a:schemeClr val="tx1"/>
              </a:solidFill>
              <a:round/>
              <a:headEnd/>
              <a:tailEnd type="triangle" w="med" len="med"/>
            </a:ln>
          </p:spPr>
        </p:cxnSp>
        <p:cxnSp>
          <p:nvCxnSpPr>
            <p:cNvPr id="55" name="AutoShape 19"/>
            <p:cNvCxnSpPr>
              <a:cxnSpLocks noChangeShapeType="1"/>
              <a:stCxn id="49" idx="1"/>
              <a:endCxn id="60" idx="3"/>
            </p:cNvCxnSpPr>
            <p:nvPr/>
          </p:nvCxnSpPr>
          <p:spPr bwMode="auto">
            <a:xfrm rot="10800000">
              <a:off x="5396622" y="3606897"/>
              <a:ext cx="843190" cy="1588"/>
            </a:xfrm>
            <a:prstGeom prst="straightConnector1">
              <a:avLst/>
            </a:prstGeom>
            <a:noFill/>
            <a:ln w="9525">
              <a:solidFill>
                <a:schemeClr val="tx1"/>
              </a:solidFill>
              <a:round/>
              <a:headEnd/>
              <a:tailEnd type="triangle" w="med" len="med"/>
            </a:ln>
          </p:spPr>
        </p:cxnSp>
        <p:cxnSp>
          <p:nvCxnSpPr>
            <p:cNvPr id="56" name="AutoShape 20"/>
            <p:cNvCxnSpPr>
              <a:cxnSpLocks noChangeShapeType="1"/>
              <a:stCxn id="50" idx="1"/>
              <a:endCxn id="44" idx="1"/>
            </p:cNvCxnSpPr>
            <p:nvPr/>
          </p:nvCxnSpPr>
          <p:spPr bwMode="auto">
            <a:xfrm rot="10800000">
              <a:off x="5399987" y="4180743"/>
              <a:ext cx="854252" cy="1588"/>
            </a:xfrm>
            <a:prstGeom prst="straightConnector1">
              <a:avLst/>
            </a:prstGeom>
            <a:noFill/>
            <a:ln w="9525">
              <a:solidFill>
                <a:schemeClr val="tx1"/>
              </a:solidFill>
              <a:round/>
              <a:headEnd/>
              <a:tailEnd type="triangle" w="med" len="med"/>
            </a:ln>
          </p:spPr>
        </p:cxnSp>
        <p:cxnSp>
          <p:nvCxnSpPr>
            <p:cNvPr id="57" name="Straight Connector 56"/>
            <p:cNvCxnSpPr/>
            <p:nvPr/>
          </p:nvCxnSpPr>
          <p:spPr>
            <a:xfrm rot="5400000">
              <a:off x="1238674" y="3769582"/>
              <a:ext cx="4572000" cy="1587"/>
            </a:xfrm>
            <a:prstGeom prst="line">
              <a:avLst/>
            </a:prstGeom>
            <a:ln>
              <a:solidFill>
                <a:schemeClr val="tx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58" name="Text Box 8"/>
            <p:cNvSpPr txBox="1">
              <a:spLocks noChangeArrowheads="1"/>
            </p:cNvSpPr>
            <p:nvPr/>
          </p:nvSpPr>
          <p:spPr bwMode="auto">
            <a:xfrm>
              <a:off x="1152144" y="1484376"/>
              <a:ext cx="2363147" cy="707886"/>
            </a:xfrm>
            <a:prstGeom prst="rect">
              <a:avLst/>
            </a:prstGeom>
            <a:noFill/>
            <a:ln w="9525">
              <a:noFill/>
              <a:miter lim="800000"/>
              <a:headEnd/>
              <a:tailEnd/>
            </a:ln>
          </p:spPr>
          <p:txBody>
            <a:bodyPr wrap="none">
              <a:spAutoFit/>
            </a:bodyPr>
            <a:lstStyle/>
            <a:p>
              <a:pPr algn="ctr"/>
              <a:r>
                <a:rPr lang="en-US" sz="2000" dirty="0"/>
                <a:t>Low-numbered</a:t>
              </a:r>
            </a:p>
            <a:p>
              <a:pPr algn="ctr"/>
              <a:r>
                <a:rPr lang="en-US" sz="2000" dirty="0"/>
                <a:t>memory addresses</a:t>
              </a:r>
            </a:p>
          </p:txBody>
        </p:sp>
        <p:sp>
          <p:nvSpPr>
            <p:cNvPr id="59" name="Text Box 8"/>
            <p:cNvSpPr txBox="1">
              <a:spLocks noChangeArrowheads="1"/>
            </p:cNvSpPr>
            <p:nvPr/>
          </p:nvSpPr>
          <p:spPr bwMode="auto">
            <a:xfrm>
              <a:off x="1152144" y="5348489"/>
              <a:ext cx="2363147" cy="707886"/>
            </a:xfrm>
            <a:prstGeom prst="rect">
              <a:avLst/>
            </a:prstGeom>
            <a:noFill/>
            <a:ln w="9525">
              <a:noFill/>
              <a:miter lim="800000"/>
              <a:headEnd/>
              <a:tailEnd/>
            </a:ln>
          </p:spPr>
          <p:txBody>
            <a:bodyPr wrap="none">
              <a:spAutoFit/>
            </a:bodyPr>
            <a:lstStyle/>
            <a:p>
              <a:pPr algn="ctr"/>
              <a:r>
                <a:rPr lang="en-US" sz="2000" dirty="0"/>
                <a:t>High-numbered</a:t>
              </a:r>
            </a:p>
            <a:p>
              <a:pPr algn="ctr"/>
              <a:r>
                <a:rPr lang="en-US" sz="2000" dirty="0"/>
                <a:t>memory addresses</a:t>
              </a:r>
            </a:p>
          </p:txBody>
        </p:sp>
        <p:sp>
          <p:nvSpPr>
            <p:cNvPr id="60" name="AutoShape 15"/>
            <p:cNvSpPr>
              <a:spLocks noChangeArrowheads="1"/>
            </p:cNvSpPr>
            <p:nvPr/>
          </p:nvSpPr>
          <p:spPr bwMode="auto">
            <a:xfrm>
              <a:off x="5214059" y="3515616"/>
              <a:ext cx="182563" cy="182562"/>
            </a:xfrm>
            <a:prstGeom prst="diamond">
              <a:avLst/>
            </a:prstGeom>
            <a:noFill/>
            <a:ln w="9525">
              <a:noFill/>
              <a:miter lim="800000"/>
              <a:headEnd/>
              <a:tailEnd/>
            </a:ln>
          </p:spPr>
          <p:txBody>
            <a:bodyPr wrap="none" anchor="ctr"/>
            <a:lstStyle/>
            <a:p>
              <a:endParaRPr lang="en-US" sz="2000" dirty="0"/>
            </a:p>
          </p:txBody>
        </p:sp>
        <p:sp>
          <p:nvSpPr>
            <p:cNvPr id="61" name="Text Box 9"/>
            <p:cNvSpPr txBox="1">
              <a:spLocks noChangeArrowheads="1"/>
            </p:cNvSpPr>
            <p:nvPr/>
          </p:nvSpPr>
          <p:spPr bwMode="auto">
            <a:xfrm>
              <a:off x="5901261" y="4879472"/>
              <a:ext cx="1718739" cy="707886"/>
            </a:xfrm>
            <a:prstGeom prst="rect">
              <a:avLst/>
            </a:prstGeom>
            <a:noFill/>
            <a:ln w="9525">
              <a:noFill/>
              <a:miter lim="800000"/>
              <a:headEnd/>
              <a:tailEnd/>
            </a:ln>
          </p:spPr>
          <p:txBody>
            <a:bodyPr wrap="none">
              <a:spAutoFit/>
            </a:bodyPr>
            <a:lstStyle/>
            <a:p>
              <a:pPr algn="ctr"/>
              <a:r>
                <a:rPr lang="en-US" sz="2000" dirty="0"/>
                <a:t>Stack grows in</a:t>
              </a:r>
            </a:p>
            <a:p>
              <a:pPr algn="ctr"/>
              <a:r>
                <a:rPr lang="en-US" sz="2000" dirty="0"/>
                <a:t>this direction</a:t>
              </a:r>
            </a:p>
          </p:txBody>
        </p:sp>
        <p:cxnSp>
          <p:nvCxnSpPr>
            <p:cNvPr id="62" name="Straight Arrow Connector 61"/>
            <p:cNvCxnSpPr/>
            <p:nvPr/>
          </p:nvCxnSpPr>
          <p:spPr>
            <a:xfrm rot="5400000">
              <a:off x="5078301" y="5232621"/>
              <a:ext cx="1645920" cy="158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Opcodes </a:t>
            </a:r>
            <a:r>
              <a:rPr lang="en-US" dirty="0">
                <a:latin typeface="Consolas" panose="020B0609020204030204" pitchFamily="49" charset="0"/>
              </a:rPr>
              <a:t>LDGADDR</a:t>
            </a:r>
            <a:r>
              <a:rPr lang="en-US" dirty="0"/>
              <a:t> and </a:t>
            </a:r>
            <a:r>
              <a:rPr lang="en-US" dirty="0">
                <a:latin typeface="Consolas" panose="020B0609020204030204" pitchFamily="49" charset="0"/>
              </a:rPr>
              <a:t>LDLADDR</a:t>
            </a:r>
          </a:p>
        </p:txBody>
      </p:sp>
      <p:sp>
        <p:nvSpPr>
          <p:cNvPr id="3" name="Content Placeholder 2"/>
          <p:cNvSpPr>
            <a:spLocks noGrp="1"/>
          </p:cNvSpPr>
          <p:nvPr>
            <p:ph idx="1"/>
          </p:nvPr>
        </p:nvSpPr>
        <p:spPr/>
        <p:txBody>
          <a:bodyPr/>
          <a:lstStyle/>
          <a:p>
            <a:r>
              <a:rPr lang="en-US" dirty="0">
                <a:latin typeface="Consolas" panose="020B0609020204030204" pitchFamily="49" charset="0"/>
              </a:rPr>
              <a:t>LDGADDR n</a:t>
            </a:r>
          </a:p>
          <a:p>
            <a:pPr lvl="1"/>
            <a:r>
              <a:rPr lang="en-US" dirty="0"/>
              <a:t>load global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SB</a:t>
            </a:r>
            <a:r>
              <a:rPr lang="en-US" dirty="0"/>
              <a:t> + n onto the stack</a:t>
            </a:r>
          </a:p>
          <a:p>
            <a:pPr lvl="1"/>
            <a:r>
              <a:rPr lang="en-US" dirty="0"/>
              <a:t>used for variables declared at global scope</a:t>
            </a:r>
          </a:p>
          <a:p>
            <a:r>
              <a:rPr lang="en-US" dirty="0">
                <a:latin typeface="Consolas" panose="020B0609020204030204" pitchFamily="49" charset="0"/>
              </a:rPr>
              <a:t>LDLADDR n</a:t>
            </a:r>
          </a:p>
          <a:p>
            <a:pPr lvl="1"/>
            <a:r>
              <a:rPr lang="en-US" dirty="0"/>
              <a:t>load local address for variable at offset </a:t>
            </a:r>
            <a:r>
              <a:rPr lang="en-US" dirty="0">
                <a:latin typeface="Consolas" panose="020B0609020204030204" pitchFamily="49" charset="0"/>
              </a:rPr>
              <a:t>n</a:t>
            </a:r>
          </a:p>
          <a:p>
            <a:pPr lvl="1"/>
            <a:r>
              <a:rPr lang="en-US" dirty="0"/>
              <a:t>pushes </a:t>
            </a:r>
            <a:r>
              <a:rPr lang="en-US" dirty="0">
                <a:latin typeface="Consolas" panose="020B0609020204030204" pitchFamily="49" charset="0"/>
              </a:rPr>
              <a:t>BP</a:t>
            </a:r>
            <a:r>
              <a:rPr lang="en-US" dirty="0"/>
              <a:t> + n onto the stack</a:t>
            </a:r>
          </a:p>
          <a:p>
            <a:pPr lvl="1"/>
            <a:r>
              <a:rPr lang="en-US" dirty="0"/>
              <a:t>used for variables declared at local scope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63AEAFB5-AC10-4A77-9869-4B293AAAFFF3}" type="slidenum">
              <a:rPr lang="en-US" smtClean="0"/>
              <a:pPr>
                <a:defRPr/>
              </a:pPr>
              <a:t>14</a:t>
            </a:fld>
            <a:endParaRPr lang="en-US" dirty="0"/>
          </a:p>
        </p:txBody>
      </p:sp>
    </p:spTree>
    <p:extLst>
      <p:ext uri="{BB962C8B-B14F-4D97-AF65-F5344CB8AC3E}">
        <p14:creationId xmlns:p14="http://schemas.microsoft.com/office/powerpoint/2010/main" val="3674248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dirty="0"/>
              <a:t>©SoftMoore Consulting</a:t>
            </a:r>
          </a:p>
        </p:txBody>
      </p:sp>
      <p:sp>
        <p:nvSpPr>
          <p:cNvPr id="11267" name="Slide Number Placeholder 4"/>
          <p:cNvSpPr>
            <a:spLocks noGrp="1"/>
          </p:cNvSpPr>
          <p:nvPr>
            <p:ph type="sldNum" sz="quarter" idx="11"/>
          </p:nvPr>
        </p:nvSpPr>
        <p:spPr>
          <a:noFill/>
        </p:spPr>
        <p:txBody>
          <a:bodyPr/>
          <a:lstStyle/>
          <a:p>
            <a:r>
              <a:rPr lang="en-US" dirty="0"/>
              <a:t>Slide </a:t>
            </a:r>
            <a:fld id="{61B6E52C-4895-45C8-ADDD-9890B5D57383}" type="slidenum">
              <a:rPr lang="en-US" smtClean="0"/>
              <a:pPr/>
              <a:t>15</a:t>
            </a:fld>
            <a:endParaRPr lang="en-US" dirty="0"/>
          </a:p>
        </p:txBody>
      </p:sp>
      <p:sp>
        <p:nvSpPr>
          <p:cNvPr id="11268" name="Rectangle 2"/>
          <p:cNvSpPr>
            <a:spLocks noGrp="1" noChangeArrowheads="1"/>
          </p:cNvSpPr>
          <p:nvPr>
            <p:ph type="title"/>
          </p:nvPr>
        </p:nvSpPr>
        <p:spPr/>
        <p:txBody>
          <a:bodyPr/>
          <a:lstStyle/>
          <a:p>
            <a:r>
              <a:rPr lang="en-US" dirty="0"/>
              <a:t>CPRL Example</a:t>
            </a:r>
          </a:p>
        </p:txBody>
      </p:sp>
      <p:sp>
        <p:nvSpPr>
          <p:cNvPr id="11269" name="Rectangle 3"/>
          <p:cNvSpPr>
            <a:spLocks noGrp="1" noChangeArrowheads="1"/>
          </p:cNvSpPr>
          <p:nvPr>
            <p:ph type="body" idx="1"/>
          </p:nvPr>
        </p:nvSpPr>
        <p:spPr/>
        <p:txBody>
          <a:bodyPr/>
          <a:lstStyle/>
          <a:p>
            <a:pPr marL="365760" indent="0">
              <a:spcBef>
                <a:spcPct val="0"/>
              </a:spcBef>
              <a:buFontTx/>
              <a:buNone/>
            </a:pPr>
            <a:r>
              <a:rPr lang="en-US" sz="1800" dirty="0">
                <a:latin typeface="Consolas" pitchFamily="49" charset="0"/>
              </a:rPr>
              <a:t>var   m, n : Integer;</a:t>
            </a:r>
          </a:p>
          <a:p>
            <a:pPr marL="365760" indent="0">
              <a:spcBef>
                <a:spcPct val="0"/>
              </a:spcBef>
              <a:buFontTx/>
              <a:buNone/>
            </a:pPr>
            <a:r>
              <a:rPr lang="en-US" sz="1800" dirty="0">
                <a:latin typeface="Consolas" pitchFamily="49" charset="0"/>
              </a:rPr>
              <a:t>var   c : Char;</a:t>
            </a:r>
          </a:p>
          <a:p>
            <a:pPr marL="365760" indent="0">
              <a:spcBef>
                <a:spcPct val="0"/>
              </a:spcBef>
              <a:buFontTx/>
              <a:buNone/>
            </a:pPr>
            <a:r>
              <a:rPr lang="en-US" sz="1800" dirty="0">
                <a:latin typeface="Consolas" pitchFamily="49" charset="0"/>
              </a:rPr>
              <a:t>const five := 5;</a:t>
            </a:r>
          </a:p>
          <a:p>
            <a:pPr marL="365760" indent="0">
              <a:spcBef>
                <a:spcPct val="0"/>
              </a:spcBef>
              <a:buFontTx/>
              <a:buNone/>
            </a:pPr>
            <a:endParaRPr lang="en-US" sz="1800" dirty="0">
              <a:latin typeface="Consolas" pitchFamily="49" charset="0"/>
            </a:endParaRPr>
          </a:p>
          <a:p>
            <a:pPr marL="365760" indent="0">
              <a:spcBef>
                <a:spcPct val="0"/>
              </a:spcBef>
              <a:buFontTx/>
              <a:buNone/>
            </a:pPr>
            <a:r>
              <a:rPr lang="en-US" sz="1800" dirty="0">
                <a:latin typeface="Consolas" pitchFamily="49" charset="0"/>
              </a:rPr>
              <a:t>proc main()</a:t>
            </a:r>
          </a:p>
          <a:p>
            <a:pPr marL="365760" indent="0">
              <a:spcBef>
                <a:spcPct val="0"/>
              </a:spcBef>
              <a:buFontTx/>
              <a:buNone/>
            </a:pPr>
            <a:r>
              <a:rPr lang="en-US" sz="1800" dirty="0">
                <a:latin typeface="Consolas" pitchFamily="49" charset="0"/>
              </a:rPr>
              <a:t>  {</a:t>
            </a:r>
          </a:p>
          <a:p>
            <a:pPr marL="365760" indent="0">
              <a:spcBef>
                <a:spcPct val="0"/>
              </a:spcBef>
              <a:buFontTx/>
              <a:buNone/>
            </a:pPr>
            <a:r>
              <a:rPr lang="en-US" sz="1800" dirty="0">
                <a:latin typeface="Consolas" pitchFamily="49" charset="0"/>
              </a:rPr>
              <a:t>    m := 7;</a:t>
            </a:r>
          </a:p>
          <a:p>
            <a:pPr marL="365760" indent="0">
              <a:spcBef>
                <a:spcPct val="0"/>
              </a:spcBef>
              <a:buFontTx/>
              <a:buNone/>
            </a:pPr>
            <a:r>
              <a:rPr lang="en-US" sz="1800" dirty="0">
                <a:latin typeface="Consolas" pitchFamily="49" charset="0"/>
              </a:rPr>
              <a:t>    n := five*m;</a:t>
            </a:r>
          </a:p>
          <a:p>
            <a:pPr marL="365760" indent="0">
              <a:spcBef>
                <a:spcPct val="0"/>
              </a:spcBef>
              <a:buFontTx/>
              <a:buNone/>
            </a:pPr>
            <a:r>
              <a:rPr lang="en-US" sz="1800" dirty="0">
                <a:latin typeface="Consolas" pitchFamily="49" charset="0"/>
              </a:rPr>
              <a:t>    c := 'X';</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"n = ", n;</a:t>
            </a:r>
          </a:p>
          <a:p>
            <a:pPr marL="365760" indent="0">
              <a:spcBef>
                <a:spcPct val="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"c = ", c;</a:t>
            </a:r>
          </a:p>
          <a:p>
            <a:pPr marL="365760" indent="0">
              <a:spcBef>
                <a:spcPct val="0"/>
              </a:spcBef>
              <a:buFontTx/>
              <a:buNone/>
            </a:pPr>
            <a:r>
              <a:rPr lang="en-US" sz="1800" dirty="0">
                <a:latin typeface="Consolas" pitchFamily="49" charset="0"/>
              </a:rPr>
              <a:t>  }</a:t>
            </a:r>
          </a:p>
          <a:p>
            <a:pPr marL="365760" indent="0">
              <a:spcBef>
                <a:spcPct val="0"/>
              </a:spcBef>
              <a:buFontTx/>
              <a:buNone/>
            </a:pPr>
            <a:endParaRPr lang="en-US" sz="1800" dirty="0">
              <a:latin typeface="Consolas"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 After Compilation</a:t>
            </a:r>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PROGRAM 10</a:t>
            </a:r>
          </a:p>
          <a:p>
            <a:pPr marL="0">
              <a:spcBef>
                <a:spcPct val="0"/>
              </a:spcBef>
              <a:buFontTx/>
              <a:buNone/>
            </a:pPr>
            <a:r>
              <a:rPr lang="en-US" sz="1800" dirty="0">
                <a:latin typeface="Consolas" pitchFamily="49" charset="0"/>
                <a:cs typeface="Consolas" pitchFamily="49" charset="0"/>
              </a:rPr>
              <a:t>   CALL _main</a:t>
            </a:r>
          </a:p>
          <a:p>
            <a:pPr marL="0">
              <a:spcBef>
                <a:spcPct val="0"/>
              </a:spcBef>
              <a:buFontTx/>
              <a:buNone/>
            </a:pPr>
            <a:r>
              <a:rPr lang="en-US" sz="1800" dirty="0">
                <a:latin typeface="Consolas" pitchFamily="49" charset="0"/>
                <a:cs typeface="Consolas" pitchFamily="49" charset="0"/>
              </a:rPr>
              <a:t>   HALT</a:t>
            </a:r>
          </a:p>
          <a:p>
            <a:pPr marL="0">
              <a:spcBef>
                <a:spcPct val="0"/>
              </a:spcBef>
              <a:buFontTx/>
              <a:buNone/>
            </a:pPr>
            <a:r>
              <a:rPr lang="en-US" sz="1800" dirty="0">
                <a:latin typeface="Consolas" pitchFamily="49" charset="0"/>
                <a:cs typeface="Consolas" pitchFamily="49" charset="0"/>
              </a:rPr>
              <a:t>_main:</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LDCINT 7</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LDCINT 5</a:t>
            </a:r>
          </a:p>
          <a:p>
            <a:pPr marL="0">
              <a:spcBef>
                <a:spcPct val="0"/>
              </a:spcBef>
              <a:buFontTx/>
              <a:buNone/>
            </a:pPr>
            <a:r>
              <a:rPr lang="en-US" sz="1800" dirty="0">
                <a:latin typeface="Consolas" pitchFamily="49" charset="0"/>
                <a:cs typeface="Consolas" pitchFamily="49" charset="0"/>
              </a:rPr>
              <a:t>   LDGADDR 0</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MUL</a:t>
            </a:r>
          </a:p>
          <a:p>
            <a:pPr marL="0">
              <a:spcBef>
                <a:spcPct val="0"/>
              </a:spcBef>
              <a:buFontTx/>
              <a:buNone/>
            </a:pPr>
            <a:r>
              <a:rPr lang="en-US" sz="1800" dirty="0">
                <a:latin typeface="Consolas" pitchFamily="49" charset="0"/>
                <a:cs typeface="Consolas" pitchFamily="49" charset="0"/>
              </a:rPr>
              <a:t>   STOREW</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STORE2B</a:t>
            </a:r>
          </a:p>
          <a:p>
            <a:pPr marL="0">
              <a:spcBef>
                <a:spcPct val="0"/>
              </a:spcBef>
              <a:buFontTx/>
              <a:buNone/>
            </a:pPr>
            <a:r>
              <a:rPr lang="en-US" sz="1800" dirty="0">
                <a:latin typeface="Consolas" pitchFamily="49" charset="0"/>
                <a:cs typeface="Consolas" pitchFamily="49" charset="0"/>
              </a:rPr>
              <a:t>   LDCSTR "n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4</a:t>
            </a:r>
          </a:p>
          <a:p>
            <a:pPr marL="0">
              <a:spcBef>
                <a:spcPct val="0"/>
              </a:spcBef>
              <a:buFontTx/>
              <a:buNone/>
            </a:pPr>
            <a:r>
              <a:rPr lang="en-US" sz="1800" dirty="0">
                <a:latin typeface="Consolas" pitchFamily="49" charset="0"/>
                <a:cs typeface="Consolas" pitchFamily="49" charset="0"/>
              </a:rPr>
              <a:t>   LOADW</a:t>
            </a:r>
          </a:p>
          <a:p>
            <a:pPr marL="0">
              <a:spcBef>
                <a:spcPct val="0"/>
              </a:spcBef>
              <a:buFontTx/>
              <a:buNone/>
            </a:pPr>
            <a:r>
              <a:rPr lang="en-US" sz="1800" dirty="0">
                <a:latin typeface="Consolas" pitchFamily="49" charset="0"/>
                <a:cs typeface="Consolas" pitchFamily="49" charset="0"/>
              </a:rPr>
              <a:t>   PUTINT</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LDCSTR "c = "</a:t>
            </a:r>
          </a:p>
          <a:p>
            <a:pPr marL="0">
              <a:spcBef>
                <a:spcPct val="0"/>
              </a:spcBef>
              <a:buFontTx/>
              <a:buNone/>
            </a:pPr>
            <a:r>
              <a:rPr lang="en-US" sz="1800" dirty="0">
                <a:latin typeface="Consolas" pitchFamily="49" charset="0"/>
                <a:cs typeface="Consolas" pitchFamily="49" charset="0"/>
              </a:rPr>
              <a:t>   PUTSTR</a:t>
            </a:r>
          </a:p>
          <a:p>
            <a:pPr marL="0">
              <a:spcBef>
                <a:spcPct val="0"/>
              </a:spcBef>
              <a:buFontTx/>
              <a:buNone/>
            </a:pPr>
            <a:r>
              <a:rPr lang="en-US" sz="1800" dirty="0">
                <a:latin typeface="Consolas" pitchFamily="49" charset="0"/>
                <a:cs typeface="Consolas" pitchFamily="49" charset="0"/>
              </a:rPr>
              <a:t>   LDGADDR 8</a:t>
            </a:r>
          </a:p>
          <a:p>
            <a:pPr marL="0">
              <a:spcBef>
                <a:spcPct val="0"/>
              </a:spcBef>
              <a:buFontTx/>
              <a:buNone/>
            </a:pPr>
            <a:r>
              <a:rPr lang="en-US" sz="1800" dirty="0">
                <a:latin typeface="Consolas" pitchFamily="49" charset="0"/>
                <a:cs typeface="Consolas" pitchFamily="49" charset="0"/>
              </a:rPr>
              <a:t>   LOAD2B</a:t>
            </a:r>
          </a:p>
          <a:p>
            <a:pPr marL="0">
              <a:spcBef>
                <a:spcPct val="0"/>
              </a:spcBef>
              <a:buFontTx/>
              <a:buNone/>
            </a:pPr>
            <a:r>
              <a:rPr lang="en-US" sz="1800" dirty="0">
                <a:latin typeface="Consolas" pitchFamily="49" charset="0"/>
                <a:cs typeface="Consolas" pitchFamily="49" charset="0"/>
              </a:rPr>
              <a:t>   PUTCH</a:t>
            </a:r>
          </a:p>
          <a:p>
            <a:pPr marL="0">
              <a:spcBef>
                <a:spcPct val="0"/>
              </a:spcBef>
              <a:buFontTx/>
              <a:buNone/>
            </a:pPr>
            <a:r>
              <a:rPr lang="en-US" sz="1800" dirty="0">
                <a:latin typeface="Consolas" pitchFamily="49" charset="0"/>
                <a:cs typeface="Consolas" pitchFamily="49" charset="0"/>
              </a:rPr>
              <a:t>   PUTEOL</a:t>
            </a:r>
          </a:p>
          <a:p>
            <a:pPr marL="0">
              <a:spcBef>
                <a:spcPct val="0"/>
              </a:spcBef>
              <a:buFontTx/>
              <a:buNone/>
            </a:pPr>
            <a:r>
              <a:rPr lang="en-US" sz="1800" dirty="0">
                <a:latin typeface="Consolas" pitchFamily="49" charset="0"/>
                <a:cs typeface="Consolas" pitchFamily="49" charset="0"/>
              </a:rPr>
              <a:t>   RET 0</a:t>
            </a: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CPRL Example</a:t>
            </a:r>
            <a:br>
              <a:rPr lang="en-US" dirty="0"/>
            </a:br>
            <a:r>
              <a:rPr lang="en-US" sz="2400" dirty="0"/>
              <a:t>(Optimized, Assembled, Disassembled)</a:t>
            </a:r>
            <a:endParaRPr lang="en-US" dirty="0"/>
          </a:p>
        </p:txBody>
      </p:sp>
      <p:sp>
        <p:nvSpPr>
          <p:cNvPr id="12291" name="Content Placeholder 2"/>
          <p:cNvSpPr>
            <a:spLocks noGrp="1"/>
          </p:cNvSpPr>
          <p:nvPr>
            <p:ph sz="half" idx="1"/>
          </p:nvPr>
        </p:nvSpPr>
        <p:spPr>
          <a:xfrm>
            <a:off x="458788" y="1363663"/>
            <a:ext cx="4037012" cy="4935537"/>
          </a:xfrm>
        </p:spPr>
        <p:txBody>
          <a:bodyPr/>
          <a:lstStyle/>
          <a:p>
            <a:pPr marL="0">
              <a:spcBef>
                <a:spcPct val="0"/>
              </a:spcBef>
              <a:buFontTx/>
              <a:buNone/>
            </a:pPr>
            <a:r>
              <a:rPr lang="en-US" sz="1800" dirty="0">
                <a:latin typeface="Consolas" pitchFamily="49" charset="0"/>
                <a:cs typeface="Consolas" pitchFamily="49" charset="0"/>
              </a:rPr>
              <a:t>   0:  PROGRAM 10</a:t>
            </a:r>
          </a:p>
          <a:p>
            <a:pPr marL="0">
              <a:spcBef>
                <a:spcPct val="0"/>
              </a:spcBef>
              <a:buFontTx/>
              <a:buNone/>
            </a:pPr>
            <a:r>
              <a:rPr lang="en-US" sz="1800" dirty="0">
                <a:latin typeface="Consolas" pitchFamily="49" charset="0"/>
                <a:cs typeface="Consolas" pitchFamily="49" charset="0"/>
              </a:rPr>
              <a:t>   5:  CALL 1</a:t>
            </a:r>
          </a:p>
          <a:p>
            <a:pPr marL="0">
              <a:spcBef>
                <a:spcPct val="0"/>
              </a:spcBef>
              <a:buFontTx/>
              <a:buNone/>
            </a:pPr>
            <a:r>
              <a:rPr lang="en-US" sz="1800" dirty="0">
                <a:latin typeface="Consolas" pitchFamily="49" charset="0"/>
                <a:cs typeface="Consolas" pitchFamily="49" charset="0"/>
              </a:rPr>
              <a:t>  10:  HALT</a:t>
            </a:r>
          </a:p>
          <a:p>
            <a:pPr marL="0">
              <a:spcBef>
                <a:spcPct val="0"/>
              </a:spcBef>
              <a:buFontTx/>
              <a:buNone/>
            </a:pPr>
            <a:r>
              <a:rPr lang="en-US" sz="1800" dirty="0">
                <a:latin typeface="Consolas" pitchFamily="49" charset="0"/>
                <a:cs typeface="Consolas" pitchFamily="49" charset="0"/>
              </a:rPr>
              <a:t>  11:  LDGADDR 0</a:t>
            </a:r>
          </a:p>
          <a:p>
            <a:pPr marL="0">
              <a:spcBef>
                <a:spcPct val="0"/>
              </a:spcBef>
              <a:buFontTx/>
              <a:buNone/>
            </a:pPr>
            <a:r>
              <a:rPr lang="en-US" sz="1800" dirty="0">
                <a:latin typeface="Consolas" pitchFamily="49" charset="0"/>
                <a:cs typeface="Consolas" pitchFamily="49" charset="0"/>
              </a:rPr>
              <a:t>  16:  LDCINT 7</a:t>
            </a:r>
          </a:p>
          <a:p>
            <a:pPr marL="0">
              <a:spcBef>
                <a:spcPct val="0"/>
              </a:spcBef>
              <a:buFontTx/>
              <a:buNone/>
            </a:pPr>
            <a:r>
              <a:rPr lang="en-US" sz="1800" dirty="0">
                <a:latin typeface="Consolas" pitchFamily="49" charset="0"/>
                <a:cs typeface="Consolas" pitchFamily="49" charset="0"/>
              </a:rPr>
              <a:t>  21:  STOREW</a:t>
            </a:r>
          </a:p>
          <a:p>
            <a:pPr marL="0">
              <a:spcBef>
                <a:spcPct val="0"/>
              </a:spcBef>
              <a:buFontTx/>
              <a:buNone/>
            </a:pPr>
            <a:r>
              <a:rPr lang="en-US" sz="1800" dirty="0">
                <a:latin typeface="Consolas" pitchFamily="49" charset="0"/>
                <a:cs typeface="Consolas" pitchFamily="49" charset="0"/>
              </a:rPr>
              <a:t>  22:  LDGADDR 4</a:t>
            </a:r>
          </a:p>
          <a:p>
            <a:pPr marL="0">
              <a:spcBef>
                <a:spcPct val="0"/>
              </a:spcBef>
              <a:buFontTx/>
              <a:buNone/>
            </a:pPr>
            <a:r>
              <a:rPr lang="en-US" sz="1800" dirty="0">
                <a:latin typeface="Consolas" pitchFamily="49" charset="0"/>
                <a:cs typeface="Consolas" pitchFamily="49" charset="0"/>
              </a:rPr>
              <a:t>  27:  LDCINT 5</a:t>
            </a:r>
          </a:p>
          <a:p>
            <a:pPr marL="0">
              <a:spcBef>
                <a:spcPct val="0"/>
              </a:spcBef>
              <a:buFontTx/>
              <a:buNone/>
            </a:pPr>
            <a:r>
              <a:rPr lang="en-US" sz="1800" dirty="0">
                <a:latin typeface="Consolas" pitchFamily="49" charset="0"/>
                <a:cs typeface="Consolas" pitchFamily="49" charset="0"/>
              </a:rPr>
              <a:t>  32:  LDGADDR 0</a:t>
            </a:r>
          </a:p>
          <a:p>
            <a:pPr marL="0">
              <a:spcBef>
                <a:spcPct val="0"/>
              </a:spcBef>
              <a:buFontTx/>
              <a:buNone/>
            </a:pPr>
            <a:r>
              <a:rPr lang="en-US" sz="1800" dirty="0">
                <a:latin typeface="Consolas" pitchFamily="49" charset="0"/>
                <a:cs typeface="Consolas" pitchFamily="49" charset="0"/>
              </a:rPr>
              <a:t>  37:  LOADW</a:t>
            </a:r>
          </a:p>
          <a:p>
            <a:pPr marL="0">
              <a:spcBef>
                <a:spcPct val="0"/>
              </a:spcBef>
              <a:buFontTx/>
              <a:buNone/>
            </a:pPr>
            <a:r>
              <a:rPr lang="en-US" sz="1800" dirty="0">
                <a:latin typeface="Consolas" pitchFamily="49" charset="0"/>
                <a:cs typeface="Consolas" pitchFamily="49" charset="0"/>
              </a:rPr>
              <a:t>  38:  MUL</a:t>
            </a:r>
          </a:p>
          <a:p>
            <a:pPr marL="0">
              <a:spcBef>
                <a:spcPct val="0"/>
              </a:spcBef>
              <a:buFontTx/>
              <a:buNone/>
            </a:pPr>
            <a:r>
              <a:rPr lang="en-US" sz="1800" dirty="0">
                <a:latin typeface="Consolas" pitchFamily="49" charset="0"/>
                <a:cs typeface="Consolas" pitchFamily="49" charset="0"/>
              </a:rPr>
              <a:t>  39:  STOREW</a:t>
            </a:r>
          </a:p>
          <a:p>
            <a:pPr marL="0">
              <a:spcBef>
                <a:spcPct val="0"/>
              </a:spcBef>
              <a:buFontTx/>
              <a:buNone/>
            </a:pPr>
            <a:r>
              <a:rPr lang="en-US" sz="1800" dirty="0">
                <a:latin typeface="Consolas" pitchFamily="49" charset="0"/>
                <a:cs typeface="Consolas" pitchFamily="49" charset="0"/>
              </a:rPr>
              <a:t>  40:  LDGADDR 8</a:t>
            </a:r>
          </a:p>
          <a:p>
            <a:pPr marL="0">
              <a:spcBef>
                <a:spcPct val="0"/>
              </a:spcBef>
              <a:buFontTx/>
              <a:buNone/>
            </a:pPr>
            <a:r>
              <a:rPr lang="en-US" sz="1800" dirty="0">
                <a:latin typeface="Consolas" pitchFamily="49" charset="0"/>
                <a:cs typeface="Consolas" pitchFamily="49" charset="0"/>
              </a:rPr>
              <a:t>  45:  LDCCH 'X'</a:t>
            </a:r>
          </a:p>
        </p:txBody>
      </p:sp>
      <p:sp>
        <p:nvSpPr>
          <p:cNvPr id="12292" name="Content Placeholder 5"/>
          <p:cNvSpPr>
            <a:spLocks noGrp="1"/>
          </p:cNvSpPr>
          <p:nvPr>
            <p:ph sz="half" idx="2"/>
          </p:nvPr>
        </p:nvSpPr>
        <p:spPr/>
        <p:txBody>
          <a:bodyPr/>
          <a:lstStyle/>
          <a:p>
            <a:pPr marL="0">
              <a:spcBef>
                <a:spcPct val="0"/>
              </a:spcBef>
              <a:buFontTx/>
              <a:buNone/>
            </a:pPr>
            <a:r>
              <a:rPr lang="en-US" sz="1800" dirty="0">
                <a:latin typeface="Consolas" pitchFamily="49" charset="0"/>
                <a:cs typeface="Consolas" pitchFamily="49" charset="0"/>
              </a:rPr>
              <a:t>  48:  STORE2B</a:t>
            </a:r>
          </a:p>
          <a:p>
            <a:pPr marL="0">
              <a:spcBef>
                <a:spcPct val="0"/>
              </a:spcBef>
              <a:buFontTx/>
              <a:buNone/>
            </a:pPr>
            <a:r>
              <a:rPr lang="en-US" sz="1800" dirty="0">
                <a:latin typeface="Consolas" pitchFamily="49" charset="0"/>
                <a:cs typeface="Consolas" pitchFamily="49" charset="0"/>
              </a:rPr>
              <a:t>  49:  LDCSTR  "n = "</a:t>
            </a:r>
          </a:p>
          <a:p>
            <a:pPr marL="0">
              <a:spcBef>
                <a:spcPct val="0"/>
              </a:spcBef>
              <a:buFontTx/>
              <a:buNone/>
            </a:pPr>
            <a:r>
              <a:rPr lang="en-US" sz="1800" dirty="0">
                <a:latin typeface="Consolas" pitchFamily="49" charset="0"/>
                <a:cs typeface="Consolas" pitchFamily="49" charset="0"/>
              </a:rPr>
              <a:t>  62:  PUTSTR</a:t>
            </a:r>
          </a:p>
          <a:p>
            <a:pPr marL="0">
              <a:spcBef>
                <a:spcPct val="0"/>
              </a:spcBef>
              <a:buFontTx/>
              <a:buNone/>
            </a:pPr>
            <a:r>
              <a:rPr lang="en-US" sz="1800" dirty="0">
                <a:latin typeface="Consolas" pitchFamily="49" charset="0"/>
                <a:cs typeface="Consolas" pitchFamily="49" charset="0"/>
              </a:rPr>
              <a:t>  63:  LDGADDR 4</a:t>
            </a:r>
          </a:p>
          <a:p>
            <a:pPr marL="0">
              <a:spcBef>
                <a:spcPct val="0"/>
              </a:spcBef>
              <a:buFontTx/>
              <a:buNone/>
            </a:pPr>
            <a:r>
              <a:rPr lang="en-US" sz="1800" dirty="0">
                <a:latin typeface="Consolas" pitchFamily="49" charset="0"/>
                <a:cs typeface="Consolas" pitchFamily="49" charset="0"/>
              </a:rPr>
              <a:t>  68:  LOADW</a:t>
            </a:r>
          </a:p>
          <a:p>
            <a:pPr marL="0">
              <a:spcBef>
                <a:spcPct val="0"/>
              </a:spcBef>
              <a:buFontTx/>
              <a:buNone/>
            </a:pPr>
            <a:r>
              <a:rPr lang="en-US" sz="1800" dirty="0">
                <a:latin typeface="Consolas" pitchFamily="49" charset="0"/>
                <a:cs typeface="Consolas" pitchFamily="49" charset="0"/>
              </a:rPr>
              <a:t>  69:  PUTINT</a:t>
            </a:r>
          </a:p>
          <a:p>
            <a:pPr marL="0">
              <a:spcBef>
                <a:spcPct val="0"/>
              </a:spcBef>
              <a:buFontTx/>
              <a:buNone/>
            </a:pPr>
            <a:r>
              <a:rPr lang="en-US" sz="1800" dirty="0">
                <a:latin typeface="Consolas" pitchFamily="49" charset="0"/>
                <a:cs typeface="Consolas" pitchFamily="49" charset="0"/>
              </a:rPr>
              <a:t>  70:  PUTEOL</a:t>
            </a:r>
          </a:p>
          <a:p>
            <a:pPr marL="0">
              <a:spcBef>
                <a:spcPct val="0"/>
              </a:spcBef>
              <a:buFontTx/>
              <a:buNone/>
            </a:pPr>
            <a:r>
              <a:rPr lang="en-US" sz="1800" dirty="0">
                <a:latin typeface="Consolas" pitchFamily="49" charset="0"/>
                <a:cs typeface="Consolas" pitchFamily="49" charset="0"/>
              </a:rPr>
              <a:t>  71:  LDCSTR  "c = "</a:t>
            </a:r>
          </a:p>
          <a:p>
            <a:pPr marL="0">
              <a:spcBef>
                <a:spcPct val="0"/>
              </a:spcBef>
              <a:buFontTx/>
              <a:buNone/>
            </a:pPr>
            <a:r>
              <a:rPr lang="en-US" sz="1800" dirty="0">
                <a:latin typeface="Consolas" pitchFamily="49" charset="0"/>
                <a:cs typeface="Consolas" pitchFamily="49" charset="0"/>
              </a:rPr>
              <a:t>  84:  PUTSTR</a:t>
            </a:r>
          </a:p>
          <a:p>
            <a:pPr marL="0">
              <a:spcBef>
                <a:spcPct val="0"/>
              </a:spcBef>
              <a:buFontTx/>
              <a:buNone/>
            </a:pPr>
            <a:r>
              <a:rPr lang="en-US" sz="1800" dirty="0">
                <a:latin typeface="Consolas" pitchFamily="49" charset="0"/>
                <a:cs typeface="Consolas" pitchFamily="49" charset="0"/>
              </a:rPr>
              <a:t>  85:  LDGADDR 8</a:t>
            </a:r>
          </a:p>
          <a:p>
            <a:pPr marL="0">
              <a:spcBef>
                <a:spcPct val="0"/>
              </a:spcBef>
              <a:buFontTx/>
              <a:buNone/>
            </a:pPr>
            <a:r>
              <a:rPr lang="en-US" sz="1800" dirty="0">
                <a:latin typeface="Consolas" pitchFamily="49" charset="0"/>
                <a:cs typeface="Consolas" pitchFamily="49" charset="0"/>
              </a:rPr>
              <a:t>  90:  LOAD2B</a:t>
            </a:r>
          </a:p>
          <a:p>
            <a:pPr marL="0">
              <a:spcBef>
                <a:spcPct val="0"/>
              </a:spcBef>
              <a:buFontTx/>
              <a:buNone/>
            </a:pPr>
            <a:r>
              <a:rPr lang="en-US" sz="1800" dirty="0">
                <a:latin typeface="Consolas" pitchFamily="49" charset="0"/>
                <a:cs typeface="Consolas" pitchFamily="49" charset="0"/>
              </a:rPr>
              <a:t>  91:  PUTCH</a:t>
            </a:r>
          </a:p>
          <a:p>
            <a:pPr marL="0">
              <a:spcBef>
                <a:spcPct val="0"/>
              </a:spcBef>
              <a:buFontTx/>
              <a:buNone/>
            </a:pPr>
            <a:r>
              <a:rPr lang="en-US" sz="1800" dirty="0">
                <a:latin typeface="Consolas" pitchFamily="49" charset="0"/>
                <a:cs typeface="Consolas" pitchFamily="49" charset="0"/>
              </a:rPr>
              <a:t>  92:  PUTEOL</a:t>
            </a:r>
          </a:p>
          <a:p>
            <a:pPr marL="0">
              <a:spcBef>
                <a:spcPct val="0"/>
              </a:spcBef>
              <a:buFontTx/>
              <a:buNone/>
            </a:pPr>
            <a:r>
              <a:rPr lang="en-US" sz="1800" dirty="0">
                <a:latin typeface="Consolas" pitchFamily="49" charset="0"/>
                <a:cs typeface="Consolas" pitchFamily="49" charset="0"/>
              </a:rPr>
              <a:t>  93:  RET0</a:t>
            </a:r>
          </a:p>
          <a:p>
            <a:pPr marL="0">
              <a:spcBef>
                <a:spcPct val="0"/>
              </a:spcBef>
              <a:buFontTx/>
              <a:buNone/>
            </a:pPr>
            <a:endParaRPr lang="en-US" sz="1800" dirty="0">
              <a:latin typeface="Consolas" pitchFamily="49" charset="0"/>
              <a:cs typeface="Consolas" pitchFamily="49" charset="0"/>
            </a:endParaRPr>
          </a:p>
        </p:txBody>
      </p:sp>
      <p:sp>
        <p:nvSpPr>
          <p:cNvPr id="12293" name="Footer Placeholder 3"/>
          <p:cNvSpPr>
            <a:spLocks noGrp="1"/>
          </p:cNvSpPr>
          <p:nvPr>
            <p:ph type="ftr" sz="quarter" idx="10"/>
          </p:nvPr>
        </p:nvSpPr>
        <p:spPr>
          <a:noFill/>
        </p:spPr>
        <p:txBody>
          <a:bodyPr/>
          <a:lstStyle/>
          <a:p>
            <a:r>
              <a:rPr lang="en-US" dirty="0"/>
              <a:t>©SoftMoore Consulting</a:t>
            </a:r>
          </a:p>
        </p:txBody>
      </p:sp>
      <p:sp>
        <p:nvSpPr>
          <p:cNvPr id="12294" name="Slide Number Placeholder 4"/>
          <p:cNvSpPr>
            <a:spLocks noGrp="1"/>
          </p:cNvSpPr>
          <p:nvPr>
            <p:ph type="sldNum" sz="quarter" idx="11"/>
          </p:nvPr>
        </p:nvSpPr>
        <p:spPr>
          <a:noFill/>
        </p:spPr>
        <p:txBody>
          <a:bodyPr/>
          <a:lstStyle/>
          <a:p>
            <a:r>
              <a:rPr lang="en-US" dirty="0"/>
              <a:t>Slide </a:t>
            </a:r>
            <a:fld id="{3F0A3254-E59D-42F7-AAF0-29BBF348C4C8}" type="slidenum">
              <a:rPr lang="en-US" smtClean="0"/>
              <a:pPr/>
              <a:t>17</a:t>
            </a:fld>
            <a:endParaRPr lang="en-US" dirty="0"/>
          </a:p>
        </p:txBody>
      </p:sp>
      <p:sp>
        <p:nvSpPr>
          <p:cNvPr id="4" name="TextBox 3">
            <a:extLst>
              <a:ext uri="{FF2B5EF4-FFF2-40B4-BE49-F238E27FC236}">
                <a16:creationId xmlns:a16="http://schemas.microsoft.com/office/drawing/2014/main" id="{1FDDCF50-A0B6-4563-B250-EB296BE372FB}"/>
              </a:ext>
            </a:extLst>
          </p:cNvPr>
          <p:cNvSpPr txBox="1"/>
          <p:nvPr/>
        </p:nvSpPr>
        <p:spPr>
          <a:xfrm>
            <a:off x="908882" y="5619690"/>
            <a:ext cx="7326236" cy="400110"/>
          </a:xfrm>
          <a:prstGeom prst="rect">
            <a:avLst/>
          </a:prstGeom>
          <a:noFill/>
          <a:ln>
            <a:solidFill>
              <a:schemeClr val="tx1"/>
            </a:solidFill>
          </a:ln>
        </p:spPr>
        <p:txBody>
          <a:bodyPr wrap="none" rtlCol="0">
            <a:spAutoFit/>
          </a:bodyPr>
          <a:lstStyle/>
          <a:p>
            <a:r>
              <a:rPr lang="en-US" sz="2000" dirty="0"/>
              <a:t>Note that RET 0 (5 bytes) has been optimized to RET0 (1 byte).</a:t>
            </a:r>
          </a:p>
        </p:txBody>
      </p:sp>
    </p:spTree>
    <p:extLst>
      <p:ext uri="{BB962C8B-B14F-4D97-AF65-F5344CB8AC3E}">
        <p14:creationId xmlns:p14="http://schemas.microsoft.com/office/powerpoint/2010/main" val="2635778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xfrm>
            <a:off x="685800" y="6415087"/>
            <a:ext cx="2741613" cy="274638"/>
          </a:xfrm>
          <a:noFill/>
        </p:spPr>
        <p:txBody>
          <a:bodyPr/>
          <a:lstStyle/>
          <a:p>
            <a:r>
              <a:rPr lang="en-US" dirty="0"/>
              <a:t>©SoftMoore Consulting</a:t>
            </a:r>
          </a:p>
        </p:txBody>
      </p:sp>
      <p:sp>
        <p:nvSpPr>
          <p:cNvPr id="14339" name="Slide Number Placeholder 3"/>
          <p:cNvSpPr>
            <a:spLocks noGrp="1"/>
          </p:cNvSpPr>
          <p:nvPr>
            <p:ph type="sldNum" sz="quarter" idx="11"/>
          </p:nvPr>
        </p:nvSpPr>
        <p:spPr>
          <a:xfrm>
            <a:off x="6578600" y="6415087"/>
            <a:ext cx="1828800" cy="274638"/>
          </a:xfrm>
          <a:noFill/>
        </p:spPr>
        <p:txBody>
          <a:bodyPr/>
          <a:lstStyle/>
          <a:p>
            <a:r>
              <a:rPr lang="en-US" dirty="0"/>
              <a:t>Slide </a:t>
            </a:r>
            <a:fld id="{E78A5E9C-74F1-415D-A527-EEF18CFEBACB}" type="slidenum">
              <a:rPr lang="en-US" smtClean="0"/>
              <a:pPr/>
              <a:t>18</a:t>
            </a:fld>
            <a:endParaRPr lang="en-US" dirty="0"/>
          </a:p>
        </p:txBody>
      </p:sp>
      <p:sp>
        <p:nvSpPr>
          <p:cNvPr id="14340" name="Rectangle 2"/>
          <p:cNvSpPr>
            <a:spLocks noGrp="1" noChangeArrowheads="1"/>
          </p:cNvSpPr>
          <p:nvPr>
            <p:ph type="title"/>
          </p:nvPr>
        </p:nvSpPr>
        <p:spPr>
          <a:xfrm>
            <a:off x="914400" y="76200"/>
            <a:ext cx="7315200" cy="1004887"/>
          </a:xfrm>
        </p:spPr>
        <p:txBody>
          <a:bodyPr/>
          <a:lstStyle/>
          <a:p>
            <a:r>
              <a:rPr lang="en-US" dirty="0"/>
              <a:t>CPRL Example in Memory</a:t>
            </a:r>
            <a:br>
              <a:rPr lang="en-US" dirty="0"/>
            </a:br>
            <a:r>
              <a:rPr lang="en-US" sz="2400" dirty="0"/>
              <a:t>(after execution of first instruction: </a:t>
            </a:r>
            <a:r>
              <a:rPr lang="en-US" sz="2400" dirty="0">
                <a:latin typeface="Consolas" panose="020B0609020204030204" pitchFamily="49" charset="0"/>
              </a:rPr>
              <a:t>PROGRAM 10</a:t>
            </a:r>
            <a:r>
              <a:rPr lang="en-US" sz="2400" dirty="0"/>
              <a:t>)</a:t>
            </a:r>
          </a:p>
        </p:txBody>
      </p:sp>
      <p:grpSp>
        <p:nvGrpSpPr>
          <p:cNvPr id="5" name="Group 4">
            <a:extLst>
              <a:ext uri="{FF2B5EF4-FFF2-40B4-BE49-F238E27FC236}">
                <a16:creationId xmlns:a16="http://schemas.microsoft.com/office/drawing/2014/main" id="{434D73E9-7CAA-411E-A6F5-4A5FB6CBB296}"/>
              </a:ext>
            </a:extLst>
          </p:cNvPr>
          <p:cNvGrpSpPr/>
          <p:nvPr/>
        </p:nvGrpSpPr>
        <p:grpSpPr>
          <a:xfrm>
            <a:off x="2043844" y="1245211"/>
            <a:ext cx="5243475" cy="5076742"/>
            <a:chOff x="2092573" y="1245211"/>
            <a:chExt cx="5243475" cy="5076742"/>
          </a:xfrm>
        </p:grpSpPr>
        <p:sp>
          <p:nvSpPr>
            <p:cNvPr id="14341" name="Rectangle 4"/>
            <p:cNvSpPr>
              <a:spLocks noChangeArrowheads="1"/>
            </p:cNvSpPr>
            <p:nvPr/>
          </p:nvSpPr>
          <p:spPr bwMode="auto">
            <a:xfrm>
              <a:off x="2583259" y="1292753"/>
              <a:ext cx="1096962" cy="5029200"/>
            </a:xfrm>
            <a:prstGeom prst="rect">
              <a:avLst/>
            </a:prstGeom>
            <a:noFill/>
            <a:ln w="9525">
              <a:solidFill>
                <a:schemeClr val="tx1"/>
              </a:solidFill>
              <a:miter lim="800000"/>
              <a:headEnd/>
              <a:tailEnd/>
            </a:ln>
          </p:spPr>
          <p:txBody>
            <a:bodyPr wrap="none" lIns="92075" tIns="46038" rIns="92075" bIns="46038" anchor="ctr"/>
            <a:lstStyle/>
            <a:p>
              <a:endParaRPr lang="en-US" dirty="0"/>
            </a:p>
          </p:txBody>
        </p:sp>
        <p:sp>
          <p:nvSpPr>
            <p:cNvPr id="14342" name="Line 5"/>
            <p:cNvSpPr>
              <a:spLocks noChangeShapeType="1"/>
            </p:cNvSpPr>
            <p:nvPr/>
          </p:nvSpPr>
          <p:spPr bwMode="auto">
            <a:xfrm>
              <a:off x="2583259" y="150876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3" name="Line 9"/>
            <p:cNvSpPr>
              <a:spLocks noChangeShapeType="1"/>
            </p:cNvSpPr>
            <p:nvPr/>
          </p:nvSpPr>
          <p:spPr bwMode="auto">
            <a:xfrm>
              <a:off x="2583259" y="170857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4" name="Line 11"/>
            <p:cNvSpPr>
              <a:spLocks noChangeShapeType="1"/>
            </p:cNvSpPr>
            <p:nvPr/>
          </p:nvSpPr>
          <p:spPr bwMode="auto">
            <a:xfrm>
              <a:off x="2583259" y="190838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5" name="Line 12"/>
            <p:cNvSpPr>
              <a:spLocks noChangeShapeType="1"/>
            </p:cNvSpPr>
            <p:nvPr/>
          </p:nvSpPr>
          <p:spPr bwMode="auto">
            <a:xfrm>
              <a:off x="2583259" y="210819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6" name="Line 16"/>
            <p:cNvSpPr>
              <a:spLocks noChangeShapeType="1"/>
            </p:cNvSpPr>
            <p:nvPr/>
          </p:nvSpPr>
          <p:spPr bwMode="auto">
            <a:xfrm>
              <a:off x="2583259" y="230801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7" name="Line 18"/>
            <p:cNvSpPr>
              <a:spLocks noChangeShapeType="1"/>
            </p:cNvSpPr>
            <p:nvPr/>
          </p:nvSpPr>
          <p:spPr bwMode="auto">
            <a:xfrm>
              <a:off x="2583259" y="250782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49" name="Line 20"/>
            <p:cNvSpPr>
              <a:spLocks noChangeShapeType="1"/>
            </p:cNvSpPr>
            <p:nvPr/>
          </p:nvSpPr>
          <p:spPr bwMode="auto">
            <a:xfrm>
              <a:off x="2583259" y="390651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0" name="Line 21"/>
            <p:cNvSpPr>
              <a:spLocks noChangeShapeType="1"/>
            </p:cNvSpPr>
            <p:nvPr/>
          </p:nvSpPr>
          <p:spPr bwMode="auto">
            <a:xfrm>
              <a:off x="2583259" y="270763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1" name="Line 22"/>
            <p:cNvSpPr>
              <a:spLocks noChangeShapeType="1"/>
            </p:cNvSpPr>
            <p:nvPr/>
          </p:nvSpPr>
          <p:spPr bwMode="auto">
            <a:xfrm>
              <a:off x="2583259" y="290745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2" name="Line 23"/>
            <p:cNvSpPr>
              <a:spLocks noChangeShapeType="1"/>
            </p:cNvSpPr>
            <p:nvPr/>
          </p:nvSpPr>
          <p:spPr bwMode="auto">
            <a:xfrm>
              <a:off x="2583259" y="4106329"/>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3" name="Line 24"/>
            <p:cNvSpPr>
              <a:spLocks noChangeShapeType="1"/>
            </p:cNvSpPr>
            <p:nvPr/>
          </p:nvSpPr>
          <p:spPr bwMode="auto">
            <a:xfrm>
              <a:off x="2583259" y="4905581"/>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4" name="Line 25"/>
            <p:cNvSpPr>
              <a:spLocks noChangeShapeType="1"/>
            </p:cNvSpPr>
            <p:nvPr/>
          </p:nvSpPr>
          <p:spPr bwMode="auto">
            <a:xfrm>
              <a:off x="2583259" y="530520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5" name="Line 26"/>
            <p:cNvSpPr>
              <a:spLocks noChangeShapeType="1"/>
            </p:cNvSpPr>
            <p:nvPr/>
          </p:nvSpPr>
          <p:spPr bwMode="auto">
            <a:xfrm>
              <a:off x="2583259" y="5505020"/>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6" name="Line 27"/>
            <p:cNvSpPr>
              <a:spLocks noChangeShapeType="1"/>
            </p:cNvSpPr>
            <p:nvPr/>
          </p:nvSpPr>
          <p:spPr bwMode="auto">
            <a:xfrm>
              <a:off x="2583259" y="570483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7" name="Line 28"/>
            <p:cNvSpPr>
              <a:spLocks noChangeShapeType="1"/>
            </p:cNvSpPr>
            <p:nvPr/>
          </p:nvSpPr>
          <p:spPr bwMode="auto">
            <a:xfrm>
              <a:off x="2583259" y="5904646"/>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14359" name="AutoShape 34"/>
            <p:cNvSpPr>
              <a:spLocks/>
            </p:cNvSpPr>
            <p:nvPr/>
          </p:nvSpPr>
          <p:spPr bwMode="auto">
            <a:xfrm>
              <a:off x="4861560" y="5512890"/>
              <a:ext cx="182880" cy="34747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0" name="AutoShape 35"/>
            <p:cNvSpPr>
              <a:spLocks/>
            </p:cNvSpPr>
            <p:nvPr/>
          </p:nvSpPr>
          <p:spPr bwMode="auto">
            <a:xfrm>
              <a:off x="4861560" y="3937096"/>
              <a:ext cx="182880" cy="749808"/>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1" name="Text Box 41"/>
            <p:cNvSpPr txBox="1">
              <a:spLocks noChangeArrowheads="1"/>
            </p:cNvSpPr>
            <p:nvPr/>
          </p:nvSpPr>
          <p:spPr bwMode="auto">
            <a:xfrm>
              <a:off x="5066196" y="4122534"/>
              <a:ext cx="2269852" cy="339196"/>
            </a:xfrm>
            <a:prstGeom prst="rect">
              <a:avLst/>
            </a:prstGeom>
            <a:noFill/>
            <a:ln w="9525">
              <a:noFill/>
              <a:miter lim="800000"/>
              <a:headEnd/>
              <a:tailEnd/>
            </a:ln>
          </p:spPr>
          <p:txBody>
            <a:bodyPr wrap="none" lIns="92075" tIns="46038" rIns="92075" bIns="46038">
              <a:spAutoFit/>
            </a:bodyPr>
            <a:lstStyle/>
            <a:p>
              <a:r>
                <a:rPr lang="en-US" sz="1600" dirty="0"/>
                <a:t>m: relative address = 0</a:t>
              </a:r>
            </a:p>
          </p:txBody>
        </p:sp>
        <p:sp>
          <p:nvSpPr>
            <p:cNvPr id="14362" name="Text Box 42"/>
            <p:cNvSpPr txBox="1">
              <a:spLocks noChangeArrowheads="1"/>
            </p:cNvSpPr>
            <p:nvPr/>
          </p:nvSpPr>
          <p:spPr bwMode="auto">
            <a:xfrm>
              <a:off x="2299359" y="1245211"/>
              <a:ext cx="285335" cy="308419"/>
            </a:xfrm>
            <a:prstGeom prst="rect">
              <a:avLst/>
            </a:prstGeom>
            <a:noFill/>
            <a:ln w="9525">
              <a:noFill/>
              <a:miter lim="800000"/>
              <a:headEnd/>
              <a:tailEnd/>
            </a:ln>
          </p:spPr>
          <p:txBody>
            <a:bodyPr wrap="none" lIns="92075" tIns="46038" rIns="92075" bIns="46038">
              <a:spAutoFit/>
            </a:bodyPr>
            <a:lstStyle/>
            <a:p>
              <a:r>
                <a:rPr lang="en-US" sz="1400" dirty="0"/>
                <a:t>0</a:t>
              </a:r>
            </a:p>
          </p:txBody>
        </p:sp>
        <p:sp>
          <p:nvSpPr>
            <p:cNvPr id="14363" name="AutoShape 50"/>
            <p:cNvSpPr>
              <a:spLocks/>
            </p:cNvSpPr>
            <p:nvPr/>
          </p:nvSpPr>
          <p:spPr bwMode="auto">
            <a:xfrm>
              <a:off x="4861560" y="1329543"/>
              <a:ext cx="182880" cy="2560320"/>
            </a:xfrm>
            <a:prstGeom prst="rightBrace">
              <a:avLst>
                <a:gd name="adj1" fmla="val 115793"/>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64" name="Rectangle 57"/>
            <p:cNvSpPr>
              <a:spLocks noChangeArrowheads="1"/>
            </p:cNvSpPr>
            <p:nvPr/>
          </p:nvSpPr>
          <p:spPr bwMode="auto">
            <a:xfrm>
              <a:off x="4235618" y="3851034"/>
              <a:ext cx="425116" cy="307777"/>
            </a:xfrm>
            <a:prstGeom prst="rect">
              <a:avLst/>
            </a:prstGeom>
            <a:noFill/>
            <a:ln w="9525">
              <a:solidFill>
                <a:schemeClr val="tx1"/>
              </a:solidFill>
              <a:miter lim="800000"/>
              <a:headEnd/>
              <a:tailEnd/>
            </a:ln>
          </p:spPr>
          <p:txBody>
            <a:bodyPr wrap="none" anchor="ctr">
              <a:spAutoFit/>
            </a:bodyPr>
            <a:lstStyle/>
            <a:p>
              <a:pPr eaLnBrk="1" hangingPunct="1"/>
              <a:r>
                <a:rPr lang="en-US" sz="1400" dirty="0"/>
                <a:t>SB</a:t>
              </a:r>
            </a:p>
          </p:txBody>
        </p:sp>
        <p:sp>
          <p:nvSpPr>
            <p:cNvPr id="14365" name="AutoShape 58"/>
            <p:cNvSpPr>
              <a:spLocks noChangeArrowheads="1"/>
            </p:cNvSpPr>
            <p:nvPr/>
          </p:nvSpPr>
          <p:spPr bwMode="auto">
            <a:xfrm>
              <a:off x="3549650" y="3913641"/>
              <a:ext cx="182563" cy="182562"/>
            </a:xfrm>
            <a:prstGeom prst="diamond">
              <a:avLst/>
            </a:prstGeom>
            <a:noFill/>
            <a:ln w="9525">
              <a:noFill/>
              <a:miter lim="800000"/>
              <a:headEnd/>
              <a:tailEnd/>
            </a:ln>
          </p:spPr>
          <p:txBody>
            <a:bodyPr wrap="none" anchor="ctr"/>
            <a:lstStyle/>
            <a:p>
              <a:endParaRPr lang="en-US" dirty="0"/>
            </a:p>
          </p:txBody>
        </p:sp>
        <p:cxnSp>
          <p:nvCxnSpPr>
            <p:cNvPr id="14366" name="AutoShape 59"/>
            <p:cNvCxnSpPr>
              <a:cxnSpLocks noChangeShapeType="1"/>
              <a:stCxn id="14364" idx="1"/>
              <a:endCxn id="14365" idx="3"/>
            </p:cNvCxnSpPr>
            <p:nvPr/>
          </p:nvCxnSpPr>
          <p:spPr bwMode="auto">
            <a:xfrm flipH="1" flipV="1">
              <a:off x="3732213" y="4004922"/>
              <a:ext cx="503405" cy="1"/>
            </a:xfrm>
            <a:prstGeom prst="straightConnector1">
              <a:avLst/>
            </a:prstGeom>
            <a:noFill/>
            <a:ln w="9525">
              <a:solidFill>
                <a:schemeClr val="tx1"/>
              </a:solidFill>
              <a:round/>
              <a:headEnd/>
              <a:tailEnd type="triangle" w="med" len="med"/>
            </a:ln>
          </p:spPr>
        </p:cxnSp>
        <p:sp>
          <p:nvSpPr>
            <p:cNvPr id="14367" name="Rectangle 62"/>
            <p:cNvSpPr>
              <a:spLocks noChangeArrowheads="1"/>
            </p:cNvSpPr>
            <p:nvPr/>
          </p:nvSpPr>
          <p:spPr bwMode="auto">
            <a:xfrm>
              <a:off x="4232275" y="5646855"/>
              <a:ext cx="431800" cy="314325"/>
            </a:xfrm>
            <a:prstGeom prst="rect">
              <a:avLst/>
            </a:prstGeom>
            <a:noFill/>
            <a:ln w="9525">
              <a:solidFill>
                <a:schemeClr val="tx1"/>
              </a:solidFill>
              <a:miter lim="800000"/>
              <a:headEnd/>
              <a:tailEnd/>
            </a:ln>
          </p:spPr>
          <p:txBody>
            <a:bodyPr wrap="none" anchor="ctr">
              <a:spAutoFit/>
            </a:bodyPr>
            <a:lstStyle/>
            <a:p>
              <a:pPr eaLnBrk="1" hangingPunct="1"/>
              <a:r>
                <a:rPr lang="en-US" sz="1400" dirty="0"/>
                <a:t>SP</a:t>
              </a:r>
            </a:p>
          </p:txBody>
        </p:sp>
        <p:sp>
          <p:nvSpPr>
            <p:cNvPr id="14368" name="AutoShape 63"/>
            <p:cNvSpPr>
              <a:spLocks noChangeArrowheads="1"/>
            </p:cNvSpPr>
            <p:nvPr/>
          </p:nvSpPr>
          <p:spPr bwMode="auto">
            <a:xfrm>
              <a:off x="3541713" y="5712736"/>
              <a:ext cx="182562" cy="182563"/>
            </a:xfrm>
            <a:prstGeom prst="diamond">
              <a:avLst/>
            </a:prstGeom>
            <a:noFill/>
            <a:ln w="9525">
              <a:noFill/>
              <a:miter lim="800000"/>
              <a:headEnd/>
              <a:tailEnd/>
            </a:ln>
          </p:spPr>
          <p:txBody>
            <a:bodyPr wrap="none" anchor="ctr"/>
            <a:lstStyle/>
            <a:p>
              <a:endParaRPr lang="en-US" dirty="0"/>
            </a:p>
          </p:txBody>
        </p:sp>
        <p:cxnSp>
          <p:nvCxnSpPr>
            <p:cNvPr id="14369" name="AutoShape 64"/>
            <p:cNvCxnSpPr>
              <a:cxnSpLocks noChangeShapeType="1"/>
              <a:stCxn id="14367" idx="1"/>
              <a:endCxn id="14368" idx="3"/>
            </p:cNvCxnSpPr>
            <p:nvPr/>
          </p:nvCxnSpPr>
          <p:spPr bwMode="auto">
            <a:xfrm flipH="1">
              <a:off x="3724275" y="5804018"/>
              <a:ext cx="508000" cy="0"/>
            </a:xfrm>
            <a:prstGeom prst="straightConnector1">
              <a:avLst/>
            </a:prstGeom>
            <a:noFill/>
            <a:ln w="9525">
              <a:solidFill>
                <a:schemeClr val="tx1"/>
              </a:solidFill>
              <a:round/>
              <a:headEnd/>
              <a:tailEnd type="triangle" w="med" len="med"/>
            </a:ln>
          </p:spPr>
        </p:cxnSp>
        <p:sp>
          <p:nvSpPr>
            <p:cNvPr id="14370" name="TextBox 61"/>
            <p:cNvSpPr txBox="1">
              <a:spLocks noChangeArrowheads="1"/>
            </p:cNvSpPr>
            <p:nvPr/>
          </p:nvSpPr>
          <p:spPr bwMode="auto">
            <a:xfrm>
              <a:off x="2911167" y="3239904"/>
              <a:ext cx="441146" cy="400110"/>
            </a:xfrm>
            <a:prstGeom prst="rect">
              <a:avLst/>
            </a:prstGeom>
            <a:noFill/>
            <a:ln w="9525">
              <a:noFill/>
              <a:miter lim="800000"/>
              <a:headEnd/>
              <a:tailEnd/>
            </a:ln>
          </p:spPr>
          <p:txBody>
            <a:bodyPr wrap="none">
              <a:spAutoFit/>
            </a:bodyPr>
            <a:lstStyle/>
            <a:p>
              <a:r>
                <a:rPr lang="en-US" sz="2000" dirty="0"/>
                <a:t>…</a:t>
              </a:r>
            </a:p>
          </p:txBody>
        </p:sp>
        <p:sp>
          <p:nvSpPr>
            <p:cNvPr id="14371" name="Text Box 42"/>
            <p:cNvSpPr txBox="1">
              <a:spLocks noChangeArrowheads="1"/>
            </p:cNvSpPr>
            <p:nvPr/>
          </p:nvSpPr>
          <p:spPr bwMode="auto">
            <a:xfrm>
              <a:off x="2195965" y="3644985"/>
              <a:ext cx="384721" cy="308419"/>
            </a:xfrm>
            <a:prstGeom prst="rect">
              <a:avLst/>
            </a:prstGeom>
            <a:noFill/>
            <a:ln w="9525">
              <a:noFill/>
              <a:miter lim="800000"/>
              <a:headEnd/>
              <a:tailEnd/>
            </a:ln>
          </p:spPr>
          <p:txBody>
            <a:bodyPr wrap="none" lIns="92075" tIns="46038" rIns="92075" bIns="46038">
              <a:spAutoFit/>
            </a:bodyPr>
            <a:lstStyle/>
            <a:p>
              <a:r>
                <a:rPr lang="en-US" sz="1400" dirty="0"/>
                <a:t>93</a:t>
              </a:r>
            </a:p>
          </p:txBody>
        </p:sp>
        <p:sp>
          <p:nvSpPr>
            <p:cNvPr id="14375" name="Text Box 42"/>
            <p:cNvSpPr txBox="1">
              <a:spLocks noChangeArrowheads="1"/>
            </p:cNvSpPr>
            <p:nvPr/>
          </p:nvSpPr>
          <p:spPr bwMode="auto">
            <a:xfrm>
              <a:off x="2092573" y="5444599"/>
              <a:ext cx="484107" cy="308419"/>
            </a:xfrm>
            <a:prstGeom prst="rect">
              <a:avLst/>
            </a:prstGeom>
            <a:noFill/>
            <a:ln w="9525">
              <a:noFill/>
              <a:miter lim="800000"/>
              <a:headEnd/>
              <a:tailEnd/>
            </a:ln>
          </p:spPr>
          <p:txBody>
            <a:bodyPr wrap="none" lIns="92075" tIns="46038" rIns="92075" bIns="46038">
              <a:spAutoFit/>
            </a:bodyPr>
            <a:lstStyle/>
            <a:p>
              <a:r>
                <a:rPr lang="en-US" sz="1400" dirty="0"/>
                <a:t>102</a:t>
              </a:r>
            </a:p>
          </p:txBody>
        </p:sp>
        <p:sp>
          <p:nvSpPr>
            <p:cNvPr id="14376" name="AutoShape 35"/>
            <p:cNvSpPr>
              <a:spLocks/>
            </p:cNvSpPr>
            <p:nvPr/>
          </p:nvSpPr>
          <p:spPr bwMode="auto">
            <a:xfrm>
              <a:off x="4861560" y="4734137"/>
              <a:ext cx="182880" cy="731520"/>
            </a:xfrm>
            <a:prstGeom prst="rightBrace">
              <a:avLst>
                <a:gd name="adj1" fmla="val 5371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77" name="Text Box 41"/>
            <p:cNvSpPr txBox="1">
              <a:spLocks noChangeArrowheads="1"/>
            </p:cNvSpPr>
            <p:nvPr/>
          </p:nvSpPr>
          <p:spPr bwMode="auto">
            <a:xfrm>
              <a:off x="5066196" y="2005542"/>
              <a:ext cx="1223092" cy="1077860"/>
            </a:xfrm>
            <a:prstGeom prst="rect">
              <a:avLst/>
            </a:prstGeom>
            <a:noFill/>
            <a:ln w="9525">
              <a:noFill/>
              <a:miter lim="800000"/>
              <a:headEnd/>
              <a:tailEnd/>
            </a:ln>
          </p:spPr>
          <p:txBody>
            <a:bodyPr wrap="none" lIns="92075" tIns="46038" rIns="92075" bIns="46038">
              <a:spAutoFit/>
            </a:bodyPr>
            <a:lstStyle/>
            <a:p>
              <a:pPr algn="l"/>
              <a:r>
                <a:rPr lang="en-US" sz="1600" dirty="0"/>
                <a:t>machine</a:t>
              </a:r>
            </a:p>
            <a:p>
              <a:pPr algn="l"/>
              <a:r>
                <a:rPr lang="en-US" sz="1600" dirty="0"/>
                <a:t>instructions</a:t>
              </a:r>
            </a:p>
            <a:p>
              <a:pPr algn="l"/>
              <a:r>
                <a:rPr lang="en-US" sz="1600" dirty="0"/>
                <a:t>for the</a:t>
              </a:r>
            </a:p>
            <a:p>
              <a:pPr algn="l"/>
              <a:r>
                <a:rPr lang="en-US" sz="1600" dirty="0"/>
                <a:t>program</a:t>
              </a:r>
            </a:p>
          </p:txBody>
        </p:sp>
        <p:sp>
          <p:nvSpPr>
            <p:cNvPr id="14378" name="Text Box 41"/>
            <p:cNvSpPr txBox="1">
              <a:spLocks noChangeArrowheads="1"/>
            </p:cNvSpPr>
            <p:nvPr/>
          </p:nvSpPr>
          <p:spPr bwMode="auto">
            <a:xfrm>
              <a:off x="5066196" y="4924539"/>
              <a:ext cx="2212144" cy="339196"/>
            </a:xfrm>
            <a:prstGeom prst="rect">
              <a:avLst/>
            </a:prstGeom>
            <a:noFill/>
            <a:ln w="9525">
              <a:noFill/>
              <a:miter lim="800000"/>
              <a:headEnd/>
              <a:tailEnd/>
            </a:ln>
          </p:spPr>
          <p:txBody>
            <a:bodyPr wrap="none" lIns="92075" tIns="46038" rIns="92075" bIns="46038">
              <a:spAutoFit/>
            </a:bodyPr>
            <a:lstStyle/>
            <a:p>
              <a:r>
                <a:rPr lang="en-US" sz="1600" dirty="0"/>
                <a:t>n: relative address = 4</a:t>
              </a:r>
            </a:p>
          </p:txBody>
        </p:sp>
        <p:sp>
          <p:nvSpPr>
            <p:cNvPr id="14379" name="Text Box 41"/>
            <p:cNvSpPr txBox="1">
              <a:spLocks noChangeArrowheads="1"/>
            </p:cNvSpPr>
            <p:nvPr/>
          </p:nvSpPr>
          <p:spPr bwMode="auto">
            <a:xfrm>
              <a:off x="5066196" y="5508528"/>
              <a:ext cx="2200924" cy="339196"/>
            </a:xfrm>
            <a:prstGeom prst="rect">
              <a:avLst/>
            </a:prstGeom>
            <a:noFill/>
            <a:ln w="9525">
              <a:noFill/>
              <a:miter lim="800000"/>
              <a:headEnd/>
              <a:tailEnd/>
            </a:ln>
          </p:spPr>
          <p:txBody>
            <a:bodyPr wrap="none" lIns="92075" tIns="46038" rIns="92075" bIns="46038">
              <a:spAutoFit/>
            </a:bodyPr>
            <a:lstStyle/>
            <a:p>
              <a:r>
                <a:rPr lang="en-US" sz="1600" dirty="0"/>
                <a:t>c: relative address = 8</a:t>
              </a:r>
            </a:p>
          </p:txBody>
        </p:sp>
        <p:sp>
          <p:nvSpPr>
            <p:cNvPr id="14380" name="TextBox 73"/>
            <p:cNvSpPr txBox="1">
              <a:spLocks noChangeArrowheads="1"/>
            </p:cNvSpPr>
            <p:nvPr/>
          </p:nvSpPr>
          <p:spPr bwMode="auto">
            <a:xfrm>
              <a:off x="2911167" y="5842428"/>
              <a:ext cx="441146" cy="400110"/>
            </a:xfrm>
            <a:prstGeom prst="rect">
              <a:avLst/>
            </a:prstGeom>
            <a:noFill/>
            <a:ln w="9525">
              <a:noFill/>
              <a:miter lim="800000"/>
              <a:headEnd/>
              <a:tailEnd/>
            </a:ln>
          </p:spPr>
          <p:txBody>
            <a:bodyPr wrap="none">
              <a:spAutoFit/>
            </a:bodyPr>
            <a:lstStyle/>
            <a:p>
              <a:r>
                <a:rPr lang="en-US" sz="2000" dirty="0"/>
                <a:t>…</a:t>
              </a:r>
            </a:p>
          </p:txBody>
        </p:sp>
        <p:sp>
          <p:nvSpPr>
            <p:cNvPr id="14381" name="AutoShape 35"/>
            <p:cNvSpPr>
              <a:spLocks/>
            </p:cNvSpPr>
            <p:nvPr/>
          </p:nvSpPr>
          <p:spPr bwMode="auto">
            <a:xfrm>
              <a:off x="4861560" y="5907595"/>
              <a:ext cx="182880" cy="411480"/>
            </a:xfrm>
            <a:prstGeom prst="rightBrace">
              <a:avLst>
                <a:gd name="adj1" fmla="val 53750"/>
                <a:gd name="adj2" fmla="val 50000"/>
              </a:avLst>
            </a:prstGeom>
            <a:noFill/>
            <a:ln w="9525">
              <a:solidFill>
                <a:schemeClr val="tx1"/>
              </a:solidFill>
              <a:round/>
              <a:headEnd/>
              <a:tailEnd/>
            </a:ln>
          </p:spPr>
          <p:txBody>
            <a:bodyPr wrap="none" lIns="92075" tIns="46038" rIns="92075" bIns="46038" anchor="ctr"/>
            <a:lstStyle/>
            <a:p>
              <a:endParaRPr lang="en-US" dirty="0"/>
            </a:p>
          </p:txBody>
        </p:sp>
        <p:sp>
          <p:nvSpPr>
            <p:cNvPr id="14382" name="Text Box 41"/>
            <p:cNvSpPr txBox="1">
              <a:spLocks noChangeArrowheads="1"/>
            </p:cNvSpPr>
            <p:nvPr/>
          </p:nvSpPr>
          <p:spPr bwMode="auto">
            <a:xfrm>
              <a:off x="5066196" y="5926671"/>
              <a:ext cx="1657505" cy="339196"/>
            </a:xfrm>
            <a:prstGeom prst="rect">
              <a:avLst/>
            </a:prstGeom>
            <a:noFill/>
            <a:ln w="9525">
              <a:noFill/>
              <a:miter lim="800000"/>
              <a:headEnd/>
              <a:tailEnd/>
            </a:ln>
          </p:spPr>
          <p:txBody>
            <a:bodyPr wrap="none" lIns="92075" tIns="46038" rIns="92075" bIns="46038">
              <a:spAutoFit/>
            </a:bodyPr>
            <a:lstStyle/>
            <a:p>
              <a:r>
                <a:rPr lang="en-US" sz="1600" dirty="0"/>
                <a:t>unused memory</a:t>
              </a:r>
            </a:p>
          </p:txBody>
        </p:sp>
        <p:sp>
          <p:nvSpPr>
            <p:cNvPr id="14383" name="Text Box 42"/>
            <p:cNvSpPr txBox="1">
              <a:spLocks noChangeArrowheads="1"/>
            </p:cNvSpPr>
            <p:nvPr/>
          </p:nvSpPr>
          <p:spPr bwMode="auto">
            <a:xfrm>
              <a:off x="2195965" y="3850258"/>
              <a:ext cx="384721" cy="308419"/>
            </a:xfrm>
            <a:prstGeom prst="rect">
              <a:avLst/>
            </a:prstGeom>
            <a:noFill/>
            <a:ln w="9525">
              <a:noFill/>
              <a:miter lim="800000"/>
              <a:headEnd/>
              <a:tailEnd/>
            </a:ln>
          </p:spPr>
          <p:txBody>
            <a:bodyPr wrap="none" lIns="92075" tIns="46038" rIns="92075" bIns="46038">
              <a:spAutoFit/>
            </a:bodyPr>
            <a:lstStyle/>
            <a:p>
              <a:r>
                <a:rPr lang="en-US" sz="1400" dirty="0"/>
                <a:t>94</a:t>
              </a:r>
            </a:p>
          </p:txBody>
        </p:sp>
        <p:sp>
          <p:nvSpPr>
            <p:cNvPr id="14384" name="Text Box 42"/>
            <p:cNvSpPr txBox="1">
              <a:spLocks noChangeArrowheads="1"/>
            </p:cNvSpPr>
            <p:nvPr/>
          </p:nvSpPr>
          <p:spPr bwMode="auto">
            <a:xfrm>
              <a:off x="2195965" y="4648200"/>
              <a:ext cx="384721" cy="308419"/>
            </a:xfrm>
            <a:prstGeom prst="rect">
              <a:avLst/>
            </a:prstGeom>
            <a:noFill/>
            <a:ln w="9525">
              <a:noFill/>
              <a:miter lim="800000"/>
              <a:headEnd/>
              <a:tailEnd/>
            </a:ln>
          </p:spPr>
          <p:txBody>
            <a:bodyPr wrap="none" lIns="92075" tIns="46038" rIns="92075" bIns="46038">
              <a:spAutoFit/>
            </a:bodyPr>
            <a:lstStyle/>
            <a:p>
              <a:r>
                <a:rPr lang="en-US" sz="1400" dirty="0"/>
                <a:t>98</a:t>
              </a:r>
            </a:p>
          </p:txBody>
        </p:sp>
        <p:sp>
          <p:nvSpPr>
            <p:cNvPr id="14385" name="Rectangle 62"/>
            <p:cNvSpPr>
              <a:spLocks noChangeArrowheads="1"/>
            </p:cNvSpPr>
            <p:nvPr/>
          </p:nvSpPr>
          <p:spPr bwMode="auto">
            <a:xfrm>
              <a:off x="4270905" y="2253515"/>
              <a:ext cx="434975" cy="307975"/>
            </a:xfrm>
            <a:prstGeom prst="rect">
              <a:avLst/>
            </a:prstGeom>
            <a:noFill/>
            <a:ln w="9525">
              <a:solidFill>
                <a:schemeClr val="tx1"/>
              </a:solidFill>
              <a:miter lim="800000"/>
              <a:headEnd/>
              <a:tailEnd/>
            </a:ln>
          </p:spPr>
          <p:txBody>
            <a:bodyPr wrap="none" anchor="ctr">
              <a:spAutoFit/>
            </a:bodyPr>
            <a:lstStyle/>
            <a:p>
              <a:pPr eaLnBrk="1" hangingPunct="1"/>
              <a:r>
                <a:rPr lang="en-US" sz="1400" dirty="0"/>
                <a:t>PC</a:t>
              </a:r>
            </a:p>
          </p:txBody>
        </p:sp>
        <p:sp>
          <p:nvSpPr>
            <p:cNvPr id="14386" name="AutoShape 63"/>
            <p:cNvSpPr>
              <a:spLocks noChangeArrowheads="1"/>
            </p:cNvSpPr>
            <p:nvPr/>
          </p:nvSpPr>
          <p:spPr bwMode="auto">
            <a:xfrm>
              <a:off x="3544888" y="2316221"/>
              <a:ext cx="182562" cy="182562"/>
            </a:xfrm>
            <a:prstGeom prst="diamond">
              <a:avLst/>
            </a:prstGeom>
            <a:noFill/>
            <a:ln w="9525">
              <a:noFill/>
              <a:miter lim="800000"/>
              <a:headEnd/>
              <a:tailEnd/>
            </a:ln>
          </p:spPr>
          <p:txBody>
            <a:bodyPr wrap="none" anchor="ctr"/>
            <a:lstStyle/>
            <a:p>
              <a:endParaRPr lang="en-US" dirty="0"/>
            </a:p>
          </p:txBody>
        </p:sp>
        <p:cxnSp>
          <p:nvCxnSpPr>
            <p:cNvPr id="14387" name="AutoShape 64"/>
            <p:cNvCxnSpPr>
              <a:cxnSpLocks noChangeShapeType="1"/>
              <a:stCxn id="14385" idx="1"/>
              <a:endCxn id="14386" idx="3"/>
            </p:cNvCxnSpPr>
            <p:nvPr/>
          </p:nvCxnSpPr>
          <p:spPr bwMode="auto">
            <a:xfrm flipH="1" flipV="1">
              <a:off x="3727450" y="2407502"/>
              <a:ext cx="543455" cy="1"/>
            </a:xfrm>
            <a:prstGeom prst="straightConnector1">
              <a:avLst/>
            </a:prstGeom>
            <a:noFill/>
            <a:ln w="9525">
              <a:solidFill>
                <a:schemeClr val="tx1"/>
              </a:solidFill>
              <a:round/>
              <a:headEnd/>
              <a:tailEnd type="triangle" w="med" len="med"/>
            </a:ln>
          </p:spPr>
        </p:cxnSp>
        <p:sp>
          <p:nvSpPr>
            <p:cNvPr id="14390" name="TextBox 53"/>
            <p:cNvSpPr txBox="1">
              <a:spLocks noChangeArrowheads="1"/>
            </p:cNvSpPr>
            <p:nvPr/>
          </p:nvSpPr>
          <p:spPr bwMode="auto">
            <a:xfrm>
              <a:off x="2674724" y="1278424"/>
              <a:ext cx="914033" cy="261610"/>
            </a:xfrm>
            <a:prstGeom prst="rect">
              <a:avLst/>
            </a:prstGeom>
            <a:noFill/>
            <a:ln w="9525">
              <a:noFill/>
              <a:miter lim="800000"/>
              <a:headEnd/>
              <a:tailEnd/>
            </a:ln>
          </p:spPr>
          <p:txBody>
            <a:bodyPr wrap="none">
              <a:spAutoFit/>
            </a:bodyPr>
            <a:lstStyle/>
            <a:p>
              <a:r>
                <a:rPr lang="en-US" sz="1100" dirty="0"/>
                <a:t>PROGRAM</a:t>
              </a:r>
            </a:p>
          </p:txBody>
        </p:sp>
        <p:sp>
          <p:nvSpPr>
            <p:cNvPr id="14391" name="TextBox 54"/>
            <p:cNvSpPr txBox="1">
              <a:spLocks noChangeArrowheads="1"/>
            </p:cNvSpPr>
            <p:nvPr/>
          </p:nvSpPr>
          <p:spPr bwMode="auto">
            <a:xfrm>
              <a:off x="2862276" y="2280138"/>
              <a:ext cx="538929" cy="261610"/>
            </a:xfrm>
            <a:prstGeom prst="rect">
              <a:avLst/>
            </a:prstGeom>
            <a:noFill/>
            <a:ln w="9525">
              <a:noFill/>
              <a:miter lim="800000"/>
              <a:headEnd/>
              <a:tailEnd/>
            </a:ln>
          </p:spPr>
          <p:txBody>
            <a:bodyPr wrap="none">
              <a:spAutoFit/>
            </a:bodyPr>
            <a:lstStyle/>
            <a:p>
              <a:r>
                <a:rPr lang="en-US" sz="1100" dirty="0"/>
                <a:t>CALL</a:t>
              </a:r>
            </a:p>
          </p:txBody>
        </p:sp>
        <p:sp>
          <p:nvSpPr>
            <p:cNvPr id="14393" name="TextBox 56"/>
            <p:cNvSpPr txBox="1">
              <a:spLocks noChangeArrowheads="1"/>
            </p:cNvSpPr>
            <p:nvPr/>
          </p:nvSpPr>
          <p:spPr bwMode="auto">
            <a:xfrm>
              <a:off x="2788840" y="1626211"/>
              <a:ext cx="685800" cy="548640"/>
            </a:xfrm>
            <a:prstGeom prst="rect">
              <a:avLst/>
            </a:prstGeom>
            <a:solidFill>
              <a:schemeClr val="bg1"/>
            </a:solidFill>
            <a:ln w="9525">
              <a:noFill/>
              <a:miter lim="800000"/>
              <a:headEnd/>
              <a:tailEnd/>
            </a:ln>
          </p:spPr>
          <p:txBody>
            <a:bodyPr anchor="ctr"/>
            <a:lstStyle/>
            <a:p>
              <a:r>
                <a:rPr lang="en-US" sz="1400" dirty="0"/>
                <a:t>10</a:t>
              </a:r>
            </a:p>
          </p:txBody>
        </p:sp>
        <p:sp>
          <p:nvSpPr>
            <p:cNvPr id="59" name="Line 23">
              <a:extLst>
                <a:ext uri="{FF2B5EF4-FFF2-40B4-BE49-F238E27FC236}">
                  <a16:creationId xmlns:a16="http://schemas.microsoft.com/office/drawing/2014/main" id="{C79D9930-0774-4E03-BD8E-BEBE829304AF}"/>
                </a:ext>
              </a:extLst>
            </p:cNvPr>
            <p:cNvSpPr>
              <a:spLocks noChangeShapeType="1"/>
            </p:cNvSpPr>
            <p:nvPr/>
          </p:nvSpPr>
          <p:spPr bwMode="auto">
            <a:xfrm>
              <a:off x="2583259" y="4505955"/>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0" name="Line 23">
              <a:extLst>
                <a:ext uri="{FF2B5EF4-FFF2-40B4-BE49-F238E27FC236}">
                  <a16:creationId xmlns:a16="http://schemas.microsoft.com/office/drawing/2014/main" id="{510C6B32-5AA6-4321-A4CE-14DC8A93B14E}"/>
                </a:ext>
              </a:extLst>
            </p:cNvPr>
            <p:cNvSpPr>
              <a:spLocks noChangeShapeType="1"/>
            </p:cNvSpPr>
            <p:nvPr/>
          </p:nvSpPr>
          <p:spPr bwMode="auto">
            <a:xfrm>
              <a:off x="2583259" y="510539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3" name="Text Box 42">
              <a:extLst>
                <a:ext uri="{FF2B5EF4-FFF2-40B4-BE49-F238E27FC236}">
                  <a16:creationId xmlns:a16="http://schemas.microsoft.com/office/drawing/2014/main" id="{473D6C1A-2D98-46CA-B345-702A0EFF2DE7}"/>
                </a:ext>
              </a:extLst>
            </p:cNvPr>
            <p:cNvSpPr txBox="1">
              <a:spLocks noChangeArrowheads="1"/>
            </p:cNvSpPr>
            <p:nvPr/>
          </p:nvSpPr>
          <p:spPr bwMode="auto">
            <a:xfrm>
              <a:off x="2299359" y="2244972"/>
              <a:ext cx="285335" cy="308419"/>
            </a:xfrm>
            <a:prstGeom prst="rect">
              <a:avLst/>
            </a:prstGeom>
            <a:noFill/>
            <a:ln w="9525">
              <a:noFill/>
              <a:miter lim="800000"/>
              <a:headEnd/>
              <a:tailEnd/>
            </a:ln>
          </p:spPr>
          <p:txBody>
            <a:bodyPr wrap="none" lIns="92075" tIns="46038" rIns="92075" bIns="46038">
              <a:spAutoFit/>
            </a:bodyPr>
            <a:lstStyle/>
            <a:p>
              <a:r>
                <a:rPr lang="en-US" sz="1400" dirty="0"/>
                <a:t>5</a:t>
              </a:r>
            </a:p>
          </p:txBody>
        </p:sp>
        <p:sp>
          <p:nvSpPr>
            <p:cNvPr id="65" name="TextBox 54">
              <a:extLst>
                <a:ext uri="{FF2B5EF4-FFF2-40B4-BE49-F238E27FC236}">
                  <a16:creationId xmlns:a16="http://schemas.microsoft.com/office/drawing/2014/main" id="{93FFF697-C5AD-4FD5-BD25-C568A009C868}"/>
                </a:ext>
              </a:extLst>
            </p:cNvPr>
            <p:cNvSpPr txBox="1">
              <a:spLocks noChangeArrowheads="1"/>
            </p:cNvSpPr>
            <p:nvPr/>
          </p:nvSpPr>
          <p:spPr bwMode="auto">
            <a:xfrm>
              <a:off x="2858267" y="3677342"/>
              <a:ext cx="546946" cy="261610"/>
            </a:xfrm>
            <a:prstGeom prst="rect">
              <a:avLst/>
            </a:prstGeom>
            <a:noFill/>
            <a:ln w="9525">
              <a:noFill/>
              <a:miter lim="800000"/>
              <a:headEnd/>
              <a:tailEnd/>
            </a:ln>
          </p:spPr>
          <p:txBody>
            <a:bodyPr wrap="none">
              <a:spAutoFit/>
            </a:bodyPr>
            <a:lstStyle/>
            <a:p>
              <a:r>
                <a:rPr lang="en-US" sz="1100" dirty="0"/>
                <a:t>RET0</a:t>
              </a:r>
            </a:p>
          </p:txBody>
        </p:sp>
        <p:sp>
          <p:nvSpPr>
            <p:cNvPr id="66" name="Line 23">
              <a:extLst>
                <a:ext uri="{FF2B5EF4-FFF2-40B4-BE49-F238E27FC236}">
                  <a16:creationId xmlns:a16="http://schemas.microsoft.com/office/drawing/2014/main" id="{CD6C6E82-018A-4664-9119-CE7B68E897E5}"/>
                </a:ext>
              </a:extLst>
            </p:cNvPr>
            <p:cNvSpPr>
              <a:spLocks noChangeShapeType="1"/>
            </p:cNvSpPr>
            <p:nvPr/>
          </p:nvSpPr>
          <p:spPr bwMode="auto">
            <a:xfrm>
              <a:off x="2583259" y="3307077"/>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7" name="Line 22">
              <a:extLst>
                <a:ext uri="{FF2B5EF4-FFF2-40B4-BE49-F238E27FC236}">
                  <a16:creationId xmlns:a16="http://schemas.microsoft.com/office/drawing/2014/main" id="{B6B5405B-43AF-4D03-A97D-8E6895641B23}"/>
                </a:ext>
              </a:extLst>
            </p:cNvPr>
            <p:cNvSpPr>
              <a:spLocks noChangeShapeType="1"/>
            </p:cNvSpPr>
            <p:nvPr/>
          </p:nvSpPr>
          <p:spPr bwMode="auto">
            <a:xfrm>
              <a:off x="2583259" y="3107264"/>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68" name="Line 22">
              <a:extLst>
                <a:ext uri="{FF2B5EF4-FFF2-40B4-BE49-F238E27FC236}">
                  <a16:creationId xmlns:a16="http://schemas.microsoft.com/office/drawing/2014/main" id="{D1389224-458B-4B8A-818B-E5FC301B5B10}"/>
                </a:ext>
              </a:extLst>
            </p:cNvPr>
            <p:cNvSpPr>
              <a:spLocks noChangeShapeType="1"/>
            </p:cNvSpPr>
            <p:nvPr/>
          </p:nvSpPr>
          <p:spPr bwMode="auto">
            <a:xfrm>
              <a:off x="2583259" y="4306142"/>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0" name="Line 22">
              <a:extLst>
                <a:ext uri="{FF2B5EF4-FFF2-40B4-BE49-F238E27FC236}">
                  <a16:creationId xmlns:a16="http://schemas.microsoft.com/office/drawing/2014/main" id="{78613F0E-DCA6-4F23-93CB-D3570015CECC}"/>
                </a:ext>
              </a:extLst>
            </p:cNvPr>
            <p:cNvSpPr>
              <a:spLocks noChangeShapeType="1"/>
            </p:cNvSpPr>
            <p:nvPr/>
          </p:nvSpPr>
          <p:spPr bwMode="auto">
            <a:xfrm>
              <a:off x="2583259" y="4705768"/>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3" name="TextBox 56">
              <a:extLst>
                <a:ext uri="{FF2B5EF4-FFF2-40B4-BE49-F238E27FC236}">
                  <a16:creationId xmlns:a16="http://schemas.microsoft.com/office/drawing/2014/main" id="{7D86044A-6550-4596-BAA0-D21228DF883F}"/>
                </a:ext>
              </a:extLst>
            </p:cNvPr>
            <p:cNvSpPr txBox="1">
              <a:spLocks noChangeArrowheads="1"/>
            </p:cNvSpPr>
            <p:nvPr/>
          </p:nvSpPr>
          <p:spPr bwMode="auto">
            <a:xfrm>
              <a:off x="2788840" y="2622450"/>
              <a:ext cx="685800" cy="548640"/>
            </a:xfrm>
            <a:prstGeom prst="rect">
              <a:avLst/>
            </a:prstGeom>
            <a:solidFill>
              <a:schemeClr val="bg1"/>
            </a:solidFill>
            <a:ln w="9525">
              <a:noFill/>
              <a:miter lim="800000"/>
              <a:headEnd/>
              <a:tailEnd/>
            </a:ln>
          </p:spPr>
          <p:txBody>
            <a:bodyPr anchor="ctr"/>
            <a:lstStyle/>
            <a:p>
              <a:r>
                <a:rPr lang="en-US" sz="1400" dirty="0"/>
                <a:t>1</a:t>
              </a:r>
            </a:p>
          </p:txBody>
        </p:sp>
        <p:sp>
          <p:nvSpPr>
            <p:cNvPr id="62" name="Line 28">
              <a:extLst>
                <a:ext uri="{FF2B5EF4-FFF2-40B4-BE49-F238E27FC236}">
                  <a16:creationId xmlns:a16="http://schemas.microsoft.com/office/drawing/2014/main" id="{692566C0-A183-42A8-A89B-19D5AF38967C}"/>
                </a:ext>
              </a:extLst>
            </p:cNvPr>
            <p:cNvSpPr>
              <a:spLocks noChangeShapeType="1"/>
            </p:cNvSpPr>
            <p:nvPr/>
          </p:nvSpPr>
          <p:spPr bwMode="auto">
            <a:xfrm>
              <a:off x="2581275" y="3706703"/>
              <a:ext cx="1096962" cy="0"/>
            </a:xfrm>
            <a:prstGeom prst="line">
              <a:avLst/>
            </a:prstGeom>
            <a:noFill/>
            <a:ln w="9525">
              <a:solidFill>
                <a:schemeClr val="tx1"/>
              </a:solidFill>
              <a:round/>
              <a:headEnd/>
              <a:tailEnd/>
            </a:ln>
          </p:spPr>
          <p:txBody>
            <a:bodyPr wrap="none" lIns="92075" tIns="46038" rIns="92075" bIns="46038" anchor="ctr"/>
            <a:lstStyle/>
            <a:p>
              <a:endParaRPr lang="en-US" dirty="0"/>
            </a:p>
          </p:txBody>
        </p:sp>
        <p:sp>
          <p:nvSpPr>
            <p:cNvPr id="75" name="TextBox 56">
              <a:extLst>
                <a:ext uri="{FF2B5EF4-FFF2-40B4-BE49-F238E27FC236}">
                  <a16:creationId xmlns:a16="http://schemas.microsoft.com/office/drawing/2014/main" id="{ADA2501F-170B-41B5-BA09-1AEFE198AF67}"/>
                </a:ext>
              </a:extLst>
            </p:cNvPr>
            <p:cNvSpPr txBox="1">
              <a:spLocks noChangeArrowheads="1"/>
            </p:cNvSpPr>
            <p:nvPr/>
          </p:nvSpPr>
          <p:spPr bwMode="auto">
            <a:xfrm>
              <a:off x="2788840" y="4038600"/>
              <a:ext cx="685800" cy="548640"/>
            </a:xfrm>
            <a:prstGeom prst="rect">
              <a:avLst/>
            </a:prstGeom>
            <a:solidFill>
              <a:schemeClr val="bg1"/>
            </a:solidFill>
            <a:ln w="9525">
              <a:noFill/>
              <a:miter lim="800000"/>
              <a:headEnd/>
              <a:tailEnd/>
            </a:ln>
          </p:spPr>
          <p:txBody>
            <a:bodyPr anchor="ctr"/>
            <a:lstStyle/>
            <a:p>
              <a:r>
                <a:rPr lang="en-US" sz="1400" dirty="0"/>
                <a:t>m</a:t>
              </a:r>
            </a:p>
          </p:txBody>
        </p:sp>
        <p:sp>
          <p:nvSpPr>
            <p:cNvPr id="76" name="TextBox 56">
              <a:extLst>
                <a:ext uri="{FF2B5EF4-FFF2-40B4-BE49-F238E27FC236}">
                  <a16:creationId xmlns:a16="http://schemas.microsoft.com/office/drawing/2014/main" id="{CBBBBB2A-1D69-4DE2-BB5A-F57A6724E5EC}"/>
                </a:ext>
              </a:extLst>
            </p:cNvPr>
            <p:cNvSpPr txBox="1">
              <a:spLocks noChangeArrowheads="1"/>
            </p:cNvSpPr>
            <p:nvPr/>
          </p:nvSpPr>
          <p:spPr bwMode="auto">
            <a:xfrm>
              <a:off x="2788840" y="4861560"/>
              <a:ext cx="685800" cy="548640"/>
            </a:xfrm>
            <a:prstGeom prst="rect">
              <a:avLst/>
            </a:prstGeom>
            <a:solidFill>
              <a:schemeClr val="bg1"/>
            </a:solidFill>
            <a:ln w="9525">
              <a:noFill/>
              <a:miter lim="800000"/>
              <a:headEnd/>
              <a:tailEnd/>
            </a:ln>
          </p:spPr>
          <p:txBody>
            <a:bodyPr anchor="ctr"/>
            <a:lstStyle/>
            <a:p>
              <a:r>
                <a:rPr lang="en-US" sz="1400" dirty="0"/>
                <a:t>n</a:t>
              </a:r>
            </a:p>
          </p:txBody>
        </p:sp>
        <p:sp>
          <p:nvSpPr>
            <p:cNvPr id="77" name="TextBox 56">
              <a:extLst>
                <a:ext uri="{FF2B5EF4-FFF2-40B4-BE49-F238E27FC236}">
                  <a16:creationId xmlns:a16="http://schemas.microsoft.com/office/drawing/2014/main" id="{B2B547B5-88BF-4BCA-BDE4-DD996CAA6FC3}"/>
                </a:ext>
              </a:extLst>
            </p:cNvPr>
            <p:cNvSpPr txBox="1">
              <a:spLocks noChangeArrowheads="1"/>
            </p:cNvSpPr>
            <p:nvPr/>
          </p:nvSpPr>
          <p:spPr bwMode="auto">
            <a:xfrm>
              <a:off x="2788840" y="5596468"/>
              <a:ext cx="685800" cy="228600"/>
            </a:xfrm>
            <a:prstGeom prst="rect">
              <a:avLst/>
            </a:prstGeom>
            <a:solidFill>
              <a:schemeClr val="bg1"/>
            </a:solidFill>
            <a:ln w="9525">
              <a:noFill/>
              <a:miter lim="800000"/>
              <a:headEnd/>
              <a:tailEnd/>
            </a:ln>
          </p:spPr>
          <p:txBody>
            <a:bodyPr anchor="ctr"/>
            <a:lstStyle/>
            <a:p>
              <a:r>
                <a:rPr lang="en-US" sz="1600" dirty="0"/>
                <a:t>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1E1E464-2651-4BFD-8A9B-19B2BFDDB543}"/>
              </a:ext>
            </a:extLst>
          </p:cNvPr>
          <p:cNvSpPr>
            <a:spLocks noGrp="1"/>
          </p:cNvSpPr>
          <p:nvPr>
            <p:ph type="title"/>
          </p:nvPr>
        </p:nvSpPr>
        <p:spPr/>
        <p:txBody>
          <a:bodyPr/>
          <a:lstStyle/>
          <a:p>
            <a:r>
              <a:rPr lang="en-US" dirty="0"/>
              <a:t>Variable Addressing</a:t>
            </a:r>
          </a:p>
        </p:txBody>
      </p:sp>
      <p:sp>
        <p:nvSpPr>
          <p:cNvPr id="8" name="Content Placeholder 7">
            <a:extLst>
              <a:ext uri="{FF2B5EF4-FFF2-40B4-BE49-F238E27FC236}">
                <a16:creationId xmlns:a16="http://schemas.microsoft.com/office/drawing/2014/main" id="{F224FEC8-D00B-41E8-AD13-B572C76B3E6D}"/>
              </a:ext>
            </a:extLst>
          </p:cNvPr>
          <p:cNvSpPr>
            <a:spLocks noGrp="1"/>
          </p:cNvSpPr>
          <p:nvPr>
            <p:ph idx="1"/>
          </p:nvPr>
        </p:nvSpPr>
        <p:spPr/>
        <p:txBody>
          <a:bodyPr/>
          <a:lstStyle/>
          <a:p>
            <a:pPr marL="0" indent="0">
              <a:buNone/>
            </a:pPr>
            <a:r>
              <a:rPr lang="en-US" sz="2300" dirty="0">
                <a:latin typeface="Consolas" panose="020B0609020204030204" pitchFamily="49" charset="0"/>
              </a:rPr>
              <a:t>SB = 94</a:t>
            </a:r>
          </a:p>
          <a:p>
            <a:pPr algn="l"/>
            <a:r>
              <a:rPr lang="en-US" sz="2300" dirty="0">
                <a:latin typeface="Consolas" pitchFamily="49" charset="0"/>
                <a:cs typeface="Consolas" pitchFamily="49" charset="0"/>
              </a:rPr>
              <a:t>m:</a:t>
            </a:r>
            <a:r>
              <a:rPr lang="en-US" sz="2300" dirty="0">
                <a:cs typeface="Consolas" pitchFamily="49" charset="0"/>
              </a:rPr>
              <a:t> relative address = </a:t>
            </a:r>
            <a:r>
              <a:rPr lang="en-US" sz="2300" dirty="0">
                <a:latin typeface="Consolas" pitchFamily="49" charset="0"/>
                <a:cs typeface="Consolas" pitchFamily="49" charset="0"/>
              </a:rPr>
              <a:t>0 </a:t>
            </a:r>
            <a:r>
              <a:rPr lang="en-US" sz="2300" dirty="0">
                <a:cs typeface="Consolas" pitchFamily="49" charset="0"/>
              </a:rPr>
              <a:t>(absolute address = </a:t>
            </a:r>
            <a:r>
              <a:rPr lang="en-US" sz="2300" dirty="0">
                <a:latin typeface="Consolas" pitchFamily="49" charset="0"/>
                <a:cs typeface="Consolas" pitchFamily="49" charset="0"/>
              </a:rPr>
              <a:t>94</a:t>
            </a:r>
            <a:r>
              <a:rPr lang="en-US" sz="2300" dirty="0">
                <a:cs typeface="Consolas" pitchFamily="49" charset="0"/>
              </a:rPr>
              <a:t>)</a:t>
            </a:r>
          </a:p>
          <a:p>
            <a:pPr algn="l"/>
            <a:r>
              <a:rPr lang="en-US" sz="2300" dirty="0">
                <a:latin typeface="Consolas" pitchFamily="49" charset="0"/>
                <a:cs typeface="Consolas" pitchFamily="49" charset="0"/>
              </a:rPr>
              <a:t>n:</a:t>
            </a:r>
            <a:r>
              <a:rPr lang="en-US" sz="2300" dirty="0">
                <a:cs typeface="Consolas" pitchFamily="49" charset="0"/>
              </a:rPr>
              <a:t> relative address = </a:t>
            </a:r>
            <a:r>
              <a:rPr lang="en-US" sz="2300" dirty="0">
                <a:latin typeface="Consolas" pitchFamily="49" charset="0"/>
                <a:cs typeface="Consolas" pitchFamily="49" charset="0"/>
              </a:rPr>
              <a:t>4 </a:t>
            </a:r>
            <a:r>
              <a:rPr lang="en-US" sz="2300" dirty="0">
                <a:cs typeface="Consolas" pitchFamily="49" charset="0"/>
              </a:rPr>
              <a:t>(absolute address = </a:t>
            </a:r>
            <a:r>
              <a:rPr lang="en-US" sz="2300" dirty="0">
                <a:latin typeface="Consolas" pitchFamily="49" charset="0"/>
                <a:cs typeface="Consolas" pitchFamily="49" charset="0"/>
              </a:rPr>
              <a:t>98</a:t>
            </a:r>
            <a:r>
              <a:rPr lang="en-US" sz="2300" dirty="0">
                <a:cs typeface="Consolas" pitchFamily="49" charset="0"/>
              </a:rPr>
              <a:t>)</a:t>
            </a:r>
          </a:p>
          <a:p>
            <a:pPr algn="l"/>
            <a:r>
              <a:rPr lang="en-US" sz="2300" dirty="0">
                <a:latin typeface="Consolas" pitchFamily="49" charset="0"/>
                <a:cs typeface="Consolas" pitchFamily="49" charset="0"/>
              </a:rPr>
              <a:t>c:</a:t>
            </a:r>
            <a:r>
              <a:rPr lang="en-US" sz="2300" dirty="0">
                <a:cs typeface="Consolas" pitchFamily="49" charset="0"/>
              </a:rPr>
              <a:t> relative address = </a:t>
            </a:r>
            <a:r>
              <a:rPr lang="en-US" sz="2300" dirty="0">
                <a:latin typeface="Consolas" pitchFamily="49" charset="0"/>
                <a:cs typeface="Consolas" pitchFamily="49" charset="0"/>
              </a:rPr>
              <a:t>8 </a:t>
            </a:r>
            <a:r>
              <a:rPr lang="en-US" sz="2300" dirty="0">
                <a:cs typeface="Consolas" pitchFamily="49" charset="0"/>
              </a:rPr>
              <a:t>(absolute address = </a:t>
            </a:r>
            <a:r>
              <a:rPr lang="en-US" sz="2300" dirty="0">
                <a:latin typeface="Consolas" pitchFamily="49" charset="0"/>
                <a:cs typeface="Consolas" pitchFamily="49" charset="0"/>
              </a:rPr>
              <a:t>102)</a:t>
            </a:r>
          </a:p>
          <a:p>
            <a:endParaRPr lang="en-US" sz="2300" dirty="0">
              <a:latin typeface="Consolas" panose="020B0609020204030204" pitchFamily="49" charset="0"/>
            </a:endParaRPr>
          </a:p>
          <a:p>
            <a:endParaRPr lang="en-US" sz="2300" dirty="0"/>
          </a:p>
        </p:txBody>
      </p:sp>
      <p:sp>
        <p:nvSpPr>
          <p:cNvPr id="5" name="Footer Placeholder 4">
            <a:extLst>
              <a:ext uri="{FF2B5EF4-FFF2-40B4-BE49-F238E27FC236}">
                <a16:creationId xmlns:a16="http://schemas.microsoft.com/office/drawing/2014/main" id="{B6CB4856-3606-4EAA-85E2-DCE10B7EAA0E}"/>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14CB8189-1830-413B-830E-C8483DD9DBE8}"/>
              </a:ext>
            </a:extLst>
          </p:cNvPr>
          <p:cNvSpPr>
            <a:spLocks noGrp="1"/>
          </p:cNvSpPr>
          <p:nvPr>
            <p:ph type="sldNum" sz="quarter" idx="11"/>
          </p:nvPr>
        </p:nvSpPr>
        <p:spPr/>
        <p:txBody>
          <a:bodyPr/>
          <a:lstStyle/>
          <a:p>
            <a:pPr>
              <a:defRPr/>
            </a:pPr>
            <a:r>
              <a:rPr lang="en-US"/>
              <a:t>Slide </a:t>
            </a:r>
            <a:fld id="{8B800CA4-1AB7-4E56-A70A-F3C98D04493B}" type="slidenum">
              <a:rPr lang="en-US" smtClean="0"/>
              <a:pPr>
                <a:defRPr/>
              </a:pPr>
              <a:t>19</a:t>
            </a:fld>
            <a:endParaRPr lang="en-US" dirty="0"/>
          </a:p>
        </p:txBody>
      </p:sp>
    </p:spTree>
    <p:extLst>
      <p:ext uri="{BB962C8B-B14F-4D97-AF65-F5344CB8AC3E}">
        <p14:creationId xmlns:p14="http://schemas.microsoft.com/office/powerpoint/2010/main" val="374992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342F800F-883E-4586-9B89-E701130781D5}" type="slidenum">
              <a:rPr lang="en-US" smtClean="0"/>
              <a:pPr/>
              <a:t>2</a:t>
            </a:fld>
            <a:endParaRPr lang="en-US" dirty="0"/>
          </a:p>
        </p:txBody>
      </p:sp>
      <p:sp>
        <p:nvSpPr>
          <p:cNvPr id="4100" name="Rectangle 1026"/>
          <p:cNvSpPr>
            <a:spLocks noGrp="1" noChangeArrowheads="1"/>
          </p:cNvSpPr>
          <p:nvPr>
            <p:ph type="title"/>
          </p:nvPr>
        </p:nvSpPr>
        <p:spPr/>
        <p:txBody>
          <a:bodyPr/>
          <a:lstStyle/>
          <a:p>
            <a:r>
              <a:rPr lang="en-US" dirty="0"/>
              <a:t>CVM</a:t>
            </a:r>
            <a:br>
              <a:rPr lang="en-US" dirty="0"/>
            </a:br>
            <a:r>
              <a:rPr lang="en-US" sz="2400" dirty="0"/>
              <a:t>(</a:t>
            </a:r>
            <a:r>
              <a:rPr lang="en-US" sz="2400" b="1" dirty="0"/>
              <a:t>C</a:t>
            </a:r>
            <a:r>
              <a:rPr lang="en-US" sz="2400" dirty="0"/>
              <a:t>PRL </a:t>
            </a:r>
            <a:r>
              <a:rPr lang="en-US" sz="2400" b="1" dirty="0"/>
              <a:t>V</a:t>
            </a:r>
            <a:r>
              <a:rPr lang="en-US" sz="2400" dirty="0"/>
              <a:t>irtual </a:t>
            </a:r>
            <a:r>
              <a:rPr lang="en-US" sz="2400" b="1" dirty="0"/>
              <a:t>M</a:t>
            </a:r>
            <a:r>
              <a:rPr lang="en-US" sz="2400" dirty="0"/>
              <a:t>achine)</a:t>
            </a:r>
          </a:p>
        </p:txBody>
      </p:sp>
      <p:sp>
        <p:nvSpPr>
          <p:cNvPr id="4101" name="Rectangle 1027"/>
          <p:cNvSpPr>
            <a:spLocks noGrp="1" noChangeArrowheads="1"/>
          </p:cNvSpPr>
          <p:nvPr>
            <p:ph type="body" idx="1"/>
          </p:nvPr>
        </p:nvSpPr>
        <p:spPr/>
        <p:txBody>
          <a:bodyPr/>
          <a:lstStyle/>
          <a:p>
            <a:pPr marL="342900" lvl="1" indent="-342900">
              <a:spcBef>
                <a:spcPct val="50000"/>
              </a:spcBef>
              <a:buSzPct val="125000"/>
              <a:buFontTx/>
              <a:buChar char="•"/>
            </a:pPr>
            <a:r>
              <a:rPr lang="en-US" sz="2400" dirty="0">
                <a:cs typeface="Arial" pitchFamily="34" charset="0"/>
              </a:rPr>
              <a:t>CVM</a:t>
            </a:r>
          </a:p>
          <a:p>
            <a:pPr lvl="1"/>
            <a:r>
              <a:rPr lang="en-US" dirty="0">
                <a:cs typeface="Arial" pitchFamily="34" charset="0"/>
              </a:rPr>
              <a:t>is a hypothetical computer designed to simplify the code generation phase of a compiler for CPRL</a:t>
            </a:r>
          </a:p>
          <a:p>
            <a:pPr lvl="1"/>
            <a:r>
              <a:rPr lang="en-US" dirty="0">
                <a:cs typeface="Arial" pitchFamily="34" charset="0"/>
              </a:rPr>
              <a:t>uses a stack architecture; i.e., most instructions either expect operands on the stack, place results on the stack, or both</a:t>
            </a:r>
          </a:p>
          <a:p>
            <a:pPr lvl="1"/>
            <a:r>
              <a:rPr lang="en-US" dirty="0">
                <a:cs typeface="Arial" pitchFamily="34" charset="0"/>
              </a:rPr>
              <a:t>has 4 internal or special-purpose registers, but no</a:t>
            </a:r>
            <a:br>
              <a:rPr lang="en-US" dirty="0">
                <a:cs typeface="Arial" pitchFamily="34" charset="0"/>
              </a:rPr>
            </a:br>
            <a:r>
              <a:rPr lang="en-US" dirty="0">
                <a:cs typeface="Arial" pitchFamily="34" charset="0"/>
              </a:rPr>
              <a:t>general-purpose registers</a:t>
            </a:r>
          </a:p>
          <a:p>
            <a:r>
              <a:rPr lang="en-US" dirty="0">
                <a:cs typeface="Arial" pitchFamily="34" charset="0"/>
              </a:rPr>
              <a:t>Memory is organized into 8-bit bytes.  Each byte is directly addressable.</a:t>
            </a:r>
          </a:p>
          <a:p>
            <a:r>
              <a:rPr lang="en-US" dirty="0">
                <a:cs typeface="Arial" pitchFamily="34" charset="0"/>
              </a:rPr>
              <a:t>A word is a logical grouping of 4 consecutive bytes in memory.  The address of a word is the address of its first (low) byte.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8E9059-D82E-4D24-B9E4-DCB88BCF3A9D}"/>
              </a:ext>
            </a:extLst>
          </p:cNvPr>
          <p:cNvSpPr>
            <a:spLocks noGrp="1"/>
          </p:cNvSpPr>
          <p:nvPr>
            <p:ph type="title"/>
          </p:nvPr>
        </p:nvSpPr>
        <p:spPr/>
        <p:txBody>
          <a:bodyPr/>
          <a:lstStyle/>
          <a:p>
            <a:r>
              <a:rPr lang="en-US" dirty="0"/>
              <a:t>Using the Stack to Hold Temporary Values</a:t>
            </a:r>
          </a:p>
        </p:txBody>
      </p:sp>
      <p:sp>
        <p:nvSpPr>
          <p:cNvPr id="6" name="Content Placeholder 5">
            <a:extLst>
              <a:ext uri="{FF2B5EF4-FFF2-40B4-BE49-F238E27FC236}">
                <a16:creationId xmlns:a16="http://schemas.microsoft.com/office/drawing/2014/main" id="{FE30B259-E01B-4B53-82C7-DB1146D44962}"/>
              </a:ext>
            </a:extLst>
          </p:cNvPr>
          <p:cNvSpPr>
            <a:spLocks noGrp="1"/>
          </p:cNvSpPr>
          <p:nvPr>
            <p:ph idx="1"/>
          </p:nvPr>
        </p:nvSpPr>
        <p:spPr/>
        <p:txBody>
          <a:bodyPr/>
          <a:lstStyle/>
          <a:p>
            <a:r>
              <a:rPr lang="en-US" dirty="0"/>
              <a:t>The part of memory below the CVM instructions and global variables is used as a run-time stack that holds subprogram activation records (see Chapter 13) and temporary, intermediate values.</a:t>
            </a:r>
          </a:p>
          <a:p>
            <a:r>
              <a:rPr lang="en-US" dirty="0"/>
              <a:t>As machine instructions are executed, the stack grows and shrinks.</a:t>
            </a:r>
          </a:p>
          <a:p>
            <a:r>
              <a:rPr lang="en-US" dirty="0"/>
              <a:t>The run-time stack is empty at both the start and end of the each CPRL statement in the main program.</a:t>
            </a:r>
          </a:p>
        </p:txBody>
      </p:sp>
      <p:sp>
        <p:nvSpPr>
          <p:cNvPr id="3" name="Footer Placeholder 2">
            <a:extLst>
              <a:ext uri="{FF2B5EF4-FFF2-40B4-BE49-F238E27FC236}">
                <a16:creationId xmlns:a16="http://schemas.microsoft.com/office/drawing/2014/main" id="{4213C2CD-4FFE-417C-BEC2-DB448BC2902C}"/>
              </a:ext>
            </a:extLst>
          </p:cNvPr>
          <p:cNvSpPr>
            <a:spLocks noGrp="1"/>
          </p:cNvSpPr>
          <p:nvPr>
            <p:ph type="ftr" sz="quarter" idx="10"/>
          </p:nvPr>
        </p:nvSpPr>
        <p:spPr/>
        <p:txBody>
          <a:bodyPr/>
          <a:lstStyle/>
          <a:p>
            <a:pPr>
              <a:defRPr/>
            </a:pPr>
            <a:r>
              <a:rPr lang="en-US" dirty="0"/>
              <a:t>©SoftMoore Consulting</a:t>
            </a:r>
          </a:p>
        </p:txBody>
      </p:sp>
      <p:sp>
        <p:nvSpPr>
          <p:cNvPr id="4" name="Slide Number Placeholder 3">
            <a:extLst>
              <a:ext uri="{FF2B5EF4-FFF2-40B4-BE49-F238E27FC236}">
                <a16:creationId xmlns:a16="http://schemas.microsoft.com/office/drawing/2014/main" id="{E5FBC2C4-C354-45A8-968D-6DA5401EE271}"/>
              </a:ext>
            </a:extLst>
          </p:cNvPr>
          <p:cNvSpPr>
            <a:spLocks noGrp="1"/>
          </p:cNvSpPr>
          <p:nvPr>
            <p:ph type="sldNum" sz="quarter" idx="11"/>
          </p:nvPr>
        </p:nvSpPr>
        <p:spPr/>
        <p:txBody>
          <a:bodyPr/>
          <a:lstStyle/>
          <a:p>
            <a:pPr>
              <a:defRPr/>
            </a:pPr>
            <a:r>
              <a:rPr lang="en-US" dirty="0"/>
              <a:t>Slide </a:t>
            </a:r>
            <a:fld id="{18F7BCF8-22DD-4CA5-AF9F-0842F2E55F79}" type="slidenum">
              <a:rPr lang="en-US" smtClean="0"/>
              <a:pPr>
                <a:defRPr/>
              </a:pPr>
              <a:t>20</a:t>
            </a:fld>
            <a:endParaRPr lang="en-US" dirty="0"/>
          </a:p>
        </p:txBody>
      </p:sp>
    </p:spTree>
    <p:extLst>
      <p:ext uri="{BB962C8B-B14F-4D97-AF65-F5344CB8AC3E}">
        <p14:creationId xmlns:p14="http://schemas.microsoft.com/office/powerpoint/2010/main" val="124003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5A58C-7FC8-4E80-B54C-151E1C323CE0}"/>
              </a:ext>
            </a:extLst>
          </p:cNvPr>
          <p:cNvSpPr>
            <a:spLocks noGrp="1"/>
          </p:cNvSpPr>
          <p:nvPr>
            <p:ph type="title"/>
          </p:nvPr>
        </p:nvSpPr>
        <p:spPr/>
        <p:txBody>
          <a:bodyPr/>
          <a:lstStyle/>
          <a:p>
            <a:r>
              <a:rPr lang="en-US" dirty="0"/>
              <a:t>Example: Using the Stack to Hold</a:t>
            </a:r>
            <a:br>
              <a:rPr lang="en-US" dirty="0"/>
            </a:br>
            <a:r>
              <a:rPr lang="en-US" dirty="0"/>
              <a:t>Temporary Values</a:t>
            </a:r>
          </a:p>
        </p:txBody>
      </p:sp>
      <p:sp>
        <p:nvSpPr>
          <p:cNvPr id="3" name="Content Placeholder 2">
            <a:extLst>
              <a:ext uri="{FF2B5EF4-FFF2-40B4-BE49-F238E27FC236}">
                <a16:creationId xmlns:a16="http://schemas.microsoft.com/office/drawing/2014/main" id="{B32B7041-3011-48FC-8C9E-C4C47B02DBFB}"/>
              </a:ext>
            </a:extLst>
          </p:cNvPr>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SB</a:t>
            </a:r>
            <a:r>
              <a:rPr lang="en-US" dirty="0"/>
              <a:t> has the value </a:t>
            </a:r>
            <a:r>
              <a:rPr lang="en-US" dirty="0">
                <a:latin typeface="Consolas" panose="020B0609020204030204" pitchFamily="49" charset="0"/>
              </a:rPr>
              <a:t>100</a:t>
            </a:r>
          </a:p>
          <a:p>
            <a:pPr lvl="1"/>
            <a:r>
              <a:rPr lang="en-US" dirty="0"/>
              <a:t>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0</a:t>
            </a:r>
          </a:p>
          <a:p>
            <a:pPr lvl="1"/>
            <a:r>
              <a:rPr lang="en-US" dirty="0"/>
              <a:t>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5</a:t>
            </a:r>
            <a:r>
              <a:rPr lang="en-US" dirty="0"/>
              <a:t> and relative address </a:t>
            </a:r>
            <a:r>
              <a:rPr lang="en-US" dirty="0">
                <a:latin typeface="Consolas" panose="020B0609020204030204" pitchFamily="49" charset="0"/>
              </a:rPr>
              <a:t>4</a:t>
            </a:r>
          </a:p>
          <a:p>
            <a:pPr lvl="1"/>
            <a:r>
              <a:rPr lang="en-US" dirty="0"/>
              <a:t>integer variable </a:t>
            </a:r>
            <a:r>
              <a:rPr lang="en-US" dirty="0">
                <a:latin typeface="Consolas" panose="020B0609020204030204" pitchFamily="49" charset="0"/>
              </a:rPr>
              <a:t>z</a:t>
            </a:r>
            <a:r>
              <a:rPr lang="en-US" dirty="0"/>
              <a:t> has value </a:t>
            </a:r>
            <a:r>
              <a:rPr lang="en-US" dirty="0">
                <a:latin typeface="Consolas" panose="020B0609020204030204" pitchFamily="49" charset="0"/>
              </a:rPr>
              <a:t>13</a:t>
            </a:r>
            <a:r>
              <a:rPr lang="en-US" dirty="0"/>
              <a:t> and relative address </a:t>
            </a:r>
            <a:r>
              <a:rPr lang="en-US" dirty="0">
                <a:latin typeface="Consolas" panose="020B0609020204030204" pitchFamily="49" charset="0"/>
              </a:rPr>
              <a:t>8</a:t>
            </a:r>
          </a:p>
          <a:p>
            <a:r>
              <a:rPr lang="en-US" dirty="0"/>
              <a:t>The CPRL assignment statement</a:t>
            </a:r>
          </a:p>
          <a:p>
            <a:pPr marL="457200" lvl="1" indent="0">
              <a:buNone/>
            </a:pPr>
            <a:r>
              <a:rPr lang="en-US" sz="1800" dirty="0">
                <a:latin typeface="Consolas" panose="020B0609020204030204" pitchFamily="49" charset="0"/>
              </a:rPr>
              <a:t>  x := 2*y + z;</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LDGADDR 0</a:t>
            </a:r>
          </a:p>
          <a:p>
            <a:pPr marL="457200" lvl="1" indent="0">
              <a:spcBef>
                <a:spcPts val="0"/>
              </a:spcBef>
              <a:buNone/>
            </a:pPr>
            <a:r>
              <a:rPr lang="en-US" sz="1800" dirty="0">
                <a:latin typeface="Consolas" panose="020B0609020204030204" pitchFamily="49" charset="0"/>
              </a:rPr>
              <a:t>  LDCINT 2</a:t>
            </a:r>
          </a:p>
          <a:p>
            <a:pPr marL="457200" lvl="1" indent="0">
              <a:spcBef>
                <a:spcPts val="0"/>
              </a:spcBef>
              <a:buNone/>
            </a:pPr>
            <a:r>
              <a:rPr lang="en-US" sz="1800" dirty="0">
                <a:latin typeface="Consolas" panose="020B0609020204030204" pitchFamily="49" charset="0"/>
              </a:rPr>
              <a:t>  LDGADDR 4</a:t>
            </a:r>
          </a:p>
          <a:p>
            <a:pPr marL="457200" lvl="1" indent="0">
              <a:spcBef>
                <a:spcPts val="0"/>
              </a:spcBef>
              <a:buNone/>
            </a:pPr>
            <a:r>
              <a:rPr lang="en-US" sz="1800" dirty="0">
                <a:latin typeface="Consolas" panose="020B0609020204030204" pitchFamily="49" charset="0"/>
              </a:rPr>
              <a:t>  LOADW</a:t>
            </a:r>
          </a:p>
          <a:p>
            <a:pPr marL="457200" lvl="1" indent="0">
              <a:spcBef>
                <a:spcPts val="0"/>
              </a:spcBef>
              <a:buNone/>
            </a:pPr>
            <a:r>
              <a:rPr lang="en-US" sz="1800" dirty="0">
                <a:latin typeface="Consolas" panose="020B0609020204030204" pitchFamily="49" charset="0"/>
              </a:rPr>
              <a:t>  MUL</a:t>
            </a:r>
          </a:p>
        </p:txBody>
      </p:sp>
      <p:sp>
        <p:nvSpPr>
          <p:cNvPr id="4" name="Footer Placeholder 3">
            <a:extLst>
              <a:ext uri="{FF2B5EF4-FFF2-40B4-BE49-F238E27FC236}">
                <a16:creationId xmlns:a16="http://schemas.microsoft.com/office/drawing/2014/main" id="{7C44106F-C176-430C-B63E-8C166E822F58}"/>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9D3AE88B-18BD-4C82-9B34-DD0E552DB62F}"/>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21</a:t>
            </a:fld>
            <a:endParaRPr lang="en-US" dirty="0"/>
          </a:p>
        </p:txBody>
      </p:sp>
      <p:sp>
        <p:nvSpPr>
          <p:cNvPr id="6" name="TextBox 5">
            <a:extLst>
              <a:ext uri="{FF2B5EF4-FFF2-40B4-BE49-F238E27FC236}">
                <a16:creationId xmlns:a16="http://schemas.microsoft.com/office/drawing/2014/main" id="{78A1AF92-3382-4B5F-90B5-B857D128F3D7}"/>
              </a:ext>
            </a:extLst>
          </p:cNvPr>
          <p:cNvSpPr txBox="1"/>
          <p:nvPr/>
        </p:nvSpPr>
        <p:spPr>
          <a:xfrm>
            <a:off x="3552398" y="4524098"/>
            <a:ext cx="1324402" cy="1200329"/>
          </a:xfrm>
          <a:prstGeom prst="rect">
            <a:avLst/>
          </a:prstGeom>
          <a:noFill/>
        </p:spPr>
        <p:txBody>
          <a:bodyPr wrap="none" rtlCol="0">
            <a:spAutoFit/>
          </a:bodyPr>
          <a:lstStyle/>
          <a:p>
            <a:pPr marL="0" lvl="1" algn="l">
              <a:spcBef>
                <a:spcPts val="0"/>
              </a:spcBef>
            </a:pPr>
            <a:r>
              <a:rPr lang="en-US" sz="1800" dirty="0">
                <a:latin typeface="Consolas" panose="020B0609020204030204" pitchFamily="49" charset="0"/>
              </a:rPr>
              <a:t>LDGADDR 8</a:t>
            </a:r>
          </a:p>
          <a:p>
            <a:pPr marL="0" lvl="1" algn="l">
              <a:spcBef>
                <a:spcPts val="0"/>
              </a:spcBef>
            </a:pPr>
            <a:r>
              <a:rPr lang="en-US" sz="1800" dirty="0">
                <a:latin typeface="Consolas" panose="020B0609020204030204" pitchFamily="49" charset="0"/>
              </a:rPr>
              <a:t>LOADW</a:t>
            </a:r>
          </a:p>
          <a:p>
            <a:pPr marL="0" lvl="1" algn="l">
              <a:spcBef>
                <a:spcPts val="0"/>
              </a:spcBef>
            </a:pPr>
            <a:r>
              <a:rPr lang="en-US" sz="1800" dirty="0">
                <a:latin typeface="Consolas" panose="020B0609020204030204" pitchFamily="49" charset="0"/>
              </a:rPr>
              <a:t>ADD</a:t>
            </a:r>
          </a:p>
          <a:p>
            <a:pPr marL="0" lvl="1" algn="l">
              <a:spcBef>
                <a:spcPts val="0"/>
              </a:spcBef>
            </a:pPr>
            <a:r>
              <a:rPr lang="en-US" sz="1800" dirty="0">
                <a:latin typeface="Consolas" panose="020B0609020204030204" pitchFamily="49" charset="0"/>
              </a:rPr>
              <a:t>STOREW</a:t>
            </a:r>
          </a:p>
        </p:txBody>
      </p:sp>
    </p:spTree>
    <p:extLst>
      <p:ext uri="{BB962C8B-B14F-4D97-AF65-F5344CB8AC3E}">
        <p14:creationId xmlns:p14="http://schemas.microsoft.com/office/powerpoint/2010/main" val="132006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22</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6976397" cy="461665"/>
          </a:xfrm>
          <a:prstGeom prst="rect">
            <a:avLst/>
          </a:prstGeom>
          <a:noFill/>
        </p:spPr>
        <p:txBody>
          <a:bodyPr wrap="none" rtlCol="0">
            <a:spAutoFit/>
          </a:bodyPr>
          <a:lstStyle/>
          <a:p>
            <a:r>
              <a:rPr lang="en-US" dirty="0"/>
              <a:t>Stack is empty at the start of the CPRL statement.</a:t>
            </a:r>
          </a:p>
        </p:txBody>
      </p:sp>
      <p:grpSp>
        <p:nvGrpSpPr>
          <p:cNvPr id="3" name="Group 2">
            <a:extLst>
              <a:ext uri="{FF2B5EF4-FFF2-40B4-BE49-F238E27FC236}">
                <a16:creationId xmlns:a16="http://schemas.microsoft.com/office/drawing/2014/main" id="{9F2AB4BD-73DD-4267-9120-A4FA0EC125B6}"/>
              </a:ext>
            </a:extLst>
          </p:cNvPr>
          <p:cNvGrpSpPr/>
          <p:nvPr/>
        </p:nvGrpSpPr>
        <p:grpSpPr>
          <a:xfrm>
            <a:off x="1676400" y="1877696"/>
            <a:ext cx="6009267" cy="4126864"/>
            <a:chOff x="1676400" y="1877696"/>
            <a:chExt cx="6009267" cy="4126864"/>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124200"/>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684520"/>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3770531"/>
              <a:ext cx="0" cy="1913989"/>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69" name="TextBox 68">
              <a:extLst>
                <a:ext uri="{FF2B5EF4-FFF2-40B4-BE49-F238E27FC236}">
                  <a16:creationId xmlns:a16="http://schemas.microsoft.com/office/drawing/2014/main" id="{E2D64B75-6D6C-4DA6-A677-6C13279C8E15}"/>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71" name="TextBox 70">
              <a:extLst>
                <a:ext uri="{FF2B5EF4-FFF2-40B4-BE49-F238E27FC236}">
                  <a16:creationId xmlns:a16="http://schemas.microsoft.com/office/drawing/2014/main" id="{3BDD821E-7390-4C0B-849D-2D72B2C9107D}"/>
                </a:ext>
              </a:extLst>
            </p:cNvPr>
            <p:cNvSpPr txBox="1"/>
            <p:nvPr/>
          </p:nvSpPr>
          <p:spPr>
            <a:xfrm>
              <a:off x="3606351" y="4278868"/>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0" y="2363998"/>
              <a:ext cx="569388" cy="369332"/>
            </a:xfrm>
            <a:prstGeom prst="rect">
              <a:avLst/>
            </a:prstGeom>
            <a:noFill/>
          </p:spPr>
          <p:txBody>
            <a:bodyPr wrap="none" rtlCol="0">
              <a:spAutoFit/>
            </a:bodyPr>
            <a:lstStyle/>
            <a:p>
              <a:r>
                <a:rPr lang="en-US" sz="1800" dirty="0"/>
                <a:t>104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39226"/>
              <a:ext cx="569388" cy="369332"/>
            </a:xfrm>
            <a:prstGeom prst="rect">
              <a:avLst/>
            </a:prstGeom>
            <a:noFill/>
          </p:spPr>
          <p:txBody>
            <a:bodyPr wrap="none" rtlCol="0">
              <a:spAutoFit/>
            </a:bodyPr>
            <a:lstStyle/>
            <a:p>
              <a:r>
                <a:rPr lang="en-US" sz="1800" dirty="0"/>
                <a:t>108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78" name="TextBox 77">
              <a:extLst>
                <a:ext uri="{FF2B5EF4-FFF2-40B4-BE49-F238E27FC236}">
                  <a16:creationId xmlns:a16="http://schemas.microsoft.com/office/drawing/2014/main" id="{EF0775CD-176A-412D-9B76-AE28B5BBEDE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2739226"/>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74" idx="1"/>
            </p:cNvCxnSpPr>
            <p:nvPr/>
          </p:nvCxnSpPr>
          <p:spPr bwMode="auto">
            <a:xfrm>
              <a:off x="2168843" y="2923892"/>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5" name="TextBox 24">
              <a:extLst>
                <a:ext uri="{FF2B5EF4-FFF2-40B4-BE49-F238E27FC236}">
                  <a16:creationId xmlns:a16="http://schemas.microsoft.com/office/drawing/2014/main" id="{67925459-FD3C-4AAB-A53F-5E490597C6B4}"/>
                </a:ext>
              </a:extLst>
            </p:cNvPr>
            <p:cNvSpPr txBox="1"/>
            <p:nvPr/>
          </p:nvSpPr>
          <p:spPr>
            <a:xfrm>
              <a:off x="5791200" y="3124200"/>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6" name="TextBox 25">
              <a:extLst>
                <a:ext uri="{FF2B5EF4-FFF2-40B4-BE49-F238E27FC236}">
                  <a16:creationId xmlns:a16="http://schemas.microsoft.com/office/drawing/2014/main" id="{37BF265A-5500-42CD-B280-3196C06F7226}"/>
                </a:ext>
              </a:extLst>
            </p:cNvPr>
            <p:cNvSpPr txBox="1"/>
            <p:nvPr/>
          </p:nvSpPr>
          <p:spPr>
            <a:xfrm>
              <a:off x="6346839" y="1877696"/>
              <a:ext cx="1338828"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0</a:t>
            </a:r>
          </a:p>
        </p:txBody>
      </p:sp>
      <p:grpSp>
        <p:nvGrpSpPr>
          <p:cNvPr id="5" name="Group 4">
            <a:extLst>
              <a:ext uri="{FF2B5EF4-FFF2-40B4-BE49-F238E27FC236}">
                <a16:creationId xmlns:a16="http://schemas.microsoft.com/office/drawing/2014/main" id="{F1FD2248-2BA5-4470-AB7C-25B59C1FD203}"/>
              </a:ext>
            </a:extLst>
          </p:cNvPr>
          <p:cNvGrpSpPr/>
          <p:nvPr/>
        </p:nvGrpSpPr>
        <p:grpSpPr>
          <a:xfrm>
            <a:off x="1676400" y="1981200"/>
            <a:ext cx="6019800" cy="4023360"/>
            <a:chOff x="1676400" y="1981200"/>
            <a:chExt cx="6019800" cy="4023360"/>
          </a:xfrm>
        </p:grpSpPr>
        <p:sp>
          <p:nvSpPr>
            <p:cNvPr id="51" name="Rectangle 4">
              <a:extLst>
                <a:ext uri="{FF2B5EF4-FFF2-40B4-BE49-F238E27FC236}">
                  <a16:creationId xmlns:a16="http://schemas.microsoft.com/office/drawing/2014/main" id="{AD794162-5E16-490C-A5E1-22CE2EE051D9}"/>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52" name="TextBox 51">
              <a:extLst>
                <a:ext uri="{FF2B5EF4-FFF2-40B4-BE49-F238E27FC236}">
                  <a16:creationId xmlns:a16="http://schemas.microsoft.com/office/drawing/2014/main" id="{BC86B510-AFAE-4ECB-B7D1-20BB1576857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53" name="TextBox 52">
              <a:extLst>
                <a:ext uri="{FF2B5EF4-FFF2-40B4-BE49-F238E27FC236}">
                  <a16:creationId xmlns:a16="http://schemas.microsoft.com/office/drawing/2014/main" id="{0F8500D5-37F8-432A-97C8-54A9B4B0D50A}"/>
                </a:ext>
              </a:extLst>
            </p:cNvPr>
            <p:cNvSpPr txBox="1"/>
            <p:nvPr/>
          </p:nvSpPr>
          <p:spPr>
            <a:xfrm>
              <a:off x="3429000" y="234281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56" name="TextBox 55">
              <a:extLst>
                <a:ext uri="{FF2B5EF4-FFF2-40B4-BE49-F238E27FC236}">
                  <a16:creationId xmlns:a16="http://schemas.microsoft.com/office/drawing/2014/main" id="{EEB8B716-6F85-469B-95C6-858257F66F1A}"/>
                </a:ext>
              </a:extLst>
            </p:cNvPr>
            <p:cNvSpPr txBox="1"/>
            <p:nvPr/>
          </p:nvSpPr>
          <p:spPr>
            <a:xfrm>
              <a:off x="3429000" y="271219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58" name="TextBox 57">
              <a:extLst>
                <a:ext uri="{FF2B5EF4-FFF2-40B4-BE49-F238E27FC236}">
                  <a16:creationId xmlns:a16="http://schemas.microsoft.com/office/drawing/2014/main" id="{7C95CE0B-8E9E-4209-B0BF-CCA81B9B5E6E}"/>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59" name="TextBox 58">
              <a:extLst>
                <a:ext uri="{FF2B5EF4-FFF2-40B4-BE49-F238E27FC236}">
                  <a16:creationId xmlns:a16="http://schemas.microsoft.com/office/drawing/2014/main" id="{20E103D6-133B-4DB5-A1AC-7DC8F8B6DB12}"/>
                </a:ext>
              </a:extLst>
            </p:cNvPr>
            <p:cNvSpPr txBox="1"/>
            <p:nvPr/>
          </p:nvSpPr>
          <p:spPr>
            <a:xfrm>
              <a:off x="2819400" y="2353854"/>
              <a:ext cx="569388" cy="369332"/>
            </a:xfrm>
            <a:prstGeom prst="rect">
              <a:avLst/>
            </a:prstGeom>
            <a:noFill/>
          </p:spPr>
          <p:txBody>
            <a:bodyPr wrap="none" rtlCol="0">
              <a:spAutoFit/>
            </a:bodyPr>
            <a:lstStyle/>
            <a:p>
              <a:r>
                <a:rPr lang="en-US" sz="1800" dirty="0"/>
                <a:t>104</a:t>
              </a:r>
            </a:p>
          </p:txBody>
        </p:sp>
        <p:sp>
          <p:nvSpPr>
            <p:cNvPr id="64" name="TextBox 63">
              <a:extLst>
                <a:ext uri="{FF2B5EF4-FFF2-40B4-BE49-F238E27FC236}">
                  <a16:creationId xmlns:a16="http://schemas.microsoft.com/office/drawing/2014/main" id="{D6A0D58D-E4E9-41B7-A111-BC515519B2F4}"/>
                </a:ext>
              </a:extLst>
            </p:cNvPr>
            <p:cNvSpPr txBox="1"/>
            <p:nvPr/>
          </p:nvSpPr>
          <p:spPr>
            <a:xfrm>
              <a:off x="2819400" y="2718937"/>
              <a:ext cx="569388" cy="369332"/>
            </a:xfrm>
            <a:prstGeom prst="rect">
              <a:avLst/>
            </a:prstGeom>
            <a:noFill/>
          </p:spPr>
          <p:txBody>
            <a:bodyPr wrap="none" rtlCol="0">
              <a:spAutoFit/>
            </a:bodyPr>
            <a:lstStyle/>
            <a:p>
              <a:r>
                <a:rPr lang="en-US" sz="1800" dirty="0"/>
                <a:t>108</a:t>
              </a:r>
            </a:p>
          </p:txBody>
        </p:sp>
        <p:sp>
          <p:nvSpPr>
            <p:cNvPr id="65" name="TextBox 64">
              <a:extLst>
                <a:ext uri="{FF2B5EF4-FFF2-40B4-BE49-F238E27FC236}">
                  <a16:creationId xmlns:a16="http://schemas.microsoft.com/office/drawing/2014/main" id="{CEF98F9F-0FCA-4C80-AAF2-13AC5CDCF552}"/>
                </a:ext>
              </a:extLst>
            </p:cNvPr>
            <p:cNvSpPr txBox="1"/>
            <p:nvPr/>
          </p:nvSpPr>
          <p:spPr>
            <a:xfrm>
              <a:off x="5793559" y="1986915"/>
              <a:ext cx="300083" cy="369332"/>
            </a:xfrm>
            <a:prstGeom prst="rect">
              <a:avLst/>
            </a:prstGeom>
            <a:noFill/>
          </p:spPr>
          <p:txBody>
            <a:bodyPr wrap="none" rtlCol="0">
              <a:spAutoFit/>
            </a:bodyPr>
            <a:lstStyle/>
            <a:p>
              <a:r>
                <a:rPr lang="en-US" sz="1800" dirty="0"/>
                <a:t>x</a:t>
              </a:r>
            </a:p>
          </p:txBody>
        </p:sp>
        <p:sp>
          <p:nvSpPr>
            <p:cNvPr id="66" name="TextBox 65">
              <a:extLst>
                <a:ext uri="{FF2B5EF4-FFF2-40B4-BE49-F238E27FC236}">
                  <a16:creationId xmlns:a16="http://schemas.microsoft.com/office/drawing/2014/main" id="{4AED2815-C901-447F-A410-F63A267F994F}"/>
                </a:ext>
              </a:extLst>
            </p:cNvPr>
            <p:cNvSpPr txBox="1"/>
            <p:nvPr/>
          </p:nvSpPr>
          <p:spPr>
            <a:xfrm>
              <a:off x="5793559" y="2357846"/>
              <a:ext cx="300082" cy="369332"/>
            </a:xfrm>
            <a:prstGeom prst="rect">
              <a:avLst/>
            </a:prstGeom>
            <a:noFill/>
          </p:spPr>
          <p:txBody>
            <a:bodyPr wrap="none" rtlCol="0">
              <a:spAutoFit/>
            </a:bodyPr>
            <a:lstStyle/>
            <a:p>
              <a:r>
                <a:rPr lang="en-US" sz="1800" dirty="0"/>
                <a:t>y</a:t>
              </a:r>
            </a:p>
          </p:txBody>
        </p:sp>
        <p:sp>
          <p:nvSpPr>
            <p:cNvPr id="67" name="TextBox 66">
              <a:extLst>
                <a:ext uri="{FF2B5EF4-FFF2-40B4-BE49-F238E27FC236}">
                  <a16:creationId xmlns:a16="http://schemas.microsoft.com/office/drawing/2014/main" id="{2B01CDB2-3F52-4FD4-B093-22220109CCDF}"/>
                </a:ext>
              </a:extLst>
            </p:cNvPr>
            <p:cNvSpPr txBox="1"/>
            <p:nvPr/>
          </p:nvSpPr>
          <p:spPr>
            <a:xfrm>
              <a:off x="5793559" y="2733012"/>
              <a:ext cx="300082" cy="369332"/>
            </a:xfrm>
            <a:prstGeom prst="rect">
              <a:avLst/>
            </a:prstGeom>
            <a:noFill/>
          </p:spPr>
          <p:txBody>
            <a:bodyPr wrap="none" rtlCol="0">
              <a:spAutoFit/>
            </a:bodyPr>
            <a:lstStyle/>
            <a:p>
              <a:r>
                <a:rPr lang="en-US" sz="1800" dirty="0"/>
                <a:t>z</a:t>
              </a:r>
            </a:p>
          </p:txBody>
        </p:sp>
        <p:sp>
          <p:nvSpPr>
            <p:cNvPr id="3" name="TextBox 2">
              <a:extLst>
                <a:ext uri="{FF2B5EF4-FFF2-40B4-BE49-F238E27FC236}">
                  <a16:creationId xmlns:a16="http://schemas.microsoft.com/office/drawing/2014/main" id="{E1E66457-696F-404E-B9E3-EFE01D33C778}"/>
                </a:ext>
              </a:extLst>
            </p:cNvPr>
            <p:cNvSpPr txBox="1"/>
            <p:nvPr/>
          </p:nvSpPr>
          <p:spPr>
            <a:xfrm>
              <a:off x="3429000" y="307177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17" name="TextBox 16">
              <a:extLst>
                <a:ext uri="{FF2B5EF4-FFF2-40B4-BE49-F238E27FC236}">
                  <a16:creationId xmlns:a16="http://schemas.microsoft.com/office/drawing/2014/main" id="{A00616AC-1E04-4369-A6CE-742FD6E68C2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18" name="TextBox 17">
              <a:extLst>
                <a:ext uri="{FF2B5EF4-FFF2-40B4-BE49-F238E27FC236}">
                  <a16:creationId xmlns:a16="http://schemas.microsoft.com/office/drawing/2014/main" id="{D94E4F64-38B7-4871-BFF0-CAE160D5BCCB}"/>
                </a:ext>
              </a:extLst>
            </p:cNvPr>
            <p:cNvSpPr txBox="1"/>
            <p:nvPr/>
          </p:nvSpPr>
          <p:spPr>
            <a:xfrm>
              <a:off x="1676400" y="3084019"/>
              <a:ext cx="492443" cy="369332"/>
            </a:xfrm>
            <a:prstGeom prst="rect">
              <a:avLst/>
            </a:prstGeom>
            <a:noFill/>
          </p:spPr>
          <p:txBody>
            <a:bodyPr wrap="none" rtlCol="0">
              <a:spAutoFit/>
            </a:bodyPr>
            <a:lstStyle/>
            <a:p>
              <a:r>
                <a:rPr lang="en-US" sz="1800" dirty="0"/>
                <a:t>SP</a:t>
              </a:r>
            </a:p>
          </p:txBody>
        </p:sp>
        <p:cxnSp>
          <p:nvCxnSpPr>
            <p:cNvPr id="21" name="Straight Arrow Connector 20">
              <a:extLst>
                <a:ext uri="{FF2B5EF4-FFF2-40B4-BE49-F238E27FC236}">
                  <a16:creationId xmlns:a16="http://schemas.microsoft.com/office/drawing/2014/main" id="{8131B779-D35D-498F-902A-2A66D3C192DA}"/>
                </a:ext>
              </a:extLst>
            </p:cNvPr>
            <p:cNvCxnSpPr>
              <a:cxnSpLocks/>
              <a:stCxn id="17" idx="3"/>
              <a:endCxn id="58"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2" name="Straight Arrow Connector 21">
              <a:extLst>
                <a:ext uri="{FF2B5EF4-FFF2-40B4-BE49-F238E27FC236}">
                  <a16:creationId xmlns:a16="http://schemas.microsoft.com/office/drawing/2014/main" id="{D1DF53D4-3C5E-48BC-93E9-1F7CC070DBAB}"/>
                </a:ext>
              </a:extLst>
            </p:cNvPr>
            <p:cNvCxnSpPr>
              <a:cxnSpLocks/>
              <a:stCxn id="18" idx="3"/>
              <a:endCxn id="23" idx="1"/>
            </p:cNvCxnSpPr>
            <p:nvPr/>
          </p:nvCxnSpPr>
          <p:spPr bwMode="auto">
            <a:xfrm>
              <a:off x="2168843" y="3268685"/>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AB2FC002-E811-4892-8155-D59258A682AE}"/>
                </a:ext>
              </a:extLst>
            </p:cNvPr>
            <p:cNvSpPr txBox="1"/>
            <p:nvPr/>
          </p:nvSpPr>
          <p:spPr>
            <a:xfrm>
              <a:off x="2827961" y="3084019"/>
              <a:ext cx="552267" cy="369332"/>
            </a:xfrm>
            <a:prstGeom prst="rect">
              <a:avLst/>
            </a:prstGeom>
            <a:noFill/>
          </p:spPr>
          <p:txBody>
            <a:bodyPr wrap="none" rtlCol="0">
              <a:spAutoFit/>
            </a:bodyPr>
            <a:lstStyle/>
            <a:p>
              <a:r>
                <a:rPr lang="en-US" sz="1800" dirty="0"/>
                <a:t>112</a:t>
              </a:r>
            </a:p>
          </p:txBody>
        </p:sp>
        <p:sp>
          <p:nvSpPr>
            <p:cNvPr id="24" name="Right Brace 23">
              <a:extLst>
                <a:ext uri="{FF2B5EF4-FFF2-40B4-BE49-F238E27FC236}">
                  <a16:creationId xmlns:a16="http://schemas.microsoft.com/office/drawing/2014/main" id="{2770F285-E2D7-41C0-A0D8-400E207D6C00}"/>
                </a:ext>
              </a:extLst>
            </p:cNvPr>
            <p:cNvSpPr/>
            <p:nvPr/>
          </p:nvSpPr>
          <p:spPr bwMode="auto">
            <a:xfrm>
              <a:off x="5867400" y="3080450"/>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73A53278-1BAE-4620-94DA-F5DFC10A33BC}"/>
                </a:ext>
              </a:extLst>
            </p:cNvPr>
            <p:cNvSpPr txBox="1"/>
            <p:nvPr/>
          </p:nvSpPr>
          <p:spPr>
            <a:xfrm>
              <a:off x="6011123" y="3080450"/>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25023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027898"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 2</a:t>
            </a:r>
          </a:p>
        </p:txBody>
      </p:sp>
      <p:grpSp>
        <p:nvGrpSpPr>
          <p:cNvPr id="3" name="Group 2">
            <a:extLst>
              <a:ext uri="{FF2B5EF4-FFF2-40B4-BE49-F238E27FC236}">
                <a16:creationId xmlns:a16="http://schemas.microsoft.com/office/drawing/2014/main" id="{B7F3A6BE-238D-45BB-BB68-9FCD04985499}"/>
              </a:ext>
            </a:extLst>
          </p:cNvPr>
          <p:cNvGrpSpPr/>
          <p:nvPr/>
        </p:nvGrpSpPr>
        <p:grpSpPr>
          <a:xfrm>
            <a:off x="1676400" y="1981200"/>
            <a:ext cx="6019800" cy="4023360"/>
            <a:chOff x="1676400" y="1981200"/>
            <a:chExt cx="6019800" cy="4023360"/>
          </a:xfrm>
        </p:grpSpPr>
        <p:sp>
          <p:nvSpPr>
            <p:cNvPr id="8" name="Rectangle 4">
              <a:extLst>
                <a:ext uri="{FF2B5EF4-FFF2-40B4-BE49-F238E27FC236}">
                  <a16:creationId xmlns:a16="http://schemas.microsoft.com/office/drawing/2014/main" id="{64E7E17E-1F16-461E-942A-0E6C84B4B7A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9" name="TextBox 8">
              <a:extLst>
                <a:ext uri="{FF2B5EF4-FFF2-40B4-BE49-F238E27FC236}">
                  <a16:creationId xmlns:a16="http://schemas.microsoft.com/office/drawing/2014/main" id="{4071AFA4-6238-44DC-ADF8-388AA1F10F10}"/>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0" name="TextBox 9">
              <a:extLst>
                <a:ext uri="{FF2B5EF4-FFF2-40B4-BE49-F238E27FC236}">
                  <a16:creationId xmlns:a16="http://schemas.microsoft.com/office/drawing/2014/main" id="{05449F90-69B1-4B45-8E78-E82378F03532}"/>
                </a:ext>
              </a:extLst>
            </p:cNvPr>
            <p:cNvSpPr txBox="1"/>
            <p:nvPr/>
          </p:nvSpPr>
          <p:spPr>
            <a:xfrm>
              <a:off x="3429000" y="23511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1" name="TextBox 10">
              <a:extLst>
                <a:ext uri="{FF2B5EF4-FFF2-40B4-BE49-F238E27FC236}">
                  <a16:creationId xmlns:a16="http://schemas.microsoft.com/office/drawing/2014/main" id="{B091C663-1C9C-42A1-9FCD-809D78AF7874}"/>
                </a:ext>
              </a:extLst>
            </p:cNvPr>
            <p:cNvSpPr txBox="1"/>
            <p:nvPr/>
          </p:nvSpPr>
          <p:spPr>
            <a:xfrm>
              <a:off x="3429000" y="271692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2" name="TextBox 11">
              <a:extLst>
                <a:ext uri="{FF2B5EF4-FFF2-40B4-BE49-F238E27FC236}">
                  <a16:creationId xmlns:a16="http://schemas.microsoft.com/office/drawing/2014/main" id="{772AB42B-518F-4196-B780-18A3B16F3F7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3" name="TextBox 12">
              <a:extLst>
                <a:ext uri="{FF2B5EF4-FFF2-40B4-BE49-F238E27FC236}">
                  <a16:creationId xmlns:a16="http://schemas.microsoft.com/office/drawing/2014/main" id="{2C537F33-E839-42DB-9730-35D7BFF5A0FE}"/>
                </a:ext>
              </a:extLst>
            </p:cNvPr>
            <p:cNvSpPr txBox="1"/>
            <p:nvPr/>
          </p:nvSpPr>
          <p:spPr>
            <a:xfrm>
              <a:off x="2819400" y="2358913"/>
              <a:ext cx="569388" cy="369332"/>
            </a:xfrm>
            <a:prstGeom prst="rect">
              <a:avLst/>
            </a:prstGeom>
            <a:noFill/>
          </p:spPr>
          <p:txBody>
            <a:bodyPr wrap="none" rtlCol="0">
              <a:spAutoFit/>
            </a:bodyPr>
            <a:lstStyle/>
            <a:p>
              <a:r>
                <a:rPr lang="en-US" sz="1800" dirty="0"/>
                <a:t>104</a:t>
              </a:r>
            </a:p>
          </p:txBody>
        </p:sp>
        <p:sp>
          <p:nvSpPr>
            <p:cNvPr id="14" name="TextBox 13">
              <a:extLst>
                <a:ext uri="{FF2B5EF4-FFF2-40B4-BE49-F238E27FC236}">
                  <a16:creationId xmlns:a16="http://schemas.microsoft.com/office/drawing/2014/main" id="{066A7ABE-331E-449A-9696-039A6670B93F}"/>
                </a:ext>
              </a:extLst>
            </p:cNvPr>
            <p:cNvSpPr txBox="1"/>
            <p:nvPr/>
          </p:nvSpPr>
          <p:spPr>
            <a:xfrm>
              <a:off x="2819400" y="2729055"/>
              <a:ext cx="569388" cy="369332"/>
            </a:xfrm>
            <a:prstGeom prst="rect">
              <a:avLst/>
            </a:prstGeom>
            <a:noFill/>
          </p:spPr>
          <p:txBody>
            <a:bodyPr wrap="none" rtlCol="0">
              <a:spAutoFit/>
            </a:bodyPr>
            <a:lstStyle/>
            <a:p>
              <a:r>
                <a:rPr lang="en-US" sz="1800" dirty="0"/>
                <a:t>108</a:t>
              </a:r>
            </a:p>
          </p:txBody>
        </p:sp>
        <p:sp>
          <p:nvSpPr>
            <p:cNvPr id="15" name="TextBox 14">
              <a:extLst>
                <a:ext uri="{FF2B5EF4-FFF2-40B4-BE49-F238E27FC236}">
                  <a16:creationId xmlns:a16="http://schemas.microsoft.com/office/drawing/2014/main" id="{47A745BC-F413-43DB-9A9E-F3CB60D2227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6" name="TextBox 15">
              <a:extLst>
                <a:ext uri="{FF2B5EF4-FFF2-40B4-BE49-F238E27FC236}">
                  <a16:creationId xmlns:a16="http://schemas.microsoft.com/office/drawing/2014/main" id="{5FA43A9C-EA7E-4485-9A33-F90A3E46E0A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7" name="TextBox 16">
              <a:extLst>
                <a:ext uri="{FF2B5EF4-FFF2-40B4-BE49-F238E27FC236}">
                  <a16:creationId xmlns:a16="http://schemas.microsoft.com/office/drawing/2014/main" id="{760F751B-E945-472A-B7C0-CEC82D231ABE}"/>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8" name="TextBox 17">
              <a:extLst>
                <a:ext uri="{FF2B5EF4-FFF2-40B4-BE49-F238E27FC236}">
                  <a16:creationId xmlns:a16="http://schemas.microsoft.com/office/drawing/2014/main" id="{CB0B38BF-D5AC-483A-8B5D-4334074B8F15}"/>
                </a:ext>
              </a:extLst>
            </p:cNvPr>
            <p:cNvSpPr txBox="1"/>
            <p:nvPr/>
          </p:nvSpPr>
          <p:spPr>
            <a:xfrm>
              <a:off x="3429000" y="308852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50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23" name="TextBox 22">
              <a:extLst>
                <a:ext uri="{FF2B5EF4-FFF2-40B4-BE49-F238E27FC236}">
                  <a16:creationId xmlns:a16="http://schemas.microsoft.com/office/drawing/2014/main" id="{97017FBB-EFE0-4DF2-B0D0-790BA165AC4B}"/>
                </a:ext>
              </a:extLst>
            </p:cNvPr>
            <p:cNvSpPr txBox="1"/>
            <p:nvPr/>
          </p:nvSpPr>
          <p:spPr>
            <a:xfrm>
              <a:off x="2827961" y="3099197"/>
              <a:ext cx="552267" cy="369332"/>
            </a:xfrm>
            <a:prstGeom prst="rect">
              <a:avLst/>
            </a:prstGeom>
            <a:noFill/>
          </p:spPr>
          <p:txBody>
            <a:bodyPr wrap="none" rtlCol="0">
              <a:spAutoFit/>
            </a:bodyPr>
            <a:lstStyle/>
            <a:p>
              <a:r>
                <a:rPr lang="en-US" sz="1800" dirty="0"/>
                <a:t>112</a:t>
              </a:r>
            </a:p>
          </p:txBody>
        </p:sp>
        <p:sp>
          <p:nvSpPr>
            <p:cNvPr id="24" name="TextBox 23">
              <a:extLst>
                <a:ext uri="{FF2B5EF4-FFF2-40B4-BE49-F238E27FC236}">
                  <a16:creationId xmlns:a16="http://schemas.microsoft.com/office/drawing/2014/main" id="{318ED379-2E53-489D-AA52-D0D90F6A36B6}"/>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5" name="TextBox 24">
              <a:extLst>
                <a:ext uri="{FF2B5EF4-FFF2-40B4-BE49-F238E27FC236}">
                  <a16:creationId xmlns:a16="http://schemas.microsoft.com/office/drawing/2014/main" id="{291582FA-2B6A-43DA-95D7-C151F345AC1E}"/>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6" name="TextBox 25">
              <a:extLst>
                <a:ext uri="{FF2B5EF4-FFF2-40B4-BE49-F238E27FC236}">
                  <a16:creationId xmlns:a16="http://schemas.microsoft.com/office/drawing/2014/main" id="{5C0E98FB-1082-4532-896A-DCFF83CEF8B5}"/>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9" name="Straight Arrow Connector 28">
              <a:extLst>
                <a:ext uri="{FF2B5EF4-FFF2-40B4-BE49-F238E27FC236}">
                  <a16:creationId xmlns:a16="http://schemas.microsoft.com/office/drawing/2014/main" id="{73428077-2D9E-4238-A95B-1944941FE027}"/>
                </a:ext>
              </a:extLst>
            </p:cNvPr>
            <p:cNvCxnSpPr>
              <a:cxnSpLocks/>
              <a:stCxn id="25" idx="3"/>
              <a:endCxn id="12"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0" name="Straight Arrow Connector 29">
              <a:extLst>
                <a:ext uri="{FF2B5EF4-FFF2-40B4-BE49-F238E27FC236}">
                  <a16:creationId xmlns:a16="http://schemas.microsoft.com/office/drawing/2014/main" id="{441E35E7-D1E3-4761-B524-2C3230A088C9}"/>
                </a:ext>
              </a:extLst>
            </p:cNvPr>
            <p:cNvCxnSpPr>
              <a:cxnSpLocks/>
              <a:stCxn id="26" idx="3"/>
              <a:endCxn id="24"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7" name="Right Brace 26">
              <a:extLst>
                <a:ext uri="{FF2B5EF4-FFF2-40B4-BE49-F238E27FC236}">
                  <a16:creationId xmlns:a16="http://schemas.microsoft.com/office/drawing/2014/main" id="{3C431937-A267-4E65-8F1F-71F1DE133CF4}"/>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9BD300A6-8E24-4C77-9AA9-1985101F43B6}"/>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118979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4</a:t>
            </a:r>
          </a:p>
        </p:txBody>
      </p:sp>
      <p:grpSp>
        <p:nvGrpSpPr>
          <p:cNvPr id="3" name="Group 2">
            <a:extLst>
              <a:ext uri="{FF2B5EF4-FFF2-40B4-BE49-F238E27FC236}">
                <a16:creationId xmlns:a16="http://schemas.microsoft.com/office/drawing/2014/main" id="{F20D00B3-416E-4D26-8580-AFCE491A25AE}"/>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A36E8A51-7122-4D1A-AD03-F9A64B7E188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4E7BCCFB-1033-41BC-90D6-7CD239C3FE8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A752C42-5239-4B31-9FBB-218138842679}"/>
                </a:ext>
              </a:extLst>
            </p:cNvPr>
            <p:cNvSpPr txBox="1"/>
            <p:nvPr/>
          </p:nvSpPr>
          <p:spPr>
            <a:xfrm>
              <a:off x="3429000" y="23511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CC1C2F8A-A31F-40DA-B37B-AE061E176C49}"/>
                </a:ext>
              </a:extLst>
            </p:cNvPr>
            <p:cNvSpPr txBox="1"/>
            <p:nvPr/>
          </p:nvSpPr>
          <p:spPr>
            <a:xfrm>
              <a:off x="3429000" y="271856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BA4A5BE3-37D1-476E-B2AA-A80BB718788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A32CBB9E-CAE6-40BB-A96B-B10C66139355}"/>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61B88B15-A3FF-47AE-A7F4-2B6A69F9B848}"/>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C97C1A93-1DD5-4A03-92C0-89C0FF7C249E}"/>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DA6F3F2A-2A67-4CEF-9B91-5E579D139A1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FC541D60-FFAB-415B-9A11-215AA1DF409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AA465A4A-4712-45DB-91FA-BA8DD8460068}"/>
                </a:ext>
              </a:extLst>
            </p:cNvPr>
            <p:cNvSpPr txBox="1"/>
            <p:nvPr/>
          </p:nvSpPr>
          <p:spPr>
            <a:xfrm>
              <a:off x="3429000" y="308856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AD6B4EA7-0D94-42E5-A958-30BF0621B7FD}"/>
                </a:ext>
              </a:extLst>
            </p:cNvPr>
            <p:cNvSpPr txBox="1"/>
            <p:nvPr/>
          </p:nvSpPr>
          <p:spPr>
            <a:xfrm>
              <a:off x="3429000" y="345856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8558"/>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104 (address of y)</a:t>
              </a:r>
            </a:p>
          </p:txBody>
        </p:sp>
        <p:sp>
          <p:nvSpPr>
            <p:cNvPr id="26" name="TextBox 25">
              <a:extLst>
                <a:ext uri="{FF2B5EF4-FFF2-40B4-BE49-F238E27FC236}">
                  <a16:creationId xmlns:a16="http://schemas.microsoft.com/office/drawing/2014/main" id="{753FFEC2-7401-4F13-A8A1-D1216A78435D}"/>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97AB113-CD0A-409C-9EA1-C28F5EF34F4A}"/>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B0418953-409F-4B77-9E3A-D3D479D209F9}"/>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8F429D7A-401E-4304-B0FE-378EEF1EADA3}"/>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CA35EA84-2AD9-45B7-ADFA-CDD7859BB6AC}"/>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FAC0AC17-D213-4E5E-84A5-D9AE73370C4C}"/>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CDA2891E-7A87-4327-AC38-0A2049CE5D7C}"/>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B7B426D5-2208-4A68-9740-59E4AF70824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EFB6FF60-19BC-4105-BB1A-AF77A9CC7E7D}"/>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3798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48AC349-9E82-4EE0-827C-19D82A50A3F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6DBD809B-C90C-4301-9C95-97DA96ED7A3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3798689-F0F9-4F4A-A18A-B68B0D8A4DC9}"/>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E53A47AD-E556-40A5-AEB2-40EDE9542C8D}"/>
                </a:ext>
              </a:extLst>
            </p:cNvPr>
            <p:cNvSpPr txBox="1"/>
            <p:nvPr/>
          </p:nvSpPr>
          <p:spPr>
            <a:xfrm>
              <a:off x="3429000" y="23508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D4B7D9D7-6B04-4A1D-9B68-F889E6319A60}"/>
                </a:ext>
              </a:extLst>
            </p:cNvPr>
            <p:cNvSpPr txBox="1"/>
            <p:nvPr/>
          </p:nvSpPr>
          <p:spPr>
            <a:xfrm>
              <a:off x="3429000" y="271993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9DC1BBB1-2834-475E-8801-94C63CB301DC}"/>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8BAD978A-DF85-44B3-BED2-D503AA5E0B63}"/>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86ED5352-0125-4414-9014-27A24B274233}"/>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5BC1B803-459D-4E38-A536-2A5D49DC1216}"/>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CF307299-7F5D-4259-976A-8DB8B4A12393}"/>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C94502DE-4958-4CA7-8A83-1E2DC89054CF}"/>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702F4D81-3828-4CB0-A707-69CEC3136E0E}"/>
                </a:ext>
              </a:extLst>
            </p:cNvPr>
            <p:cNvSpPr txBox="1"/>
            <p:nvPr/>
          </p:nvSpPr>
          <p:spPr>
            <a:xfrm>
              <a:off x="3429000" y="30876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1" name="TextBox 20">
              <a:extLst>
                <a:ext uri="{FF2B5EF4-FFF2-40B4-BE49-F238E27FC236}">
                  <a16:creationId xmlns:a16="http://schemas.microsoft.com/office/drawing/2014/main" id="{877C86FD-1DAB-45E0-8ED5-D5BF20F65544}"/>
                </a:ext>
              </a:extLst>
            </p:cNvPr>
            <p:cNvSpPr txBox="1"/>
            <p:nvPr/>
          </p:nvSpPr>
          <p:spPr>
            <a:xfrm>
              <a:off x="3429000" y="345588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 (constant integer)</a:t>
              </a:r>
            </a:p>
          </p:txBody>
        </p:sp>
        <p:sp>
          <p:nvSpPr>
            <p:cNvPr id="9" name="TextBox 8">
              <a:extLst>
                <a:ext uri="{FF2B5EF4-FFF2-40B4-BE49-F238E27FC236}">
                  <a16:creationId xmlns:a16="http://schemas.microsoft.com/office/drawing/2014/main" id="{FBB0E40A-CA9E-4E74-84C5-20F44111EF5A}"/>
                </a:ext>
              </a:extLst>
            </p:cNvPr>
            <p:cNvSpPr txBox="1"/>
            <p:nvPr/>
          </p:nvSpPr>
          <p:spPr>
            <a:xfrm>
              <a:off x="3429000" y="382379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 (value of y)</a:t>
              </a:r>
            </a:p>
          </p:txBody>
        </p:sp>
        <p:sp>
          <p:nvSpPr>
            <p:cNvPr id="26" name="TextBox 25">
              <a:extLst>
                <a:ext uri="{FF2B5EF4-FFF2-40B4-BE49-F238E27FC236}">
                  <a16:creationId xmlns:a16="http://schemas.microsoft.com/office/drawing/2014/main" id="{6249F577-F09C-4DE0-A8B5-A208E12630D6}"/>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7" name="TextBox 26">
              <a:extLst>
                <a:ext uri="{FF2B5EF4-FFF2-40B4-BE49-F238E27FC236}">
                  <a16:creationId xmlns:a16="http://schemas.microsoft.com/office/drawing/2014/main" id="{F33CE83E-1ED5-4A3E-A322-0898D66F29E7}"/>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8" name="TextBox 27">
              <a:extLst>
                <a:ext uri="{FF2B5EF4-FFF2-40B4-BE49-F238E27FC236}">
                  <a16:creationId xmlns:a16="http://schemas.microsoft.com/office/drawing/2014/main" id="{83E3C2DF-B0FC-45A7-8931-F0125CAC4D74}"/>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9" name="TextBox 28">
              <a:extLst>
                <a:ext uri="{FF2B5EF4-FFF2-40B4-BE49-F238E27FC236}">
                  <a16:creationId xmlns:a16="http://schemas.microsoft.com/office/drawing/2014/main" id="{1AA912E5-452C-4DA7-8107-D73E480FC7C5}"/>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0" name="TextBox 29">
              <a:extLst>
                <a:ext uri="{FF2B5EF4-FFF2-40B4-BE49-F238E27FC236}">
                  <a16:creationId xmlns:a16="http://schemas.microsoft.com/office/drawing/2014/main" id="{4D2AF966-FFC4-48AA-80CC-5D78BA670767}"/>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33" name="Straight Arrow Connector 32">
              <a:extLst>
                <a:ext uri="{FF2B5EF4-FFF2-40B4-BE49-F238E27FC236}">
                  <a16:creationId xmlns:a16="http://schemas.microsoft.com/office/drawing/2014/main" id="{1756FAF9-0AE9-4DDD-8F26-F6354CB07038}"/>
                </a:ext>
              </a:extLst>
            </p:cNvPr>
            <p:cNvCxnSpPr>
              <a:cxnSpLocks/>
              <a:stCxn id="29"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4" name="Straight Arrow Connector 33">
              <a:extLst>
                <a:ext uri="{FF2B5EF4-FFF2-40B4-BE49-F238E27FC236}">
                  <a16:creationId xmlns:a16="http://schemas.microsoft.com/office/drawing/2014/main" id="{DB62BA50-5937-4ABE-8875-8A8E2AF89BA1}"/>
                </a:ext>
              </a:extLst>
            </p:cNvPr>
            <p:cNvCxnSpPr>
              <a:cxnSpLocks/>
              <a:stCxn id="30" idx="3"/>
              <a:endCxn id="28"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31" name="Right Brace 30">
              <a:extLst>
                <a:ext uri="{FF2B5EF4-FFF2-40B4-BE49-F238E27FC236}">
                  <a16:creationId xmlns:a16="http://schemas.microsoft.com/office/drawing/2014/main" id="{AB6DB393-1A1D-40E6-9323-6D59B9AD4553}"/>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67EAA9BC-6691-43FB-8AF6-71B768CE5A14}"/>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001513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MUL</a:t>
            </a:r>
          </a:p>
        </p:txBody>
      </p:sp>
      <p:grpSp>
        <p:nvGrpSpPr>
          <p:cNvPr id="3" name="Group 2">
            <a:extLst>
              <a:ext uri="{FF2B5EF4-FFF2-40B4-BE49-F238E27FC236}">
                <a16:creationId xmlns:a16="http://schemas.microsoft.com/office/drawing/2014/main" id="{D8B2CD4B-300E-4C3B-9714-7DE45F2BC089}"/>
              </a:ext>
            </a:extLst>
          </p:cNvPr>
          <p:cNvGrpSpPr/>
          <p:nvPr/>
        </p:nvGrpSpPr>
        <p:grpSpPr>
          <a:xfrm>
            <a:off x="1676400" y="1981200"/>
            <a:ext cx="6019800" cy="4023360"/>
            <a:chOff x="1676400" y="1981200"/>
            <a:chExt cx="6019800" cy="4023360"/>
          </a:xfrm>
        </p:grpSpPr>
        <p:sp>
          <p:nvSpPr>
            <p:cNvPr id="10" name="Rectangle 4">
              <a:extLst>
                <a:ext uri="{FF2B5EF4-FFF2-40B4-BE49-F238E27FC236}">
                  <a16:creationId xmlns:a16="http://schemas.microsoft.com/office/drawing/2014/main" id="{00AAD1ED-1DE7-4503-80E9-2CBBD301581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A115752C-2B47-4665-B1D7-58085B2F8838}"/>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2" name="TextBox 11">
              <a:extLst>
                <a:ext uri="{FF2B5EF4-FFF2-40B4-BE49-F238E27FC236}">
                  <a16:creationId xmlns:a16="http://schemas.microsoft.com/office/drawing/2014/main" id="{D6B14104-8A4F-4CA5-9B13-C9B60857566E}"/>
                </a:ext>
              </a:extLst>
            </p:cNvPr>
            <p:cNvSpPr txBox="1"/>
            <p:nvPr/>
          </p:nvSpPr>
          <p:spPr>
            <a:xfrm>
              <a:off x="3429000" y="2351773"/>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3EADEF57-A12E-4FF9-908D-3A60BFB8EE76}"/>
                </a:ext>
              </a:extLst>
            </p:cNvPr>
            <p:cNvSpPr txBox="1"/>
            <p:nvPr/>
          </p:nvSpPr>
          <p:spPr>
            <a:xfrm>
              <a:off x="3429000" y="272234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11A6061C-0F39-48F7-B5E4-4418645C8899}"/>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C1162735-FFA9-4015-A51D-3D721A4FE67C}"/>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C9D3B718-0217-4EB7-AABB-9AE9FD8CDB80}"/>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F1D55266-75AF-4D31-8841-EC2A618FD304}"/>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0140540E-F261-4882-AC65-6797DA28FF8C}"/>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53F9B0-2E85-4CF1-8C79-1F89F1DF5A4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3B783958-0334-4356-8AC3-13C48F802744}"/>
                </a:ext>
              </a:extLst>
            </p:cNvPr>
            <p:cNvSpPr txBox="1"/>
            <p:nvPr/>
          </p:nvSpPr>
          <p:spPr>
            <a:xfrm>
              <a:off x="3429000" y="3092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830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28" name="TextBox 27">
              <a:extLst>
                <a:ext uri="{FF2B5EF4-FFF2-40B4-BE49-F238E27FC236}">
                  <a16:creationId xmlns:a16="http://schemas.microsoft.com/office/drawing/2014/main" id="{45BA07CD-9A2C-4656-BFB4-6336F6E8F6AC}"/>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9" name="TextBox 28">
              <a:extLst>
                <a:ext uri="{FF2B5EF4-FFF2-40B4-BE49-F238E27FC236}">
                  <a16:creationId xmlns:a16="http://schemas.microsoft.com/office/drawing/2014/main" id="{7BCC15B7-792A-482F-B4B8-486F60E5239E}"/>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30" name="TextBox 29">
              <a:extLst>
                <a:ext uri="{FF2B5EF4-FFF2-40B4-BE49-F238E27FC236}">
                  <a16:creationId xmlns:a16="http://schemas.microsoft.com/office/drawing/2014/main" id="{6668CE84-5293-411F-BAA3-7AEAACE565E9}"/>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31" name="TextBox 30">
              <a:extLst>
                <a:ext uri="{FF2B5EF4-FFF2-40B4-BE49-F238E27FC236}">
                  <a16:creationId xmlns:a16="http://schemas.microsoft.com/office/drawing/2014/main" id="{9499E818-7141-4AA4-8ECE-0CFDABB8E5DA}"/>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34" name="Straight Arrow Connector 33">
              <a:extLst>
                <a:ext uri="{FF2B5EF4-FFF2-40B4-BE49-F238E27FC236}">
                  <a16:creationId xmlns:a16="http://schemas.microsoft.com/office/drawing/2014/main" id="{B8E9D609-598F-453E-9801-1F5F51272CB9}"/>
                </a:ext>
              </a:extLst>
            </p:cNvPr>
            <p:cNvCxnSpPr>
              <a:cxnSpLocks/>
              <a:stCxn id="3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D9124E30-CC57-44EF-A525-950B1397A60F}"/>
                </a:ext>
              </a:extLst>
            </p:cNvPr>
            <p:cNvCxnSpPr>
              <a:cxnSpLocks/>
              <a:stCxn id="31" idx="3"/>
              <a:endCxn id="29"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6C97930C-E16A-47DE-8EB8-70D14A1B782A}"/>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5B9499AD-7C9D-46BE-B823-89EA63D09137}"/>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06458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LDGADDR 8</a:t>
            </a:r>
          </a:p>
        </p:txBody>
      </p:sp>
      <p:grpSp>
        <p:nvGrpSpPr>
          <p:cNvPr id="3" name="Group 2">
            <a:extLst>
              <a:ext uri="{FF2B5EF4-FFF2-40B4-BE49-F238E27FC236}">
                <a16:creationId xmlns:a16="http://schemas.microsoft.com/office/drawing/2014/main" id="{1EFBBD1F-0C68-4E97-8EAF-0E32C999FD0A}"/>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1D074C13-EE88-4621-B8FF-E398110A06B2}"/>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557A9A00-A6CE-4ADB-9155-EBACB42EC42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230F2759-14C9-4086-BE74-2AF4E325EA84}"/>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795024DD-2699-4EC9-A2A6-3037CD669F23}"/>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DC7B04DB-F42D-415F-B046-93BB71227468}"/>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65CE3D93-D7AB-4D26-BF93-B267BB419E9B}"/>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0A1449A9-14D0-497D-B40B-2E367C2D3767}"/>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A3EE9004-117F-49A9-B712-33DAA1FB9127}"/>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514CCA2C-7C10-4340-AB7B-A9A342021E1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128A48B1-F06C-459B-8E41-BE5FB9607261}"/>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3E552E0B-3839-4F74-8FB2-720861DADB35}"/>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515954BC-877B-4505-9FE4-980A7CBF168E}"/>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108 (address of z)</a:t>
              </a:r>
            </a:p>
          </p:txBody>
        </p:sp>
        <p:sp>
          <p:nvSpPr>
            <p:cNvPr id="21" name="TextBox 20">
              <a:extLst>
                <a:ext uri="{FF2B5EF4-FFF2-40B4-BE49-F238E27FC236}">
                  <a16:creationId xmlns:a16="http://schemas.microsoft.com/office/drawing/2014/main" id="{F6D28C0E-21CD-4392-9753-58B95A47B293}"/>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2E84FD5B-76C5-4922-ABE9-13363EDF92B8}"/>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4E9B722D-4652-4CEE-A71E-C2C83E3D543C}"/>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8314BAB9-3FDD-4C3D-ADBD-87FB0361FF4A}"/>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D2008275-7804-4757-8253-F8833FCB929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63C452AA-1948-4860-AD22-098A86365500}"/>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FDCF1F18-9E9B-4457-A420-9546B8D76077}"/>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442584E8-A3AD-40B6-ACB2-0D770F249866}"/>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B39C4CAD-1E85-4386-A13F-43104C6853AB}"/>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079070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C76E92D2-5EE6-4911-ACDC-BB25B6F41DC2}"/>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DE58B412-E5FF-4F7C-B3AC-D460BB6ED3DE}"/>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71E8CAB9-131F-4267-B65E-64116FEE2FC5}"/>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4422DD60-8BB8-46C1-840A-97D45A28C148}"/>
                </a:ext>
              </a:extLst>
            </p:cNvPr>
            <p:cNvSpPr txBox="1"/>
            <p:nvPr/>
          </p:nvSpPr>
          <p:spPr>
            <a:xfrm>
              <a:off x="3429000" y="235152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C74DBE82-1757-44A4-A455-067FF1D42095}"/>
                </a:ext>
              </a:extLst>
            </p:cNvPr>
            <p:cNvSpPr txBox="1"/>
            <p:nvPr/>
          </p:nvSpPr>
          <p:spPr>
            <a:xfrm>
              <a:off x="3429000" y="271922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75478D8A-6AF4-4961-8AB1-135137939CCB}"/>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41F550DB-B324-4084-B3B7-55E2024A066D}"/>
                </a:ext>
              </a:extLst>
            </p:cNvPr>
            <p:cNvSpPr txBox="1"/>
            <p:nvPr/>
          </p:nvSpPr>
          <p:spPr>
            <a:xfrm>
              <a:off x="2819400" y="23573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9F84D1B2-CF79-4E39-8EA0-DAA4372FF970}"/>
                </a:ext>
              </a:extLst>
            </p:cNvPr>
            <p:cNvSpPr txBox="1"/>
            <p:nvPr/>
          </p:nvSpPr>
          <p:spPr>
            <a:xfrm>
              <a:off x="2819400" y="2725857"/>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F81BE72-DCE3-4C66-885D-FE95F0251FDF}"/>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4E6D148B-BAEE-40B5-AED5-29DEE241C67E}"/>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F4C3A42C-DDBF-4BE6-AAA7-3DB5296390D3}"/>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A07F5351-0A92-4DBD-A856-41987A6DEAAB}"/>
                </a:ext>
              </a:extLst>
            </p:cNvPr>
            <p:cNvSpPr txBox="1"/>
            <p:nvPr/>
          </p:nvSpPr>
          <p:spPr>
            <a:xfrm>
              <a:off x="3429000" y="308691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20" name="TextBox 19">
              <a:extLst>
                <a:ext uri="{FF2B5EF4-FFF2-40B4-BE49-F238E27FC236}">
                  <a16:creationId xmlns:a16="http://schemas.microsoft.com/office/drawing/2014/main" id="{D170FE41-D3E5-42B1-BF64-97F1D15A530B}"/>
                </a:ext>
              </a:extLst>
            </p:cNvPr>
            <p:cNvSpPr txBox="1"/>
            <p:nvPr/>
          </p:nvSpPr>
          <p:spPr>
            <a:xfrm>
              <a:off x="3429000" y="3454616"/>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 (product)</a:t>
              </a:r>
            </a:p>
          </p:txBody>
        </p:sp>
        <p:sp>
          <p:nvSpPr>
            <p:cNvPr id="8" name="TextBox 7">
              <a:extLst>
                <a:ext uri="{FF2B5EF4-FFF2-40B4-BE49-F238E27FC236}">
                  <a16:creationId xmlns:a16="http://schemas.microsoft.com/office/drawing/2014/main" id="{DD7E2E73-17DC-4EE1-8666-C7B089459CA1}"/>
                </a:ext>
              </a:extLst>
            </p:cNvPr>
            <p:cNvSpPr txBox="1"/>
            <p:nvPr/>
          </p:nvSpPr>
          <p:spPr>
            <a:xfrm>
              <a:off x="3429000" y="382321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 (value of z)</a:t>
              </a:r>
            </a:p>
          </p:txBody>
        </p:sp>
        <p:sp>
          <p:nvSpPr>
            <p:cNvPr id="21" name="TextBox 20">
              <a:extLst>
                <a:ext uri="{FF2B5EF4-FFF2-40B4-BE49-F238E27FC236}">
                  <a16:creationId xmlns:a16="http://schemas.microsoft.com/office/drawing/2014/main" id="{04360A23-1066-4807-9F52-1363828D3D8A}"/>
                </a:ext>
              </a:extLst>
            </p:cNvPr>
            <p:cNvSpPr txBox="1"/>
            <p:nvPr/>
          </p:nvSpPr>
          <p:spPr>
            <a:xfrm>
              <a:off x="2827961" y="3094400"/>
              <a:ext cx="552267" cy="369332"/>
            </a:xfrm>
            <a:prstGeom prst="rect">
              <a:avLst/>
            </a:prstGeom>
            <a:noFill/>
          </p:spPr>
          <p:txBody>
            <a:bodyPr wrap="none" rtlCol="0">
              <a:spAutoFit/>
            </a:bodyPr>
            <a:lstStyle/>
            <a:p>
              <a:r>
                <a:rPr lang="en-US" sz="1800" dirty="0"/>
                <a:t>112</a:t>
              </a:r>
            </a:p>
          </p:txBody>
        </p:sp>
        <p:sp>
          <p:nvSpPr>
            <p:cNvPr id="22" name="TextBox 21">
              <a:extLst>
                <a:ext uri="{FF2B5EF4-FFF2-40B4-BE49-F238E27FC236}">
                  <a16:creationId xmlns:a16="http://schemas.microsoft.com/office/drawing/2014/main" id="{A55DE637-A748-4009-BF4E-6F81B75FF784}"/>
                </a:ext>
              </a:extLst>
            </p:cNvPr>
            <p:cNvSpPr txBox="1"/>
            <p:nvPr/>
          </p:nvSpPr>
          <p:spPr>
            <a:xfrm>
              <a:off x="2827961" y="3462943"/>
              <a:ext cx="552267" cy="369332"/>
            </a:xfrm>
            <a:prstGeom prst="rect">
              <a:avLst/>
            </a:prstGeom>
            <a:noFill/>
          </p:spPr>
          <p:txBody>
            <a:bodyPr wrap="none" rtlCol="0">
              <a:spAutoFit/>
            </a:bodyPr>
            <a:lstStyle/>
            <a:p>
              <a:r>
                <a:rPr lang="en-US" sz="1800" dirty="0"/>
                <a:t>116</a:t>
              </a:r>
            </a:p>
          </p:txBody>
        </p:sp>
        <p:sp>
          <p:nvSpPr>
            <p:cNvPr id="23" name="TextBox 22">
              <a:extLst>
                <a:ext uri="{FF2B5EF4-FFF2-40B4-BE49-F238E27FC236}">
                  <a16:creationId xmlns:a16="http://schemas.microsoft.com/office/drawing/2014/main" id="{11B22614-5B6F-422A-9359-68AE3D34F795}"/>
                </a:ext>
              </a:extLst>
            </p:cNvPr>
            <p:cNvSpPr txBox="1"/>
            <p:nvPr/>
          </p:nvSpPr>
          <p:spPr>
            <a:xfrm>
              <a:off x="2819400" y="3831487"/>
              <a:ext cx="569388" cy="369332"/>
            </a:xfrm>
            <a:prstGeom prst="rect">
              <a:avLst/>
            </a:prstGeom>
            <a:noFill/>
          </p:spPr>
          <p:txBody>
            <a:bodyPr wrap="none" rtlCol="0">
              <a:spAutoFit/>
            </a:bodyPr>
            <a:lstStyle/>
            <a:p>
              <a:r>
                <a:rPr lang="en-US" sz="1800" dirty="0"/>
                <a:t>120</a:t>
              </a:r>
            </a:p>
          </p:txBody>
        </p:sp>
        <p:sp>
          <p:nvSpPr>
            <p:cNvPr id="24" name="TextBox 23">
              <a:extLst>
                <a:ext uri="{FF2B5EF4-FFF2-40B4-BE49-F238E27FC236}">
                  <a16:creationId xmlns:a16="http://schemas.microsoft.com/office/drawing/2014/main" id="{5BAEC01F-46BE-4041-89F2-4D548895419C}"/>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5" name="TextBox 24">
              <a:extLst>
                <a:ext uri="{FF2B5EF4-FFF2-40B4-BE49-F238E27FC236}">
                  <a16:creationId xmlns:a16="http://schemas.microsoft.com/office/drawing/2014/main" id="{BCF06040-EB0F-4005-87BA-4D11CFF0B961}"/>
                </a:ext>
              </a:extLst>
            </p:cNvPr>
            <p:cNvSpPr txBox="1"/>
            <p:nvPr/>
          </p:nvSpPr>
          <p:spPr>
            <a:xfrm>
              <a:off x="1676400" y="3831487"/>
              <a:ext cx="492443" cy="369332"/>
            </a:xfrm>
            <a:prstGeom prst="rect">
              <a:avLst/>
            </a:prstGeom>
            <a:noFill/>
          </p:spPr>
          <p:txBody>
            <a:bodyPr wrap="none" rtlCol="0">
              <a:spAutoFit/>
            </a:bodyPr>
            <a:lstStyle/>
            <a:p>
              <a:r>
                <a:rPr lang="en-US" sz="1800" dirty="0"/>
                <a:t>SP</a:t>
              </a:r>
            </a:p>
          </p:txBody>
        </p:sp>
        <p:cxnSp>
          <p:nvCxnSpPr>
            <p:cNvPr id="28" name="Straight Arrow Connector 27">
              <a:extLst>
                <a:ext uri="{FF2B5EF4-FFF2-40B4-BE49-F238E27FC236}">
                  <a16:creationId xmlns:a16="http://schemas.microsoft.com/office/drawing/2014/main" id="{BFDB37C7-4317-4DBF-8822-9306F806A276}"/>
                </a:ext>
              </a:extLst>
            </p:cNvPr>
            <p:cNvCxnSpPr>
              <a:cxnSpLocks/>
              <a:stCxn id="24"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9" name="Straight Arrow Connector 28">
              <a:extLst>
                <a:ext uri="{FF2B5EF4-FFF2-40B4-BE49-F238E27FC236}">
                  <a16:creationId xmlns:a16="http://schemas.microsoft.com/office/drawing/2014/main" id="{958363CF-A014-42D1-BA7F-D8F194BDFC2C}"/>
                </a:ext>
              </a:extLst>
            </p:cNvPr>
            <p:cNvCxnSpPr>
              <a:cxnSpLocks/>
              <a:stCxn id="25" idx="3"/>
              <a:endCxn id="23" idx="1"/>
            </p:cNvCxnSpPr>
            <p:nvPr/>
          </p:nvCxnSpPr>
          <p:spPr bwMode="auto">
            <a:xfrm>
              <a:off x="2168843" y="401615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6" name="Right Brace 25">
              <a:extLst>
                <a:ext uri="{FF2B5EF4-FFF2-40B4-BE49-F238E27FC236}">
                  <a16:creationId xmlns:a16="http://schemas.microsoft.com/office/drawing/2014/main" id="{02EAEFFE-D2EE-4265-967C-3FC93ABF6C05}"/>
                </a:ext>
              </a:extLst>
            </p:cNvPr>
            <p:cNvSpPr/>
            <p:nvPr/>
          </p:nvSpPr>
          <p:spPr bwMode="auto">
            <a:xfrm>
              <a:off x="5867400" y="3080450"/>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7" name="TextBox 26">
              <a:extLst>
                <a:ext uri="{FF2B5EF4-FFF2-40B4-BE49-F238E27FC236}">
                  <a16:creationId xmlns:a16="http://schemas.microsoft.com/office/drawing/2014/main" id="{7B883857-8DE5-4825-8357-4927F7630A9C}"/>
                </a:ext>
              </a:extLst>
            </p:cNvPr>
            <p:cNvSpPr txBox="1"/>
            <p:nvPr/>
          </p:nvSpPr>
          <p:spPr>
            <a:xfrm>
              <a:off x="6011123" y="344442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93918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197EDDDC-6F9C-45E3-9648-B666F079B1CE}" type="slidenum">
              <a:rPr lang="en-US" smtClean="0"/>
              <a:pPr/>
              <a:t>3</a:t>
            </a:fld>
            <a:endParaRPr lang="en-US" dirty="0"/>
          </a:p>
        </p:txBody>
      </p:sp>
      <p:sp>
        <p:nvSpPr>
          <p:cNvPr id="5124" name="Rectangle 2"/>
          <p:cNvSpPr>
            <a:spLocks noGrp="1" noChangeArrowheads="1"/>
          </p:cNvSpPr>
          <p:nvPr>
            <p:ph type="title"/>
          </p:nvPr>
        </p:nvSpPr>
        <p:spPr/>
        <p:txBody>
          <a:bodyPr/>
          <a:lstStyle/>
          <a:p>
            <a:r>
              <a:rPr lang="en-US" dirty="0"/>
              <a:t>Representing Primitive Types</a:t>
            </a:r>
            <a:endParaRPr lang="en-US" sz="2600" dirty="0"/>
          </a:p>
        </p:txBody>
      </p:sp>
      <p:sp>
        <p:nvSpPr>
          <p:cNvPr id="5125" name="Rectangle 3"/>
          <p:cNvSpPr>
            <a:spLocks noGrp="1" noChangeArrowheads="1"/>
          </p:cNvSpPr>
          <p:nvPr>
            <p:ph type="body" idx="1"/>
          </p:nvPr>
        </p:nvSpPr>
        <p:spPr/>
        <p:txBody>
          <a:bodyPr/>
          <a:lstStyle/>
          <a:p>
            <a:r>
              <a:rPr lang="en-US" dirty="0">
                <a:cs typeface="Arial" pitchFamily="34" charset="0"/>
              </a:rPr>
              <a:t>Boolean values are represented in a single byte.</a:t>
            </a:r>
          </a:p>
          <a:p>
            <a:pPr lvl="1"/>
            <a:r>
              <a:rPr lang="en-US" dirty="0">
                <a:cs typeface="Arial" pitchFamily="34" charset="0"/>
              </a:rPr>
              <a:t>0 means false.</a:t>
            </a:r>
          </a:p>
          <a:p>
            <a:pPr lvl="1"/>
            <a:r>
              <a:rPr lang="en-US" dirty="0">
                <a:cs typeface="Arial" pitchFamily="34" charset="0"/>
              </a:rPr>
              <a:t>Any nonzero value is interpreted as true.</a:t>
            </a:r>
          </a:p>
          <a:p>
            <a:r>
              <a:rPr lang="en-US" dirty="0">
                <a:cs typeface="Arial" pitchFamily="34" charset="0"/>
              </a:rPr>
              <a:t>Character values (Unicode subset) use 2 bytes.</a:t>
            </a:r>
          </a:p>
          <a:p>
            <a:pPr lvl="1"/>
            <a:r>
              <a:rPr lang="en-US" dirty="0">
                <a:cs typeface="Arial" pitchFamily="34" charset="0"/>
              </a:rPr>
              <a:t>Unicode Basic Multilingual Plane (Plane 0)</a:t>
            </a:r>
          </a:p>
          <a:p>
            <a:pPr lvl="1"/>
            <a:r>
              <a:rPr lang="en-US" dirty="0"/>
              <a:t>Code points range from U+0000 to U+FFFF</a:t>
            </a:r>
            <a:endParaRPr lang="en-US" dirty="0">
              <a:cs typeface="Arial" pitchFamily="34" charset="0"/>
            </a:endParaRPr>
          </a:p>
          <a:p>
            <a:r>
              <a:rPr lang="en-US" dirty="0">
                <a:cs typeface="Arial" pitchFamily="34" charset="0"/>
              </a:rPr>
              <a:t>Integer values use a word.</a:t>
            </a:r>
          </a:p>
          <a:p>
            <a:pPr lvl="1"/>
            <a:r>
              <a:rPr lang="en-US" dirty="0">
                <a:cs typeface="Arial" pitchFamily="34" charset="0"/>
              </a:rPr>
              <a:t>32-bit 2’s complement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567C2334-23BC-49FA-BD6A-65ACEBD5BDC1}"/>
              </a:ext>
            </a:extLst>
          </p:cNvPr>
          <p:cNvGrpSpPr/>
          <p:nvPr/>
        </p:nvGrpSpPr>
        <p:grpSpPr>
          <a:xfrm>
            <a:off x="1676400" y="1981200"/>
            <a:ext cx="6019800" cy="4023360"/>
            <a:chOff x="1676400" y="1981200"/>
            <a:chExt cx="6019800" cy="4023360"/>
          </a:xfrm>
        </p:grpSpPr>
        <p:sp>
          <p:nvSpPr>
            <p:cNvPr id="9" name="Rectangle 4">
              <a:extLst>
                <a:ext uri="{FF2B5EF4-FFF2-40B4-BE49-F238E27FC236}">
                  <a16:creationId xmlns:a16="http://schemas.microsoft.com/office/drawing/2014/main" id="{E05C0EF2-D471-41BC-8BDD-2F6E53DF357C}"/>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0" name="TextBox 9">
              <a:extLst>
                <a:ext uri="{FF2B5EF4-FFF2-40B4-BE49-F238E27FC236}">
                  <a16:creationId xmlns:a16="http://schemas.microsoft.com/office/drawing/2014/main" id="{A6985EAC-7763-48C3-82C1-1CFE4A1EF33F}"/>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11" name="TextBox 10">
              <a:extLst>
                <a:ext uri="{FF2B5EF4-FFF2-40B4-BE49-F238E27FC236}">
                  <a16:creationId xmlns:a16="http://schemas.microsoft.com/office/drawing/2014/main" id="{FD929A0C-BC78-4CD7-B271-A30E3ED9771A}"/>
                </a:ext>
              </a:extLst>
            </p:cNvPr>
            <p:cNvSpPr txBox="1"/>
            <p:nvPr/>
          </p:nvSpPr>
          <p:spPr>
            <a:xfrm>
              <a:off x="3429000" y="235147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2" name="TextBox 11">
              <a:extLst>
                <a:ext uri="{FF2B5EF4-FFF2-40B4-BE49-F238E27FC236}">
                  <a16:creationId xmlns:a16="http://schemas.microsoft.com/office/drawing/2014/main" id="{563EA97E-2DB3-49FA-9383-3AEE17D9813A}"/>
                </a:ext>
              </a:extLst>
            </p:cNvPr>
            <p:cNvSpPr txBox="1"/>
            <p:nvPr/>
          </p:nvSpPr>
          <p:spPr>
            <a:xfrm>
              <a:off x="3429000" y="2719112"/>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3" name="TextBox 12">
              <a:extLst>
                <a:ext uri="{FF2B5EF4-FFF2-40B4-BE49-F238E27FC236}">
                  <a16:creationId xmlns:a16="http://schemas.microsoft.com/office/drawing/2014/main" id="{62DF48D9-FAE7-41EC-8414-77D6108D523A}"/>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4" name="TextBox 13">
              <a:extLst>
                <a:ext uri="{FF2B5EF4-FFF2-40B4-BE49-F238E27FC236}">
                  <a16:creationId xmlns:a16="http://schemas.microsoft.com/office/drawing/2014/main" id="{10FCEF23-8165-4EC6-88E9-CE6DC04CAB6E}"/>
                </a:ext>
              </a:extLst>
            </p:cNvPr>
            <p:cNvSpPr txBox="1"/>
            <p:nvPr/>
          </p:nvSpPr>
          <p:spPr>
            <a:xfrm>
              <a:off x="2819400" y="2358914"/>
              <a:ext cx="569388" cy="369332"/>
            </a:xfrm>
            <a:prstGeom prst="rect">
              <a:avLst/>
            </a:prstGeom>
            <a:noFill/>
          </p:spPr>
          <p:txBody>
            <a:bodyPr wrap="none" rtlCol="0">
              <a:spAutoFit/>
            </a:bodyPr>
            <a:lstStyle/>
            <a:p>
              <a:r>
                <a:rPr lang="en-US" sz="1800" dirty="0"/>
                <a:t>104</a:t>
              </a:r>
            </a:p>
          </p:txBody>
        </p:sp>
        <p:sp>
          <p:nvSpPr>
            <p:cNvPr id="15" name="TextBox 14">
              <a:extLst>
                <a:ext uri="{FF2B5EF4-FFF2-40B4-BE49-F238E27FC236}">
                  <a16:creationId xmlns:a16="http://schemas.microsoft.com/office/drawing/2014/main" id="{EF2DF499-B54D-4F37-9169-A74E031A45F4}"/>
                </a:ext>
              </a:extLst>
            </p:cNvPr>
            <p:cNvSpPr txBox="1"/>
            <p:nvPr/>
          </p:nvSpPr>
          <p:spPr>
            <a:xfrm>
              <a:off x="2819400" y="2729056"/>
              <a:ext cx="569388" cy="369332"/>
            </a:xfrm>
            <a:prstGeom prst="rect">
              <a:avLst/>
            </a:prstGeom>
            <a:noFill/>
          </p:spPr>
          <p:txBody>
            <a:bodyPr wrap="none" rtlCol="0">
              <a:spAutoFit/>
            </a:bodyPr>
            <a:lstStyle/>
            <a:p>
              <a:r>
                <a:rPr lang="en-US" sz="1800" dirty="0"/>
                <a:t>108</a:t>
              </a:r>
            </a:p>
          </p:txBody>
        </p:sp>
        <p:sp>
          <p:nvSpPr>
            <p:cNvPr id="16" name="TextBox 15">
              <a:extLst>
                <a:ext uri="{FF2B5EF4-FFF2-40B4-BE49-F238E27FC236}">
                  <a16:creationId xmlns:a16="http://schemas.microsoft.com/office/drawing/2014/main" id="{C04FC250-23BB-484D-AAD5-091CAD0830E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7" name="TextBox 16">
              <a:extLst>
                <a:ext uri="{FF2B5EF4-FFF2-40B4-BE49-F238E27FC236}">
                  <a16:creationId xmlns:a16="http://schemas.microsoft.com/office/drawing/2014/main" id="{7B5941B1-0838-4CA1-A247-3786060E94A5}"/>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8" name="TextBox 17">
              <a:extLst>
                <a:ext uri="{FF2B5EF4-FFF2-40B4-BE49-F238E27FC236}">
                  <a16:creationId xmlns:a16="http://schemas.microsoft.com/office/drawing/2014/main" id="{2CC22011-A924-4BC1-9E8C-32801116D1DC}"/>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19" name="TextBox 18">
              <a:extLst>
                <a:ext uri="{FF2B5EF4-FFF2-40B4-BE49-F238E27FC236}">
                  <a16:creationId xmlns:a16="http://schemas.microsoft.com/office/drawing/2014/main" id="{B4DC4496-CD90-4D33-8FFB-A3C10C24B826}"/>
                </a:ext>
              </a:extLst>
            </p:cNvPr>
            <p:cNvSpPr txBox="1"/>
            <p:nvPr/>
          </p:nvSpPr>
          <p:spPr>
            <a:xfrm>
              <a:off x="3429000" y="308675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100 (address of x)</a:t>
              </a:r>
            </a:p>
          </p:txBody>
        </p:sp>
        <p:sp>
          <p:nvSpPr>
            <p:cNvPr id="7" name="TextBox 6">
              <a:extLst>
                <a:ext uri="{FF2B5EF4-FFF2-40B4-BE49-F238E27FC236}">
                  <a16:creationId xmlns:a16="http://schemas.microsoft.com/office/drawing/2014/main" id="{9DF8C1DC-9EEE-417F-90D0-48F20DAEFAC5}"/>
                </a:ext>
              </a:extLst>
            </p:cNvPr>
            <p:cNvSpPr txBox="1"/>
            <p:nvPr/>
          </p:nvSpPr>
          <p:spPr>
            <a:xfrm>
              <a:off x="3429000" y="3454395"/>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 (sum)</a:t>
              </a:r>
            </a:p>
          </p:txBody>
        </p:sp>
        <p:sp>
          <p:nvSpPr>
            <p:cNvPr id="20" name="TextBox 19">
              <a:extLst>
                <a:ext uri="{FF2B5EF4-FFF2-40B4-BE49-F238E27FC236}">
                  <a16:creationId xmlns:a16="http://schemas.microsoft.com/office/drawing/2014/main" id="{CDB21AD6-FAFC-4CCB-B5B4-C42D21AA433B}"/>
                </a:ext>
              </a:extLst>
            </p:cNvPr>
            <p:cNvSpPr txBox="1"/>
            <p:nvPr/>
          </p:nvSpPr>
          <p:spPr>
            <a:xfrm>
              <a:off x="2827961" y="3099199"/>
              <a:ext cx="552267" cy="369332"/>
            </a:xfrm>
            <a:prstGeom prst="rect">
              <a:avLst/>
            </a:prstGeom>
            <a:noFill/>
          </p:spPr>
          <p:txBody>
            <a:bodyPr wrap="none" rtlCol="0">
              <a:spAutoFit/>
            </a:bodyPr>
            <a:lstStyle/>
            <a:p>
              <a:r>
                <a:rPr lang="en-US" sz="1800" dirty="0"/>
                <a:t>112</a:t>
              </a:r>
            </a:p>
          </p:txBody>
        </p:sp>
        <p:sp>
          <p:nvSpPr>
            <p:cNvPr id="21" name="TextBox 20">
              <a:extLst>
                <a:ext uri="{FF2B5EF4-FFF2-40B4-BE49-F238E27FC236}">
                  <a16:creationId xmlns:a16="http://schemas.microsoft.com/office/drawing/2014/main" id="{FEEEED27-4B45-400E-92B8-FB313592C1F4}"/>
                </a:ext>
              </a:extLst>
            </p:cNvPr>
            <p:cNvSpPr txBox="1"/>
            <p:nvPr/>
          </p:nvSpPr>
          <p:spPr>
            <a:xfrm>
              <a:off x="2827961" y="3469341"/>
              <a:ext cx="552267" cy="369332"/>
            </a:xfrm>
            <a:prstGeom prst="rect">
              <a:avLst/>
            </a:prstGeom>
            <a:noFill/>
          </p:spPr>
          <p:txBody>
            <a:bodyPr wrap="none" rtlCol="0">
              <a:spAutoFit/>
            </a:bodyPr>
            <a:lstStyle/>
            <a:p>
              <a:r>
                <a:rPr lang="en-US" sz="1800" dirty="0"/>
                <a:t>116</a:t>
              </a:r>
            </a:p>
          </p:txBody>
        </p:sp>
        <p:sp>
          <p:nvSpPr>
            <p:cNvPr id="22" name="TextBox 21">
              <a:extLst>
                <a:ext uri="{FF2B5EF4-FFF2-40B4-BE49-F238E27FC236}">
                  <a16:creationId xmlns:a16="http://schemas.microsoft.com/office/drawing/2014/main" id="{36050940-30B4-42F6-9AA7-87FAA4C74F61}"/>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3" name="TextBox 22">
              <a:extLst>
                <a:ext uri="{FF2B5EF4-FFF2-40B4-BE49-F238E27FC236}">
                  <a16:creationId xmlns:a16="http://schemas.microsoft.com/office/drawing/2014/main" id="{FDB8EB31-48F7-4156-A724-F95EF9F45844}"/>
                </a:ext>
              </a:extLst>
            </p:cNvPr>
            <p:cNvSpPr txBox="1"/>
            <p:nvPr/>
          </p:nvSpPr>
          <p:spPr>
            <a:xfrm>
              <a:off x="1676400" y="3469341"/>
              <a:ext cx="492443" cy="369332"/>
            </a:xfrm>
            <a:prstGeom prst="rect">
              <a:avLst/>
            </a:prstGeom>
            <a:noFill/>
          </p:spPr>
          <p:txBody>
            <a:bodyPr wrap="none" rtlCol="0">
              <a:spAutoFit/>
            </a:bodyPr>
            <a:lstStyle/>
            <a:p>
              <a:r>
                <a:rPr lang="en-US" sz="1800" dirty="0"/>
                <a:t>SP</a:t>
              </a:r>
            </a:p>
          </p:txBody>
        </p:sp>
        <p:cxnSp>
          <p:nvCxnSpPr>
            <p:cNvPr id="26" name="Straight Arrow Connector 25">
              <a:extLst>
                <a:ext uri="{FF2B5EF4-FFF2-40B4-BE49-F238E27FC236}">
                  <a16:creationId xmlns:a16="http://schemas.microsoft.com/office/drawing/2014/main" id="{74AA3320-D9A5-4EC0-AD61-FC397FA0FF0A}"/>
                </a:ext>
              </a:extLst>
            </p:cNvPr>
            <p:cNvCxnSpPr>
              <a:cxnSpLocks/>
              <a:stCxn id="22" idx="3"/>
              <a:endCxn id="13"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7" name="Straight Arrow Connector 26">
              <a:extLst>
                <a:ext uri="{FF2B5EF4-FFF2-40B4-BE49-F238E27FC236}">
                  <a16:creationId xmlns:a16="http://schemas.microsoft.com/office/drawing/2014/main" id="{C733B2D0-89EA-4DD4-99E8-75F12D32316C}"/>
                </a:ext>
              </a:extLst>
            </p:cNvPr>
            <p:cNvCxnSpPr>
              <a:cxnSpLocks/>
              <a:stCxn id="23" idx="3"/>
              <a:endCxn id="21" idx="1"/>
            </p:cNvCxnSpPr>
            <p:nvPr/>
          </p:nvCxnSpPr>
          <p:spPr bwMode="auto">
            <a:xfrm>
              <a:off x="2168843" y="3654007"/>
              <a:ext cx="659118" cy="0"/>
            </a:xfrm>
            <a:prstGeom prst="straightConnector1">
              <a:avLst/>
            </a:prstGeom>
            <a:noFill/>
            <a:ln w="9525" cap="flat" cmpd="sng" algn="ctr">
              <a:solidFill>
                <a:schemeClr val="tx1"/>
              </a:solidFill>
              <a:prstDash val="solid"/>
              <a:round/>
              <a:headEnd type="none" w="med" len="med"/>
              <a:tailEnd type="triangle"/>
            </a:ln>
            <a:effectLst/>
          </p:spPr>
        </p:cxnSp>
        <p:sp>
          <p:nvSpPr>
            <p:cNvPr id="24" name="Right Brace 23">
              <a:extLst>
                <a:ext uri="{FF2B5EF4-FFF2-40B4-BE49-F238E27FC236}">
                  <a16:creationId xmlns:a16="http://schemas.microsoft.com/office/drawing/2014/main" id="{5C755604-6F0A-4EB3-8702-6AB6E41E6E61}"/>
                </a:ext>
              </a:extLst>
            </p:cNvPr>
            <p:cNvSpPr/>
            <p:nvPr/>
          </p:nvSpPr>
          <p:spPr bwMode="auto">
            <a:xfrm>
              <a:off x="5867400" y="3080450"/>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F6298E95-9D16-4389-B3BB-14EA5A5B1235}"/>
                </a:ext>
              </a:extLst>
            </p:cNvPr>
            <p:cNvSpPr txBox="1"/>
            <p:nvPr/>
          </p:nvSpPr>
          <p:spPr>
            <a:xfrm>
              <a:off x="6011123" y="3261544"/>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9548244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914400" y="138113"/>
            <a:ext cx="7315200" cy="1004887"/>
          </a:xfrm>
        </p:spPr>
        <p:txBody>
          <a:bodyPr/>
          <a:lstStyle/>
          <a:p>
            <a:r>
              <a:rPr lang="en-US" dirty="0"/>
              <a:t>Example: Using the Stack to Hold</a:t>
            </a:r>
            <a:br>
              <a:rPr lang="en-US" dirty="0"/>
            </a:br>
            <a:r>
              <a:rPr lang="en-US" dirty="0"/>
              <a:t>Temporary Values </a:t>
            </a:r>
            <a:r>
              <a:rPr lang="en-US" sz="2400" dirty="0"/>
              <a:t>(continued)</a:t>
            </a:r>
            <a:endParaRPr lang="en-US" dirty="0"/>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60" name="TextBox 59">
            <a:extLst>
              <a:ext uri="{FF2B5EF4-FFF2-40B4-BE49-F238E27FC236}">
                <a16:creationId xmlns:a16="http://schemas.microsoft.com/office/drawing/2014/main" id="{F4931181-F2B3-46B8-A965-74200BC78F6D}"/>
              </a:ext>
            </a:extLst>
          </p:cNvPr>
          <p:cNvSpPr txBox="1"/>
          <p:nvPr/>
        </p:nvSpPr>
        <p:spPr>
          <a:xfrm>
            <a:off x="91440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9D929828-9981-458C-81DD-6CC5FA050961}"/>
              </a:ext>
            </a:extLst>
          </p:cNvPr>
          <p:cNvGrpSpPr/>
          <p:nvPr/>
        </p:nvGrpSpPr>
        <p:grpSpPr>
          <a:xfrm>
            <a:off x="1676400" y="1877696"/>
            <a:ext cx="6111859" cy="4126864"/>
            <a:chOff x="1676400" y="1877696"/>
            <a:chExt cx="6111859" cy="4126864"/>
          </a:xfrm>
        </p:grpSpPr>
        <p:sp>
          <p:nvSpPr>
            <p:cNvPr id="9" name="TextBox 8">
              <a:extLst>
                <a:ext uri="{FF2B5EF4-FFF2-40B4-BE49-F238E27FC236}">
                  <a16:creationId xmlns:a16="http://schemas.microsoft.com/office/drawing/2014/main" id="{802F895B-5A05-4C4B-9383-74D468790203}"/>
                </a:ext>
              </a:extLst>
            </p:cNvPr>
            <p:cNvSpPr txBox="1"/>
            <p:nvPr/>
          </p:nvSpPr>
          <p:spPr>
            <a:xfrm>
              <a:off x="6346839" y="1877696"/>
              <a:ext cx="1441420" cy="646331"/>
            </a:xfrm>
            <a:prstGeom prst="rect">
              <a:avLst/>
            </a:prstGeom>
            <a:noFill/>
          </p:spPr>
          <p:txBody>
            <a:bodyPr wrap="none" rtlCol="0">
              <a:spAutoFit/>
            </a:bodyPr>
            <a:lstStyle/>
            <a:p>
              <a:pPr algn="l"/>
              <a:r>
                <a:rPr lang="en-US" sz="1800" dirty="0"/>
                <a:t>x  now has</a:t>
              </a:r>
            </a:p>
            <a:p>
              <a:pPr algn="l"/>
              <a:r>
                <a:rPr lang="en-US" sz="1800" dirty="0"/>
                <a:t>the value 23</a:t>
              </a:r>
            </a:p>
          </p:txBody>
        </p:sp>
        <p:sp>
          <p:nvSpPr>
            <p:cNvPr id="10" name="Rectangle 4">
              <a:extLst>
                <a:ext uri="{FF2B5EF4-FFF2-40B4-BE49-F238E27FC236}">
                  <a16:creationId xmlns:a16="http://schemas.microsoft.com/office/drawing/2014/main" id="{3396C477-0C14-4859-9A86-1A90AFA43ADD}"/>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11" name="TextBox 10">
              <a:extLst>
                <a:ext uri="{FF2B5EF4-FFF2-40B4-BE49-F238E27FC236}">
                  <a16:creationId xmlns:a16="http://schemas.microsoft.com/office/drawing/2014/main" id="{00B15F52-9D40-427C-9DD5-BFFAD2BFC66C}"/>
                </a:ext>
              </a:extLst>
            </p:cNvPr>
            <p:cNvSpPr txBox="1"/>
            <p:nvPr/>
          </p:nvSpPr>
          <p:spPr>
            <a:xfrm>
              <a:off x="3429000"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23</a:t>
              </a:r>
            </a:p>
          </p:txBody>
        </p:sp>
        <p:sp>
          <p:nvSpPr>
            <p:cNvPr id="12" name="TextBox 11">
              <a:extLst>
                <a:ext uri="{FF2B5EF4-FFF2-40B4-BE49-F238E27FC236}">
                  <a16:creationId xmlns:a16="http://schemas.microsoft.com/office/drawing/2014/main" id="{1FF2BC71-4736-4917-8B30-BD901E634CEE}"/>
                </a:ext>
              </a:extLst>
            </p:cNvPr>
            <p:cNvSpPr txBox="1"/>
            <p:nvPr/>
          </p:nvSpPr>
          <p:spPr>
            <a:xfrm>
              <a:off x="3429000"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5</a:t>
              </a:r>
            </a:p>
          </p:txBody>
        </p:sp>
        <p:sp>
          <p:nvSpPr>
            <p:cNvPr id="13" name="TextBox 12">
              <a:extLst>
                <a:ext uri="{FF2B5EF4-FFF2-40B4-BE49-F238E27FC236}">
                  <a16:creationId xmlns:a16="http://schemas.microsoft.com/office/drawing/2014/main" id="{4F5AD62E-E5C0-481F-8D56-4F03424EB538}"/>
                </a:ext>
              </a:extLst>
            </p:cNvPr>
            <p:cNvSpPr txBox="1"/>
            <p:nvPr/>
          </p:nvSpPr>
          <p:spPr>
            <a:xfrm>
              <a:off x="3429000"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13</a:t>
              </a:r>
            </a:p>
          </p:txBody>
        </p:sp>
        <p:sp>
          <p:nvSpPr>
            <p:cNvPr id="14" name="TextBox 13">
              <a:extLst>
                <a:ext uri="{FF2B5EF4-FFF2-40B4-BE49-F238E27FC236}">
                  <a16:creationId xmlns:a16="http://schemas.microsoft.com/office/drawing/2014/main" id="{E66063E2-9D04-4084-8A78-B21993293E60}"/>
                </a:ext>
              </a:extLst>
            </p:cNvPr>
            <p:cNvSpPr txBox="1"/>
            <p:nvPr/>
          </p:nvSpPr>
          <p:spPr>
            <a:xfrm>
              <a:off x="2819401" y="1988771"/>
              <a:ext cx="569387" cy="369332"/>
            </a:xfrm>
            <a:prstGeom prst="rect">
              <a:avLst/>
            </a:prstGeom>
            <a:noFill/>
          </p:spPr>
          <p:txBody>
            <a:bodyPr wrap="none" rtlCol="0">
              <a:spAutoFit/>
            </a:bodyPr>
            <a:lstStyle/>
            <a:p>
              <a:r>
                <a:rPr lang="en-US" sz="1800" dirty="0"/>
                <a:t>100</a:t>
              </a:r>
            </a:p>
          </p:txBody>
        </p:sp>
        <p:sp>
          <p:nvSpPr>
            <p:cNvPr id="15" name="TextBox 14">
              <a:extLst>
                <a:ext uri="{FF2B5EF4-FFF2-40B4-BE49-F238E27FC236}">
                  <a16:creationId xmlns:a16="http://schemas.microsoft.com/office/drawing/2014/main" id="{7A3DEAC4-B2CC-459E-B528-47094DE28A1D}"/>
                </a:ext>
              </a:extLst>
            </p:cNvPr>
            <p:cNvSpPr txBox="1"/>
            <p:nvPr/>
          </p:nvSpPr>
          <p:spPr>
            <a:xfrm>
              <a:off x="2819400" y="2361642"/>
              <a:ext cx="569388" cy="369332"/>
            </a:xfrm>
            <a:prstGeom prst="rect">
              <a:avLst/>
            </a:prstGeom>
            <a:noFill/>
          </p:spPr>
          <p:txBody>
            <a:bodyPr wrap="none" rtlCol="0">
              <a:spAutoFit/>
            </a:bodyPr>
            <a:lstStyle/>
            <a:p>
              <a:r>
                <a:rPr lang="en-US" sz="1800" dirty="0"/>
                <a:t>104</a:t>
              </a:r>
            </a:p>
          </p:txBody>
        </p:sp>
        <p:sp>
          <p:nvSpPr>
            <p:cNvPr id="16" name="TextBox 15">
              <a:extLst>
                <a:ext uri="{FF2B5EF4-FFF2-40B4-BE49-F238E27FC236}">
                  <a16:creationId xmlns:a16="http://schemas.microsoft.com/office/drawing/2014/main" id="{9745567F-DACA-4CD1-9D38-2BFCDD4857B9}"/>
                </a:ext>
              </a:extLst>
            </p:cNvPr>
            <p:cNvSpPr txBox="1"/>
            <p:nvPr/>
          </p:nvSpPr>
          <p:spPr>
            <a:xfrm>
              <a:off x="2819400" y="2734513"/>
              <a:ext cx="569388" cy="369332"/>
            </a:xfrm>
            <a:prstGeom prst="rect">
              <a:avLst/>
            </a:prstGeom>
            <a:noFill/>
          </p:spPr>
          <p:txBody>
            <a:bodyPr wrap="none" rtlCol="0">
              <a:spAutoFit/>
            </a:bodyPr>
            <a:lstStyle/>
            <a:p>
              <a:r>
                <a:rPr lang="en-US" sz="1800" dirty="0"/>
                <a:t>108</a:t>
              </a:r>
            </a:p>
          </p:txBody>
        </p:sp>
        <p:sp>
          <p:nvSpPr>
            <p:cNvPr id="17" name="TextBox 16">
              <a:extLst>
                <a:ext uri="{FF2B5EF4-FFF2-40B4-BE49-F238E27FC236}">
                  <a16:creationId xmlns:a16="http://schemas.microsoft.com/office/drawing/2014/main" id="{93140DE1-571C-4262-B0F2-35E822F7944B}"/>
                </a:ext>
              </a:extLst>
            </p:cNvPr>
            <p:cNvSpPr txBox="1"/>
            <p:nvPr/>
          </p:nvSpPr>
          <p:spPr>
            <a:xfrm>
              <a:off x="5791200" y="1986915"/>
              <a:ext cx="300083" cy="369332"/>
            </a:xfrm>
            <a:prstGeom prst="rect">
              <a:avLst/>
            </a:prstGeom>
            <a:noFill/>
          </p:spPr>
          <p:txBody>
            <a:bodyPr wrap="none" rtlCol="0">
              <a:spAutoFit/>
            </a:bodyPr>
            <a:lstStyle/>
            <a:p>
              <a:r>
                <a:rPr lang="en-US" sz="1800" dirty="0"/>
                <a:t>x</a:t>
              </a:r>
            </a:p>
          </p:txBody>
        </p:sp>
        <p:sp>
          <p:nvSpPr>
            <p:cNvPr id="18" name="TextBox 17">
              <a:extLst>
                <a:ext uri="{FF2B5EF4-FFF2-40B4-BE49-F238E27FC236}">
                  <a16:creationId xmlns:a16="http://schemas.microsoft.com/office/drawing/2014/main" id="{4247BE33-859C-448D-9660-458E73AAF8CB}"/>
                </a:ext>
              </a:extLst>
            </p:cNvPr>
            <p:cNvSpPr txBox="1"/>
            <p:nvPr/>
          </p:nvSpPr>
          <p:spPr>
            <a:xfrm>
              <a:off x="5795918" y="2357846"/>
              <a:ext cx="300082" cy="369332"/>
            </a:xfrm>
            <a:prstGeom prst="rect">
              <a:avLst/>
            </a:prstGeom>
            <a:noFill/>
          </p:spPr>
          <p:txBody>
            <a:bodyPr wrap="none" rtlCol="0">
              <a:spAutoFit/>
            </a:bodyPr>
            <a:lstStyle/>
            <a:p>
              <a:r>
                <a:rPr lang="en-US" sz="1800" dirty="0"/>
                <a:t>y</a:t>
              </a:r>
            </a:p>
          </p:txBody>
        </p:sp>
        <p:sp>
          <p:nvSpPr>
            <p:cNvPr id="19" name="TextBox 18">
              <a:extLst>
                <a:ext uri="{FF2B5EF4-FFF2-40B4-BE49-F238E27FC236}">
                  <a16:creationId xmlns:a16="http://schemas.microsoft.com/office/drawing/2014/main" id="{A5BE9FDC-EC78-4AEA-A439-3299EF260FB7}"/>
                </a:ext>
              </a:extLst>
            </p:cNvPr>
            <p:cNvSpPr txBox="1"/>
            <p:nvPr/>
          </p:nvSpPr>
          <p:spPr>
            <a:xfrm>
              <a:off x="5795918" y="2733012"/>
              <a:ext cx="300082" cy="369332"/>
            </a:xfrm>
            <a:prstGeom prst="rect">
              <a:avLst/>
            </a:prstGeom>
            <a:noFill/>
          </p:spPr>
          <p:txBody>
            <a:bodyPr wrap="none" rtlCol="0">
              <a:spAutoFit/>
            </a:bodyPr>
            <a:lstStyle/>
            <a:p>
              <a:r>
                <a:rPr lang="en-US" sz="1800" dirty="0"/>
                <a:t>z</a:t>
              </a:r>
            </a:p>
          </p:txBody>
        </p:sp>
        <p:sp>
          <p:nvSpPr>
            <p:cNvPr id="20" name="TextBox 19">
              <a:extLst>
                <a:ext uri="{FF2B5EF4-FFF2-40B4-BE49-F238E27FC236}">
                  <a16:creationId xmlns:a16="http://schemas.microsoft.com/office/drawing/2014/main" id="{CD3528AE-D748-436B-B5E5-A0757C9ACE87}"/>
                </a:ext>
              </a:extLst>
            </p:cNvPr>
            <p:cNvSpPr txBox="1"/>
            <p:nvPr/>
          </p:nvSpPr>
          <p:spPr>
            <a:xfrm>
              <a:off x="1676400" y="1988771"/>
              <a:ext cx="492443" cy="369332"/>
            </a:xfrm>
            <a:prstGeom prst="rect">
              <a:avLst/>
            </a:prstGeom>
            <a:noFill/>
          </p:spPr>
          <p:txBody>
            <a:bodyPr wrap="none" rtlCol="0">
              <a:spAutoFit/>
            </a:bodyPr>
            <a:lstStyle/>
            <a:p>
              <a:r>
                <a:rPr lang="en-US" sz="1800" dirty="0"/>
                <a:t>SB</a:t>
              </a:r>
            </a:p>
          </p:txBody>
        </p:sp>
        <p:sp>
          <p:nvSpPr>
            <p:cNvPr id="21" name="TextBox 20">
              <a:extLst>
                <a:ext uri="{FF2B5EF4-FFF2-40B4-BE49-F238E27FC236}">
                  <a16:creationId xmlns:a16="http://schemas.microsoft.com/office/drawing/2014/main" id="{46201853-F42E-49A5-8154-CDC0105650E4}"/>
                </a:ext>
              </a:extLst>
            </p:cNvPr>
            <p:cNvSpPr txBox="1"/>
            <p:nvPr/>
          </p:nvSpPr>
          <p:spPr>
            <a:xfrm>
              <a:off x="1676400" y="2734513"/>
              <a:ext cx="492443" cy="369332"/>
            </a:xfrm>
            <a:prstGeom prst="rect">
              <a:avLst/>
            </a:prstGeom>
            <a:noFill/>
          </p:spPr>
          <p:txBody>
            <a:bodyPr wrap="none" rtlCol="0">
              <a:spAutoFit/>
            </a:bodyPr>
            <a:lstStyle/>
            <a:p>
              <a:r>
                <a:rPr lang="en-US" sz="1800" dirty="0"/>
                <a:t>SP</a:t>
              </a:r>
            </a:p>
          </p:txBody>
        </p:sp>
        <p:cxnSp>
          <p:nvCxnSpPr>
            <p:cNvPr id="24" name="Straight Arrow Connector 23">
              <a:extLst>
                <a:ext uri="{FF2B5EF4-FFF2-40B4-BE49-F238E27FC236}">
                  <a16:creationId xmlns:a16="http://schemas.microsoft.com/office/drawing/2014/main" id="{A18ECE07-7C17-4559-8D49-9A27DA888443}"/>
                </a:ext>
              </a:extLst>
            </p:cNvPr>
            <p:cNvCxnSpPr>
              <a:cxnSpLocks/>
              <a:stCxn id="20" idx="3"/>
              <a:endCxn id="14" idx="1"/>
            </p:cNvCxnSpPr>
            <p:nvPr/>
          </p:nvCxnSpPr>
          <p:spPr bwMode="auto">
            <a:xfrm>
              <a:off x="2168843" y="2173437"/>
              <a:ext cx="650558" cy="0"/>
            </a:xfrm>
            <a:prstGeom prst="straightConnector1">
              <a:avLst/>
            </a:prstGeom>
            <a:noFill/>
            <a:ln w="952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22B6B8CF-6116-4920-BB2A-C9CF87541E93}"/>
                </a:ext>
              </a:extLst>
            </p:cNvPr>
            <p:cNvCxnSpPr>
              <a:cxnSpLocks/>
              <a:stCxn id="21" idx="3"/>
              <a:endCxn id="16" idx="1"/>
            </p:cNvCxnSpPr>
            <p:nvPr/>
          </p:nvCxnSpPr>
          <p:spPr bwMode="auto">
            <a:xfrm>
              <a:off x="2168843" y="2919179"/>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2" name="TextBox 21">
              <a:extLst>
                <a:ext uri="{FF2B5EF4-FFF2-40B4-BE49-F238E27FC236}">
                  <a16:creationId xmlns:a16="http://schemas.microsoft.com/office/drawing/2014/main" id="{ECE37F1D-BB79-4947-BEDC-232DDEE7386E}"/>
                </a:ext>
              </a:extLst>
            </p:cNvPr>
            <p:cNvSpPr txBox="1"/>
            <p:nvPr/>
          </p:nvSpPr>
          <p:spPr>
            <a:xfrm>
              <a:off x="5791200" y="3113809"/>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4161503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4</a:t>
            </a:fld>
            <a:endParaRPr lang="en-US" dirty="0"/>
          </a:p>
        </p:txBody>
      </p:sp>
      <p:sp>
        <p:nvSpPr>
          <p:cNvPr id="6148" name="Rectangle 2"/>
          <p:cNvSpPr>
            <a:spLocks noGrp="1" noChangeArrowheads="1"/>
          </p:cNvSpPr>
          <p:nvPr>
            <p:ph type="title"/>
          </p:nvPr>
        </p:nvSpPr>
        <p:spPr/>
        <p:txBody>
          <a:bodyPr/>
          <a:lstStyle/>
          <a:p>
            <a:r>
              <a:rPr lang="en-US" dirty="0"/>
              <a:t>CVM Instructions</a:t>
            </a:r>
          </a:p>
        </p:txBody>
      </p:sp>
      <p:sp>
        <p:nvSpPr>
          <p:cNvPr id="6149" name="Rectangle 3"/>
          <p:cNvSpPr>
            <a:spLocks noGrp="1" noChangeArrowheads="1"/>
          </p:cNvSpPr>
          <p:nvPr>
            <p:ph type="body" idx="1"/>
          </p:nvPr>
        </p:nvSpPr>
        <p:spPr/>
        <p:txBody>
          <a:bodyPr/>
          <a:lstStyle/>
          <a:p>
            <a:r>
              <a:rPr lang="en-US" dirty="0">
                <a:cs typeface="Arial" pitchFamily="34" charset="0"/>
              </a:rPr>
              <a:t>Each CVM instruction operation code (opcode) occupies one byte of memory.</a:t>
            </a:r>
          </a:p>
          <a:p>
            <a:r>
              <a:rPr lang="en-US" dirty="0">
                <a:cs typeface="Arial" pitchFamily="34" charset="0"/>
              </a:rPr>
              <a:t>Some instructions take an immediate operand, which is always located immediately following the instruction in memory.</a:t>
            </a:r>
          </a:p>
          <a:p>
            <a:r>
              <a:rPr lang="en-US" dirty="0">
                <a:cs typeface="Arial" pitchFamily="34" charset="0"/>
              </a:rPr>
              <a:t>Depending on the opcode, an immediate operand can be</a:t>
            </a:r>
          </a:p>
          <a:p>
            <a:pPr lvl="1"/>
            <a:r>
              <a:rPr lang="en-US" dirty="0">
                <a:cs typeface="Arial" pitchFamily="34" charset="0"/>
              </a:rPr>
              <a:t>a single byte</a:t>
            </a:r>
          </a:p>
          <a:p>
            <a:pPr lvl="1"/>
            <a:r>
              <a:rPr lang="en-US" dirty="0">
                <a:cs typeface="Arial" pitchFamily="34" charset="0"/>
              </a:rPr>
              <a:t>two bytes (e.g., for a char)</a:t>
            </a:r>
          </a:p>
          <a:p>
            <a:pPr lvl="1"/>
            <a:r>
              <a:rPr lang="en-US" dirty="0">
                <a:cs typeface="Arial" pitchFamily="34" charset="0"/>
              </a:rPr>
              <a:t>four bytes (e.g., for an integer or a memory address)</a:t>
            </a:r>
          </a:p>
          <a:p>
            <a:pPr lvl="1"/>
            <a:r>
              <a:rPr lang="en-US" dirty="0">
                <a:cs typeface="Arial" pitchFamily="34" charset="0"/>
              </a:rPr>
              <a:t>multiple bytes (e.g., for a string literal)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dirty="0"/>
              <a:t>©SoftMoore Consulting</a:t>
            </a:r>
          </a:p>
        </p:txBody>
      </p:sp>
      <p:sp>
        <p:nvSpPr>
          <p:cNvPr id="6147" name="Slide Number Placeholder 4"/>
          <p:cNvSpPr>
            <a:spLocks noGrp="1"/>
          </p:cNvSpPr>
          <p:nvPr>
            <p:ph type="sldNum" sz="quarter" idx="11"/>
          </p:nvPr>
        </p:nvSpPr>
        <p:spPr>
          <a:noFill/>
        </p:spPr>
        <p:txBody>
          <a:bodyPr/>
          <a:lstStyle/>
          <a:p>
            <a:r>
              <a:rPr lang="en-US" dirty="0"/>
              <a:t>Slide </a:t>
            </a:r>
            <a:fld id="{FF20D434-FD37-41FD-9BBB-851184ED6F6B}" type="slidenum">
              <a:rPr lang="en-US" smtClean="0"/>
              <a:pPr/>
              <a:t>5</a:t>
            </a:fld>
            <a:endParaRPr lang="en-US" dirty="0"/>
          </a:p>
        </p:txBody>
      </p:sp>
      <p:sp>
        <p:nvSpPr>
          <p:cNvPr id="6148" name="Rectangle 2"/>
          <p:cNvSpPr>
            <a:spLocks noGrp="1" noChangeArrowheads="1"/>
          </p:cNvSpPr>
          <p:nvPr>
            <p:ph type="title"/>
          </p:nvPr>
        </p:nvSpPr>
        <p:spPr/>
        <p:txBody>
          <a:bodyPr/>
          <a:lstStyle/>
          <a:p>
            <a:r>
              <a:rPr lang="en-US" dirty="0"/>
              <a:t>CVM Instructions</a:t>
            </a:r>
            <a:br>
              <a:rPr lang="en-US" dirty="0"/>
            </a:br>
            <a:r>
              <a:rPr lang="en-US" sz="2400" dirty="0"/>
              <a:t>(continued)</a:t>
            </a:r>
          </a:p>
        </p:txBody>
      </p:sp>
      <p:sp>
        <p:nvSpPr>
          <p:cNvPr id="6149" name="Rectangle 3"/>
          <p:cNvSpPr>
            <a:spLocks noGrp="1" noChangeArrowheads="1"/>
          </p:cNvSpPr>
          <p:nvPr>
            <p:ph type="body" idx="1"/>
          </p:nvPr>
        </p:nvSpPr>
        <p:spPr/>
        <p:txBody>
          <a:bodyPr/>
          <a:lstStyle/>
          <a:p>
            <a:r>
              <a:rPr lang="en-US" dirty="0">
                <a:cs typeface="Arial" pitchFamily="34" charset="0"/>
              </a:rPr>
              <a:t>Most instructions get their operands from the stack.</a:t>
            </a:r>
          </a:p>
          <a:p>
            <a:r>
              <a:rPr lang="en-US" dirty="0">
                <a:cs typeface="Arial" pitchFamily="34" charset="0"/>
              </a:rPr>
              <a:t>In general, the operands are removed from the stack whenever the instruction is executed, and any results are left on the top of the stack.</a:t>
            </a:r>
            <a:endParaRPr lang="en-US" dirty="0"/>
          </a:p>
        </p:txBody>
      </p:sp>
    </p:spTree>
    <p:extLst>
      <p:ext uri="{BB962C8B-B14F-4D97-AF65-F5344CB8AC3E}">
        <p14:creationId xmlns:p14="http://schemas.microsoft.com/office/powerpoint/2010/main" val="3840638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6</a:t>
            </a:fld>
            <a:endParaRPr lang="en-US" dirty="0"/>
          </a:p>
        </p:txBody>
      </p:sp>
      <p:sp>
        <p:nvSpPr>
          <p:cNvPr id="7172" name="Rectangle 2"/>
          <p:cNvSpPr>
            <a:spLocks noGrp="1" noChangeArrowheads="1"/>
          </p:cNvSpPr>
          <p:nvPr>
            <p:ph type="title"/>
          </p:nvPr>
        </p:nvSpPr>
        <p:spPr/>
        <p:txBody>
          <a:bodyPr/>
          <a:lstStyle/>
          <a:p>
            <a:r>
              <a:rPr lang="en-US" dirty="0"/>
              <a:t>Examples: CVM Instructions</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cs typeface="Arial" pitchFamily="34" charset="0"/>
              </a:rPr>
              <a:t>ADD</a:t>
            </a:r>
            <a:r>
              <a:rPr lang="en-US" dirty="0">
                <a:cs typeface="Arial" pitchFamily="34" charset="0"/>
              </a:rPr>
              <a:t>: Remove two integers from the top of the stack and push their sum back onto the stack.</a:t>
            </a:r>
            <a:r>
              <a:rPr lang="en-US" dirty="0"/>
              <a:t> </a:t>
            </a:r>
          </a:p>
          <a:p>
            <a:r>
              <a:rPr lang="en-US" dirty="0">
                <a:latin typeface="Consolas" panose="020B0609020204030204" pitchFamily="49" charset="0"/>
                <a:cs typeface="Arial" pitchFamily="34" charset="0"/>
              </a:rPr>
              <a:t>INC</a:t>
            </a:r>
            <a:r>
              <a:rPr lang="en-US" dirty="0">
                <a:cs typeface="Arial" pitchFamily="34" charset="0"/>
              </a:rPr>
              <a:t>: Add 1 to the integer at the top of the stack.</a:t>
            </a:r>
            <a:endParaRPr lang="en-US" dirty="0"/>
          </a:p>
          <a:p>
            <a:r>
              <a:rPr lang="en-US" dirty="0">
                <a:latin typeface="Consolas" panose="020B0609020204030204" pitchFamily="49" charset="0"/>
              </a:rPr>
              <a:t>BGE</a:t>
            </a:r>
            <a:r>
              <a:rPr lang="en-US" dirty="0"/>
              <a:t> (</a:t>
            </a:r>
            <a:r>
              <a:rPr lang="en-US" dirty="0">
                <a:cs typeface="Arial" pitchFamily="34" charset="0"/>
              </a:rPr>
              <a:t>Branch if Greater or Equal): Remove two integers from the top of the stack.  If the first integer is greater than or equal to the second integer, then branch according to displacement operand immediately following the opcode; otherwise continue with the next instruction.</a:t>
            </a:r>
          </a:p>
          <a:p>
            <a:pPr lvl="1"/>
            <a:r>
              <a:rPr lang="en-US" dirty="0">
                <a:cs typeface="Arial" pitchFamily="34" charset="0"/>
              </a:rPr>
              <a:t>immediate operand (displacement) can be positive or negative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DFADA367-B45B-4409-9F3A-68C6FF8EC161}" type="slidenum">
              <a:rPr lang="en-US" smtClean="0"/>
              <a:pPr/>
              <a:t>7</a:t>
            </a:fld>
            <a:endParaRPr lang="en-US" dirty="0"/>
          </a:p>
        </p:txBody>
      </p:sp>
      <p:sp>
        <p:nvSpPr>
          <p:cNvPr id="7172" name="Rectangle 2"/>
          <p:cNvSpPr>
            <a:spLocks noGrp="1" noChangeArrowheads="1"/>
          </p:cNvSpPr>
          <p:nvPr>
            <p:ph type="title"/>
          </p:nvPr>
        </p:nvSpPr>
        <p:spPr/>
        <p:txBody>
          <a:bodyPr/>
          <a:lstStyle/>
          <a:p>
            <a:r>
              <a:rPr lang="en-US" dirty="0"/>
              <a:t>Examples: CVM Instructions</a:t>
            </a:r>
            <a:br>
              <a:rPr lang="en-US" dirty="0"/>
            </a:br>
            <a:r>
              <a:rPr lang="en-US" sz="2400" dirty="0"/>
              <a:t>(continued)</a:t>
            </a:r>
          </a:p>
        </p:txBody>
      </p:sp>
      <p:sp>
        <p:nvSpPr>
          <p:cNvPr id="7173" name="Rectangle 3"/>
          <p:cNvSpPr>
            <a:spLocks noGrp="1" noChangeArrowheads="1"/>
          </p:cNvSpPr>
          <p:nvPr>
            <p:ph type="body" idx="1"/>
          </p:nvPr>
        </p:nvSpPr>
        <p:spPr/>
        <p:txBody>
          <a:bodyPr/>
          <a:lstStyle/>
          <a:p>
            <a:r>
              <a:rPr lang="en-US" dirty="0">
                <a:latin typeface="Consolas" panose="020B0609020204030204" pitchFamily="49" charset="0"/>
              </a:rPr>
              <a:t>LOADW</a:t>
            </a:r>
            <a:r>
              <a:rPr lang="en-US" dirty="0"/>
              <a:t> (</a:t>
            </a:r>
            <a:r>
              <a:rPr lang="en-US" dirty="0">
                <a:cs typeface="Arial" pitchFamily="34" charset="0"/>
              </a:rPr>
              <a:t>load word): Load/push a word (four consecutive bytes) onto the stack.  The address of the first byte of the word is obtained by popping it off the top of the stack.</a:t>
            </a:r>
          </a:p>
          <a:p>
            <a:r>
              <a:rPr lang="en-US" dirty="0">
                <a:latin typeface="Consolas" panose="020B0609020204030204" pitchFamily="49" charset="0"/>
                <a:cs typeface="Arial" pitchFamily="34" charset="0"/>
              </a:rPr>
              <a:t>LDCINT</a:t>
            </a:r>
            <a:r>
              <a:rPr lang="en-US" dirty="0">
                <a:cs typeface="Arial" pitchFamily="34" charset="0"/>
              </a:rPr>
              <a:t> (Load Constant Integer): Fetch the integer immediately following the opcode and push it onto the top of the stack; e.g., LDCINT 500.</a:t>
            </a:r>
          </a:p>
          <a:p>
            <a:r>
              <a:rPr lang="en-US" dirty="0">
                <a:latin typeface="Consolas" panose="020B0609020204030204" pitchFamily="49" charset="0"/>
                <a:cs typeface="Arial" pitchFamily="34" charset="0"/>
              </a:rPr>
              <a:t>LDCINT0</a:t>
            </a:r>
            <a:r>
              <a:rPr lang="en-US" dirty="0">
                <a:cs typeface="Arial" pitchFamily="34" charset="0"/>
              </a:rPr>
              <a:t> (Load Constant Integer Zero): Optimized replacement for </a:t>
            </a:r>
            <a:r>
              <a:rPr lang="en-US" dirty="0">
                <a:latin typeface="Consolas" panose="020B0609020204030204" pitchFamily="49" charset="0"/>
                <a:cs typeface="Arial" pitchFamily="34" charset="0"/>
              </a:rPr>
              <a:t>LDCINT 0</a:t>
            </a:r>
            <a:r>
              <a:rPr lang="en-US" dirty="0">
                <a:cs typeface="Arial" pitchFamily="34" charset="0"/>
              </a:rPr>
              <a:t>.</a:t>
            </a:r>
          </a:p>
          <a:p>
            <a:pPr lvl="1"/>
            <a:r>
              <a:rPr lang="en-US" dirty="0">
                <a:cs typeface="Arial" pitchFamily="34" charset="0"/>
              </a:rPr>
              <a:t>occupies only one byte in memory for the opcode</a:t>
            </a:r>
          </a:p>
          <a:p>
            <a:pPr marL="914400" lvl="2" indent="0">
              <a:buNone/>
            </a:pPr>
            <a:r>
              <a:rPr lang="en-US" dirty="0">
                <a:cs typeface="Arial" pitchFamily="34" charset="0"/>
              </a:rPr>
              <a:t>(</a:t>
            </a:r>
            <a:r>
              <a:rPr lang="en-US" dirty="0">
                <a:latin typeface="Consolas" panose="020B0609020204030204" pitchFamily="49" charset="0"/>
                <a:cs typeface="Arial" pitchFamily="34" charset="0"/>
              </a:rPr>
              <a:t>LDCINT 0</a:t>
            </a:r>
            <a:r>
              <a:rPr lang="en-US" dirty="0">
                <a:cs typeface="Arial" pitchFamily="34" charset="0"/>
              </a:rPr>
              <a:t> occupies five bytes)</a:t>
            </a:r>
          </a:p>
          <a:p>
            <a:pPr lvl="1"/>
            <a:r>
              <a:rPr lang="en-US" dirty="0">
                <a:cs typeface="Arial" pitchFamily="34" charset="0"/>
              </a:rPr>
              <a:t>executes slightly faster (no need to fetch immediate operand)</a:t>
            </a:r>
          </a:p>
          <a:p>
            <a:pPr lvl="1"/>
            <a:r>
              <a:rPr lang="en-US" dirty="0">
                <a:cs typeface="Arial" pitchFamily="34" charset="0"/>
              </a:rPr>
              <a:t>similar to the JVM instruction iconst_0</a:t>
            </a:r>
          </a:p>
          <a:p>
            <a:endParaRPr lang="en-US" dirty="0">
              <a:cs typeface="Arial" pitchFamily="34" charset="0"/>
            </a:endParaRPr>
          </a:p>
        </p:txBody>
      </p:sp>
    </p:spTree>
    <p:extLst>
      <p:ext uri="{BB962C8B-B14F-4D97-AF65-F5344CB8AC3E}">
        <p14:creationId xmlns:p14="http://schemas.microsoft.com/office/powerpoint/2010/main" val="1070791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F391-D60B-4CC7-5AC9-D7BDAA177D6C}"/>
              </a:ext>
            </a:extLst>
          </p:cNvPr>
          <p:cNvSpPr>
            <a:spLocks noGrp="1"/>
          </p:cNvSpPr>
          <p:nvPr>
            <p:ph type="title"/>
          </p:nvPr>
        </p:nvSpPr>
        <p:spPr/>
        <p:txBody>
          <a:bodyPr/>
          <a:lstStyle/>
          <a:p>
            <a:r>
              <a:rPr lang="en-US" dirty="0"/>
              <a:t>Functional Groupings of CVM Opcodes</a:t>
            </a:r>
          </a:p>
        </p:txBody>
      </p:sp>
      <p:sp>
        <p:nvSpPr>
          <p:cNvPr id="3" name="Content Placeholder 2">
            <a:extLst>
              <a:ext uri="{FF2B5EF4-FFF2-40B4-BE49-F238E27FC236}">
                <a16:creationId xmlns:a16="http://schemas.microsoft.com/office/drawing/2014/main" id="{B54C3140-84D9-135A-67E2-6BAC27EB7BF5}"/>
              </a:ext>
            </a:extLst>
          </p:cNvPr>
          <p:cNvSpPr>
            <a:spLocks noGrp="1"/>
          </p:cNvSpPr>
          <p:nvPr>
            <p:ph idx="1"/>
          </p:nvPr>
        </p:nvSpPr>
        <p:spPr/>
        <p:txBody>
          <a:bodyPr/>
          <a:lstStyle/>
          <a:p>
            <a:r>
              <a:rPr lang="en-US" dirty="0"/>
              <a:t>Arithmetic Opcodes: </a:t>
            </a:r>
            <a:r>
              <a:rPr lang="en-US" sz="2000" dirty="0">
                <a:latin typeface="Consolas" panose="020B0609020204030204" pitchFamily="49" charset="0"/>
              </a:rPr>
              <a:t>ADD</a:t>
            </a:r>
            <a:r>
              <a:rPr lang="en-US" sz="2000" dirty="0"/>
              <a:t>, </a:t>
            </a:r>
            <a:r>
              <a:rPr lang="en-US" sz="2000" dirty="0">
                <a:latin typeface="Consolas" panose="020B0609020204030204" pitchFamily="49" charset="0"/>
              </a:rPr>
              <a:t>SUB</a:t>
            </a:r>
            <a:r>
              <a:rPr lang="en-US" sz="2000" dirty="0"/>
              <a:t>, </a:t>
            </a:r>
            <a:r>
              <a:rPr lang="en-US" sz="2000" dirty="0">
                <a:latin typeface="Consolas" panose="020B0609020204030204" pitchFamily="49" charset="0"/>
              </a:rPr>
              <a:t>MUL</a:t>
            </a:r>
            <a:r>
              <a:rPr lang="en-US" sz="2000" dirty="0"/>
              <a:t>, </a:t>
            </a:r>
            <a:r>
              <a:rPr lang="en-US" sz="2000" dirty="0">
                <a:latin typeface="Consolas" panose="020B0609020204030204" pitchFamily="49" charset="0"/>
              </a:rPr>
              <a:t>INC</a:t>
            </a:r>
            <a:r>
              <a:rPr lang="en-US" sz="2000" dirty="0"/>
              <a:t>, etc.</a:t>
            </a:r>
          </a:p>
          <a:p>
            <a:r>
              <a:rPr lang="en-US" dirty="0"/>
              <a:t>Logical Opcodes: </a:t>
            </a:r>
            <a:r>
              <a:rPr lang="en-US" sz="2000" dirty="0">
                <a:latin typeface="Consolas" panose="020B0609020204030204" pitchFamily="49" charset="0"/>
              </a:rPr>
              <a:t>NOT</a:t>
            </a:r>
          </a:p>
          <a:p>
            <a:r>
              <a:rPr lang="en-US" dirty="0"/>
              <a:t>Bitwise Opcodes: </a:t>
            </a:r>
            <a:r>
              <a:rPr lang="en-US" sz="2000" dirty="0">
                <a:latin typeface="Consolas" panose="020B0609020204030204" pitchFamily="49" charset="0"/>
              </a:rPr>
              <a:t>BITAND</a:t>
            </a:r>
            <a:r>
              <a:rPr lang="en-US" dirty="0"/>
              <a:t>, </a:t>
            </a:r>
            <a:r>
              <a:rPr lang="en-US" sz="2000" dirty="0">
                <a:latin typeface="Consolas" panose="020B0609020204030204" pitchFamily="49" charset="0"/>
              </a:rPr>
              <a:t>BITOR</a:t>
            </a:r>
            <a:r>
              <a:rPr lang="en-US" dirty="0"/>
              <a:t>, </a:t>
            </a:r>
            <a:r>
              <a:rPr lang="en-US" sz="2000" dirty="0">
                <a:latin typeface="Consolas" panose="020B0609020204030204" pitchFamily="49" charset="0"/>
              </a:rPr>
              <a:t>BITXOR</a:t>
            </a:r>
            <a:r>
              <a:rPr lang="en-US" dirty="0"/>
              <a:t>, </a:t>
            </a:r>
            <a:r>
              <a:rPr lang="en-US" sz="2000" dirty="0">
                <a:latin typeface="Consolas" panose="020B0609020204030204" pitchFamily="49" charset="0"/>
              </a:rPr>
              <a:t>BITNOT</a:t>
            </a:r>
            <a:endParaRPr lang="en-US" dirty="0">
              <a:latin typeface="Consolas" panose="020B0609020204030204" pitchFamily="49" charset="0"/>
            </a:endParaRPr>
          </a:p>
          <a:p>
            <a:r>
              <a:rPr lang="en-US" dirty="0"/>
              <a:t>Shift Opcodes: </a:t>
            </a:r>
            <a:r>
              <a:rPr lang="en-US" sz="2000" dirty="0">
                <a:latin typeface="Consolas" panose="020B0609020204030204" pitchFamily="49" charset="0"/>
              </a:rPr>
              <a:t>SHL</a:t>
            </a:r>
            <a:r>
              <a:rPr lang="en-US" sz="2000" dirty="0"/>
              <a:t> and </a:t>
            </a:r>
            <a:r>
              <a:rPr lang="en-US" sz="2000" dirty="0">
                <a:latin typeface="Consolas" panose="020B0609020204030204" pitchFamily="49" charset="0"/>
              </a:rPr>
              <a:t>SHR</a:t>
            </a:r>
          </a:p>
          <a:p>
            <a:r>
              <a:rPr lang="en-US" dirty="0"/>
              <a:t>Type Conversion Opcodes: </a:t>
            </a:r>
            <a:r>
              <a:rPr lang="en-US" sz="2000" dirty="0">
                <a:latin typeface="Consolas" panose="020B0609020204030204" pitchFamily="49" charset="0"/>
              </a:rPr>
              <a:t>BYTE2INT</a:t>
            </a:r>
            <a:r>
              <a:rPr lang="en-US" sz="2000" dirty="0"/>
              <a:t> and </a:t>
            </a:r>
            <a:r>
              <a:rPr lang="en-US" sz="2000" dirty="0">
                <a:latin typeface="Consolas" panose="020B0609020204030204" pitchFamily="49" charset="0"/>
              </a:rPr>
              <a:t>INT2BYTE</a:t>
            </a:r>
            <a:endParaRPr lang="en-US" dirty="0">
              <a:latin typeface="Consolas" panose="020B0609020204030204" pitchFamily="49" charset="0"/>
            </a:endParaRPr>
          </a:p>
          <a:p>
            <a:r>
              <a:rPr lang="en-US" dirty="0"/>
              <a:t>Branch Opcodes: </a:t>
            </a:r>
            <a:r>
              <a:rPr lang="en-US" sz="2000" dirty="0">
                <a:latin typeface="Consolas" panose="020B0609020204030204" pitchFamily="49" charset="0"/>
              </a:rPr>
              <a:t>BR</a:t>
            </a:r>
            <a:r>
              <a:rPr lang="en-US" sz="2000" dirty="0"/>
              <a:t>, </a:t>
            </a:r>
            <a:r>
              <a:rPr lang="en-US" sz="2000" dirty="0">
                <a:latin typeface="Consolas" panose="020B0609020204030204" pitchFamily="49" charset="0"/>
              </a:rPr>
              <a:t>BE</a:t>
            </a:r>
            <a:r>
              <a:rPr lang="en-US" sz="2000" dirty="0"/>
              <a:t>, </a:t>
            </a:r>
            <a:r>
              <a:rPr lang="en-US" sz="2000" dirty="0">
                <a:latin typeface="Consolas" panose="020B0609020204030204" pitchFamily="49" charset="0"/>
              </a:rPr>
              <a:t>BG</a:t>
            </a:r>
            <a:r>
              <a:rPr lang="en-US" sz="2000" dirty="0"/>
              <a:t>, </a:t>
            </a:r>
            <a:r>
              <a:rPr lang="en-US" sz="2000" dirty="0">
                <a:latin typeface="Consolas" panose="020B0609020204030204" pitchFamily="49" charset="0"/>
              </a:rPr>
              <a:t>BGE</a:t>
            </a:r>
            <a:r>
              <a:rPr lang="en-US" sz="2000" dirty="0"/>
              <a:t>, </a:t>
            </a:r>
            <a:r>
              <a:rPr lang="en-US" sz="2000" dirty="0">
                <a:latin typeface="Consolas" panose="020B0609020204030204" pitchFamily="49" charset="0"/>
              </a:rPr>
              <a:t>BZ</a:t>
            </a:r>
            <a:r>
              <a:rPr lang="en-US" sz="2000" dirty="0"/>
              <a:t>, etc.</a:t>
            </a:r>
          </a:p>
          <a:p>
            <a:r>
              <a:rPr lang="en-US" dirty="0"/>
              <a:t>Load/Store Opcodes: </a:t>
            </a:r>
            <a:r>
              <a:rPr lang="en-US" sz="2000" dirty="0">
                <a:latin typeface="Consolas" panose="020B0609020204030204" pitchFamily="49" charset="0"/>
              </a:rPr>
              <a:t>LOADW</a:t>
            </a:r>
            <a:r>
              <a:rPr lang="en-US" sz="2000" dirty="0"/>
              <a:t>, </a:t>
            </a:r>
            <a:r>
              <a:rPr lang="en-US" sz="2000" dirty="0">
                <a:latin typeface="Consolas" panose="020B0609020204030204" pitchFamily="49" charset="0"/>
              </a:rPr>
              <a:t>LDCINT</a:t>
            </a:r>
            <a:r>
              <a:rPr lang="en-US" sz="2000" dirty="0"/>
              <a:t>, </a:t>
            </a:r>
            <a:r>
              <a:rPr lang="en-US" sz="2000" dirty="0">
                <a:latin typeface="Consolas" panose="020B0609020204030204" pitchFamily="49" charset="0"/>
              </a:rPr>
              <a:t>LDGADDR</a:t>
            </a:r>
            <a:r>
              <a:rPr lang="en-US" sz="2000" dirty="0"/>
              <a:t>, </a:t>
            </a:r>
            <a:r>
              <a:rPr lang="en-US" sz="2000" dirty="0">
                <a:latin typeface="Consolas" panose="020B0609020204030204" pitchFamily="49" charset="0"/>
              </a:rPr>
              <a:t>STOREW</a:t>
            </a:r>
            <a:r>
              <a:rPr lang="en-US" sz="2000" dirty="0"/>
              <a:t>, etc.</a:t>
            </a:r>
          </a:p>
          <a:p>
            <a:r>
              <a:rPr lang="en-US" dirty="0"/>
              <a:t>Program/Procedure Opcodes: </a:t>
            </a:r>
            <a:r>
              <a:rPr lang="en-US" sz="2000" dirty="0">
                <a:latin typeface="Consolas" panose="020B0609020204030204" pitchFamily="49" charset="0"/>
              </a:rPr>
              <a:t>PROGRAM</a:t>
            </a:r>
            <a:r>
              <a:rPr lang="en-US" sz="2000" dirty="0"/>
              <a:t>, </a:t>
            </a:r>
            <a:r>
              <a:rPr lang="en-US" sz="2000" dirty="0">
                <a:latin typeface="Consolas" panose="020B0609020204030204" pitchFamily="49" charset="0"/>
              </a:rPr>
              <a:t>PROC</a:t>
            </a:r>
            <a:r>
              <a:rPr lang="en-US" sz="2000" dirty="0"/>
              <a:t>, </a:t>
            </a:r>
            <a:r>
              <a:rPr lang="en-US" sz="2000" dirty="0">
                <a:latin typeface="Consolas" panose="020B0609020204030204" pitchFamily="49" charset="0"/>
              </a:rPr>
              <a:t>CALL</a:t>
            </a:r>
            <a:r>
              <a:rPr lang="en-US" sz="2000" dirty="0"/>
              <a:t>, </a:t>
            </a:r>
            <a:r>
              <a:rPr lang="en-US" sz="2000" dirty="0">
                <a:latin typeface="Consolas" panose="020B0609020204030204" pitchFamily="49" charset="0"/>
              </a:rPr>
              <a:t>RET</a:t>
            </a:r>
            <a:r>
              <a:rPr lang="en-US" sz="2000" dirty="0"/>
              <a:t>, etc.</a:t>
            </a:r>
            <a:endParaRPr lang="en-US" dirty="0"/>
          </a:p>
          <a:p>
            <a:r>
              <a:rPr lang="en-US" dirty="0"/>
              <a:t>I/O Opcodes: </a:t>
            </a:r>
            <a:r>
              <a:rPr lang="en-US" sz="2000" dirty="0">
                <a:latin typeface="Consolas" panose="020B0609020204030204" pitchFamily="49" charset="0"/>
              </a:rPr>
              <a:t>GETINT</a:t>
            </a:r>
            <a:r>
              <a:rPr lang="en-US" sz="2000" dirty="0"/>
              <a:t>, </a:t>
            </a:r>
            <a:r>
              <a:rPr lang="en-US" sz="2000" dirty="0">
                <a:latin typeface="Consolas" panose="020B0609020204030204" pitchFamily="49" charset="0"/>
              </a:rPr>
              <a:t>GETCH</a:t>
            </a:r>
            <a:r>
              <a:rPr lang="en-US" sz="2000" dirty="0"/>
              <a:t>, </a:t>
            </a:r>
            <a:r>
              <a:rPr lang="en-US" sz="2000" dirty="0">
                <a:latin typeface="Consolas" panose="020B0609020204030204" pitchFamily="49" charset="0"/>
              </a:rPr>
              <a:t>PUTINT</a:t>
            </a:r>
            <a:r>
              <a:rPr lang="en-US" sz="2000" dirty="0"/>
              <a:t>, </a:t>
            </a:r>
            <a:r>
              <a:rPr lang="en-US" sz="2000" dirty="0">
                <a:latin typeface="Consolas" panose="020B0609020204030204" pitchFamily="49" charset="0"/>
              </a:rPr>
              <a:t>PUTSTR</a:t>
            </a:r>
            <a:r>
              <a:rPr lang="en-US" sz="2000" dirty="0"/>
              <a:t>, etc.</a:t>
            </a:r>
          </a:p>
        </p:txBody>
      </p:sp>
      <p:sp>
        <p:nvSpPr>
          <p:cNvPr id="4" name="Footer Placeholder 3">
            <a:extLst>
              <a:ext uri="{FF2B5EF4-FFF2-40B4-BE49-F238E27FC236}">
                <a16:creationId xmlns:a16="http://schemas.microsoft.com/office/drawing/2014/main" id="{77495A62-A924-6031-C876-61A2F0B70A31}"/>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187B9E58-B183-6868-FEC0-F912948E4112}"/>
              </a:ext>
            </a:extLst>
          </p:cNvPr>
          <p:cNvSpPr>
            <a:spLocks noGrp="1"/>
          </p:cNvSpPr>
          <p:nvPr>
            <p:ph type="sldNum" sz="quarter" idx="11"/>
          </p:nvPr>
        </p:nvSpPr>
        <p:spPr/>
        <p:txBody>
          <a:bodyPr/>
          <a:lstStyle/>
          <a:p>
            <a:pPr>
              <a:defRPr/>
            </a:pPr>
            <a:r>
              <a:rPr lang="en-US"/>
              <a:t>Slide </a:t>
            </a:r>
            <a:fld id="{63AEAFB5-AC10-4A77-9869-4B293AAAFFF3}" type="slidenum">
              <a:rPr lang="en-US" smtClean="0"/>
              <a:pPr>
                <a:defRPr/>
              </a:pPr>
              <a:t>8</a:t>
            </a:fld>
            <a:endParaRPr lang="en-US" dirty="0"/>
          </a:p>
        </p:txBody>
      </p:sp>
    </p:spTree>
    <p:extLst>
      <p:ext uri="{BB962C8B-B14F-4D97-AF65-F5344CB8AC3E}">
        <p14:creationId xmlns:p14="http://schemas.microsoft.com/office/powerpoint/2010/main" val="7418111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C743801B-569D-4DB7-BAFA-79524ABE7C51}" type="slidenum">
              <a:rPr lang="en-US" smtClean="0"/>
              <a:pPr/>
              <a:t>9</a:t>
            </a:fld>
            <a:endParaRPr lang="en-US" dirty="0"/>
          </a:p>
        </p:txBody>
      </p:sp>
      <p:sp>
        <p:nvSpPr>
          <p:cNvPr id="8196" name="Rectangle 2"/>
          <p:cNvSpPr>
            <a:spLocks noGrp="1" noChangeArrowheads="1"/>
          </p:cNvSpPr>
          <p:nvPr>
            <p:ph type="title"/>
          </p:nvPr>
        </p:nvSpPr>
        <p:spPr/>
        <p:txBody>
          <a:bodyPr/>
          <a:lstStyle/>
          <a:p>
            <a:r>
              <a:rPr lang="en-US" dirty="0"/>
              <a:t>Registers</a:t>
            </a:r>
          </a:p>
        </p:txBody>
      </p:sp>
      <p:sp>
        <p:nvSpPr>
          <p:cNvPr id="8197" name="Rectangle 3"/>
          <p:cNvSpPr>
            <a:spLocks noGrp="1" noChangeArrowheads="1"/>
          </p:cNvSpPr>
          <p:nvPr>
            <p:ph type="body" idx="1"/>
          </p:nvPr>
        </p:nvSpPr>
        <p:spPr/>
        <p:txBody>
          <a:bodyPr/>
          <a:lstStyle/>
          <a:p>
            <a:pPr marL="381000" indent="-381000">
              <a:buFontTx/>
              <a:buNone/>
            </a:pPr>
            <a:r>
              <a:rPr lang="en-US" dirty="0">
                <a:cs typeface="Arial" pitchFamily="34" charset="0"/>
              </a:rPr>
              <a:t>Four 32-bit internal registers (no general-purpose registers)</a:t>
            </a:r>
          </a:p>
          <a:p>
            <a:pPr marL="381000" indent="-381000"/>
            <a:r>
              <a:rPr lang="en-US" dirty="0">
                <a:latin typeface="Consolas" panose="020B0609020204030204" pitchFamily="49" charset="0"/>
                <a:cs typeface="Arial" pitchFamily="34" charset="0"/>
              </a:rPr>
              <a:t>PC</a:t>
            </a:r>
            <a:r>
              <a:rPr lang="en-US" dirty="0">
                <a:cs typeface="Arial" pitchFamily="34" charset="0"/>
              </a:rPr>
              <a:t> (program counter; a.k.a. instruction pointer) - holds address of the next instruction to be executed</a:t>
            </a:r>
          </a:p>
          <a:p>
            <a:pPr marL="381000" indent="-381000"/>
            <a:r>
              <a:rPr lang="en-US" dirty="0">
                <a:latin typeface="Consolas" panose="020B0609020204030204" pitchFamily="49" charset="0"/>
                <a:cs typeface="Arial" pitchFamily="34" charset="0"/>
              </a:rPr>
              <a:t>SP</a:t>
            </a:r>
            <a:r>
              <a:rPr lang="en-US" dirty="0">
                <a:cs typeface="Arial" pitchFamily="34" charset="0"/>
              </a:rPr>
              <a:t> (stack pointer) - holds address of top of the stack</a:t>
            </a:r>
          </a:p>
          <a:p>
            <a:pPr marL="781050" lvl="1" indent="-381000"/>
            <a:r>
              <a:rPr lang="en-US" dirty="0">
                <a:cs typeface="Arial" pitchFamily="34" charset="0"/>
              </a:rPr>
              <a:t>stack grows from low-numbered memory addresses to high-numbered memory addresses </a:t>
            </a:r>
          </a:p>
          <a:p>
            <a:pPr marL="381000" indent="-381000"/>
            <a:r>
              <a:rPr lang="en-US" dirty="0">
                <a:latin typeface="Consolas" panose="020B0609020204030204" pitchFamily="49" charset="0"/>
                <a:cs typeface="Arial" pitchFamily="34" charset="0"/>
              </a:rPr>
              <a:t>SB</a:t>
            </a:r>
            <a:r>
              <a:rPr lang="en-US" dirty="0">
                <a:cs typeface="Arial" pitchFamily="34" charset="0"/>
              </a:rPr>
              <a:t> (stack base) – holds address of bottom of the stack</a:t>
            </a:r>
          </a:p>
          <a:p>
            <a:pPr marL="781050" lvl="1" indent="-381000"/>
            <a:r>
              <a:rPr lang="en-US" dirty="0">
                <a:cs typeface="Arial" pitchFamily="34" charset="0"/>
              </a:rPr>
              <a:t>initialized to the address of the first free byte in memory when program is loaded</a:t>
            </a:r>
          </a:p>
          <a:p>
            <a:pPr marL="381000" indent="-381000"/>
            <a:r>
              <a:rPr lang="en-US" dirty="0">
                <a:latin typeface="Consolas" panose="020B0609020204030204" pitchFamily="49" charset="0"/>
                <a:cs typeface="Arial" pitchFamily="34" charset="0"/>
              </a:rPr>
              <a:t>BP</a:t>
            </a:r>
            <a:r>
              <a:rPr lang="en-US" dirty="0">
                <a:cs typeface="Arial" pitchFamily="34" charset="0"/>
              </a:rPr>
              <a:t> (base pointer) - holds base address of the subprogram currently being executed</a:t>
            </a:r>
            <a:endParaRPr lang="en-US" dirty="0"/>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3042</TotalTime>
  <Words>2314</Words>
  <Application>Microsoft Office PowerPoint</Application>
  <PresentationFormat>On-screen Show (4:3)</PresentationFormat>
  <Paragraphs>510</Paragraphs>
  <Slides>31</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Consolas</vt:lpstr>
      <vt:lpstr>SoftMoore2</vt:lpstr>
      <vt:lpstr>The CPRL Virtual Machine</vt:lpstr>
      <vt:lpstr>CVM (CPRL Virtual Machine)</vt:lpstr>
      <vt:lpstr>Representing Primitive Types</vt:lpstr>
      <vt:lpstr>CVM Instructions</vt:lpstr>
      <vt:lpstr>CVM Instructions (continued)</vt:lpstr>
      <vt:lpstr>Examples: CVM Instructions</vt:lpstr>
      <vt:lpstr>Examples: CVM Instructions (continued)</vt:lpstr>
      <vt:lpstr>Functional Groupings of CVM Opcodes</vt:lpstr>
      <vt:lpstr>Registers</vt:lpstr>
      <vt:lpstr>Relative Addressing Using the SB and BP Registers</vt:lpstr>
      <vt:lpstr>Relative Addressing Example</vt:lpstr>
      <vt:lpstr>Loading a Program into Memory</vt:lpstr>
      <vt:lpstr>Program Loaded in Memory (after several instructions have been executed)</vt:lpstr>
      <vt:lpstr>Opcodes LDGADDR and LDLADDR</vt:lpstr>
      <vt:lpstr>CPRL Example</vt:lpstr>
      <vt:lpstr>CPRL Example After Compilation</vt:lpstr>
      <vt:lpstr>CPRL Example (Optimized, Assembled, Disassembled)</vt:lpstr>
      <vt:lpstr>CPRL Example in Memory (after execution of first instruction: PROGRAM 10)</vt:lpstr>
      <vt:lpstr>Variable Addressing</vt:lpstr>
      <vt:lpstr>Using the Stack to Hold Temporary Values</vt:lpstr>
      <vt:lpstr>Example: Using the Stack to Hold Temporary Values</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lpstr>Example: Using the Stack to Hold Temporary Values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CPRLVM</dc:title>
  <dc:creator>John I. Moore, Jr.</dc:creator>
  <cp:lastModifiedBy>John Moore</cp:lastModifiedBy>
  <cp:revision>193</cp:revision>
  <cp:lastPrinted>2021-11-26T21:58:51Z</cp:lastPrinted>
  <dcterms:created xsi:type="dcterms:W3CDTF">2005-01-12T21:47:45Z</dcterms:created>
  <dcterms:modified xsi:type="dcterms:W3CDTF">2024-08-24T11:25:12Z</dcterms:modified>
</cp:coreProperties>
</file>