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9"/>
  </p:notesMasterIdLst>
  <p:handoutMasterIdLst>
    <p:handoutMasterId r:id="rId60"/>
  </p:handoutMasterIdLst>
  <p:sldIdLst>
    <p:sldId id="256" r:id="rId2"/>
    <p:sldId id="270" r:id="rId3"/>
    <p:sldId id="327" r:id="rId4"/>
    <p:sldId id="328" r:id="rId5"/>
    <p:sldId id="335" r:id="rId6"/>
    <p:sldId id="264" r:id="rId7"/>
    <p:sldId id="347" r:id="rId8"/>
    <p:sldId id="259" r:id="rId9"/>
    <p:sldId id="261" r:id="rId10"/>
    <p:sldId id="307"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46" r:id="rId25"/>
    <p:sldId id="269" r:id="rId26"/>
    <p:sldId id="299" r:id="rId27"/>
    <p:sldId id="268" r:id="rId28"/>
    <p:sldId id="271" r:id="rId29"/>
    <p:sldId id="272" r:id="rId30"/>
    <p:sldId id="274" r:id="rId31"/>
    <p:sldId id="300" r:id="rId32"/>
    <p:sldId id="273" r:id="rId33"/>
    <p:sldId id="350" r:id="rId34"/>
    <p:sldId id="275" r:id="rId35"/>
    <p:sldId id="326" r:id="rId36"/>
    <p:sldId id="276" r:id="rId37"/>
    <p:sldId id="336" r:id="rId38"/>
    <p:sldId id="281" r:id="rId39"/>
    <p:sldId id="284" r:id="rId40"/>
    <p:sldId id="290" r:id="rId41"/>
    <p:sldId id="285" r:id="rId42"/>
    <p:sldId id="337" r:id="rId43"/>
    <p:sldId id="338" r:id="rId44"/>
    <p:sldId id="339" r:id="rId45"/>
    <p:sldId id="317" r:id="rId46"/>
    <p:sldId id="348" r:id="rId47"/>
    <p:sldId id="349" r:id="rId48"/>
    <p:sldId id="340" r:id="rId49"/>
    <p:sldId id="341" r:id="rId50"/>
    <p:sldId id="320" r:id="rId51"/>
    <p:sldId id="342" r:id="rId52"/>
    <p:sldId id="351" r:id="rId53"/>
    <p:sldId id="352" r:id="rId54"/>
    <p:sldId id="303" r:id="rId55"/>
    <p:sldId id="343" r:id="rId56"/>
    <p:sldId id="344" r:id="rId57"/>
    <p:sldId id="345" r:id="rId58"/>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042" autoAdjust="0"/>
    <p:restoredTop sz="97055" autoAdjust="0"/>
  </p:normalViewPr>
  <p:slideViewPr>
    <p:cSldViewPr>
      <p:cViewPr varScale="1">
        <p:scale>
          <a:sx n="75" d="100"/>
          <a:sy n="75" d="100"/>
        </p:scale>
        <p:origin x="72" y="37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2"/>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a:lvl1pPr>
          </a:lstStyle>
          <a:p>
            <a:pPr>
              <a:defRPr/>
            </a:pPr>
            <a:r>
              <a:rPr lang="en-US"/>
              <a:t>Overview</a:t>
            </a:r>
          </a:p>
        </p:txBody>
      </p:sp>
      <p:sp>
        <p:nvSpPr>
          <p:cNvPr id="64515" name="Rectangle 3"/>
          <p:cNvSpPr>
            <a:spLocks noGrp="1" noChangeArrowheads="1"/>
          </p:cNvSpPr>
          <p:nvPr>
            <p:ph type="dt" idx="1"/>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a:lvl1pPr>
          </a:lstStyle>
          <a:p>
            <a:pPr>
              <a:defRPr/>
            </a:pPr>
            <a:endParaRPr lang="en-US"/>
          </a:p>
        </p:txBody>
      </p:sp>
      <p:sp>
        <p:nvSpPr>
          <p:cNvPr id="64519"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42221880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47</a:t>
            </a:fld>
            <a:endParaRPr lang="en-US"/>
          </a:p>
        </p:txBody>
      </p:sp>
    </p:spTree>
    <p:extLst>
      <p:ext uri="{BB962C8B-B14F-4D97-AF65-F5344CB8AC3E}">
        <p14:creationId xmlns:p14="http://schemas.microsoft.com/office/powerpoint/2010/main" val="16926916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54</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55</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56</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57</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sz="2000" dirty="0">
                <a:latin typeface="Consolas" pitchFamily="49" charset="0"/>
                <a:cs typeface="Consolas" pitchFamily="49" charset="0"/>
              </a:rPr>
              <a:t>  BR L</a:t>
            </a:r>
            <a:r>
              <a:rPr lang="en-US" sz="2000" i="1" dirty="0">
                <a:latin typeface="Consolas" pitchFamily="49" charset="0"/>
                <a:cs typeface="Consolas" pitchFamily="49" charset="0"/>
              </a:rPr>
              <a:t>n</a:t>
            </a:r>
            <a:br>
              <a:rPr lang="en-US" sz="2000"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sz="2000" dirty="0">
                <a:latin typeface="Consolas" panose="020B0609020204030204" pitchFamily="49" charset="0"/>
              </a:rPr>
              <a:t>  BR L</a:t>
            </a:r>
            <a:r>
              <a:rPr lang="en-US" sz="2000" i="1" dirty="0">
                <a:latin typeface="Consolas" panose="020B0609020204030204" pitchFamily="49" charset="0"/>
              </a:rPr>
              <a:t>n</a:t>
            </a:r>
            <a:r>
              <a:rPr lang="en-US" sz="2000" dirty="0">
                <a:latin typeface="Consolas" panose="020B0609020204030204" pitchFamily="49" charset="0"/>
              </a:rPr>
              <a:t> </a:t>
            </a:r>
            <a:br>
              <a:rPr lang="en-US" sz="2000"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dirty="0">
                <a:latin typeface="Consolas" pitchFamily="49" charset="0"/>
                <a:cs typeface="Consolas" pitchFamily="49" charset="0"/>
              </a:rPr>
              <a:t>emit("BR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a:t>
            </a:r>
            <a:r>
              <a:rPr lang="en-US" sz="2000">
                <a:latin typeface="Consolas" panose="020B0609020204030204" pitchFamily="49" charset="0"/>
              </a:rPr>
              <a:t>BLE L2</a:t>
            </a:r>
            <a:endParaRPr lang="en-US" sz="20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a:xfrm>
            <a:off x="458787" y="1363663"/>
            <a:ext cx="8321040" cy="4935537"/>
          </a:xfrm>
        </p:spPr>
        <p:txBody>
          <a:bodyPr/>
          <a:lstStyle/>
          <a:p>
            <a:r>
              <a:rPr lang="en-US" sz="2300" dirty="0"/>
              <a:t>In addition to the standard </a:t>
            </a:r>
            <a:r>
              <a:rPr lang="en-US" sz="2300" dirty="0">
                <a:latin typeface="Consolas" pitchFamily="49" charset="0"/>
                <a:cs typeface="Consolas" pitchFamily="49" charset="0"/>
              </a:rPr>
              <a:t>emit()</a:t>
            </a:r>
            <a:r>
              <a:rPr lang="en-US" sz="2300" dirty="0"/>
              <a:t> method for an expression, which leaves the value of an expression on the top of the stack, we introduce a couple of helper methods for branching.</a:t>
            </a:r>
          </a:p>
          <a:p>
            <a:r>
              <a:rPr lang="en-US" sz="2300" dirty="0"/>
              <a:t>Class </a:t>
            </a:r>
            <a:r>
              <a:rPr lang="en-US" sz="2300" dirty="0">
                <a:latin typeface="Consolas" panose="020B0609020204030204" pitchFamily="49" charset="0"/>
              </a:rPr>
              <a:t>Expression</a:t>
            </a:r>
            <a:r>
              <a:rPr lang="en-US" sz="2300" dirty="0"/>
              <a:t> defines a method named </a:t>
            </a:r>
            <a:r>
              <a:rPr lang="en-US" sz="2300" dirty="0">
                <a:latin typeface="Consolas" panose="020B0609020204030204" pitchFamily="49" charset="0"/>
              </a:rPr>
              <a:t>emitBranch()</a:t>
            </a:r>
            <a:r>
              <a:rPr lang="en-US" sz="2300" dirty="0"/>
              <a:t> that emits code to push a </a:t>
            </a:r>
            <a:r>
              <a:rPr lang="en-US" sz="2300" dirty="0" err="1"/>
              <a:t>boolean</a:t>
            </a:r>
            <a:r>
              <a:rPr lang="en-US" sz="2300" dirty="0"/>
              <a:t> value on the run-time stack plus code that branches based on that value.</a:t>
            </a:r>
          </a:p>
          <a:p>
            <a:pPr marL="457200" lvl="1" indent="0">
              <a:buNone/>
            </a:pPr>
            <a:r>
              <a:rPr lang="en-US" sz="1800" dirty="0">
                <a:latin typeface="Consolas" panose="020B0609020204030204" pitchFamily="49" charset="0"/>
              </a:rPr>
              <a:t>open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emit(if (condition) "BNZ $label" else "BZ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Method </a:t>
            </a:r>
            <a:r>
              <a:rPr lang="en-US" dirty="0">
                <a:latin typeface="Consolas" panose="020B0609020204030204" pitchFamily="49" charset="0"/>
              </a:rPr>
              <a:t>emitBranch()</a:t>
            </a:r>
            <a:r>
              <a:rPr lang="en-US" dirty="0"/>
              <a:t> for relational expressions.</a:t>
            </a:r>
          </a:p>
          <a:p>
            <a:pPr marL="457200" lvl="1" indent="0">
              <a:buNone/>
            </a:pPr>
            <a:r>
              <a:rPr lang="en-US" sz="1800" dirty="0">
                <a:latin typeface="Consolas" panose="020B0609020204030204" pitchFamily="49" charset="0"/>
              </a:rPr>
              <a:t>override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when (</a:t>
            </a:r>
            <a:r>
              <a:rPr lang="en-US" sz="1800" dirty="0" err="1">
                <a:latin typeface="Consolas" panose="020B0609020204030204" pitchFamily="49" charset="0"/>
              </a:rPr>
              <a:t>operator.symbol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Symbol.equals</a:t>
            </a:r>
            <a:r>
              <a:rPr lang="en-US" sz="1800" dirty="0">
                <a:latin typeface="Consolas" panose="020B0609020204030204" pitchFamily="49" charset="0"/>
              </a:rPr>
              <a:t>   -&gt; emit(if (condition) "BE $label"</a:t>
            </a:r>
          </a:p>
          <a:p>
            <a:pPr marL="457200" lvl="1" indent="0">
              <a:spcBef>
                <a:spcPts val="100"/>
              </a:spcBef>
              <a:buNone/>
            </a:pPr>
            <a:r>
              <a:rPr lang="en-US" sz="1800" dirty="0">
                <a:latin typeface="Consolas" panose="020B0609020204030204" pitchFamily="49" charset="0"/>
              </a:rPr>
              <a:t>                                else "BNE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Symbol.notEqual</a:t>
            </a:r>
            <a:r>
              <a:rPr lang="en-US" sz="1800" dirty="0">
                <a:latin typeface="Consolas" panose="020B0609020204030204" pitchFamily="49" charset="0"/>
              </a:rPr>
              <a:t> -&gt; emit(if (condition) "BNE $label"</a:t>
            </a:r>
          </a:p>
          <a:p>
            <a:pPr marL="457200" lvl="1" indent="0">
              <a:spcBef>
                <a:spcPts val="100"/>
              </a:spcBef>
              <a:buNone/>
            </a:pPr>
            <a:r>
              <a:rPr lang="en-US" sz="1800" dirty="0">
                <a:latin typeface="Consolas" panose="020B0609020204030204" pitchFamily="49" charset="0"/>
              </a:rPr>
              <a:t>                                else "BE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Symbol.lessThan</a:t>
            </a:r>
            <a:r>
              <a:rPr lang="en-US" sz="1800" dirty="0">
                <a:latin typeface="Consolas" panose="020B0609020204030204" pitchFamily="49" charset="0"/>
              </a:rPr>
              <a:t> -&gt; emit(if (condition) "BL $label"</a:t>
            </a:r>
          </a:p>
          <a:p>
            <a:pPr marL="457200" lvl="1" indent="0">
              <a:spcBef>
                <a:spcPts val="100"/>
              </a:spcBef>
              <a:buNone/>
            </a:pPr>
            <a:r>
              <a:rPr lang="en-US" sz="1800" dirty="0">
                <a:latin typeface="Consolas" panose="020B0609020204030204" pitchFamily="49" charset="0"/>
              </a:rPr>
              <a:t>                                else "BGE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 -&gt; throw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8113"/>
            <a:ext cx="7315200" cy="1004887"/>
          </a:xfrm>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8" y="1363663"/>
            <a:ext cx="8226425" cy="4935537"/>
          </a:xfrm>
        </p:spPr>
        <p:txBody>
          <a:bodyPr/>
          <a:lstStyle/>
          <a:p>
            <a:r>
              <a:rPr lang="en-US" dirty="0"/>
              <a:t>Class AST provides three helper methods for emitting load and store instructions for various types.</a:t>
            </a:r>
          </a:p>
          <a:p>
            <a:pPr marL="457200" lvl="1" indent="0">
              <a:buNone/>
            </a:pPr>
            <a:r>
              <a:rPr lang="en-US" sz="1800" dirty="0">
                <a:latin typeface="Consolas" panose="020B0609020204030204" pitchFamily="49" charset="0"/>
              </a:rPr>
              <a:t>protected fun </a:t>
            </a:r>
            <a:r>
              <a:rPr lang="en-US" sz="1800" dirty="0" err="1">
                <a:latin typeface="Consolas" panose="020B0609020204030204" pitchFamily="49" charset="0"/>
              </a:rPr>
              <a:t>emitLoadInst</a:t>
            </a:r>
            <a:r>
              <a:rPr lang="en-US" sz="1800" dirty="0">
                <a:latin typeface="Consolas" panose="020B0609020204030204" pitchFamily="49" charset="0"/>
              </a:rPr>
              <a:t>(t : Type)</a:t>
            </a:r>
          </a:p>
          <a:p>
            <a:pPr marL="457200" lvl="1" indent="0">
              <a:buNone/>
            </a:pPr>
            <a:r>
              <a:rPr lang="en-US" sz="1800" dirty="0">
                <a:latin typeface="Consolas" panose="020B0609020204030204" pitchFamily="49" charset="0"/>
              </a:rPr>
              <a:t>protected fun </a:t>
            </a:r>
            <a:r>
              <a:rPr lang="en-US" sz="1800" dirty="0" err="1">
                <a:latin typeface="Consolas" panose="020B0609020204030204" pitchFamily="49" charset="0"/>
              </a:rPr>
              <a:t>emitStoreInst</a:t>
            </a:r>
            <a:r>
              <a:rPr lang="en-US" sz="1800" dirty="0">
                <a:latin typeface="Consolas" panose="020B0609020204030204" pitchFamily="49" charset="0"/>
              </a:rPr>
              <a:t>(t : Type)</a:t>
            </a:r>
          </a:p>
          <a:p>
            <a:pPr marL="457200" lvl="1" indent="0">
              <a:buNone/>
            </a:pPr>
            <a:r>
              <a:rPr lang="en-US" sz="1800" dirty="0">
                <a:latin typeface="Consolas" panose="020B0609020204030204" pitchFamily="49" charset="0"/>
              </a:rPr>
              <a:t>protected fun </a:t>
            </a:r>
            <a:r>
              <a:rPr lang="en-US" sz="1800" dirty="0" err="1">
                <a:latin typeface="Consolas" panose="020B0609020204030204" pitchFamily="49" charset="0"/>
              </a:rPr>
              <a:t>emitStoreInst</a:t>
            </a:r>
            <a:r>
              <a:rPr lang="en-US" sz="1800" dirty="0">
                <a:latin typeface="Consolas" panose="020B0609020204030204" pitchFamily="49" charset="0"/>
              </a:rPr>
              <a:t>(</a:t>
            </a:r>
            <a:r>
              <a:rPr lang="en-US" sz="1800" dirty="0" err="1">
                <a:latin typeface="Consolas" panose="020B0609020204030204" pitchFamily="49" charset="0"/>
              </a:rPr>
              <a:t>numBytes</a:t>
            </a:r>
            <a:r>
              <a:rPr lang="en-US" sz="1800" dirty="0">
                <a:latin typeface="Consolas" panose="020B0609020204030204" pitchFamily="49" charset="0"/>
              </a:rPr>
              <a:t> : Int)</a:t>
            </a:r>
          </a:p>
          <a:p>
            <a:r>
              <a:rPr lang="en-US" dirty="0"/>
              <a:t>All three methods assume that the target address for the load or store instruction is already on the top of the stack.</a:t>
            </a:r>
          </a:p>
        </p:txBody>
      </p:sp>
      <p:sp>
        <p:nvSpPr>
          <p:cNvPr id="4" name="Footer Placeholder 3"/>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r>
              <a:rPr lang="en-US"/>
              <a:t>Slide </a:t>
            </a:r>
            <a:fld id="{38CE0C63-332F-4B15-A236-51967A3210C4}" type="slidenum">
              <a:rPr lang="en-US" smtClean="0"/>
              <a:pPr/>
              <a:t>19</a:t>
            </a:fld>
            <a:endParaRPr lang="en-US"/>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emits the appropriate LOAD instruction based on the size (number of bytes) of a type.</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a:t>
            </a:r>
            <a:r>
              <a:rPr lang="en-US" dirty="0"/>
              <a:t> (load 4 bytes)	–  </a:t>
            </a:r>
            <a:r>
              <a:rPr lang="en-US" dirty="0">
                <a:latin typeface="Consolas" panose="020B0609020204030204" pitchFamily="49" charset="0"/>
              </a:rPr>
              <a:t>LOAD n</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a:t>
            </a:r>
            <a:r>
              <a:rPr lang="en-US" dirty="0"/>
              <a:t> emits the appropriate </a:t>
            </a:r>
            <a:r>
              <a:rPr lang="en-US" dirty="0">
                <a:latin typeface="Consolas" panose="020B0609020204030204" pitchFamily="49" charset="0"/>
              </a:rPr>
              <a:t>STORE</a:t>
            </a:r>
            <a:r>
              <a:rPr lang="en-US" dirty="0"/>
              <a:t> instruction based on the size of a type.</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0" y="5181600"/>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when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4    -&gt; emit("LOADW")</a:t>
            </a:r>
          </a:p>
          <a:p>
            <a:pPr marL="182880" indent="0">
              <a:spcBef>
                <a:spcPts val="200"/>
              </a:spcBef>
              <a:buFontTx/>
              <a:buNone/>
            </a:pPr>
            <a:r>
              <a:rPr lang="en-US" sz="1800" dirty="0">
                <a:latin typeface="Consolas" pitchFamily="49" charset="0"/>
                <a:cs typeface="Consolas" pitchFamily="49" charset="0"/>
              </a:rPr>
              <a:t>        2    -&gt; emit("LOAD2B")</a:t>
            </a:r>
          </a:p>
          <a:p>
            <a:pPr marL="182880" indent="0">
              <a:spcBef>
                <a:spcPts val="200"/>
              </a:spcBef>
              <a:buFontTx/>
              <a:buNone/>
            </a:pPr>
            <a:r>
              <a:rPr lang="en-US" sz="1800" dirty="0">
                <a:latin typeface="Consolas" pitchFamily="49" charset="0"/>
                <a:cs typeface="Consolas" pitchFamily="49" charset="0"/>
              </a:rPr>
              <a:t>        1    -&gt; emit("LOADB")</a:t>
            </a:r>
          </a:p>
          <a:p>
            <a:pPr marL="182880" indent="0">
              <a:spcBef>
                <a:spcPts val="200"/>
              </a:spcBef>
              <a:buFontTx/>
              <a:buNone/>
            </a:pPr>
            <a:r>
              <a:rPr lang="en-US" sz="1800" dirty="0">
                <a:latin typeface="Consolas" pitchFamily="49" charset="0"/>
                <a:cs typeface="Consolas" pitchFamily="49" charset="0"/>
              </a:rPr>
              <a:t>        else -&gt; emit("LOAD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fun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var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decl</a:t>
            </a:r>
            <a:r>
              <a:rPr lang="en-US" sz="1750" dirty="0">
                <a:latin typeface="Consolas" panose="020B0609020204030204" pitchFamily="49" charset="0"/>
              </a:rPr>
              <a:t> in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is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in </a:t>
            </a:r>
            <a:r>
              <a:rPr lang="en-US" sz="1750" dirty="0" err="1">
                <a:latin typeface="Consolas" panose="020B0609020204030204" pitchFamily="49" charset="0"/>
              </a:rPr>
              <a:t>decl.singleVarDecls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singleVarDecl.relAddr</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singleVarDecl.size</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22C0AFB0-C7C3-69D9-65AD-3F4CDD31E4B2}"/>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varLength</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2537400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GLOBAL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override fun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r>
            <a:r>
              <a:rPr lang="en-US"/>
              <a:t>at </a:t>
            </a:r>
            <a:r>
              <a:rPr lang="en-US">
                <a:latin typeface="Consolas" panose="020B0609020204030204" pitchFamily="49" charset="0"/>
              </a:rPr>
              <a:t>LOCAL</a:t>
            </a:r>
            <a:r>
              <a:rPr lang="en-US"/>
              <a:t> </a:t>
            </a:r>
            <a:r>
              <a:rPr lang="en-US" dirty="0"/>
              <a:t>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 plus</a:t>
            </a:r>
          </a:p>
          <a:p>
            <a:pPr lvl="2"/>
            <a:r>
              <a:rPr lang="en-US" dirty="0"/>
              <a:t>2 for each character</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computed property </a:t>
            </a:r>
            <a:r>
              <a:rPr lang="en-US" dirty="0" err="1">
                <a:latin typeface="Consolas" pitchFamily="49" charset="0"/>
              </a:rPr>
              <a:t>i</a:t>
            </a:r>
            <a:r>
              <a:rPr lang="en-US" dirty="0" err="1">
                <a:latin typeface="Consolas" pitchFamily="49" charset="0"/>
                <a:cs typeface="Consolas" pitchFamily="49" charset="0"/>
              </a:rPr>
              <a:t>ntValue</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when (type)</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 -&gt; emit("LDCINT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 -&gt; emit("LDCB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    -&gt; emit("LDCCH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  -&gt; emit("LDCSTR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-&gt;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 string, or record types</a:t>
            </a:r>
          </a:p>
          <a:p>
            <a:pPr marL="914400" lvl="2" indent="0">
              <a:buNone/>
            </a:pPr>
            <a:r>
              <a:rPr lang="en-US" dirty="0"/>
              <a:t>(but string literals are allowed)</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3501896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 fun emit()</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a:t>
            </a:r>
          </a:p>
          <a:p>
            <a:pPr lvl="1">
              <a:spcBef>
                <a:spcPts val="1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Code Generation for Unary Expressions</a:t>
            </a:r>
          </a:p>
        </p:txBody>
      </p:sp>
      <p:sp>
        <p:nvSpPr>
          <p:cNvPr id="24579" name="Content Placeholder 2"/>
          <p:cNvSpPr>
            <a:spLocks noGrp="1"/>
          </p:cNvSpPr>
          <p:nvPr>
            <p:ph idx="1"/>
          </p:nvPr>
        </p:nvSpPr>
        <p:spPr/>
        <p:txBody>
          <a:bodyPr/>
          <a:lstStyle/>
          <a:p>
            <a:r>
              <a:rPr lang="en-US" dirty="0"/>
              <a:t>A binary expression contains an operator and one operand, where the operand is an expression.</a:t>
            </a:r>
          </a:p>
          <a:p>
            <a:r>
              <a:rPr lang="en-US" dirty="0"/>
              <a:t>Examples</a:t>
            </a:r>
          </a:p>
          <a:p>
            <a:pPr lvl="1"/>
            <a:r>
              <a:rPr lang="en-US" dirty="0"/>
              <a:t>unary negation for integer expressions</a:t>
            </a:r>
          </a:p>
          <a:p>
            <a:pPr lvl="1"/>
            <a:r>
              <a:rPr lang="en-US" dirty="0"/>
              <a:t>bitwise not (complement) for integer expressions</a:t>
            </a:r>
          </a:p>
          <a:p>
            <a:pPr lvl="1"/>
            <a:r>
              <a:rPr lang="en-US" dirty="0"/>
              <a:t>not for </a:t>
            </a:r>
            <a:r>
              <a:rPr lang="en-US" dirty="0" err="1"/>
              <a:t>boolean</a:t>
            </a:r>
            <a:r>
              <a:rPr lang="en-US" dirty="0"/>
              <a:t> expressions. </a:t>
            </a:r>
          </a:p>
          <a:p>
            <a:r>
              <a:rPr lang="en-US" dirty="0"/>
              <a:t>Code generation for a unary expression follows the following pattern.</a:t>
            </a:r>
          </a:p>
          <a:p>
            <a:pPr lvl="1"/>
            <a:r>
              <a:rPr lang="en-US" dirty="0"/>
              <a:t>emit code for the operand</a:t>
            </a:r>
          </a:p>
          <a:p>
            <a:pPr lvl="1"/>
            <a:r>
              <a:rPr lang="en-US" dirty="0"/>
              <a:t>emit code to perform the operation</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override fun emit()</a:t>
            </a: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when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Symbol.plus</a:t>
            </a:r>
            <a:r>
              <a:rPr lang="en-US" sz="1800" dirty="0">
                <a:latin typeface="Consolas" pitchFamily="49" charset="0"/>
                <a:cs typeface="Consolas" pitchFamily="49" charset="0"/>
              </a:rPr>
              <a:t>       -&gt; emit("ADD")</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Symbol.minus</a:t>
            </a:r>
            <a:r>
              <a:rPr lang="en-US" sz="1800" dirty="0">
                <a:latin typeface="Consolas" pitchFamily="49" charset="0"/>
                <a:cs typeface="Consolas" pitchFamily="49" charset="0"/>
              </a:rPr>
              <a:t>      -&gt; emit("SUB")</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Symbol.bitwiseOr</a:t>
            </a:r>
            <a:r>
              <a:rPr lang="en-US" sz="1800" dirty="0">
                <a:latin typeface="Consolas" pitchFamily="49" charset="0"/>
                <a:cs typeface="Consolas" pitchFamily="49" charset="0"/>
              </a:rPr>
              <a:t>  -&gt; emit("BITOR")</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Symbol.bitwiseXor</a:t>
            </a:r>
            <a:r>
              <a:rPr lang="en-US" sz="1800" dirty="0">
                <a:latin typeface="Consolas" pitchFamily="49" charset="0"/>
                <a:cs typeface="Consolas" pitchFamily="49" charset="0"/>
              </a:rPr>
              <a:t> -&gt; emit("BITXOR")</a:t>
            </a:r>
          </a:p>
          <a:p>
            <a:pPr marL="274320" indent="0">
              <a:spcBef>
                <a:spcPts val="100"/>
              </a:spcBef>
              <a:buFontTx/>
              <a:buNone/>
            </a:pPr>
            <a:r>
              <a:rPr lang="en-US" sz="1800" dirty="0">
                <a:latin typeface="Consolas" pitchFamily="49" charset="0"/>
                <a:cs typeface="Consolas" pitchFamily="49" charset="0"/>
              </a:rPr>
              <a:t>        else -&gt; ... // throw an </a:t>
            </a:r>
            <a:r>
              <a:rPr lang="en-US" sz="1800" dirty="0" err="1">
                <a:latin typeface="Consolas" pitchFamily="49" charset="0"/>
                <a:cs typeface="Consolas" pitchFamily="49" charset="0"/>
              </a:rPr>
              <a:t>InternalCompilerException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graphicFrame>
        <p:nvGraphicFramePr>
          <p:cNvPr id="2" name="Table 1">
            <a:extLst>
              <a:ext uri="{FF2B5EF4-FFF2-40B4-BE49-F238E27FC236}">
                <a16:creationId xmlns:a16="http://schemas.microsoft.com/office/drawing/2014/main" id="{DFF11A99-604A-4512-319C-9D04C5B2949C}"/>
              </a:ext>
            </a:extLst>
          </p:cNvPr>
          <p:cNvGraphicFramePr>
            <a:graphicFrameLocks noGrp="1"/>
          </p:cNvGraphicFramePr>
          <p:nvPr>
            <p:extLst>
              <p:ext uri="{D42A27DB-BD31-4B8C-83A1-F6EECF244321}">
                <p14:modId xmlns:p14="http://schemas.microsoft.com/office/powerpoint/2010/main" val="317398771"/>
              </p:ext>
            </p:extLst>
          </p:nvPr>
        </p:nvGraphicFramePr>
        <p:xfrm>
          <a:off x="2415311" y="1739053"/>
          <a:ext cx="4313379" cy="1483360"/>
        </p:xfrm>
        <a:graphic>
          <a:graphicData uri="http://schemas.openxmlformats.org/drawingml/2006/table">
            <a:tbl>
              <a:tblPr firstRow="1" bandRow="1">
                <a:tableStyleId>{5C22544A-7EE6-4342-B048-85BDC9FD1C3A}</a:tableStyleId>
              </a:tblPr>
              <a:tblGrid>
                <a:gridCol w="820393">
                  <a:extLst>
                    <a:ext uri="{9D8B030D-6E8A-4147-A177-3AD203B41FA5}">
                      <a16:colId xmlns:a16="http://schemas.microsoft.com/office/drawing/2014/main" val="3942798260"/>
                    </a:ext>
                  </a:extLst>
                </a:gridCol>
                <a:gridCol w="1616359">
                  <a:extLst>
                    <a:ext uri="{9D8B030D-6E8A-4147-A177-3AD203B41FA5}">
                      <a16:colId xmlns:a16="http://schemas.microsoft.com/office/drawing/2014/main" val="2437945941"/>
                    </a:ext>
                  </a:extLst>
                </a:gridCol>
                <a:gridCol w="1876627">
                  <a:extLst>
                    <a:ext uri="{9D8B030D-6E8A-4147-A177-3AD203B41FA5}">
                      <a16:colId xmlns:a16="http://schemas.microsoft.com/office/drawing/2014/main" val="418020317"/>
                    </a:ext>
                  </a:extLst>
                </a:gridCol>
              </a:tblGrid>
              <a:tr h="370840">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r>
                        <a:rPr lang="en-US" dirty="0">
                          <a:solidFill>
                            <a:schemeClr val="tx1"/>
                          </a:solidFill>
                          <a:latin typeface="Aptos" panose="020B0004020202020204" pitchFamily="34" charset="0"/>
                        </a:rPr>
                        <a:t> and 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4606268"/>
                  </a:ext>
                </a:extLst>
              </a:tr>
              <a:tr h="370840">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6085916"/>
                  </a:ext>
                </a:extLst>
              </a:tr>
              <a:tr h="370840">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0617372"/>
                  </a:ext>
                </a:extLst>
              </a:tr>
              <a:tr h="370840">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not evaluated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0905509"/>
                  </a:ext>
                </a:extLst>
              </a:tr>
            </a:tbl>
          </a:graphicData>
        </a:graphic>
      </p:graphicFrame>
      <p:graphicFrame>
        <p:nvGraphicFramePr>
          <p:cNvPr id="3" name="Table 2">
            <a:extLst>
              <a:ext uri="{FF2B5EF4-FFF2-40B4-BE49-F238E27FC236}">
                <a16:creationId xmlns:a16="http://schemas.microsoft.com/office/drawing/2014/main" id="{48E38E21-2C81-7F2F-5050-3ACE355ADFF4}"/>
              </a:ext>
            </a:extLst>
          </p:cNvPr>
          <p:cNvGraphicFramePr>
            <a:graphicFrameLocks noGrp="1"/>
          </p:cNvGraphicFramePr>
          <p:nvPr>
            <p:extLst>
              <p:ext uri="{D42A27DB-BD31-4B8C-83A1-F6EECF244321}">
                <p14:modId xmlns:p14="http://schemas.microsoft.com/office/powerpoint/2010/main" val="954308117"/>
              </p:ext>
            </p:extLst>
          </p:nvPr>
        </p:nvGraphicFramePr>
        <p:xfrm>
          <a:off x="2415311" y="3774440"/>
          <a:ext cx="4313379" cy="1483360"/>
        </p:xfrm>
        <a:graphic>
          <a:graphicData uri="http://schemas.openxmlformats.org/drawingml/2006/table">
            <a:tbl>
              <a:tblPr firstRow="1" bandRow="1">
                <a:tableStyleId>{5C22544A-7EE6-4342-B048-85BDC9FD1C3A}</a:tableStyleId>
              </a:tblPr>
              <a:tblGrid>
                <a:gridCol w="820393">
                  <a:extLst>
                    <a:ext uri="{9D8B030D-6E8A-4147-A177-3AD203B41FA5}">
                      <a16:colId xmlns:a16="http://schemas.microsoft.com/office/drawing/2014/main" val="3942798260"/>
                    </a:ext>
                  </a:extLst>
                </a:gridCol>
                <a:gridCol w="1616359">
                  <a:extLst>
                    <a:ext uri="{9D8B030D-6E8A-4147-A177-3AD203B41FA5}">
                      <a16:colId xmlns:a16="http://schemas.microsoft.com/office/drawing/2014/main" val="2437945941"/>
                    </a:ext>
                  </a:extLst>
                </a:gridCol>
                <a:gridCol w="1876627">
                  <a:extLst>
                    <a:ext uri="{9D8B030D-6E8A-4147-A177-3AD203B41FA5}">
                      <a16:colId xmlns:a16="http://schemas.microsoft.com/office/drawing/2014/main" val="418020317"/>
                    </a:ext>
                  </a:extLst>
                </a:gridCol>
              </a:tblGrid>
              <a:tr h="370840">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r>
                        <a:rPr lang="en-US" dirty="0">
                          <a:solidFill>
                            <a:schemeClr val="tx1"/>
                          </a:solidFill>
                          <a:latin typeface="Aptos" panose="020B0004020202020204" pitchFamily="34" charset="0"/>
                        </a:rPr>
                        <a:t> or 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4606268"/>
                  </a:ext>
                </a:extLst>
              </a:tr>
              <a:tr h="370840">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6085916"/>
                  </a:ext>
                </a:extLst>
              </a:tr>
              <a:tr h="370840">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0617372"/>
                  </a:ext>
                </a:extLst>
              </a:tr>
              <a:tr h="370840">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not evaluated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0905509"/>
                  </a:ext>
                </a:extLst>
              </a:tr>
            </a:tbl>
          </a:graphicData>
        </a:graphic>
      </p:graphicFrame>
    </p:spTree>
    <p:extLst>
      <p:ext uri="{BB962C8B-B14F-4D97-AF65-F5344CB8AC3E}">
        <p14:creationId xmlns:p14="http://schemas.microsoft.com/office/powerpoint/2010/main" val="3293066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37</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 fun emit()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for (</a:t>
            </a:r>
            <a:r>
              <a:rPr lang="en-US" sz="1800" dirty="0" err="1">
                <a:latin typeface="Consolas" panose="020B0609020204030204" pitchFamily="49" charset="0"/>
              </a:rPr>
              <a:t>stmt</a:t>
            </a:r>
            <a:r>
              <a:rPr lang="en-US" sz="1800" dirty="0">
                <a:latin typeface="Consolas" panose="020B0609020204030204" pitchFamily="49" charset="0"/>
              </a:rPr>
              <a:t> in statements)</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37571175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tIns="91440"/>
          <a:lstStyle/>
          <a:p>
            <a:pPr marL="182880" indent="0">
              <a:spcBef>
                <a:spcPts val="100"/>
              </a:spcBef>
              <a:buFontTx/>
              <a:buNone/>
            </a:pPr>
            <a:r>
              <a:rPr lang="en-US" sz="1800" dirty="0">
                <a:latin typeface="Consolas" pitchFamily="49" charset="0"/>
                <a:cs typeface="Consolas" pitchFamily="49" charset="0"/>
              </a:rPr>
              <a:t>override fun emit()</a:t>
            </a: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?.emitBranch(false,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45</a:t>
            </a:fld>
            <a:endParaRPr lang="en-US"/>
          </a:p>
        </p:txBody>
      </p:sp>
    </p:spTree>
    <p:extLst>
      <p:ext uri="{BB962C8B-B14F-4D97-AF65-F5344CB8AC3E}">
        <p14:creationId xmlns:p14="http://schemas.microsoft.com/office/powerpoint/2010/main" val="3128523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forLoopStmt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forLoopStmt</a:t>
            </a:r>
            <a:r>
              <a:rPr lang="en-US" sz="1800" dirty="0">
                <a:latin typeface="Consolas" pitchFamily="49" charset="0"/>
                <a:cs typeface="Consolas" pitchFamily="49" charset="0"/>
              </a:rPr>
              <a:t> = "for"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intExpr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intExpr</a:t>
            </a:r>
            <a:r>
              <a:rPr lang="en-US" sz="1800" dirty="0">
                <a:latin typeface="Consolas" pitchFamily="49" charset="0"/>
                <a:cs typeface="Consolas" pitchFamily="49" charset="0"/>
              </a:rPr>
              <a:t> "loop" </a:t>
            </a:r>
          </a:p>
          <a:p>
            <a:pPr lvl="1">
              <a:buFontTx/>
              <a:buNone/>
            </a:pPr>
            <a:r>
              <a:rPr lang="en-US" sz="1800" dirty="0">
                <a:latin typeface="Consolas" pitchFamily="49" charset="0"/>
                <a:cs typeface="Consolas" pitchFamily="49" charset="0"/>
              </a:rPr>
              <a:t>              statement .</a:t>
            </a:r>
            <a:endParaRPr lang="en-US" dirty="0"/>
          </a:p>
          <a:p>
            <a:r>
              <a:rPr lang="en-US" dirty="0"/>
              <a:t>Code generation template for </a:t>
            </a:r>
            <a:r>
              <a:rPr lang="en-US" dirty="0" err="1">
                <a:latin typeface="Consolas" panose="020B0609020204030204" pitchFamily="49" charset="0"/>
              </a:rPr>
              <a:t>forLoopStmt</a:t>
            </a:r>
            <a:endParaRPr lang="en-US" dirty="0">
              <a:latin typeface="Consolas" panose="020B0609020204030204" pitchFamily="49" charset="0"/>
            </a:endParaRPr>
          </a:p>
          <a:p>
            <a:pPr lvl="1"/>
            <a:r>
              <a:rPr lang="en-US" dirty="0"/>
              <a:t>Code generation is straightforward.</a:t>
            </a:r>
          </a:p>
          <a:p>
            <a:pPr lvl="1"/>
            <a:r>
              <a:rPr lang="en-US" dirty="0"/>
              <a:t>equivalent to an assignment statement that initializes the loop variable followed by a while loop that updates the loop variable at the end of the loop.</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46</a:t>
            </a:fld>
            <a:endParaRPr lang="en-US"/>
          </a:p>
        </p:txBody>
      </p:sp>
    </p:spTree>
    <p:extLst>
      <p:ext uri="{BB962C8B-B14F-4D97-AF65-F5344CB8AC3E}">
        <p14:creationId xmlns:p14="http://schemas.microsoft.com/office/powerpoint/2010/main" val="24742539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forLoopStmt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Example</a:t>
            </a:r>
          </a:p>
          <a:p>
            <a:pPr marL="457200" lvl="1" indent="0">
              <a:buNone/>
            </a:pPr>
            <a:r>
              <a:rPr lang="en-US" sz="1800" dirty="0">
                <a:latin typeface="Consolas" panose="020B0609020204030204" pitchFamily="49" charset="0"/>
              </a:rPr>
              <a:t>   for i in intExpr1..intExpr2 loop</a:t>
            </a:r>
          </a:p>
          <a:p>
            <a:pPr marL="457200" lvl="1" indent="0">
              <a:buNone/>
            </a:pPr>
            <a:r>
              <a:rPr lang="en-US" sz="1800" dirty="0">
                <a:latin typeface="Consolas" panose="020B0609020204030204" pitchFamily="49" charset="0"/>
              </a:rPr>
              <a:t>       </a:t>
            </a:r>
            <a:r>
              <a:rPr lang="en-US" sz="1800" i="1" dirty="0">
                <a:latin typeface="Consolas" panose="020B0609020204030204" pitchFamily="49" charset="0"/>
              </a:rPr>
              <a:t>&lt;statement&gt;</a:t>
            </a:r>
          </a:p>
          <a:p>
            <a:pPr marL="457200" lvl="1" indent="0">
              <a:buNone/>
            </a:pPr>
            <a:r>
              <a:rPr lang="en-US" dirty="0"/>
              <a:t>is equivalent to</a:t>
            </a:r>
          </a:p>
          <a:p>
            <a:pPr marL="457200" lvl="1" indent="0">
              <a:buNone/>
            </a:pPr>
            <a:r>
              <a:rPr lang="en-US" sz="1800" dirty="0">
                <a:latin typeface="Consolas" panose="020B0609020204030204" pitchFamily="49" charset="0"/>
              </a:rPr>
              <a:t>   i := intExpr1;</a:t>
            </a:r>
          </a:p>
          <a:p>
            <a:pPr marL="457200" lvl="1" indent="0">
              <a:buNone/>
            </a:pPr>
            <a:r>
              <a:rPr lang="en-US" sz="1800" dirty="0">
                <a:latin typeface="Consolas" panose="020B0609020204030204" pitchFamily="49" charset="0"/>
              </a:rPr>
              <a:t>   while i &lt;= intExpr2 loop</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a:t>
            </a:r>
            <a:r>
              <a:rPr lang="en-US" sz="1800" i="1" dirty="0">
                <a:latin typeface="Consolas" panose="020B0609020204030204" pitchFamily="49" charset="0"/>
              </a:rPr>
              <a:t>&lt;statement&gt;</a:t>
            </a:r>
          </a:p>
          <a:p>
            <a:pPr marL="457200" lvl="1" indent="0">
              <a:buNone/>
            </a:pPr>
            <a:r>
              <a:rPr lang="en-US" sz="1800" dirty="0">
                <a:latin typeface="Consolas" panose="020B0609020204030204" pitchFamily="49" charset="0"/>
              </a:rPr>
              <a:t>       i := i + 1;</a:t>
            </a:r>
          </a:p>
          <a:p>
            <a:pPr marL="457200" lvl="1" indent="0">
              <a:buNone/>
            </a:pPr>
            <a:r>
              <a:rPr lang="en-US" sz="1800" dirty="0">
                <a:latin typeface="Consolas" panose="020B0609020204030204" pitchFamily="49" charset="0"/>
              </a:rPr>
              <a:t>     }</a:t>
            </a:r>
          </a:p>
          <a:p>
            <a:pPr lvl="1"/>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47</a:t>
            </a:fld>
            <a:endParaRPr lang="en-US"/>
          </a:p>
        </p:txBody>
      </p:sp>
    </p:spTree>
    <p:extLst>
      <p:ext uri="{BB962C8B-B14F-4D97-AF65-F5344CB8AC3E}">
        <p14:creationId xmlns:p14="http://schemas.microsoft.com/office/powerpoint/2010/main" val="1103681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48</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 fun emit()</a:t>
            </a: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loopStmt.exitLabel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a:t>
            </a:r>
            <a:r>
              <a:rPr lang="en-US" sz="1800" dirty="0" err="1">
                <a:latin typeface="Consolas" panose="020B0609020204030204" pitchFamily="49" charset="0"/>
              </a:rPr>
              <a:t>loopStmt.exitLabel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extLst>
      <p:ext uri="{BB962C8B-B14F-4D97-AF65-F5344CB8AC3E}">
        <p14:creationId xmlns:p14="http://schemas.microsoft.com/office/powerpoint/2010/main" val="12749434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dirty="0">
                <a:latin typeface="Consolas" pitchFamily="49" charset="0"/>
                <a:cs typeface="Consolas" pitchFamily="49" charset="0"/>
              </a:rPr>
              <a:t>L2:</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5B70C-35BC-6831-CCFB-7B15A6E11000}"/>
              </a:ext>
            </a:extLst>
          </p:cNvPr>
          <p:cNvSpPr>
            <a:spLocks noGrp="1"/>
          </p:cNvSpPr>
          <p:nvPr>
            <p:ph type="title"/>
          </p:nvPr>
        </p:nvSpPr>
        <p:spPr/>
        <p:txBody>
          <a:bodyPr/>
          <a:lstStyle/>
          <a:p>
            <a:r>
              <a:rPr lang="en-US" dirty="0"/>
              <a:t>Initial Declarations</a:t>
            </a:r>
          </a:p>
        </p:txBody>
      </p:sp>
      <p:sp>
        <p:nvSpPr>
          <p:cNvPr id="3" name="Content Placeholder 2">
            <a:extLst>
              <a:ext uri="{FF2B5EF4-FFF2-40B4-BE49-F238E27FC236}">
                <a16:creationId xmlns:a16="http://schemas.microsoft.com/office/drawing/2014/main" id="{4CBCD7A4-F627-8FA5-538A-82BBDEAB86BF}"/>
              </a:ext>
            </a:extLst>
          </p:cNvPr>
          <p:cNvSpPr>
            <a:spLocks noGrp="1"/>
          </p:cNvSpPr>
          <p:nvPr>
            <p:ph idx="1"/>
          </p:nvPr>
        </p:nvSpPr>
        <p:spPr/>
        <p:txBody>
          <a:bodyPr/>
          <a:lstStyle/>
          <a:p>
            <a:r>
              <a:rPr lang="en-US" dirty="0"/>
              <a:t>Most initial declarations don’t need to emit any code.</a:t>
            </a:r>
          </a:p>
          <a:p>
            <a:r>
              <a:rPr lang="en-US" dirty="0"/>
              <a:t>A variable declaration with a nonempty initializer must emit code to perform the initialization.</a:t>
            </a:r>
          </a:p>
          <a:p>
            <a:r>
              <a:rPr lang="en-US" dirty="0"/>
              <a:t>A variable declaration is implemented as a list</a:t>
            </a:r>
            <a:br>
              <a:rPr lang="en-US" dirty="0"/>
            </a:br>
            <a:r>
              <a:rPr lang="en-US" dirty="0"/>
              <a:t>of single variable declarations</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VarDecl</a:t>
            </a:r>
            <a:endParaRPr lang="en-US" dirty="0"/>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singleVarDecl</a:t>
            </a:r>
            <a:r>
              <a:rPr lang="en-US" sz="1800" dirty="0">
                <a:latin typeface="Consolas" panose="020B0609020204030204" pitchFamily="49" charset="0"/>
              </a:rPr>
              <a:t> in </a:t>
            </a:r>
            <a:r>
              <a:rPr lang="en-US" sz="1800" dirty="0" err="1">
                <a:latin typeface="Consolas" panose="020B0609020204030204" pitchFamily="49" charset="0"/>
              </a:rPr>
              <a:t>singleVarDecls</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singleVarDecl.emit</a:t>
            </a:r>
            <a:r>
              <a:rPr lang="en-US" sz="1800" dirty="0">
                <a:latin typeface="Consolas" panose="020B0609020204030204" pitchFamily="49" charset="0"/>
              </a:rPr>
              <a:t>()</a:t>
            </a:r>
          </a:p>
          <a:p>
            <a:endParaRPr lang="en-US" dirty="0"/>
          </a:p>
        </p:txBody>
      </p:sp>
      <p:sp>
        <p:nvSpPr>
          <p:cNvPr id="4" name="Footer Placeholder 3">
            <a:extLst>
              <a:ext uri="{FF2B5EF4-FFF2-40B4-BE49-F238E27FC236}">
                <a16:creationId xmlns:a16="http://schemas.microsoft.com/office/drawing/2014/main" id="{C7BDC844-F45D-761F-14DD-4954A1BC4309}"/>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9A99C16-9387-262E-92A0-B1E4B127E06C}"/>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extLst>
      <p:ext uri="{BB962C8B-B14F-4D97-AF65-F5344CB8AC3E}">
        <p14:creationId xmlns:p14="http://schemas.microsoft.com/office/powerpoint/2010/main" val="2250776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76195-C1EF-41DC-12AF-6E2A12FF89C4}"/>
              </a:ext>
            </a:extLst>
          </p:cNvPr>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SingleVarDecl</a:t>
            </a:r>
            <a:br>
              <a:rPr lang="en-US" dirty="0"/>
            </a:br>
            <a:r>
              <a:rPr lang="en-US" sz="2400" dirty="0"/>
              <a:t>(for </a:t>
            </a:r>
            <a:r>
              <a:rPr lang="en-US" sz="2400" dirty="0">
                <a:latin typeface="Consolas" panose="020B0609020204030204" pitchFamily="49" charset="0"/>
              </a:rPr>
              <a:t>CPRL/0</a:t>
            </a:r>
            <a:r>
              <a:rPr lang="en-US" sz="2400" dirty="0"/>
              <a:t>)</a:t>
            </a:r>
            <a:endParaRPr lang="en-US" dirty="0"/>
          </a:p>
        </p:txBody>
      </p:sp>
      <p:sp>
        <p:nvSpPr>
          <p:cNvPr id="3" name="Content Placeholder 2">
            <a:extLst>
              <a:ext uri="{FF2B5EF4-FFF2-40B4-BE49-F238E27FC236}">
                <a16:creationId xmlns:a16="http://schemas.microsoft.com/office/drawing/2014/main" id="{70598310-8B15-8573-981A-F8C10D3A61AD}"/>
              </a:ext>
            </a:extLst>
          </p:cNvPr>
          <p:cNvSpPr>
            <a:spLocks noGrp="1"/>
          </p:cNvSpPr>
          <p:nvPr>
            <p:ph idx="1"/>
          </p:nvPr>
        </p:nvSpPr>
        <p:spPr>
          <a:xfrm>
            <a:off x="458788" y="1363663"/>
            <a:ext cx="8229600" cy="4935537"/>
          </a:xfrm>
        </p:spPr>
        <p:txBody>
          <a:bodyPr/>
          <a:lstStyle/>
          <a:p>
            <a:pPr marL="0" lvl="1" indent="0">
              <a:spcBef>
                <a:spcPts val="200"/>
              </a:spcBef>
              <a:buNone/>
            </a:pPr>
            <a:r>
              <a:rPr lang="en-US" sz="1800" dirty="0">
                <a:latin typeface="Consolas" panose="020B0609020204030204" pitchFamily="49" charset="0"/>
              </a:rPr>
              <a:t>override fun emit()</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 emit code only if the initializer is not empty</a:t>
            </a:r>
          </a:p>
          <a:p>
            <a:pPr marL="0" lvl="1"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initializer.isEmpty</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emit("LDGADDR $</a:t>
            </a:r>
            <a:r>
              <a:rPr lang="en-US" sz="1800" dirty="0" err="1">
                <a:latin typeface="Consolas" panose="020B0609020204030204" pitchFamily="49" charset="0"/>
              </a:rPr>
              <a:t>relAddr</a:t>
            </a:r>
            <a:r>
              <a:rPr lang="en-US" sz="1800" dirty="0">
                <a:latin typeface="Consolas" panose="020B0609020204030204" pitchFamily="49" charset="0"/>
              </a:rPr>
              <a:t>")  // load address of variable</a:t>
            </a:r>
          </a:p>
          <a:p>
            <a:pPr marL="0" lvl="1" indent="0">
              <a:spcBef>
                <a:spcPts val="200"/>
              </a:spcBef>
              <a:buNone/>
            </a:pPr>
            <a:endParaRPr lang="en-US" sz="1800" dirty="0">
              <a:latin typeface="Consolas" panose="020B0609020204030204" pitchFamily="49" charset="0"/>
            </a:endParaRPr>
          </a:p>
          <a:p>
            <a:pPr marL="0" lvl="1" indent="0">
              <a:spcBef>
                <a:spcPts val="200"/>
              </a:spcBef>
              <a:buNone/>
            </a:pPr>
            <a:r>
              <a:rPr lang="en-US" sz="1800" dirty="0">
                <a:latin typeface="Consolas" panose="020B0609020204030204" pitchFamily="49" charset="0"/>
              </a:rPr>
              <a:t>        if (initializer is </a:t>
            </a:r>
            <a:r>
              <a:rPr lang="en-US" sz="1800" dirty="0" err="1">
                <a:latin typeface="Consolas" panose="020B0609020204030204" pitchFamily="49" charset="0"/>
              </a:rPr>
              <a:t>ConstValue</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initializer.emit</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emitStoreInst</a:t>
            </a:r>
            <a:r>
              <a:rPr lang="en-US" sz="1800" dirty="0">
                <a:latin typeface="Consolas" panose="020B0609020204030204" pitchFamily="49" charset="0"/>
              </a:rPr>
              <a:t>(</a:t>
            </a:r>
            <a:r>
              <a:rPr lang="en-US" sz="1800" dirty="0" err="1">
                <a:latin typeface="Consolas" panose="020B0609020204030204" pitchFamily="49" charset="0"/>
              </a:rPr>
              <a:t>initializer.type</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else</a:t>
            </a:r>
          </a:p>
          <a:p>
            <a:pPr marL="0" lvl="1" indent="0">
              <a:spcBef>
                <a:spcPts val="200"/>
              </a:spcBef>
              <a:buNone/>
            </a:pPr>
            <a:r>
              <a:rPr lang="en-US" sz="1800" dirty="0">
                <a:latin typeface="Consolas" panose="020B0609020204030204" pitchFamily="49" charset="0"/>
              </a:rPr>
              <a:t>            ...  // throw </a:t>
            </a:r>
            <a:r>
              <a:rPr lang="en-US" sz="1800" dirty="0" err="1">
                <a:latin typeface="Consolas" panose="020B0609020204030204" pitchFamily="49" charset="0"/>
              </a:rPr>
              <a:t>InternalCompilerException</a:t>
            </a:r>
            <a:endParaRPr lang="en-US" sz="1800" dirty="0">
              <a:latin typeface="Consolas" panose="020B0609020204030204" pitchFamily="49" charset="0"/>
            </a:endParaRP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A2810CC8-6125-43B7-9478-FB5BEF1778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7AA2EAE-F87A-7FC2-CA88-53B7CA5B6A7F}"/>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53</a:t>
            </a:fld>
            <a:endParaRPr lang="en-US"/>
          </a:p>
        </p:txBody>
      </p:sp>
    </p:spTree>
    <p:extLst>
      <p:ext uri="{BB962C8B-B14F-4D97-AF65-F5344CB8AC3E}">
        <p14:creationId xmlns:p14="http://schemas.microsoft.com/office/powerpoint/2010/main" val="22382222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56</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57</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a:xfrm>
            <a:off x="458787" y="1363663"/>
            <a:ext cx="8321040" cy="4935537"/>
          </a:xfrm>
        </p:spPr>
        <p:txBody>
          <a:bodyPr/>
          <a:lstStyle/>
          <a:p>
            <a:r>
              <a:rPr lang="en-US" dirty="0"/>
              <a:t>Class </a:t>
            </a:r>
            <a:r>
              <a:rPr lang="en-US" dirty="0">
                <a:latin typeface="Consolas" pitchFamily="49" charset="0"/>
                <a:cs typeface="Consolas" pitchFamily="49" charset="0"/>
              </a:rPr>
              <a:t>AST</a:t>
            </a:r>
            <a:r>
              <a:rPr lang="en-US" dirty="0"/>
              <a:t> defines five methods that write assembly language to the target file.</a:t>
            </a:r>
          </a:p>
          <a:p>
            <a:pPr lvl="1">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 : Type)</a:t>
            </a:r>
          </a:p>
          <a:p>
            <a:pPr lvl="1">
              <a:spcBef>
                <a:spcPts val="200"/>
              </a:spcBef>
              <a:buNone/>
            </a:pPr>
            <a:r>
              <a:rPr lang="en-US" sz="1800" dirty="0">
                <a:effectLst/>
                <a:latin typeface="Consolas" panose="020B0609020204030204" pitchFamily="49" charset="0"/>
                <a:ea typeface="Calibri" panose="020F0502020204030204" pitchFamily="34" charset="0"/>
                <a:cs typeface="Courier New" panose="02070309020205020404" pitchFamily="49" charset="0"/>
              </a:rPr>
              <a:t>protected fun </a:t>
            </a:r>
            <a:r>
              <a:rPr lang="en-US" sz="1800" dirty="0" err="1">
                <a:effectLst/>
                <a:latin typeface="Consolas" panose="020B0609020204030204" pitchFamily="49" charset="0"/>
                <a:ea typeface="Calibri" panose="020F0502020204030204" pitchFamily="34" charset="0"/>
                <a:cs typeface="Courier New" panose="02070309020205020404" pitchFamily="49" charset="0"/>
              </a:rPr>
              <a:t>emitStoreInst</a:t>
            </a:r>
            <a:r>
              <a:rPr lang="en-US" sz="1800" dirty="0">
                <a:effectLst/>
                <a:latin typeface="Consolas" panose="020B0609020204030204" pitchFamily="49" charset="0"/>
                <a:ea typeface="Calibri" panose="020F0502020204030204" pitchFamily="34" charset="0"/>
                <a:cs typeface="Courier New" panose="02070309020205020404" pitchFamily="49" charset="0"/>
              </a:rPr>
              <a:t>(</a:t>
            </a:r>
            <a:r>
              <a:rPr lang="en-US" sz="1800" dirty="0" err="1">
                <a:effectLst/>
                <a:latin typeface="Consolas" panose="020B0609020204030204" pitchFamily="49" charset="0"/>
                <a:ea typeface="Calibri" panose="020F0502020204030204" pitchFamily="34" charset="0"/>
                <a:cs typeface="Courier New" panose="02070309020205020404" pitchFamily="49" charset="0"/>
              </a:rPr>
              <a:t>numBytes</a:t>
            </a:r>
            <a:r>
              <a:rPr lang="en-US" sz="1800" dirty="0">
                <a:effectLst/>
                <a:latin typeface="Consolas" panose="020B0609020204030204" pitchFamily="49" charset="0"/>
                <a:ea typeface="Calibri" panose="020F0502020204030204" pitchFamily="34" charset="0"/>
                <a:cs typeface="Courier New" panose="02070309020205020404" pitchFamily="49" charset="0"/>
              </a:rPr>
              <a:t> : Int)</a:t>
            </a:r>
            <a:endParaRPr lang="en-US" sz="1800" dirty="0">
              <a:latin typeface="Consolas" pitchFamily="49" charset="0"/>
              <a:cs typeface="Consolas" pitchFamily="49" charset="0"/>
            </a:endParaRP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(label : String)   // appends ":"</a:t>
            </a:r>
          </a:p>
          <a:p>
            <a:pPr lvl="1">
              <a:spcBef>
                <a:spcPts val="200"/>
              </a:spcBef>
              <a:buFontTx/>
              <a:buNone/>
            </a:pPr>
            <a:r>
              <a:rPr lang="en-US" sz="1800" dirty="0">
                <a:latin typeface="Consolas" pitchFamily="49" charset="0"/>
                <a:cs typeface="Consolas" pitchFamily="49" charset="0"/>
              </a:rPr>
              <a:t>protected fun emit(instruction : String)</a:t>
            </a:r>
          </a:p>
          <a:p>
            <a:r>
              <a:rPr lang="en-US" dirty="0"/>
              <a:t>All AST classes inherit these code-generation methods.</a:t>
            </a:r>
          </a:p>
          <a:p>
            <a:r>
              <a:rPr lang="en-US" dirty="0"/>
              <a:t>All </a:t>
            </a:r>
            <a:r>
              <a:rPr lang="en-US" dirty="0">
                <a:latin typeface="Consolas" panose="020B0609020204030204" pitchFamily="49" charset="0"/>
              </a:rPr>
              <a:t>emit()</a:t>
            </a:r>
            <a:r>
              <a:rPr lang="en-US"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a:t>
            </a:r>
            <a:r>
              <a:rPr lang="en-US" dirty="0">
                <a:latin typeface="Consolas" panose="020B0609020204030204" pitchFamily="49" charset="0"/>
              </a:rPr>
              <a:t>else</a:t>
            </a:r>
            <a:r>
              <a:rPr lang="en-US" dirty="0"/>
              <a:t> part needs to branch to the else part if the condition is false.  If the condition is true, it needs to execute the </a:t>
            </a:r>
            <a:r>
              <a:rPr lang="en-US" dirty="0">
                <a:latin typeface="Consolas" panose="020B0609020204030204" pitchFamily="49" charset="0"/>
              </a:rPr>
              <a:t>then</a:t>
            </a:r>
            <a:r>
              <a:rPr lang="en-US" dirty="0"/>
              <a:t> statement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100"/>
              </a:spcBef>
              <a:buNone/>
            </a:pPr>
            <a:r>
              <a:rPr lang="en-US" sz="1800" dirty="0">
                <a:latin typeface="Consolas" pitchFamily="49" charset="0"/>
                <a:cs typeface="Consolas" pitchFamily="49" charset="0"/>
              </a:rPr>
              <a:t> * Returns a new value for a label number.  This method should</a:t>
            </a:r>
          </a:p>
          <a:p>
            <a:pPr marL="457200" lvl="1" indent="0">
              <a:spcBef>
                <a:spcPts val="100"/>
              </a:spcBef>
              <a:buNone/>
            </a:pPr>
            <a:r>
              <a:rPr lang="en-US" sz="1800" dirty="0">
                <a:latin typeface="Consolas" pitchFamily="49" charset="0"/>
                <a:cs typeface="Consolas" pitchFamily="49" charset="0"/>
              </a:rPr>
              <a:t> * be called once for each label before code generation.</a:t>
            </a:r>
          </a:p>
          <a:p>
            <a:pPr marL="457200" lvl="1" indent="0">
              <a:spcBef>
                <a:spcPts val="100"/>
              </a:spcBef>
              <a:buNone/>
            </a:pPr>
            <a:r>
              <a:rPr lang="en-US" sz="1800" dirty="0">
                <a:latin typeface="Consolas" pitchFamily="49" charset="0"/>
                <a:cs typeface="Consolas" pitchFamily="49" charset="0"/>
              </a:rPr>
              <a:t> */</a:t>
            </a:r>
          </a:p>
          <a:p>
            <a:pPr marL="457200" lvl="1" indent="0">
              <a:spcBef>
                <a:spcPts val="100"/>
              </a:spcBef>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newLabel</a:t>
            </a:r>
            <a:r>
              <a:rPr lang="en-US" sz="1800" dirty="0">
                <a:latin typeface="Consolas" pitchFamily="49" charset="0"/>
                <a:cs typeface="Consolas" pitchFamily="49" charset="0"/>
              </a:rPr>
              <a:t>() : String</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L1 = </a:t>
            </a:r>
            <a:r>
              <a:rPr lang="en-US" sz="1800" dirty="0" err="1">
                <a:latin typeface="Consolas" pitchFamily="49" charset="0"/>
                <a:cs typeface="Consolas" pitchFamily="49" charset="0"/>
              </a:rPr>
              <a:t>newLabel</a:t>
            </a:r>
            <a:r>
              <a:rPr lang="en-US" sz="1800" dirty="0">
                <a:latin typeface="Consolas" pitchFamily="49" charset="0"/>
                <a:cs typeface="Consolas" pitchFamily="49" charset="0"/>
              </a:rPr>
              <a:t>()   // label for start of loop</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L2 = </a:t>
            </a:r>
            <a:r>
              <a:rPr lang="en-US" sz="1800" dirty="0" err="1">
                <a:latin typeface="Consolas" pitchFamily="49" charset="0"/>
                <a:cs typeface="Consolas" pitchFamily="49" charset="0"/>
              </a:rPr>
              <a:t>newLabel</a:t>
            </a:r>
            <a:r>
              <a:rPr lang="en-US" sz="1800" dirty="0">
                <a:latin typeface="Consolas" pitchFamily="49" charset="0"/>
                <a:cs typeface="Consolas" pitchFamily="49" charset="0"/>
              </a:rPr>
              <a:t>()   // label for end of loop</a:t>
            </a:r>
          </a:p>
          <a:p>
            <a:r>
              <a:rPr lang="en-US" dirty="0"/>
              <a:t>The actual value assigned to the label variables by calls to </a:t>
            </a:r>
            <a:r>
              <a:rPr lang="en-US" dirty="0" err="1">
                <a:latin typeface="Consolas" pitchFamily="49" charset="0"/>
              </a:rPr>
              <a:t>n</a:t>
            </a:r>
            <a:r>
              <a:rPr lang="en-US" dirty="0" err="1">
                <a:latin typeface="Consolas" pitchFamily="49" charset="0"/>
                <a:cs typeface="Consolas" pitchFamily="49" charset="0"/>
              </a:rPr>
              <a:t>ewLabel</a:t>
            </a:r>
            <a:r>
              <a:rPr lang="en-US" dirty="0">
                <a:latin typeface="Consolas" pitchFamily="49" charset="0"/>
                <a:cs typeface="Consolas" pitchFamily="49" charset="0"/>
              </a:rPr>
              <a:t>()</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7" name="TextBox 6">
            <a:extLst>
              <a:ext uri="{FF2B5EF4-FFF2-40B4-BE49-F238E27FC236}">
                <a16:creationId xmlns:a16="http://schemas.microsoft.com/office/drawing/2014/main" id="{8D379662-860D-7118-5BEF-4296A7D8A280}"/>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6979</TotalTime>
  <Words>4811</Words>
  <Application>Microsoft Office PowerPoint</Application>
  <PresentationFormat>On-screen Show (4:3)</PresentationFormat>
  <Paragraphs>755</Paragraphs>
  <Slides>57</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Aptos</vt: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Unary Expressions</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forLoopStmt</vt:lpstr>
      <vt:lpstr>Code Generation for forLoopStmt (continued)</vt:lpstr>
      <vt:lpstr>Code Generation for ReadStmt</vt:lpstr>
      <vt:lpstr>Code Generation for ExitStmt </vt:lpstr>
      <vt:lpstr>Method emit() for ExitStmt</vt:lpstr>
      <vt:lpstr>Code Generation for IfStmt</vt:lpstr>
      <vt:lpstr>Initial Declarations</vt:lpstr>
      <vt:lpstr>Method emit() in Class SingleVarDecl (for CPRL/0)</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309</cp:revision>
  <cp:lastPrinted>2020-08-15T13:47:41Z</cp:lastPrinted>
  <dcterms:created xsi:type="dcterms:W3CDTF">2005-01-12T21:47:45Z</dcterms:created>
  <dcterms:modified xsi:type="dcterms:W3CDTF">2024-09-23T18:07:09Z</dcterms:modified>
</cp:coreProperties>
</file>