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81" r:id="rId3"/>
    <p:sldId id="276" r:id="rId4"/>
    <p:sldId id="268" r:id="rId5"/>
    <p:sldId id="282" r:id="rId6"/>
    <p:sldId id="265" r:id="rId7"/>
    <p:sldId id="267" r:id="rId8"/>
    <p:sldId id="277" r:id="rId9"/>
    <p:sldId id="264" r:id="rId10"/>
    <p:sldId id="272" r:id="rId11"/>
    <p:sldId id="286" r:id="rId12"/>
    <p:sldId id="287" r:id="rId13"/>
    <p:sldId id="273" r:id="rId14"/>
    <p:sldId id="288" r:id="rId15"/>
    <p:sldId id="259" r:id="rId16"/>
    <p:sldId id="269" r:id="rId17"/>
    <p:sldId id="260" r:id="rId18"/>
    <p:sldId id="285" r:id="rId19"/>
    <p:sldId id="278" r:id="rId20"/>
    <p:sldId id="262" r:id="rId21"/>
    <p:sldId id="263" r:id="rId22"/>
    <p:sldId id="275" r:id="rId23"/>
    <p:sldId id="270" r:id="rId24"/>
    <p:sldId id="279" r:id="rId25"/>
    <p:sldId id="274" r:id="rId26"/>
    <p:sldId id="284" r:id="rId27"/>
    <p:sldId id="280"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7055" autoAdjust="0"/>
  </p:normalViewPr>
  <p:slideViewPr>
    <p:cSldViewPr>
      <p:cViewPr varScale="1">
        <p:scale>
          <a:sx n="68" d="100"/>
          <a:sy n="68" d="100"/>
        </p:scale>
        <p:origin x="67" y="5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22</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26</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27</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142E-4EBD-199E-A85E-29B1D0688606}"/>
              </a:ext>
            </a:extLst>
          </p:cNvPr>
          <p:cNvSpPr>
            <a:spLocks noGrp="1"/>
          </p:cNvSpPr>
          <p:nvPr>
            <p:ph type="title"/>
          </p:nvPr>
        </p:nvSpPr>
        <p:spPr/>
        <p:txBody>
          <a:bodyPr/>
          <a:lstStyle/>
          <a:p>
            <a:r>
              <a:rPr lang="en-US" dirty="0"/>
              <a:t>Initializing Records</a:t>
            </a:r>
          </a:p>
        </p:txBody>
      </p:sp>
      <p:sp>
        <p:nvSpPr>
          <p:cNvPr id="3" name="Content Placeholder 2">
            <a:extLst>
              <a:ext uri="{FF2B5EF4-FFF2-40B4-BE49-F238E27FC236}">
                <a16:creationId xmlns:a16="http://schemas.microsoft.com/office/drawing/2014/main" id="{17AA76DF-1786-8F75-F304-F2674E5FBD68}"/>
              </a:ext>
            </a:extLst>
          </p:cNvPr>
          <p:cNvSpPr>
            <a:spLocks noGrp="1"/>
          </p:cNvSpPr>
          <p:nvPr>
            <p:ph idx="1"/>
          </p:nvPr>
        </p:nvSpPr>
        <p:spPr/>
        <p:txBody>
          <a:bodyPr/>
          <a:lstStyle/>
          <a:p>
            <a:r>
              <a:rPr lang="en-US" dirty="0"/>
              <a:t>Record variables can be initialized using composite initializers, similar to array variables.</a:t>
            </a:r>
          </a:p>
          <a:p>
            <a:pPr marL="457200" lvl="1" indent="0">
              <a:buNone/>
            </a:pPr>
            <a:r>
              <a:rPr lang="en-US" sz="1800" dirty="0">
                <a:latin typeface="Consolas" panose="020B0609020204030204" pitchFamily="49" charset="0"/>
              </a:rPr>
              <a:t>type Date = record</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day   : Integer;</a:t>
            </a:r>
          </a:p>
          <a:p>
            <a:pPr marL="457200" lvl="1" indent="0">
              <a:spcBef>
                <a:spcPts val="200"/>
              </a:spcBef>
              <a:buNone/>
            </a:pPr>
            <a:r>
              <a:rPr lang="en-US" sz="1800" dirty="0">
                <a:latin typeface="Consolas" panose="020B0609020204030204" pitchFamily="49" charset="0"/>
              </a:rPr>
              <a:t>    month : Integer;</a:t>
            </a:r>
          </a:p>
          <a:p>
            <a:pPr marL="457200" lvl="1" indent="0">
              <a:spcBef>
                <a:spcPts val="200"/>
              </a:spcBef>
              <a:buNone/>
            </a:pPr>
            <a:r>
              <a:rPr lang="en-US" sz="1800" dirty="0">
                <a:latin typeface="Consolas" panose="020B0609020204030204" pitchFamily="49" charset="0"/>
              </a:rPr>
              <a:t>    year  : Integer;</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var d3 : Date := { 29,  2, 2024 };   // this was a leap year</a:t>
            </a:r>
          </a:p>
          <a:p>
            <a:r>
              <a:rPr lang="en-US" dirty="0"/>
              <a:t>We can even initialize nested composite types (e.g., arrays of records) using nested composite initializers.</a:t>
            </a:r>
          </a:p>
        </p:txBody>
      </p:sp>
      <p:sp>
        <p:nvSpPr>
          <p:cNvPr id="4" name="Footer Placeholder 3">
            <a:extLst>
              <a:ext uri="{FF2B5EF4-FFF2-40B4-BE49-F238E27FC236}">
                <a16:creationId xmlns:a16="http://schemas.microsoft.com/office/drawing/2014/main" id="{82965434-FE49-6964-7E8E-9DAD1FC8324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C16DC136-D9D1-C64D-AB8D-D0FCF2FD1A1C}"/>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extLst>
      <p:ext uri="{BB962C8B-B14F-4D97-AF65-F5344CB8AC3E}">
        <p14:creationId xmlns:p14="http://schemas.microsoft.com/office/powerpoint/2010/main" val="311814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142E-4EBD-199E-A85E-29B1D0688606}"/>
              </a:ext>
            </a:extLst>
          </p:cNvPr>
          <p:cNvSpPr>
            <a:spLocks noGrp="1"/>
          </p:cNvSpPr>
          <p:nvPr>
            <p:ph type="title"/>
          </p:nvPr>
        </p:nvSpPr>
        <p:spPr/>
        <p:txBody>
          <a:bodyPr/>
          <a:lstStyle/>
          <a:p>
            <a:r>
              <a:rPr lang="en-US" dirty="0"/>
              <a:t>Initializing Records</a:t>
            </a:r>
            <a:br>
              <a:rPr lang="en-US" dirty="0"/>
            </a:br>
            <a:r>
              <a:rPr lang="en-US" sz="2400" dirty="0"/>
              <a:t>(continued)</a:t>
            </a:r>
          </a:p>
        </p:txBody>
      </p:sp>
      <p:sp>
        <p:nvSpPr>
          <p:cNvPr id="3" name="Content Placeholder 2">
            <a:extLst>
              <a:ext uri="{FF2B5EF4-FFF2-40B4-BE49-F238E27FC236}">
                <a16:creationId xmlns:a16="http://schemas.microsoft.com/office/drawing/2014/main" id="{17AA76DF-1786-8F75-F304-F2674E5FBD68}"/>
              </a:ext>
            </a:extLst>
          </p:cNvPr>
          <p:cNvSpPr>
            <a:spLocks noGrp="1"/>
          </p:cNvSpPr>
          <p:nvPr>
            <p:ph idx="1"/>
          </p:nvPr>
        </p:nvSpPr>
        <p:spPr/>
        <p:txBody>
          <a:bodyPr/>
          <a:lstStyle/>
          <a:p>
            <a:r>
              <a:rPr lang="en-US" dirty="0"/>
              <a:t>Nested composite types (e.g., arrays of records) using nested composite initializers.</a:t>
            </a:r>
          </a:p>
          <a:p>
            <a:pPr marL="457200" lvl="1" indent="0">
              <a:buNone/>
            </a:pPr>
            <a:r>
              <a:rPr lang="en-US" sz="1800" dirty="0">
                <a:latin typeface="Consolas" panose="020B0609020204030204" pitchFamily="49" charset="0"/>
              </a:rPr>
              <a:t>type Point = record</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x : Integer;</a:t>
            </a:r>
          </a:p>
          <a:p>
            <a:pPr marL="457200" lvl="1" indent="0">
              <a:spcBef>
                <a:spcPts val="200"/>
              </a:spcBef>
              <a:buNone/>
            </a:pPr>
            <a:r>
              <a:rPr lang="en-US" sz="1800" dirty="0">
                <a:latin typeface="Consolas" panose="020B0609020204030204" pitchFamily="49" charset="0"/>
              </a:rPr>
              <a:t>    y : Integer;</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var points : array[3] of Point</a:t>
            </a:r>
          </a:p>
          <a:p>
            <a:pPr marL="457200" lvl="1" indent="0">
              <a:spcBef>
                <a:spcPts val="200"/>
              </a:spcBef>
              <a:buNone/>
            </a:pPr>
            <a:r>
              <a:rPr lang="en-US" sz="1800" dirty="0">
                <a:latin typeface="Consolas" panose="020B0609020204030204" pitchFamily="49" charset="0"/>
              </a:rPr>
              <a:t>    := { { 0, 5 }, { 1, 3 }, { 99, -99 } };</a:t>
            </a:r>
          </a:p>
          <a:p>
            <a:endParaRPr lang="en-US" dirty="0"/>
          </a:p>
        </p:txBody>
      </p:sp>
      <p:sp>
        <p:nvSpPr>
          <p:cNvPr id="4" name="Footer Placeholder 3">
            <a:extLst>
              <a:ext uri="{FF2B5EF4-FFF2-40B4-BE49-F238E27FC236}">
                <a16:creationId xmlns:a16="http://schemas.microsoft.com/office/drawing/2014/main" id="{82965434-FE49-6964-7E8E-9DAD1FC8324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C16DC136-D9D1-C64D-AB8D-D0FCF2FD1A1C}"/>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Tree>
    <p:extLst>
      <p:ext uri="{BB962C8B-B14F-4D97-AF65-F5344CB8AC3E}">
        <p14:creationId xmlns:p14="http://schemas.microsoft.com/office/powerpoint/2010/main" val="186478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200"/>
              </a:spcBef>
              <a:buFontTx/>
              <a:buNone/>
            </a:pPr>
            <a:r>
              <a:rPr lang="en-US" sz="1800" dirty="0">
                <a:latin typeface="Consolas" pitchFamily="49" charset="0"/>
                <a:cs typeface="Consolas" pitchFamily="49" charset="0"/>
              </a:rPr>
              <a:t>          [ ":=" initializer ] ";" .</a:t>
            </a:r>
          </a:p>
          <a:p>
            <a:pPr marL="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2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20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t>
            </a:r>
          </a:p>
          <a:p>
            <a:pPr marL="0" indent="0">
              <a:spcBef>
                <a:spcPts val="200"/>
              </a:spcBef>
              <a:buFontTx/>
              <a:buNone/>
            </a:pPr>
            <a:r>
              <a:rPr lang="en-US" sz="1800" dirty="0">
                <a:latin typeface="Consolas" pitchFamily="49" charset="0"/>
                <a:cs typeface="Consolas" pitchFamily="49" charset="0"/>
              </a:rPr>
              <a:t>                 "record"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0" indent="0">
              <a:spcBef>
                <a:spcPts val="20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0" indent="0">
              <a:spcBef>
                <a:spcPts val="20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2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 : Initializer</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 : Expression</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parseCompositeInitializer</a:t>
            </a:r>
            <a:r>
              <a:rPr lang="en-US" sz="2000" dirty="0">
                <a:latin typeface="Consolas" pitchFamily="49" charset="0"/>
                <a:cs typeface="Consolas" pitchFamily="49" charset="0"/>
              </a:rPr>
              <a:t>()</a:t>
            </a:r>
            <a:br>
              <a:rPr lang="en-US" sz="2000" dirty="0">
                <a:latin typeface="Consolas" pitchFamily="49" charset="0"/>
                <a:cs typeface="Consolas" pitchFamily="49" charset="0"/>
              </a:rPr>
            </a:br>
            <a:r>
              <a:rPr lang="en-US" sz="2000" dirty="0">
                <a:latin typeface="Consolas" pitchFamily="49" charset="0"/>
                <a:cs typeface="Consolas" pitchFamily="49" charset="0"/>
              </a:rPr>
              <a:t>                              : </a:t>
            </a:r>
            <a:r>
              <a:rPr lang="en-US" sz="2000" dirty="0" err="1">
                <a:latin typeface="Consolas" pitchFamily="49" charset="0"/>
                <a:cs typeface="Consolas" pitchFamily="49" charset="0"/>
              </a:rPr>
              <a:t>CompositeInitializer</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InitialDecl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parseFieldDecls</a:t>
            </a:r>
            <a:r>
              <a:rPr lang="en-US" sz="2000" dirty="0">
                <a:latin typeface="Consolas" pitchFamily="49" charset="0"/>
                <a:cs typeface="Consolas" pitchFamily="49" charset="0"/>
              </a:rPr>
              <a:t>() :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parseFieldDecl</a:t>
            </a:r>
            <a:r>
              <a:rPr lang="en-US" sz="2000" dirty="0">
                <a:latin typeface="Consolas" pitchFamily="49" charset="0"/>
                <a:cs typeface="Consolas" pitchFamily="49" charset="0"/>
              </a:rPr>
              <a:t>()  : </a:t>
            </a:r>
            <a:r>
              <a:rPr lang="en-US" sz="2000" dirty="0" err="1">
                <a:latin typeface="Consolas" pitchFamily="49" charset="0"/>
                <a:cs typeface="Consolas" pitchFamily="49" charset="0"/>
              </a:rPr>
              <a:t>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   : Type</a:t>
            </a:r>
          </a:p>
          <a:p>
            <a:r>
              <a:rPr lang="en-US" sz="2000" dirty="0">
                <a:latin typeface="Consolas" pitchFamily="49" charset="0"/>
                <a:cs typeface="Consolas" pitchFamily="49" charset="0"/>
              </a:rPr>
              <a:t>private fun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   : Variable?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16</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7AF5446A-BC7B-F9AC-1F4D-45E90EB01CDD}"/>
              </a:ext>
            </a:extLst>
          </p:cNvPr>
          <p:cNvGrpSpPr/>
          <p:nvPr/>
        </p:nvGrpSpPr>
        <p:grpSpPr>
          <a:xfrm>
            <a:off x="182880" y="1752600"/>
            <a:ext cx="8778240" cy="3627605"/>
            <a:chOff x="1290317" y="1815196"/>
            <a:chExt cx="9256834" cy="3627605"/>
          </a:xfrm>
        </p:grpSpPr>
        <p:sp>
          <p:nvSpPr>
            <p:cNvPr id="3" name="Text Box 4">
              <a:extLst>
                <a:ext uri="{FF2B5EF4-FFF2-40B4-BE49-F238E27FC236}">
                  <a16:creationId xmlns:a16="http://schemas.microsoft.com/office/drawing/2014/main" id="{65D4FC61-05C2-E2D2-FE62-A9174B9D0D00}"/>
                </a:ext>
              </a:extLst>
            </p:cNvPr>
            <p:cNvSpPr txBox="1">
              <a:spLocks noChangeArrowheads="1"/>
            </p:cNvSpPr>
            <p:nvPr/>
          </p:nvSpPr>
          <p:spPr bwMode="auto">
            <a:xfrm>
              <a:off x="4902506"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9D317789-DCB5-6687-CD2E-29730B600846}"/>
                </a:ext>
              </a:extLst>
            </p:cNvPr>
            <p:cNvSpPr>
              <a:spLocks noChangeArrowheads="1"/>
            </p:cNvSpPr>
            <p:nvPr/>
          </p:nvSpPr>
          <p:spPr bwMode="auto">
            <a:xfrm>
              <a:off x="1898402"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5C8688DB-62A7-D566-49BD-0EF5F452386C}"/>
                </a:ext>
              </a:extLst>
            </p:cNvPr>
            <p:cNvSpPr>
              <a:spLocks noChangeArrowheads="1"/>
            </p:cNvSpPr>
            <p:nvPr/>
          </p:nvSpPr>
          <p:spPr bwMode="auto">
            <a:xfrm>
              <a:off x="4594729"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3599B820-DD18-2555-2143-88D225D63F19}"/>
                </a:ext>
              </a:extLst>
            </p:cNvPr>
            <p:cNvCxnSpPr>
              <a:cxnSpLocks noChangeShapeType="1"/>
              <a:stCxn id="4" idx="0"/>
              <a:endCxn id="16" idx="3"/>
            </p:cNvCxnSpPr>
            <p:nvPr/>
          </p:nvCxnSpPr>
          <p:spPr bwMode="auto">
            <a:xfrm rot="5400000" flipH="1" flipV="1">
              <a:off x="3595458" y="1364262"/>
              <a:ext cx="512483" cy="2685107"/>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D991FDD4-12DB-F57E-F682-F70BD3A53A04}"/>
                </a:ext>
              </a:extLst>
            </p:cNvPr>
            <p:cNvCxnSpPr>
              <a:cxnSpLocks noChangeShapeType="1"/>
              <a:stCxn id="5" idx="0"/>
              <a:endCxn id="16" idx="3"/>
            </p:cNvCxnSpPr>
            <p:nvPr/>
          </p:nvCxnSpPr>
          <p:spPr bwMode="auto">
            <a:xfrm rot="5400000" flipH="1" flipV="1">
              <a:off x="4938011" y="2706815"/>
              <a:ext cx="512483" cy="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859BF13D-1A7D-6605-F2E8-BF1039D6874D}"/>
                </a:ext>
              </a:extLst>
            </p:cNvPr>
            <p:cNvSpPr txBox="1">
              <a:spLocks noChangeArrowheads="1"/>
            </p:cNvSpPr>
            <p:nvPr/>
          </p:nvSpPr>
          <p:spPr bwMode="auto">
            <a:xfrm>
              <a:off x="4060790" y="404017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FA34C121-0904-1A36-881A-5CF4C501D16F}"/>
                </a:ext>
              </a:extLst>
            </p:cNvPr>
            <p:cNvSpPr txBox="1">
              <a:spLocks noChangeArrowheads="1"/>
            </p:cNvSpPr>
            <p:nvPr/>
          </p:nvSpPr>
          <p:spPr bwMode="auto">
            <a:xfrm>
              <a:off x="2690832" y="404017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C9E3ABD-31E6-EAA5-B237-A18C6CDF8B01}"/>
                </a:ext>
              </a:extLst>
            </p:cNvPr>
            <p:cNvCxnSpPr>
              <a:stCxn id="9" idx="0"/>
              <a:endCxn id="17" idx="3"/>
            </p:cNvCxnSpPr>
            <p:nvPr/>
          </p:nvCxnSpPr>
          <p:spPr bwMode="auto">
            <a:xfrm rot="16200000" flipV="1">
              <a:off x="2583472" y="3396605"/>
              <a:ext cx="569241" cy="717889"/>
            </a:xfrm>
            <a:prstGeom prst="bentConnector3">
              <a:avLst>
                <a:gd name="adj1" fmla="val 50000"/>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8089CC83-DB11-CEC2-9928-12C89E4EF10F}"/>
                </a:ext>
              </a:extLst>
            </p:cNvPr>
            <p:cNvSpPr txBox="1">
              <a:spLocks noChangeArrowheads="1"/>
            </p:cNvSpPr>
            <p:nvPr/>
          </p:nvSpPr>
          <p:spPr bwMode="auto">
            <a:xfrm>
              <a:off x="1556353" y="5103605"/>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77F6B998-CAFA-38ED-678A-DD5AB93C8013}"/>
                </a:ext>
              </a:extLst>
            </p:cNvPr>
            <p:cNvCxnSpPr>
              <a:stCxn id="11" idx="0"/>
              <a:endCxn id="18" idx="3"/>
            </p:cNvCxnSpPr>
            <p:nvPr/>
          </p:nvCxnSpPr>
          <p:spPr bwMode="auto">
            <a:xfrm rot="5400000" flipH="1" flipV="1">
              <a:off x="2537095" y="4413664"/>
              <a:ext cx="564402" cy="815481"/>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EABE73E3-7B7E-9E42-6934-21A38FD2CAA8}"/>
                </a:ext>
              </a:extLst>
            </p:cNvPr>
            <p:cNvSpPr>
              <a:spLocks noChangeArrowheads="1"/>
            </p:cNvSpPr>
            <p:nvPr/>
          </p:nvSpPr>
          <p:spPr bwMode="auto">
            <a:xfrm>
              <a:off x="9575732"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58A10E3C-3D5F-4F3E-D74A-947D3F400718}"/>
                </a:ext>
              </a:extLst>
            </p:cNvPr>
            <p:cNvSpPr txBox="1">
              <a:spLocks noChangeArrowheads="1"/>
            </p:cNvSpPr>
            <p:nvPr/>
          </p:nvSpPr>
          <p:spPr bwMode="auto">
            <a:xfrm>
              <a:off x="9245513" y="2963056"/>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AC6546C4-9AA4-49D4-4FD6-0CAEC4D3D4AF}"/>
                </a:ext>
              </a:extLst>
            </p:cNvPr>
            <p:cNvCxnSpPr>
              <a:cxnSpLocks noChangeShapeType="1"/>
              <a:stCxn id="14" idx="0"/>
              <a:endCxn id="20" idx="3"/>
            </p:cNvCxnSpPr>
            <p:nvPr/>
          </p:nvCxnSpPr>
          <p:spPr bwMode="auto">
            <a:xfrm flipV="1">
              <a:off x="9896332"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FFA5CC12-F3CC-7BE8-ABFA-780AF4A4B3FD}"/>
                </a:ext>
              </a:extLst>
            </p:cNvPr>
            <p:cNvSpPr/>
            <p:nvPr/>
          </p:nvSpPr>
          <p:spPr bwMode="auto">
            <a:xfrm>
              <a:off x="5105514"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CF83C1E5-D12A-7E00-1355-17C88635B318}"/>
                </a:ext>
              </a:extLst>
            </p:cNvPr>
            <p:cNvSpPr/>
            <p:nvPr/>
          </p:nvSpPr>
          <p:spPr bwMode="auto">
            <a:xfrm>
              <a:off x="2420408"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5B6C21F8-C8A5-FC9B-2AEA-032C38C8224F}"/>
                </a:ext>
              </a:extLst>
            </p:cNvPr>
            <p:cNvSpPr/>
            <p:nvPr/>
          </p:nvSpPr>
          <p:spPr bwMode="auto">
            <a:xfrm>
              <a:off x="3138298" y="438620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2D597344-A07C-43EF-4E34-8D052D6843B5}"/>
                </a:ext>
              </a:extLst>
            </p:cNvPr>
            <p:cNvSpPr/>
            <p:nvPr/>
          </p:nvSpPr>
          <p:spPr bwMode="auto">
            <a:xfrm>
              <a:off x="5105514" y="331852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D7582788-430B-F93D-D246-585452FCFFF5}"/>
                </a:ext>
              </a:extLst>
            </p:cNvPr>
            <p:cNvSpPr/>
            <p:nvPr/>
          </p:nvSpPr>
          <p:spPr bwMode="auto">
            <a:xfrm>
              <a:off x="9807594"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3B3AA432-5C91-193B-A3D6-E16FD630AF7B}"/>
                </a:ext>
              </a:extLst>
            </p:cNvPr>
            <p:cNvSpPr txBox="1">
              <a:spLocks noChangeArrowheads="1"/>
            </p:cNvSpPr>
            <p:nvPr/>
          </p:nvSpPr>
          <p:spPr bwMode="auto">
            <a:xfrm>
              <a:off x="8006804" y="181519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9">
              <a:extLst>
                <a:ext uri="{FF2B5EF4-FFF2-40B4-BE49-F238E27FC236}">
                  <a16:creationId xmlns:a16="http://schemas.microsoft.com/office/drawing/2014/main" id="{13B465B4-59FA-1E58-F152-7C94D6849002}"/>
                </a:ext>
              </a:extLst>
            </p:cNvPr>
            <p:cNvSpPr txBox="1">
              <a:spLocks noChangeArrowheads="1"/>
            </p:cNvSpPr>
            <p:nvPr/>
          </p:nvSpPr>
          <p:spPr bwMode="auto">
            <a:xfrm>
              <a:off x="6270070" y="2963056"/>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23" name="Text Box 24">
              <a:extLst>
                <a:ext uri="{FF2B5EF4-FFF2-40B4-BE49-F238E27FC236}">
                  <a16:creationId xmlns:a16="http://schemas.microsoft.com/office/drawing/2014/main" id="{0CD2B600-FAF1-6024-BAC1-13A4B5AFC16E}"/>
                </a:ext>
              </a:extLst>
            </p:cNvPr>
            <p:cNvSpPr txBox="1">
              <a:spLocks noChangeArrowheads="1"/>
            </p:cNvSpPr>
            <p:nvPr/>
          </p:nvSpPr>
          <p:spPr bwMode="auto">
            <a:xfrm>
              <a:off x="5391559" y="4040170"/>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4" name="Connector: Elbow 23">
              <a:extLst>
                <a:ext uri="{FF2B5EF4-FFF2-40B4-BE49-F238E27FC236}">
                  <a16:creationId xmlns:a16="http://schemas.microsoft.com/office/drawing/2014/main" id="{E734F311-22BE-61A3-1EF6-6220416320DB}"/>
                </a:ext>
              </a:extLst>
            </p:cNvPr>
            <p:cNvCxnSpPr>
              <a:stCxn id="16" idx="3"/>
              <a:endCxn id="22" idx="0"/>
            </p:cNvCxnSpPr>
            <p:nvPr/>
          </p:nvCxnSpPr>
          <p:spPr>
            <a:xfrm rot="16200000" flipH="1">
              <a:off x="5969245" y="1675581"/>
              <a:ext cx="512483" cy="2062466"/>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DA301AC6-0765-6237-FE3F-5A9F12FF43D5}"/>
                </a:ext>
              </a:extLst>
            </p:cNvPr>
            <p:cNvCxnSpPr>
              <a:stCxn id="19" idx="3"/>
              <a:endCxn id="8" idx="0"/>
            </p:cNvCxnSpPr>
            <p:nvPr/>
          </p:nvCxnSpPr>
          <p:spPr>
            <a:xfrm rot="5400000">
              <a:off x="4577238" y="3423155"/>
              <a:ext cx="568644" cy="665386"/>
            </a:xfrm>
            <a:prstGeom prst="bentConnector3">
              <a:avLst/>
            </a:prstGeom>
            <a:noFill/>
            <a:ln w="9525">
              <a:solidFill>
                <a:schemeClr val="tx1"/>
              </a:solidFill>
              <a:miter lim="800000"/>
              <a:headEnd/>
              <a:tailEnd type="none" w="lg" len="lg"/>
            </a:ln>
          </p:spPr>
        </p:cxnSp>
        <p:cxnSp>
          <p:nvCxnSpPr>
            <p:cNvPr id="27" name="Connector: Elbow 26">
              <a:extLst>
                <a:ext uri="{FF2B5EF4-FFF2-40B4-BE49-F238E27FC236}">
                  <a16:creationId xmlns:a16="http://schemas.microsoft.com/office/drawing/2014/main" id="{34F3C0DE-B96B-E2A3-59A9-4F2B4071A96B}"/>
                </a:ext>
              </a:extLst>
            </p:cNvPr>
            <p:cNvCxnSpPr>
              <a:stCxn id="19" idx="3"/>
              <a:endCxn id="23" idx="0"/>
            </p:cNvCxnSpPr>
            <p:nvPr/>
          </p:nvCxnSpPr>
          <p:spPr>
            <a:xfrm rot="16200000" flipH="1">
              <a:off x="5319566" y="3346212"/>
              <a:ext cx="568644" cy="819271"/>
            </a:xfrm>
            <a:prstGeom prst="bentConnector3">
              <a:avLst/>
            </a:prstGeom>
            <a:noFill/>
            <a:ln w="9525">
              <a:solidFill>
                <a:schemeClr val="tx1"/>
              </a:solidFill>
              <a:miter lim="800000"/>
              <a:headEnd/>
              <a:tailEnd type="none" w="lg" len="lg"/>
            </a:ln>
          </p:spPr>
        </p:cxnSp>
        <p:sp>
          <p:nvSpPr>
            <p:cNvPr id="28" name="Isosceles Triangle 27">
              <a:extLst>
                <a:ext uri="{FF2B5EF4-FFF2-40B4-BE49-F238E27FC236}">
                  <a16:creationId xmlns:a16="http://schemas.microsoft.com/office/drawing/2014/main" id="{AC78173D-5FA4-EC37-9FA7-9DDEE52F76E1}"/>
                </a:ext>
              </a:extLst>
            </p:cNvPr>
            <p:cNvSpPr/>
            <p:nvPr/>
          </p:nvSpPr>
          <p:spPr bwMode="auto">
            <a:xfrm>
              <a:off x="8487934" y="242038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0" name="Connector: Elbow 29">
              <a:extLst>
                <a:ext uri="{FF2B5EF4-FFF2-40B4-BE49-F238E27FC236}">
                  <a16:creationId xmlns:a16="http://schemas.microsoft.com/office/drawing/2014/main" id="{D8D827C9-50A4-6FB0-35A7-E41011712A05}"/>
                </a:ext>
              </a:extLst>
            </p:cNvPr>
            <p:cNvCxnSpPr>
              <a:cxnSpLocks/>
              <a:stCxn id="28" idx="3"/>
              <a:endCxn id="22" idx="3"/>
            </p:cNvCxnSpPr>
            <p:nvPr/>
          </p:nvCxnSpPr>
          <p:spPr>
            <a:xfrm rot="5400000">
              <a:off x="8130384" y="2686365"/>
              <a:ext cx="559272" cy="333306"/>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52838575-A9D3-4002-D5A7-70E3C160A51E}"/>
                </a:ext>
              </a:extLst>
            </p:cNvPr>
            <p:cNvCxnSpPr>
              <a:cxnSpLocks/>
              <a:stCxn id="28" idx="3"/>
              <a:endCxn id="23" idx="3"/>
            </p:cNvCxnSpPr>
            <p:nvPr/>
          </p:nvCxnSpPr>
          <p:spPr>
            <a:xfrm rot="5400000">
              <a:off x="6787888" y="2420983"/>
              <a:ext cx="1636386" cy="1941184"/>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9CBE6D11-FE01-F9BA-FF1C-A93010ADCC08}"/>
                </a:ext>
              </a:extLst>
            </p:cNvPr>
            <p:cNvSpPr txBox="1">
              <a:spLocks noChangeArrowheads="1"/>
            </p:cNvSpPr>
            <p:nvPr/>
          </p:nvSpPr>
          <p:spPr bwMode="auto">
            <a:xfrm>
              <a:off x="3489287"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A7BC6842-001C-7885-DBCA-0E04D6255585}"/>
                </a:ext>
              </a:extLst>
            </p:cNvPr>
            <p:cNvCxnSpPr>
              <a:cxnSpLocks/>
              <a:stCxn id="33" idx="0"/>
              <a:endCxn id="18" idx="3"/>
            </p:cNvCxnSpPr>
            <p:nvPr/>
          </p:nvCxnSpPr>
          <p:spPr bwMode="auto">
            <a:xfrm rot="16200000" flipV="1">
              <a:off x="3304390" y="4461850"/>
              <a:ext cx="564402" cy="719107"/>
            </a:xfrm>
            <a:prstGeom prst="bentConnector3">
              <a:avLst>
                <a:gd name="adj1" fmla="val 50000"/>
              </a:avLst>
            </a:prstGeom>
            <a:noFill/>
            <a:ln w="9525">
              <a:solidFill>
                <a:schemeClr val="tx1"/>
              </a:solidFill>
              <a:miter lim="800000"/>
              <a:headEnd/>
              <a:tailEnd type="none" w="lg" len="lg"/>
            </a:ln>
          </p:spPr>
        </p:cxnSp>
        <p:sp>
          <p:nvSpPr>
            <p:cNvPr id="56" name="Text Box 9">
              <a:extLst>
                <a:ext uri="{FF2B5EF4-FFF2-40B4-BE49-F238E27FC236}">
                  <a16:creationId xmlns:a16="http://schemas.microsoft.com/office/drawing/2014/main" id="{2607F901-C697-67CA-6F52-A27850465B25}"/>
                </a:ext>
              </a:extLst>
            </p:cNvPr>
            <p:cNvSpPr txBox="1">
              <a:spLocks noChangeArrowheads="1"/>
            </p:cNvSpPr>
            <p:nvPr/>
          </p:nvSpPr>
          <p:spPr bwMode="auto">
            <a:xfrm>
              <a:off x="1290317" y="404017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7" name="Connector: Elbow 56">
              <a:extLst>
                <a:ext uri="{FF2B5EF4-FFF2-40B4-BE49-F238E27FC236}">
                  <a16:creationId xmlns:a16="http://schemas.microsoft.com/office/drawing/2014/main" id="{4259A90C-60EF-42B7-4F80-2572BA4805BC}"/>
                </a:ext>
              </a:extLst>
            </p:cNvPr>
            <p:cNvCxnSpPr>
              <a:stCxn id="17" idx="3"/>
              <a:endCxn id="56" idx="0"/>
            </p:cNvCxnSpPr>
            <p:nvPr/>
          </p:nvCxnSpPr>
          <p:spPr>
            <a:xfrm rot="5400000">
              <a:off x="1874398" y="3405420"/>
              <a:ext cx="569241" cy="700258"/>
            </a:xfrm>
            <a:prstGeom prst="bentConnector3">
              <a:avLst/>
            </a:prstGeom>
            <a:noFill/>
            <a:ln w="9525">
              <a:solidFill>
                <a:schemeClr val="tx1"/>
              </a:solidFill>
              <a:miter lim="800000"/>
              <a:headEnd/>
              <a:tailEnd type="none" w="lg" len="lg"/>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Primary 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RecordType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fieldDecls</a:t>
            </a:r>
            <a:r>
              <a:rPr lang="en-US" sz="1800" dirty="0">
                <a:latin typeface="Consolas" panose="020B0609020204030204" pitchFamily="49" charset="0"/>
              </a:rPr>
              <a:t> : List&lt;</a:t>
            </a:r>
            <a:r>
              <a:rPr lang="en-US" sz="1800" dirty="0" err="1">
                <a:latin typeface="Consolas" panose="020B0609020204030204" pitchFamily="49" charset="0"/>
              </a:rPr>
              <a:t>FieldDecl</a:t>
            </a:r>
            <a:r>
              <a:rPr lang="en-US" sz="1800" dirty="0">
                <a:latin typeface="Consolas" panose="020B0609020204030204" pitchFamily="49" charset="0"/>
              </a:rPr>
              <a:t>&gt;)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fieldDecls.sumOf</a:t>
            </a:r>
            <a:r>
              <a:rPr lang="en-US" sz="1800" b="1" dirty="0">
                <a:latin typeface="Consolas" panose="020B0609020204030204" pitchFamily="49" charset="0"/>
              </a:rPr>
              <a:t> { </a:t>
            </a:r>
            <a:r>
              <a:rPr lang="en-US" sz="1800" b="1" dirty="0" err="1">
                <a:latin typeface="Consolas" panose="020B0609020204030204" pitchFamily="49" charset="0"/>
              </a:rPr>
              <a:t>it.size</a:t>
            </a:r>
            <a:r>
              <a:rPr lang="en-US" sz="1800" b="1" dirty="0">
                <a:latin typeface="Consolas" panose="020B0609020204030204" pitchFamily="49" charset="0"/>
              </a:rPr>
              <a:t> }</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18</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743200" y="264160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5186268"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277708" y="1995055"/>
            <a:ext cx="0"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extLst>
      <p:ext uri="{BB962C8B-B14F-4D97-AF65-F5344CB8AC3E}">
        <p14:creationId xmlns:p14="http://schemas.microsoft.com/office/powerpoint/2010/main" val="104713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21</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address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22</a:t>
            </a:fld>
            <a:endParaRPr lang="en-US"/>
          </a:p>
        </p:txBody>
      </p:sp>
    </p:spTree>
    <p:extLst>
      <p:ext uri="{BB962C8B-B14F-4D97-AF65-F5344CB8AC3E}">
        <p14:creationId xmlns:p14="http://schemas.microsoft.com/office/powerpoint/2010/main" val="405325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property in the field expression to the field declaration of the record.</a:t>
            </a:r>
          </a:p>
          <a:p>
            <a:pPr marL="914400" lvl="2" indent="0">
              <a:buNone/>
            </a:pPr>
            <a:r>
              <a:rPr lang="en-US" dirty="0" err="1">
                <a:latin typeface="Consolas" panose="020B0609020204030204" pitchFamily="49" charset="0"/>
              </a:rPr>
              <a:t>expr.fieldDecl</a:t>
            </a:r>
            <a:r>
              <a:rPr lang="en-US" dirty="0">
                <a:latin typeface="Consolas" panose="020B0609020204030204" pitchFamily="49" charset="0"/>
              </a:rPr>
              <a:t> = </a:t>
            </a:r>
            <a:r>
              <a:rPr lang="en-US" dirty="0" err="1">
                <a:latin typeface="Consolas" panose="020B0609020204030204" pitchFamily="49" charset="0"/>
              </a:rPr>
              <a:t>fieldDecl</a:t>
            </a:r>
            <a:endParaRPr lang="en-US" dirty="0">
              <a:latin typeface="Consolas" panose="020B0609020204030204" pitchFamily="49" charset="0"/>
            </a:endParaRP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421859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a:t>
            </a:r>
            <a:r>
              <a:rPr lang="en-US" sz="1800" dirty="0" err="1">
                <a:latin typeface="Consolas" panose="020B0609020204030204" pitchFamily="49" charset="0"/>
              </a:rPr>
              <a:t>fieldDecl.offset</a:t>
            </a:r>
            <a:r>
              <a:rPr lang="en-US" sz="1800" dirty="0">
                <a:latin typeface="Consolas" panose="020B0609020204030204" pitchFamily="49" charset="0"/>
              </a:rPr>
              <a:t>}")</a:t>
            </a:r>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Tree>
    <p:extLst>
      <p:ext uri="{BB962C8B-B14F-4D97-AF65-F5344CB8AC3E}">
        <p14:creationId xmlns:p14="http://schemas.microsoft.com/office/powerpoint/2010/main" val="217476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non-record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26</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as a field expression.</a:t>
            </a:r>
          </a:p>
          <a:p>
            <a:pPr marL="914400" lvl="2" indent="0">
              <a:buNone/>
            </a:pPr>
            <a:r>
              <a:rPr lang="en-US" dirty="0">
                <a:latin typeface="Consolas" panose="020B0609020204030204" pitchFamily="49" charset="0"/>
              </a:rPr>
              <a:t>expr as </a:t>
            </a:r>
            <a:r>
              <a:rPr lang="en-US" dirty="0" err="1">
                <a:latin typeface="Consolas" panose="020B0609020204030204" pitchFamily="49" charset="0"/>
              </a:rPr>
              <a:t>FieldExpr</a:t>
            </a:r>
            <a:endParaRPr lang="en-US" dirty="0">
              <a:latin typeface="Consolas" panose="020B0609020204030204" pitchFamily="49" charset="0"/>
            </a:endParaRPr>
          </a:p>
          <a:p>
            <a:pPr lvl="1"/>
            <a:r>
              <a:rPr lang="en-US" dirty="0"/>
              <a:t>Generate code for the offset of the field.</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of the record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expr.fieldDecl.type</a:t>
            </a:r>
            <a:endParaRPr lang="en-US"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27</a:t>
            </a:fld>
            <a:endParaRPr lang="en-US"/>
          </a:p>
        </p:txBody>
      </p:sp>
      <p:sp>
        <p:nvSpPr>
          <p:cNvPr id="6" name="TextBox 5">
            <a:extLst>
              <a:ext uri="{FF2B5EF4-FFF2-40B4-BE49-F238E27FC236}">
                <a16:creationId xmlns:a16="http://schemas.microsoft.com/office/drawing/2014/main" id="{9238B8F0-2F89-45F4-C3F0-D6C3ED255A88}"/>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4026494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(Kotlin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4146</TotalTime>
  <Words>2235</Words>
  <Application>Microsoft Office PowerPoint</Application>
  <PresentationFormat>On-screen Show (4:3)</PresentationFormat>
  <Paragraphs>373</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Initializing Records</vt:lpstr>
      <vt:lpstr>Initializing Records (continued)</vt:lpstr>
      <vt:lpstr>Passing Records as Parameters and Returning Records from Functions</vt:lpstr>
      <vt:lpstr>Grammar Rules Relevant to Records</vt:lpstr>
      <vt:lpstr>Relevant Parser Methods</vt:lpstr>
      <vt:lpstr>Relevant Classes</vt:lpstr>
      <vt:lpstr>Class RecordType</vt:lpstr>
      <vt:lpstr>Primary 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220</cp:revision>
  <cp:lastPrinted>2020-04-17T14:05:26Z</cp:lastPrinted>
  <dcterms:created xsi:type="dcterms:W3CDTF">2005-01-12T21:47:45Z</dcterms:created>
  <dcterms:modified xsi:type="dcterms:W3CDTF">2024-08-14T17:23:57Z</dcterms:modified>
</cp:coreProperties>
</file>