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1"/>
  </p:sldMasterIdLst>
  <p:notesMasterIdLst>
    <p:notesMasterId r:id="rId75"/>
  </p:notesMasterIdLst>
  <p:handoutMasterIdLst>
    <p:handoutMasterId r:id="rId76"/>
  </p:handoutMasterIdLst>
  <p:sldIdLst>
    <p:sldId id="256" r:id="rId2"/>
    <p:sldId id="278" r:id="rId3"/>
    <p:sldId id="306" r:id="rId4"/>
    <p:sldId id="310" r:id="rId5"/>
    <p:sldId id="307" r:id="rId6"/>
    <p:sldId id="297" r:id="rId7"/>
    <p:sldId id="303" r:id="rId8"/>
    <p:sldId id="371" r:id="rId9"/>
    <p:sldId id="372" r:id="rId10"/>
    <p:sldId id="296" r:id="rId11"/>
    <p:sldId id="308" r:id="rId12"/>
    <p:sldId id="304" r:id="rId13"/>
    <p:sldId id="280" r:id="rId14"/>
    <p:sldId id="281" r:id="rId15"/>
    <p:sldId id="282" r:id="rId16"/>
    <p:sldId id="284" r:id="rId17"/>
    <p:sldId id="279" r:id="rId18"/>
    <p:sldId id="329" r:id="rId19"/>
    <p:sldId id="349" r:id="rId20"/>
    <p:sldId id="331" r:id="rId21"/>
    <p:sldId id="283" r:id="rId22"/>
    <p:sldId id="364" r:id="rId23"/>
    <p:sldId id="293" r:id="rId24"/>
    <p:sldId id="346" r:id="rId25"/>
    <p:sldId id="347" r:id="rId26"/>
    <p:sldId id="314" r:id="rId27"/>
    <p:sldId id="315" r:id="rId28"/>
    <p:sldId id="316" r:id="rId29"/>
    <p:sldId id="373" r:id="rId30"/>
    <p:sldId id="374" r:id="rId31"/>
    <p:sldId id="375" r:id="rId32"/>
    <p:sldId id="332" r:id="rId33"/>
    <p:sldId id="343" r:id="rId34"/>
    <p:sldId id="369" r:id="rId35"/>
    <p:sldId id="333" r:id="rId36"/>
    <p:sldId id="311" r:id="rId37"/>
    <p:sldId id="368" r:id="rId38"/>
    <p:sldId id="312" r:id="rId39"/>
    <p:sldId id="313" r:id="rId40"/>
    <p:sldId id="365" r:id="rId41"/>
    <p:sldId id="326" r:id="rId42"/>
    <p:sldId id="351" r:id="rId43"/>
    <p:sldId id="327" r:id="rId44"/>
    <p:sldId id="350" r:id="rId45"/>
    <p:sldId id="285" r:id="rId46"/>
    <p:sldId id="334" r:id="rId47"/>
    <p:sldId id="345" r:id="rId48"/>
    <p:sldId id="320" r:id="rId49"/>
    <p:sldId id="352" r:id="rId50"/>
    <p:sldId id="348" r:id="rId51"/>
    <p:sldId id="366" r:id="rId52"/>
    <p:sldId id="367" r:id="rId53"/>
    <p:sldId id="322" r:id="rId54"/>
    <p:sldId id="376" r:id="rId55"/>
    <p:sldId id="336" r:id="rId56"/>
    <p:sldId id="337" r:id="rId57"/>
    <p:sldId id="338" r:id="rId58"/>
    <p:sldId id="340" r:id="rId59"/>
    <p:sldId id="339" r:id="rId60"/>
    <p:sldId id="341" r:id="rId61"/>
    <p:sldId id="361" r:id="rId62"/>
    <p:sldId id="362" r:id="rId63"/>
    <p:sldId id="342" r:id="rId64"/>
    <p:sldId id="363" r:id="rId65"/>
    <p:sldId id="289" r:id="rId66"/>
    <p:sldId id="290" r:id="rId67"/>
    <p:sldId id="305" r:id="rId68"/>
    <p:sldId id="291" r:id="rId69"/>
    <p:sldId id="370" r:id="rId70"/>
    <p:sldId id="295" r:id="rId71"/>
    <p:sldId id="380" r:id="rId72"/>
    <p:sldId id="381" r:id="rId73"/>
    <p:sldId id="382" r:id="rId74"/>
  </p:sldIdLst>
  <p:sldSz cx="9144000" cy="6858000" type="screen4x3"/>
  <p:notesSz cx="7315200" cy="96012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245" autoAdjust="0"/>
    <p:restoredTop sz="97055" autoAdjust="0"/>
  </p:normalViewPr>
  <p:slideViewPr>
    <p:cSldViewPr>
      <p:cViewPr varScale="1">
        <p:scale>
          <a:sx n="83" d="100"/>
          <a:sy n="83" d="100"/>
        </p:scale>
        <p:origin x="67"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818"/>
    </p:cViewPr>
  </p:sorterViewPr>
  <p:notesViewPr>
    <p:cSldViewPr>
      <p:cViewPr varScale="1">
        <p:scale>
          <a:sx n="56" d="100"/>
          <a:sy n="56" d="100"/>
        </p:scale>
        <p:origin x="2179" y="3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4145280" y="0"/>
            <a:ext cx="3169920" cy="480060"/>
          </a:xfrm>
          <a:prstGeom prst="rect">
            <a:avLst/>
          </a:prstGeom>
          <a:noFill/>
          <a:ln w="9525">
            <a:noFill/>
            <a:miter lim="800000"/>
            <a:headEnd/>
            <a:tailEnd/>
          </a:ln>
          <a:effectLst/>
        </p:spPr>
        <p:txBody>
          <a:bodyPr vert="horz" wrap="square" lIns="96633" tIns="48317" rIns="96633" bIns="48317" numCol="1" anchor="t" anchorCtr="0" compatLnSpc="1">
            <a:prstTxWarp prst="textNoShape">
              <a:avLst/>
            </a:prstTxWarp>
          </a:bodyPr>
          <a:lstStyle>
            <a:lvl1pPr algn="r" defTabSz="966426">
              <a:defRPr sz="1200"/>
            </a:lvl1pPr>
          </a:lstStyle>
          <a:p>
            <a:pPr>
              <a:defRPr/>
            </a:pPr>
            <a:r>
              <a:rPr lang="en-US" sz="1100" dirty="0">
                <a:latin typeface="+mn-lt"/>
              </a:rPr>
              <a:t>Abstract Syntax Trees</a:t>
            </a:r>
          </a:p>
        </p:txBody>
      </p:sp>
      <p:sp>
        <p:nvSpPr>
          <p:cNvPr id="59397" name="Rectangle 5"/>
          <p:cNvSpPr>
            <a:spLocks noGrp="1" noChangeArrowheads="1"/>
          </p:cNvSpPr>
          <p:nvPr>
            <p:ph type="sldNum" sz="quarter" idx="3"/>
          </p:nvPr>
        </p:nvSpPr>
        <p:spPr bwMode="auto">
          <a:xfrm>
            <a:off x="4145280" y="9121140"/>
            <a:ext cx="3169920" cy="480060"/>
          </a:xfrm>
          <a:prstGeom prst="rect">
            <a:avLst/>
          </a:prstGeom>
          <a:noFill/>
          <a:ln w="9525">
            <a:noFill/>
            <a:miter lim="800000"/>
            <a:headEnd/>
            <a:tailEnd/>
          </a:ln>
          <a:effectLst/>
        </p:spPr>
        <p:txBody>
          <a:bodyPr vert="horz" wrap="square" lIns="96633" tIns="48317" rIns="96633" bIns="48317" numCol="1" anchor="b" anchorCtr="0" compatLnSpc="1">
            <a:prstTxWarp prst="textNoShape">
              <a:avLst/>
            </a:prstTxWarp>
          </a:bodyPr>
          <a:lstStyle>
            <a:lvl1pPr algn="r" defTabSz="966426">
              <a:defRPr sz="1200"/>
            </a:lvl1pPr>
          </a:lstStyle>
          <a:p>
            <a:pPr>
              <a:defRPr/>
            </a:pPr>
            <a:r>
              <a:rPr lang="en-US" sz="1100" dirty="0">
                <a:latin typeface="+mn-lt"/>
              </a:rPr>
              <a:t>8-</a:t>
            </a:r>
            <a:fld id="{181C5F6C-56BA-481C-8614-77A0EB42E15C}" type="slidenum">
              <a:rPr lang="en-US" sz="1100">
                <a:latin typeface="+mn-lt"/>
              </a:rPr>
              <a:pPr>
                <a:defRPr/>
              </a:pPr>
              <a:t>‹#›</a:t>
            </a:fld>
            <a:endParaRPr lang="en-US" sz="1100" dirty="0">
              <a:latin typeface="+mn-lt"/>
            </a:endParaRPr>
          </a:p>
        </p:txBody>
      </p:sp>
    </p:spTree>
    <p:extLst>
      <p:ext uri="{BB962C8B-B14F-4D97-AF65-F5344CB8AC3E}">
        <p14:creationId xmlns:p14="http://schemas.microsoft.com/office/powerpoint/2010/main" val="29643221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169920" cy="480060"/>
          </a:xfrm>
          <a:prstGeom prst="rect">
            <a:avLst/>
          </a:prstGeom>
          <a:noFill/>
          <a:ln w="9525">
            <a:noFill/>
            <a:miter lim="800000"/>
            <a:headEnd/>
            <a:tailEnd/>
          </a:ln>
          <a:effectLst/>
        </p:spPr>
        <p:txBody>
          <a:bodyPr vert="horz" wrap="square" lIns="96633" tIns="48317" rIns="96633" bIns="48317" numCol="1" anchor="t" anchorCtr="0" compatLnSpc="1">
            <a:prstTxWarp prst="textNoShape">
              <a:avLst/>
            </a:prstTxWarp>
          </a:bodyPr>
          <a:lstStyle>
            <a:lvl1pPr algn="l" defTabSz="966426">
              <a:defRPr sz="1200"/>
            </a:lvl1pPr>
          </a:lstStyle>
          <a:p>
            <a:pPr>
              <a:defRPr/>
            </a:pPr>
            <a:r>
              <a:rPr lang="en-US" dirty="0"/>
              <a:t>AST</a:t>
            </a:r>
          </a:p>
        </p:txBody>
      </p:sp>
      <p:sp>
        <p:nvSpPr>
          <p:cNvPr id="64515" name="Rectangle 3"/>
          <p:cNvSpPr>
            <a:spLocks noGrp="1" noChangeArrowheads="1"/>
          </p:cNvSpPr>
          <p:nvPr>
            <p:ph type="dt" idx="1"/>
          </p:nvPr>
        </p:nvSpPr>
        <p:spPr bwMode="auto">
          <a:xfrm>
            <a:off x="4145280" y="0"/>
            <a:ext cx="3169920" cy="480060"/>
          </a:xfrm>
          <a:prstGeom prst="rect">
            <a:avLst/>
          </a:prstGeom>
          <a:noFill/>
          <a:ln w="9525">
            <a:noFill/>
            <a:miter lim="800000"/>
            <a:headEnd/>
            <a:tailEnd/>
          </a:ln>
          <a:effectLst/>
        </p:spPr>
        <p:txBody>
          <a:bodyPr vert="horz" wrap="square" lIns="96633" tIns="48317" rIns="96633" bIns="48317" numCol="1" anchor="t" anchorCtr="0" compatLnSpc="1">
            <a:prstTxWarp prst="textNoShape">
              <a:avLst/>
            </a:prstTxWarp>
          </a:bodyPr>
          <a:lstStyle>
            <a:lvl1pPr algn="r" defTabSz="966426">
              <a:defRPr sz="1200"/>
            </a:lvl1pPr>
          </a:lstStyle>
          <a:p>
            <a:pPr>
              <a:defRPr/>
            </a:pPr>
            <a:endParaRPr lang="en-US" dirty="0"/>
          </a:p>
        </p:txBody>
      </p:sp>
      <p:sp>
        <p:nvSpPr>
          <p:cNvPr id="25604" name="Rectangle 4"/>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64517" name="Rectangle 5"/>
          <p:cNvSpPr>
            <a:spLocks noGrp="1" noChangeArrowheads="1"/>
          </p:cNvSpPr>
          <p:nvPr>
            <p:ph type="body" sz="quarter" idx="3"/>
          </p:nvPr>
        </p:nvSpPr>
        <p:spPr bwMode="auto">
          <a:xfrm>
            <a:off x="975360" y="4560570"/>
            <a:ext cx="5364480" cy="4320540"/>
          </a:xfrm>
          <a:prstGeom prst="rect">
            <a:avLst/>
          </a:prstGeom>
          <a:noFill/>
          <a:ln w="9525">
            <a:noFill/>
            <a:miter lim="800000"/>
            <a:headEnd/>
            <a:tailEnd/>
          </a:ln>
          <a:effectLst/>
        </p:spPr>
        <p:txBody>
          <a:bodyPr vert="horz" wrap="square" lIns="96633" tIns="48317" rIns="96633" bIns="48317"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6"/>
          <p:cNvSpPr>
            <a:spLocks noGrp="1" noChangeArrowheads="1"/>
          </p:cNvSpPr>
          <p:nvPr>
            <p:ph type="ftr" sz="quarter" idx="4"/>
          </p:nvPr>
        </p:nvSpPr>
        <p:spPr bwMode="auto">
          <a:xfrm>
            <a:off x="0" y="9121140"/>
            <a:ext cx="3169920" cy="480060"/>
          </a:xfrm>
          <a:prstGeom prst="rect">
            <a:avLst/>
          </a:prstGeom>
          <a:noFill/>
          <a:ln w="9525">
            <a:noFill/>
            <a:miter lim="800000"/>
            <a:headEnd/>
            <a:tailEnd/>
          </a:ln>
          <a:effectLst/>
        </p:spPr>
        <p:txBody>
          <a:bodyPr vert="horz" wrap="square" lIns="96633" tIns="48317" rIns="96633" bIns="48317" numCol="1" anchor="b" anchorCtr="0" compatLnSpc="1">
            <a:prstTxWarp prst="textNoShape">
              <a:avLst/>
            </a:prstTxWarp>
          </a:bodyPr>
          <a:lstStyle>
            <a:lvl1pPr algn="l" defTabSz="966426">
              <a:defRPr sz="1200"/>
            </a:lvl1pPr>
          </a:lstStyle>
          <a:p>
            <a:pPr>
              <a:defRPr/>
            </a:pPr>
            <a:endParaRPr lang="en-US" dirty="0"/>
          </a:p>
        </p:txBody>
      </p:sp>
      <p:sp>
        <p:nvSpPr>
          <p:cNvPr id="64519" name="Rectangle 7"/>
          <p:cNvSpPr>
            <a:spLocks noGrp="1" noChangeArrowheads="1"/>
          </p:cNvSpPr>
          <p:nvPr>
            <p:ph type="sldNum" sz="quarter" idx="5"/>
          </p:nvPr>
        </p:nvSpPr>
        <p:spPr bwMode="auto">
          <a:xfrm>
            <a:off x="4145280" y="9121140"/>
            <a:ext cx="3169920" cy="480060"/>
          </a:xfrm>
          <a:prstGeom prst="rect">
            <a:avLst/>
          </a:prstGeom>
          <a:noFill/>
          <a:ln w="9525">
            <a:noFill/>
            <a:miter lim="800000"/>
            <a:headEnd/>
            <a:tailEnd/>
          </a:ln>
          <a:effectLst/>
        </p:spPr>
        <p:txBody>
          <a:bodyPr vert="horz" wrap="square" lIns="96633" tIns="48317" rIns="96633" bIns="48317" numCol="1" anchor="b" anchorCtr="0" compatLnSpc="1">
            <a:prstTxWarp prst="textNoShape">
              <a:avLst/>
            </a:prstTxWarp>
          </a:bodyPr>
          <a:lstStyle>
            <a:lvl1pPr algn="r" defTabSz="966426">
              <a:defRPr sz="1200"/>
            </a:lvl1pPr>
          </a:lstStyle>
          <a:p>
            <a:pPr>
              <a:defRPr/>
            </a:pPr>
            <a:fld id="{903FFFA4-23A0-4C7C-AEDE-A7175C98AB11}" type="slidenum">
              <a:rPr lang="en-US"/>
              <a:pPr>
                <a:defRPr/>
              </a:pPr>
              <a:t>‹#›</a:t>
            </a:fld>
            <a:endParaRPr lang="en-US" dirty="0"/>
          </a:p>
        </p:txBody>
      </p:sp>
    </p:spTree>
    <p:extLst>
      <p:ext uri="{BB962C8B-B14F-4D97-AF65-F5344CB8AC3E}">
        <p14:creationId xmlns:p14="http://schemas.microsoft.com/office/powerpoint/2010/main" val="1556050185"/>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a:t>
            </a:fld>
            <a:endParaRPr lang="en-US" dirty="0"/>
          </a:p>
        </p:txBody>
      </p:sp>
    </p:spTree>
    <p:extLst>
      <p:ext uri="{BB962C8B-B14F-4D97-AF65-F5344CB8AC3E}">
        <p14:creationId xmlns:p14="http://schemas.microsoft.com/office/powerpoint/2010/main" val="34439371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10</a:t>
            </a:fld>
            <a:endParaRPr lang="en-US" dirty="0"/>
          </a:p>
        </p:txBody>
      </p:sp>
    </p:spTree>
    <p:extLst>
      <p:ext uri="{BB962C8B-B14F-4D97-AF65-F5344CB8AC3E}">
        <p14:creationId xmlns:p14="http://schemas.microsoft.com/office/powerpoint/2010/main" val="38363142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11</a:t>
            </a:fld>
            <a:endParaRPr lang="en-US" dirty="0"/>
          </a:p>
        </p:txBody>
      </p:sp>
    </p:spTree>
    <p:extLst>
      <p:ext uri="{BB962C8B-B14F-4D97-AF65-F5344CB8AC3E}">
        <p14:creationId xmlns:p14="http://schemas.microsoft.com/office/powerpoint/2010/main" val="18232679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12</a:t>
            </a:fld>
            <a:endParaRPr lang="en-US" dirty="0"/>
          </a:p>
        </p:txBody>
      </p:sp>
    </p:spTree>
    <p:extLst>
      <p:ext uri="{BB962C8B-B14F-4D97-AF65-F5344CB8AC3E}">
        <p14:creationId xmlns:p14="http://schemas.microsoft.com/office/powerpoint/2010/main" val="19745123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13</a:t>
            </a:fld>
            <a:endParaRPr lang="en-US" dirty="0"/>
          </a:p>
        </p:txBody>
      </p:sp>
    </p:spTree>
    <p:extLst>
      <p:ext uri="{BB962C8B-B14F-4D97-AF65-F5344CB8AC3E}">
        <p14:creationId xmlns:p14="http://schemas.microsoft.com/office/powerpoint/2010/main" val="14357883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14</a:t>
            </a:fld>
            <a:endParaRPr lang="en-US" dirty="0"/>
          </a:p>
        </p:txBody>
      </p:sp>
    </p:spTree>
    <p:extLst>
      <p:ext uri="{BB962C8B-B14F-4D97-AF65-F5344CB8AC3E}">
        <p14:creationId xmlns:p14="http://schemas.microsoft.com/office/powerpoint/2010/main" val="34979316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15</a:t>
            </a:fld>
            <a:endParaRPr lang="en-US" dirty="0"/>
          </a:p>
        </p:txBody>
      </p:sp>
    </p:spTree>
    <p:extLst>
      <p:ext uri="{BB962C8B-B14F-4D97-AF65-F5344CB8AC3E}">
        <p14:creationId xmlns:p14="http://schemas.microsoft.com/office/powerpoint/2010/main" val="35213176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16</a:t>
            </a:fld>
            <a:endParaRPr lang="en-US" dirty="0"/>
          </a:p>
        </p:txBody>
      </p:sp>
    </p:spTree>
    <p:extLst>
      <p:ext uri="{BB962C8B-B14F-4D97-AF65-F5344CB8AC3E}">
        <p14:creationId xmlns:p14="http://schemas.microsoft.com/office/powerpoint/2010/main" val="2068561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17</a:t>
            </a:fld>
            <a:endParaRPr lang="en-US" dirty="0"/>
          </a:p>
        </p:txBody>
      </p:sp>
    </p:spTree>
    <p:extLst>
      <p:ext uri="{BB962C8B-B14F-4D97-AF65-F5344CB8AC3E}">
        <p14:creationId xmlns:p14="http://schemas.microsoft.com/office/powerpoint/2010/main" val="16220696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18</a:t>
            </a:fld>
            <a:endParaRPr lang="en-US" dirty="0"/>
          </a:p>
        </p:txBody>
      </p:sp>
    </p:spTree>
    <p:extLst>
      <p:ext uri="{BB962C8B-B14F-4D97-AF65-F5344CB8AC3E}">
        <p14:creationId xmlns:p14="http://schemas.microsoft.com/office/powerpoint/2010/main" val="28082731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21</a:t>
            </a:fld>
            <a:endParaRPr lang="en-US" dirty="0"/>
          </a:p>
        </p:txBody>
      </p:sp>
    </p:spTree>
    <p:extLst>
      <p:ext uri="{BB962C8B-B14F-4D97-AF65-F5344CB8AC3E}">
        <p14:creationId xmlns:p14="http://schemas.microsoft.com/office/powerpoint/2010/main" val="7059566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2</a:t>
            </a:fld>
            <a:endParaRPr lang="en-US" dirty="0"/>
          </a:p>
        </p:txBody>
      </p:sp>
    </p:spTree>
    <p:extLst>
      <p:ext uri="{BB962C8B-B14F-4D97-AF65-F5344CB8AC3E}">
        <p14:creationId xmlns:p14="http://schemas.microsoft.com/office/powerpoint/2010/main" val="11009309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a:noFill/>
        </p:spPr>
        <p:txBody>
          <a:bodyPr/>
          <a:lstStyle/>
          <a:p>
            <a:pPr defTabSz="966387"/>
            <a:r>
              <a:rPr lang="en-US" dirty="0"/>
              <a:t>AST</a:t>
            </a:r>
          </a:p>
        </p:txBody>
      </p:sp>
      <p:sp>
        <p:nvSpPr>
          <p:cNvPr id="26627" name="Rectangle 7"/>
          <p:cNvSpPr>
            <a:spLocks noGrp="1" noChangeArrowheads="1"/>
          </p:cNvSpPr>
          <p:nvPr>
            <p:ph type="sldNum" sz="quarter" idx="5"/>
          </p:nvPr>
        </p:nvSpPr>
        <p:spPr>
          <a:noFill/>
        </p:spPr>
        <p:txBody>
          <a:bodyPr/>
          <a:lstStyle/>
          <a:p>
            <a:pPr defTabSz="966387"/>
            <a:fld id="{D400509C-4A7C-4E42-967C-1577FDCCDE29}" type="slidenum">
              <a:rPr lang="en-US" smtClean="0"/>
              <a:pPr defTabSz="966387"/>
              <a:t>22</a:t>
            </a:fld>
            <a:endParaRPr lang="en-US" dirty="0"/>
          </a:p>
        </p:txBody>
      </p:sp>
      <p:sp>
        <p:nvSpPr>
          <p:cNvPr id="26628" name="Rectangle 2"/>
          <p:cNvSpPr>
            <a:spLocks noGrp="1" noRot="1" noChangeAspect="1" noChangeArrowheads="1" noTextEdit="1"/>
          </p:cNvSpPr>
          <p:nvPr>
            <p:ph type="sldImg"/>
          </p:nvPr>
        </p:nvSpPr>
        <p:spPr>
          <a:ln/>
        </p:spPr>
      </p:sp>
      <p:sp>
        <p:nvSpPr>
          <p:cNvPr id="26629"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3222848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23</a:t>
            </a:fld>
            <a:endParaRPr lang="en-US" dirty="0"/>
          </a:p>
        </p:txBody>
      </p:sp>
    </p:spTree>
    <p:extLst>
      <p:ext uri="{BB962C8B-B14F-4D97-AF65-F5344CB8AC3E}">
        <p14:creationId xmlns:p14="http://schemas.microsoft.com/office/powerpoint/2010/main" val="20440241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24</a:t>
            </a:fld>
            <a:endParaRPr lang="en-US" dirty="0"/>
          </a:p>
        </p:txBody>
      </p:sp>
    </p:spTree>
    <p:extLst>
      <p:ext uri="{BB962C8B-B14F-4D97-AF65-F5344CB8AC3E}">
        <p14:creationId xmlns:p14="http://schemas.microsoft.com/office/powerpoint/2010/main" val="32964087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25</a:t>
            </a:fld>
            <a:endParaRPr lang="en-US" dirty="0"/>
          </a:p>
        </p:txBody>
      </p:sp>
    </p:spTree>
    <p:extLst>
      <p:ext uri="{BB962C8B-B14F-4D97-AF65-F5344CB8AC3E}">
        <p14:creationId xmlns:p14="http://schemas.microsoft.com/office/powerpoint/2010/main" val="5415590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36</a:t>
            </a:fld>
            <a:endParaRPr lang="en-US" dirty="0"/>
          </a:p>
        </p:txBody>
      </p:sp>
    </p:spTree>
    <p:extLst>
      <p:ext uri="{BB962C8B-B14F-4D97-AF65-F5344CB8AC3E}">
        <p14:creationId xmlns:p14="http://schemas.microsoft.com/office/powerpoint/2010/main" val="41789686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37</a:t>
            </a:fld>
            <a:endParaRPr lang="en-US" dirty="0"/>
          </a:p>
        </p:txBody>
      </p:sp>
    </p:spTree>
    <p:extLst>
      <p:ext uri="{BB962C8B-B14F-4D97-AF65-F5344CB8AC3E}">
        <p14:creationId xmlns:p14="http://schemas.microsoft.com/office/powerpoint/2010/main" val="41789686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38</a:t>
            </a:fld>
            <a:endParaRPr lang="en-US" dirty="0"/>
          </a:p>
        </p:txBody>
      </p:sp>
    </p:spTree>
    <p:extLst>
      <p:ext uri="{BB962C8B-B14F-4D97-AF65-F5344CB8AC3E}">
        <p14:creationId xmlns:p14="http://schemas.microsoft.com/office/powerpoint/2010/main" val="56081020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39</a:t>
            </a:fld>
            <a:endParaRPr lang="en-US" dirty="0"/>
          </a:p>
        </p:txBody>
      </p:sp>
    </p:spTree>
    <p:extLst>
      <p:ext uri="{BB962C8B-B14F-4D97-AF65-F5344CB8AC3E}">
        <p14:creationId xmlns:p14="http://schemas.microsoft.com/office/powerpoint/2010/main" val="36749842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45</a:t>
            </a:fld>
            <a:endParaRPr lang="en-US" dirty="0"/>
          </a:p>
        </p:txBody>
      </p:sp>
    </p:spTree>
    <p:extLst>
      <p:ext uri="{BB962C8B-B14F-4D97-AF65-F5344CB8AC3E}">
        <p14:creationId xmlns:p14="http://schemas.microsoft.com/office/powerpoint/2010/main" val="352719150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46</a:t>
            </a:fld>
            <a:endParaRPr lang="en-US" dirty="0"/>
          </a:p>
        </p:txBody>
      </p:sp>
    </p:spTree>
    <p:extLst>
      <p:ext uri="{BB962C8B-B14F-4D97-AF65-F5344CB8AC3E}">
        <p14:creationId xmlns:p14="http://schemas.microsoft.com/office/powerpoint/2010/main" val="24853337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3</a:t>
            </a:fld>
            <a:endParaRPr lang="en-US" dirty="0"/>
          </a:p>
        </p:txBody>
      </p:sp>
    </p:spTree>
    <p:extLst>
      <p:ext uri="{BB962C8B-B14F-4D97-AF65-F5344CB8AC3E}">
        <p14:creationId xmlns:p14="http://schemas.microsoft.com/office/powerpoint/2010/main" val="10683215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65</a:t>
            </a:fld>
            <a:endParaRPr lang="en-US" dirty="0"/>
          </a:p>
        </p:txBody>
      </p:sp>
    </p:spTree>
    <p:extLst>
      <p:ext uri="{BB962C8B-B14F-4D97-AF65-F5344CB8AC3E}">
        <p14:creationId xmlns:p14="http://schemas.microsoft.com/office/powerpoint/2010/main" val="25590612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66</a:t>
            </a:fld>
            <a:endParaRPr lang="en-US" dirty="0"/>
          </a:p>
        </p:txBody>
      </p:sp>
    </p:spTree>
    <p:extLst>
      <p:ext uri="{BB962C8B-B14F-4D97-AF65-F5344CB8AC3E}">
        <p14:creationId xmlns:p14="http://schemas.microsoft.com/office/powerpoint/2010/main" val="39632457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67</a:t>
            </a:fld>
            <a:endParaRPr lang="en-US" dirty="0"/>
          </a:p>
        </p:txBody>
      </p:sp>
    </p:spTree>
    <p:extLst>
      <p:ext uri="{BB962C8B-B14F-4D97-AF65-F5344CB8AC3E}">
        <p14:creationId xmlns:p14="http://schemas.microsoft.com/office/powerpoint/2010/main" val="144495353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68</a:t>
            </a:fld>
            <a:endParaRPr lang="en-US" dirty="0"/>
          </a:p>
        </p:txBody>
      </p:sp>
    </p:spTree>
    <p:extLst>
      <p:ext uri="{BB962C8B-B14F-4D97-AF65-F5344CB8AC3E}">
        <p14:creationId xmlns:p14="http://schemas.microsoft.com/office/powerpoint/2010/main" val="341551368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70</a:t>
            </a:fld>
            <a:endParaRPr lang="en-US" dirty="0"/>
          </a:p>
        </p:txBody>
      </p:sp>
    </p:spTree>
    <p:extLst>
      <p:ext uri="{BB962C8B-B14F-4D97-AF65-F5344CB8AC3E}">
        <p14:creationId xmlns:p14="http://schemas.microsoft.com/office/powerpoint/2010/main" val="13042441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4</a:t>
            </a:fld>
            <a:endParaRPr lang="en-US" dirty="0"/>
          </a:p>
        </p:txBody>
      </p:sp>
    </p:spTree>
    <p:extLst>
      <p:ext uri="{BB962C8B-B14F-4D97-AF65-F5344CB8AC3E}">
        <p14:creationId xmlns:p14="http://schemas.microsoft.com/office/powerpoint/2010/main" val="38047833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5</a:t>
            </a:fld>
            <a:endParaRPr lang="en-US" dirty="0"/>
          </a:p>
        </p:txBody>
      </p:sp>
    </p:spTree>
    <p:extLst>
      <p:ext uri="{BB962C8B-B14F-4D97-AF65-F5344CB8AC3E}">
        <p14:creationId xmlns:p14="http://schemas.microsoft.com/office/powerpoint/2010/main" val="39126913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6</a:t>
            </a:fld>
            <a:endParaRPr lang="en-US" dirty="0"/>
          </a:p>
        </p:txBody>
      </p:sp>
    </p:spTree>
    <p:extLst>
      <p:ext uri="{BB962C8B-B14F-4D97-AF65-F5344CB8AC3E}">
        <p14:creationId xmlns:p14="http://schemas.microsoft.com/office/powerpoint/2010/main" val="1417133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7</a:t>
            </a:fld>
            <a:endParaRPr lang="en-US" dirty="0"/>
          </a:p>
        </p:txBody>
      </p:sp>
    </p:spTree>
    <p:extLst>
      <p:ext uri="{BB962C8B-B14F-4D97-AF65-F5344CB8AC3E}">
        <p14:creationId xmlns:p14="http://schemas.microsoft.com/office/powerpoint/2010/main" val="19670703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8</a:t>
            </a:fld>
            <a:endParaRPr lang="en-US" dirty="0"/>
          </a:p>
        </p:txBody>
      </p:sp>
    </p:spTree>
    <p:extLst>
      <p:ext uri="{BB962C8B-B14F-4D97-AF65-F5344CB8AC3E}">
        <p14:creationId xmlns:p14="http://schemas.microsoft.com/office/powerpoint/2010/main" val="9141496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9</a:t>
            </a:fld>
            <a:endParaRPr lang="en-US" dirty="0"/>
          </a:p>
        </p:txBody>
      </p:sp>
    </p:spTree>
    <p:extLst>
      <p:ext uri="{BB962C8B-B14F-4D97-AF65-F5344CB8AC3E}">
        <p14:creationId xmlns:p14="http://schemas.microsoft.com/office/powerpoint/2010/main" val="24007188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1029"/>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
        <p:nvSpPr>
          <p:cNvPr id="136194" name="Rectangle 1026"/>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136195" name="Rectangle 1027"/>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1028"/>
          <p:cNvSpPr>
            <a:spLocks noGrp="1" noChangeArrowheads="1"/>
          </p:cNvSpPr>
          <p:nvPr>
            <p:ph type="ftr" sz="quarter" idx="10"/>
          </p:nvPr>
        </p:nvSpPr>
        <p:spPr/>
        <p:txBody>
          <a:bodyPr/>
          <a:lstStyle>
            <a:lvl1pPr>
              <a:defRPr/>
            </a:lvl1pPr>
          </a:lstStyle>
          <a:p>
            <a:pPr>
              <a:defRPr/>
            </a:pPr>
            <a:r>
              <a:rPr lang="en-US" dirty="0"/>
              <a:t>©SoftMoore Consulting</a:t>
            </a:r>
          </a:p>
        </p:txBody>
      </p:sp>
      <p:sp>
        <p:nvSpPr>
          <p:cNvPr id="6" name="Rectangle 1030"/>
          <p:cNvSpPr>
            <a:spLocks noGrp="1" noChangeArrowheads="1"/>
          </p:cNvSpPr>
          <p:nvPr>
            <p:ph type="sldNum" sz="quarter" idx="11"/>
          </p:nvPr>
        </p:nvSpPr>
        <p:spPr/>
        <p:txBody>
          <a:bodyPr/>
          <a:lstStyle>
            <a:lvl1pPr>
              <a:defRPr/>
            </a:lvl1pPr>
          </a:lstStyle>
          <a:p>
            <a:pPr>
              <a:defRPr/>
            </a:pPr>
            <a:r>
              <a:rPr lang="en-US" dirty="0"/>
              <a:t>Slide </a:t>
            </a:r>
            <a:fld id="{B7095C2C-D0A6-4EB7-8711-561F34EA0BB1}"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1028"/>
          <p:cNvSpPr>
            <a:spLocks noGrp="1" noChangeArrowheads="1"/>
          </p:cNvSpPr>
          <p:nvPr>
            <p:ph type="ftr" sz="quarter" idx="10"/>
          </p:nvPr>
        </p:nvSpPr>
        <p:spPr>
          <a:ln/>
        </p:spPr>
        <p:txBody>
          <a:bodyPr/>
          <a:lstStyle>
            <a:lvl1pPr>
              <a:defRPr/>
            </a:lvl1pPr>
          </a:lstStyle>
          <a:p>
            <a:pPr>
              <a:defRPr/>
            </a:pPr>
            <a:r>
              <a:rPr lang="en-US" dirty="0"/>
              <a:t>©SoftMoore Consulting</a:t>
            </a:r>
          </a:p>
        </p:txBody>
      </p:sp>
      <p:sp>
        <p:nvSpPr>
          <p:cNvPr id="5" name="Rectangle 1029"/>
          <p:cNvSpPr>
            <a:spLocks noGrp="1" noChangeArrowheads="1"/>
          </p:cNvSpPr>
          <p:nvPr>
            <p:ph type="sldNum" sz="quarter" idx="11"/>
          </p:nvPr>
        </p:nvSpPr>
        <p:spPr>
          <a:ln/>
        </p:spPr>
        <p:txBody>
          <a:bodyPr/>
          <a:lstStyle>
            <a:lvl1pPr>
              <a:defRPr/>
            </a:lvl1pPr>
          </a:lstStyle>
          <a:p>
            <a:pPr>
              <a:defRPr/>
            </a:pPr>
            <a:r>
              <a:rPr lang="en-US" dirty="0"/>
              <a:t>Slide </a:t>
            </a:r>
            <a:fld id="{A413A2F6-7BFD-463C-B63A-922040FAF32C}"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1028"/>
          <p:cNvSpPr>
            <a:spLocks noGrp="1" noChangeArrowheads="1"/>
          </p:cNvSpPr>
          <p:nvPr>
            <p:ph type="ftr" sz="quarter" idx="10"/>
          </p:nvPr>
        </p:nvSpPr>
        <p:spPr>
          <a:ln/>
        </p:spPr>
        <p:txBody>
          <a:bodyPr/>
          <a:lstStyle>
            <a:lvl1pPr>
              <a:defRPr/>
            </a:lvl1pPr>
          </a:lstStyle>
          <a:p>
            <a:pPr>
              <a:defRPr/>
            </a:pPr>
            <a:r>
              <a:rPr lang="en-US" dirty="0"/>
              <a:t>©SoftMoore Consulting</a:t>
            </a:r>
          </a:p>
        </p:txBody>
      </p:sp>
      <p:sp>
        <p:nvSpPr>
          <p:cNvPr id="6" name="Rectangle 1029"/>
          <p:cNvSpPr>
            <a:spLocks noGrp="1" noChangeArrowheads="1"/>
          </p:cNvSpPr>
          <p:nvPr>
            <p:ph type="sldNum" sz="quarter" idx="11"/>
          </p:nvPr>
        </p:nvSpPr>
        <p:spPr>
          <a:ln/>
        </p:spPr>
        <p:txBody>
          <a:bodyPr/>
          <a:lstStyle>
            <a:lvl1pPr>
              <a:defRPr/>
            </a:lvl1pPr>
          </a:lstStyle>
          <a:p>
            <a:pPr>
              <a:defRPr/>
            </a:pPr>
            <a:r>
              <a:rPr lang="en-US" dirty="0"/>
              <a:t>Slide </a:t>
            </a:r>
            <a:fld id="{A1F458BF-EB93-4BA5-9F70-B4F59EA656AC}"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028"/>
          <p:cNvSpPr>
            <a:spLocks noGrp="1" noChangeArrowheads="1"/>
          </p:cNvSpPr>
          <p:nvPr>
            <p:ph type="ftr" sz="quarter" idx="10"/>
          </p:nvPr>
        </p:nvSpPr>
        <p:spPr>
          <a:ln/>
        </p:spPr>
        <p:txBody>
          <a:bodyPr/>
          <a:lstStyle>
            <a:lvl1pPr>
              <a:defRPr/>
            </a:lvl1pPr>
          </a:lstStyle>
          <a:p>
            <a:pPr>
              <a:defRPr/>
            </a:pPr>
            <a:r>
              <a:rPr lang="en-US" dirty="0"/>
              <a:t>©SoftMoore Consulting</a:t>
            </a:r>
          </a:p>
        </p:txBody>
      </p:sp>
      <p:sp>
        <p:nvSpPr>
          <p:cNvPr id="4" name="Rectangle 1029"/>
          <p:cNvSpPr>
            <a:spLocks noGrp="1" noChangeArrowheads="1"/>
          </p:cNvSpPr>
          <p:nvPr>
            <p:ph type="sldNum" sz="quarter" idx="11"/>
          </p:nvPr>
        </p:nvSpPr>
        <p:spPr>
          <a:ln/>
        </p:spPr>
        <p:txBody>
          <a:bodyPr/>
          <a:lstStyle>
            <a:lvl1pPr>
              <a:defRPr/>
            </a:lvl1pPr>
          </a:lstStyle>
          <a:p>
            <a:pPr>
              <a:defRPr/>
            </a:pPr>
            <a:r>
              <a:rPr lang="en-US" dirty="0"/>
              <a:t>Slide </a:t>
            </a:r>
            <a:fld id="{0493F5BC-5863-40DB-9BF6-90302664BBE6}"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28"/>
          <p:cNvSpPr>
            <a:spLocks noGrp="1" noChangeArrowheads="1"/>
          </p:cNvSpPr>
          <p:nvPr>
            <p:ph type="ftr" sz="quarter" idx="10"/>
          </p:nvPr>
        </p:nvSpPr>
        <p:spPr>
          <a:ln/>
        </p:spPr>
        <p:txBody>
          <a:bodyPr/>
          <a:lstStyle>
            <a:lvl1pPr>
              <a:defRPr/>
            </a:lvl1pPr>
          </a:lstStyle>
          <a:p>
            <a:pPr>
              <a:defRPr/>
            </a:pPr>
            <a:r>
              <a:rPr lang="en-US" dirty="0"/>
              <a:t>©SoftMoore Consulting</a:t>
            </a:r>
          </a:p>
        </p:txBody>
      </p:sp>
      <p:sp>
        <p:nvSpPr>
          <p:cNvPr id="3" name="Rectangle 1029"/>
          <p:cNvSpPr>
            <a:spLocks noGrp="1" noChangeArrowheads="1"/>
          </p:cNvSpPr>
          <p:nvPr>
            <p:ph type="sldNum" sz="quarter" idx="11"/>
          </p:nvPr>
        </p:nvSpPr>
        <p:spPr>
          <a:ln/>
        </p:spPr>
        <p:txBody>
          <a:bodyPr/>
          <a:lstStyle>
            <a:lvl1pPr>
              <a:defRPr/>
            </a:lvl1pPr>
          </a:lstStyle>
          <a:p>
            <a:pPr>
              <a:defRPr/>
            </a:pPr>
            <a:r>
              <a:rPr lang="en-US" dirty="0"/>
              <a:t>Slide </a:t>
            </a:r>
            <a:fld id="{8542D63B-4C3C-4F72-8215-1AB24BD072EA}"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026"/>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1027"/>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5172" name="Rectangle 1028"/>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dirty="0"/>
              <a:t>©SoftMoore Consulting</a:t>
            </a:r>
          </a:p>
        </p:txBody>
      </p:sp>
      <p:sp>
        <p:nvSpPr>
          <p:cNvPr id="135173" name="Rectangle 1029"/>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dirty="0"/>
              <a:t>Slide </a:t>
            </a:r>
            <a:fld id="{57B170DE-D3A5-4BCF-9E81-C70A56B4153F}" type="slidenum">
              <a:rPr lang="en-US"/>
              <a:pPr>
                <a:defRPr/>
              </a:pPr>
              <a:t>‹#›</a:t>
            </a:fld>
            <a:endParaRPr lang="en-US" dirty="0"/>
          </a:p>
        </p:txBody>
      </p:sp>
      <p:sp>
        <p:nvSpPr>
          <p:cNvPr id="135174" name="Line 1030"/>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
        <p:nvSpPr>
          <p:cNvPr id="135175" name="Line 1031"/>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Tree>
  </p:cSld>
  <p:clrMap bg1="lt1" tx1="dk1" bg2="lt2" tx2="dk2" accent1="accent1" accent2="accent2" accent3="accent3" accent4="accent4" accent5="accent5" accent6="accent6" hlink="hlink" folHlink="folHlink"/>
  <p:sldLayoutIdLst>
    <p:sldLayoutId id="2147483830" r:id="rId1"/>
    <p:sldLayoutId id="2147483820" r:id="rId2"/>
    <p:sldLayoutId id="2147483822" r:id="rId3"/>
    <p:sldLayoutId id="2147483824" r:id="rId4"/>
    <p:sldLayoutId id="2147483825"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sz="1800">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028"/>
          <p:cNvSpPr>
            <a:spLocks noGrp="1" noChangeArrowheads="1"/>
          </p:cNvSpPr>
          <p:nvPr>
            <p:ph type="ftr" sz="quarter" idx="10"/>
          </p:nvPr>
        </p:nvSpPr>
        <p:spPr>
          <a:noFill/>
        </p:spPr>
        <p:txBody>
          <a:bodyPr/>
          <a:lstStyle/>
          <a:p>
            <a:r>
              <a:rPr lang="en-US" dirty="0"/>
              <a:t>©SoftMoore Consulting</a:t>
            </a:r>
          </a:p>
        </p:txBody>
      </p:sp>
      <p:sp>
        <p:nvSpPr>
          <p:cNvPr id="3075" name="Rectangle 1030"/>
          <p:cNvSpPr>
            <a:spLocks noGrp="1" noChangeArrowheads="1"/>
          </p:cNvSpPr>
          <p:nvPr>
            <p:ph type="sldNum" sz="quarter" idx="11"/>
          </p:nvPr>
        </p:nvSpPr>
        <p:spPr>
          <a:noFill/>
        </p:spPr>
        <p:txBody>
          <a:bodyPr/>
          <a:lstStyle/>
          <a:p>
            <a:r>
              <a:rPr lang="en-US" dirty="0"/>
              <a:t>Slide </a:t>
            </a:r>
            <a:fld id="{B2EE8A07-1D7D-4DE9-A304-D613FE0C0EA3}" type="slidenum">
              <a:rPr lang="en-US" smtClean="0"/>
              <a:pPr/>
              <a:t>1</a:t>
            </a:fld>
            <a:endParaRPr lang="en-US" dirty="0"/>
          </a:p>
        </p:txBody>
      </p:sp>
      <p:sp>
        <p:nvSpPr>
          <p:cNvPr id="3076" name="Rectangle 2"/>
          <p:cNvSpPr>
            <a:spLocks noGrp="1" noChangeArrowheads="1"/>
          </p:cNvSpPr>
          <p:nvPr>
            <p:ph type="ctrTitle"/>
          </p:nvPr>
        </p:nvSpPr>
        <p:spPr/>
        <p:txBody>
          <a:bodyPr/>
          <a:lstStyle/>
          <a:p>
            <a:r>
              <a:rPr lang="en-US" dirty="0"/>
              <a:t>Abstract Syntax Trees</a:t>
            </a:r>
          </a:p>
        </p:txBody>
      </p:sp>
      <p:sp>
        <p:nvSpPr>
          <p:cNvPr id="3077" name="Rectangle 3"/>
          <p:cNvSpPr>
            <a:spLocks noGrp="1" noChangeArrowheads="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nvPr>
        </p:nvSpPr>
        <p:spPr/>
        <p:txBody>
          <a:bodyPr/>
          <a:lstStyle/>
          <a:p>
            <a:r>
              <a:rPr lang="en-US" dirty="0"/>
              <a:t>Abstract Syntax Trees: Example 4</a:t>
            </a:r>
          </a:p>
        </p:txBody>
      </p:sp>
      <p:sp>
        <p:nvSpPr>
          <p:cNvPr id="5125" name="Rectangle 3"/>
          <p:cNvSpPr>
            <a:spLocks noGrp="1" noChangeArrowheads="1"/>
          </p:cNvSpPr>
          <p:nvPr>
            <p:ph type="body" idx="1"/>
          </p:nvPr>
        </p:nvSpPr>
        <p:spPr/>
        <p:txBody>
          <a:bodyPr/>
          <a:lstStyle/>
          <a:p>
            <a:r>
              <a:rPr lang="en-US" dirty="0"/>
              <a:t>For binary expressions, part of the grammar exists simply to define operator precedence.</a:t>
            </a:r>
          </a:p>
          <a:p>
            <a:r>
              <a:rPr lang="en-US" dirty="0"/>
              <a:t>Once an expression has been parsed, we do not need to preserve additional information about nonterminals that were introduced to define precedence (</a:t>
            </a:r>
            <a:r>
              <a:rPr lang="en-US" dirty="0">
                <a:latin typeface="Consolas" panose="020B0609020204030204" pitchFamily="49" charset="0"/>
              </a:rPr>
              <a:t>relation</a:t>
            </a:r>
            <a:r>
              <a:rPr lang="en-US" dirty="0"/>
              <a:t>, </a:t>
            </a:r>
            <a:r>
              <a:rPr lang="en-US" dirty="0">
                <a:latin typeface="Consolas" panose="020B0609020204030204" pitchFamily="49" charset="0"/>
              </a:rPr>
              <a:t>simpleExpr</a:t>
            </a:r>
            <a:r>
              <a:rPr lang="en-US" dirty="0"/>
              <a:t>, </a:t>
            </a:r>
            <a:r>
              <a:rPr lang="en-US" dirty="0">
                <a:latin typeface="Consolas" panose="020B0609020204030204" pitchFamily="49" charset="0"/>
              </a:rPr>
              <a:t>term</a:t>
            </a:r>
            <a:r>
              <a:rPr lang="en-US" dirty="0"/>
              <a:t>, </a:t>
            </a:r>
            <a:r>
              <a:rPr lang="en-US" dirty="0">
                <a:latin typeface="Consolas" panose="020B0609020204030204" pitchFamily="49" charset="0"/>
              </a:rPr>
              <a:t>factor</a:t>
            </a:r>
            <a:r>
              <a:rPr lang="en-US" dirty="0"/>
              <a:t>, etc.).</a:t>
            </a:r>
          </a:p>
          <a:p>
            <a:r>
              <a:rPr lang="en-US" dirty="0"/>
              <a:t>A binary expression AST would contain only the operator and the left and right operands.  The parsing algorithm would build the AST so as to preserve operator precedence</a:t>
            </a:r>
            <a:r>
              <a:rPr lang="en-US" i="1" dirty="0"/>
              <a:t>.</a:t>
            </a:r>
          </a:p>
        </p:txBody>
      </p:sp>
      <p:sp>
        <p:nvSpPr>
          <p:cNvPr id="5122" name="Footer Placeholder 3"/>
          <p:cNvSpPr>
            <a:spLocks noGrp="1"/>
          </p:cNvSpPr>
          <p:nvPr>
            <p:ph type="ftr" sz="quarter" idx="10"/>
          </p:nvPr>
        </p:nvSpPr>
        <p:spPr/>
        <p:txBody>
          <a:bodyPr/>
          <a:lstStyle/>
          <a:p>
            <a:r>
              <a:rPr lang="en-US" dirty="0"/>
              <a:t>©SoftMoore Consulting</a:t>
            </a:r>
          </a:p>
        </p:txBody>
      </p:sp>
      <p:sp>
        <p:nvSpPr>
          <p:cNvPr id="5123" name="Slide Number Placeholder 4"/>
          <p:cNvSpPr>
            <a:spLocks noGrp="1"/>
          </p:cNvSpPr>
          <p:nvPr>
            <p:ph type="sldNum" sz="quarter" idx="11"/>
          </p:nvPr>
        </p:nvSpPr>
        <p:spPr/>
        <p:txBody>
          <a:bodyPr/>
          <a:lstStyle/>
          <a:p>
            <a:r>
              <a:rPr lang="en-US" dirty="0"/>
              <a:t>Slide </a:t>
            </a:r>
            <a:fld id="{9016C2D6-0D24-4B62-B632-9F7F22BA6511}" type="slidenum">
              <a:rPr lang="en-US" smtClean="0"/>
              <a:pPr/>
              <a:t>10</a:t>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nvPr>
        </p:nvSpPr>
        <p:spPr/>
        <p:txBody>
          <a:bodyPr/>
          <a:lstStyle/>
          <a:p>
            <a:r>
              <a:rPr lang="en-US" dirty="0"/>
              <a:t>Abstract Syntax Trees: Example 4</a:t>
            </a:r>
            <a:br>
              <a:rPr lang="en-US" dirty="0"/>
            </a:br>
            <a:r>
              <a:rPr lang="en-US" sz="2400" dirty="0"/>
              <a:t>(continued)</a:t>
            </a:r>
            <a:endParaRPr lang="en-US" sz="2000" dirty="0">
              <a:latin typeface="Consolas" panose="020B0609020204030204" pitchFamily="49" charset="0"/>
            </a:endParaRPr>
          </a:p>
        </p:txBody>
      </p:sp>
      <p:sp>
        <p:nvSpPr>
          <p:cNvPr id="5122" name="Footer Placeholder 3"/>
          <p:cNvSpPr>
            <a:spLocks noGrp="1"/>
          </p:cNvSpPr>
          <p:nvPr>
            <p:ph type="ftr" sz="quarter" idx="10"/>
          </p:nvPr>
        </p:nvSpPr>
        <p:spPr>
          <a:noFill/>
        </p:spPr>
        <p:txBody>
          <a:bodyPr/>
          <a:lstStyle/>
          <a:p>
            <a:r>
              <a:rPr lang="en-US" dirty="0"/>
              <a:t>©SoftMoore Consulting</a:t>
            </a:r>
          </a:p>
        </p:txBody>
      </p:sp>
      <p:sp>
        <p:nvSpPr>
          <p:cNvPr id="5123" name="Slide Number Placeholder 4"/>
          <p:cNvSpPr>
            <a:spLocks noGrp="1"/>
          </p:cNvSpPr>
          <p:nvPr>
            <p:ph type="sldNum" sz="quarter" idx="11"/>
          </p:nvPr>
        </p:nvSpPr>
        <p:spPr>
          <a:noFill/>
        </p:spPr>
        <p:txBody>
          <a:bodyPr/>
          <a:lstStyle/>
          <a:p>
            <a:r>
              <a:rPr lang="en-US" dirty="0"/>
              <a:t>Slide </a:t>
            </a:r>
            <a:fld id="{9016C2D6-0D24-4B62-B632-9F7F22BA6511}" type="slidenum">
              <a:rPr lang="en-US" smtClean="0"/>
              <a:pPr/>
              <a:t>11</a:t>
            </a:fld>
            <a:endParaRPr lang="en-US" dirty="0"/>
          </a:p>
        </p:txBody>
      </p:sp>
      <p:grpSp>
        <p:nvGrpSpPr>
          <p:cNvPr id="15" name="Group 14">
            <a:extLst>
              <a:ext uri="{FF2B5EF4-FFF2-40B4-BE49-F238E27FC236}">
                <a16:creationId xmlns:a16="http://schemas.microsoft.com/office/drawing/2014/main" id="{17039F02-917B-4464-895F-287FE1865665}"/>
              </a:ext>
            </a:extLst>
          </p:cNvPr>
          <p:cNvGrpSpPr/>
          <p:nvPr/>
        </p:nvGrpSpPr>
        <p:grpSpPr>
          <a:xfrm>
            <a:off x="2126218" y="2269293"/>
            <a:ext cx="4891564" cy="1900212"/>
            <a:chOff x="3716950" y="2269293"/>
            <a:chExt cx="4891564" cy="1900212"/>
          </a:xfrm>
        </p:grpSpPr>
        <p:sp>
          <p:nvSpPr>
            <p:cNvPr id="16" name="Text Box 4">
              <a:extLst>
                <a:ext uri="{FF2B5EF4-FFF2-40B4-BE49-F238E27FC236}">
                  <a16:creationId xmlns:a16="http://schemas.microsoft.com/office/drawing/2014/main" id="{1E987FDD-C954-4F21-A586-A107D325F4D0}"/>
                </a:ext>
              </a:extLst>
            </p:cNvPr>
            <p:cNvSpPr txBox="1">
              <a:spLocks noChangeArrowheads="1"/>
            </p:cNvSpPr>
            <p:nvPr/>
          </p:nvSpPr>
          <p:spPr bwMode="auto">
            <a:xfrm>
              <a:off x="5467836" y="2269293"/>
              <a:ext cx="1371600" cy="457200"/>
            </a:xfrm>
            <a:prstGeom prst="rect">
              <a:avLst/>
            </a:prstGeom>
            <a:noFill/>
            <a:ln w="9525">
              <a:solidFill>
                <a:schemeClr val="tx1"/>
              </a:solidFill>
              <a:miter lim="800000"/>
              <a:headEnd/>
              <a:tailEnd/>
            </a:ln>
          </p:spPr>
          <p:txBody>
            <a:bodyPr wrap="none" lIns="92075" tIns="46038" rIns="92075" bIns="46038" anchor="ctr">
              <a:no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1" u="none" strike="noStrike" kern="0" cap="none" spc="0" normalizeH="0" baseline="0" noProof="0" dirty="0" err="1">
                  <a:ln>
                    <a:noFill/>
                  </a:ln>
                  <a:effectLst/>
                  <a:uLnTx/>
                  <a:uFillTx/>
                  <a:latin typeface="Arial" charset="0"/>
                </a:rPr>
                <a:t>BinaryExpr</a:t>
              </a:r>
              <a:endParaRPr kumimoji="0" lang="en-US" sz="1600" b="0" i="1" u="none" strike="noStrike" kern="0" cap="none" spc="0" normalizeH="0" baseline="0" noProof="0" dirty="0">
                <a:ln>
                  <a:noFill/>
                </a:ln>
                <a:effectLst/>
                <a:uLnTx/>
                <a:uFillTx/>
                <a:latin typeface="Arial" charset="0"/>
              </a:endParaRPr>
            </a:p>
          </p:txBody>
        </p:sp>
        <p:sp>
          <p:nvSpPr>
            <p:cNvPr id="17" name="Text Box 5">
              <a:extLst>
                <a:ext uri="{FF2B5EF4-FFF2-40B4-BE49-F238E27FC236}">
                  <a16:creationId xmlns:a16="http://schemas.microsoft.com/office/drawing/2014/main" id="{63B978CF-B770-4116-97D6-864386B4B7B0}"/>
                </a:ext>
              </a:extLst>
            </p:cNvPr>
            <p:cNvSpPr txBox="1">
              <a:spLocks noChangeArrowheads="1"/>
            </p:cNvSpPr>
            <p:nvPr/>
          </p:nvSpPr>
          <p:spPr bwMode="auto">
            <a:xfrm>
              <a:off x="3716950" y="3575145"/>
              <a:ext cx="1463040" cy="594360"/>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 </a:t>
              </a:r>
              <a:r>
                <a:rPr kumimoji="0" lang="en-US" sz="1600" b="0" i="1" u="none" strike="noStrike" kern="0" cap="none" spc="0" normalizeH="0" baseline="0" noProof="0" dirty="0">
                  <a:ln>
                    <a:noFill/>
                  </a:ln>
                  <a:effectLst/>
                  <a:uLnTx/>
                  <a:uFillTx/>
                  <a:latin typeface="Arial" charset="0"/>
                </a:rPr>
                <a:t>Expression</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a:t>
              </a:r>
              <a:r>
                <a:rPr kumimoji="0" lang="en-US" sz="1600" b="0" i="0" u="none" strike="noStrike" kern="0" cap="none" spc="0" normalizeH="0" baseline="0" noProof="0" dirty="0" err="1">
                  <a:ln>
                    <a:noFill/>
                  </a:ln>
                  <a:effectLst/>
                  <a:uLnTx/>
                  <a:uFillTx/>
                  <a:latin typeface="Arial" charset="0"/>
                </a:rPr>
                <a:t>leftOperand</a:t>
              </a:r>
              <a:r>
                <a:rPr kumimoji="0" lang="en-US" sz="1600" b="0" i="0" u="none" strike="noStrike" kern="0" cap="none" spc="0" normalizeH="0" baseline="0" noProof="0" dirty="0">
                  <a:ln>
                    <a:noFill/>
                  </a:ln>
                  <a:effectLst/>
                  <a:uLnTx/>
                  <a:uFillTx/>
                  <a:latin typeface="Arial" charset="0"/>
                </a:rPr>
                <a:t>)</a:t>
              </a:r>
            </a:p>
          </p:txBody>
        </p:sp>
        <p:sp>
          <p:nvSpPr>
            <p:cNvPr id="18" name="Text Box 6">
              <a:extLst>
                <a:ext uri="{FF2B5EF4-FFF2-40B4-BE49-F238E27FC236}">
                  <a16:creationId xmlns:a16="http://schemas.microsoft.com/office/drawing/2014/main" id="{A662A935-9024-4723-9FC9-B5A605F9E3F9}"/>
                </a:ext>
              </a:extLst>
            </p:cNvPr>
            <p:cNvSpPr txBox="1">
              <a:spLocks noChangeArrowheads="1"/>
            </p:cNvSpPr>
            <p:nvPr/>
          </p:nvSpPr>
          <p:spPr bwMode="auto">
            <a:xfrm>
              <a:off x="7145474" y="3575145"/>
              <a:ext cx="1463040" cy="594360"/>
            </a:xfrm>
            <a:prstGeom prst="rect">
              <a:avLst/>
            </a:prstGeom>
            <a:noFill/>
            <a:ln w="9525">
              <a:solidFill>
                <a:schemeClr val="tx1"/>
              </a:solidFill>
              <a:miter lim="800000"/>
              <a:headEnd/>
              <a:tailEnd/>
            </a:ln>
          </p:spPr>
          <p:txBody>
            <a:bodyPr wrap="none" lIns="92075" tIns="46038" rIns="92075" bIns="46038" anchor="ctr">
              <a:spAutoFit/>
            </a:bodyPr>
            <a:lstStyle>
              <a:defPPr>
                <a:defRPr lang="en-US"/>
              </a:defPPr>
              <a:lvl1pPr marR="0" lvl="0" indent="0" algn="ctr" eaLnBrk="0" fontAlgn="base" hangingPunct="0">
                <a:lnSpc>
                  <a:spcPct val="100000"/>
                </a:lnSpc>
                <a:spcBef>
                  <a:spcPct val="0"/>
                </a:spcBef>
                <a:spcAft>
                  <a:spcPct val="0"/>
                </a:spcAft>
                <a:buClrTx/>
                <a:buSzTx/>
                <a:buFontTx/>
                <a:buNone/>
                <a:tabLst/>
                <a:defRPr kumimoji="0" sz="1600" b="0" i="0" u="none" strike="noStrike" kern="0" cap="none" spc="0" normalizeH="0" baseline="0">
                  <a:ln>
                    <a:noFill/>
                  </a:ln>
                  <a:effectLst/>
                  <a:uLnTx/>
                  <a:uFillTx/>
                  <a:latin typeface="Arial" charset="0"/>
                </a:defRPr>
              </a:lvl1pPr>
            </a:lstStyle>
            <a:p>
              <a:r>
                <a:rPr lang="en-US" i="1" dirty="0"/>
                <a:t>Expression</a:t>
              </a:r>
            </a:p>
            <a:p>
              <a:r>
                <a:rPr lang="en-US" dirty="0"/>
                <a:t>(</a:t>
              </a:r>
              <a:r>
                <a:rPr lang="en-US" dirty="0" err="1"/>
                <a:t>rightOperand</a:t>
              </a:r>
              <a:r>
                <a:rPr lang="en-US" dirty="0"/>
                <a:t>)</a:t>
              </a:r>
            </a:p>
          </p:txBody>
        </p:sp>
        <p:cxnSp>
          <p:nvCxnSpPr>
            <p:cNvPr id="19" name="AutoShape 7">
              <a:extLst>
                <a:ext uri="{FF2B5EF4-FFF2-40B4-BE49-F238E27FC236}">
                  <a16:creationId xmlns:a16="http://schemas.microsoft.com/office/drawing/2014/main" id="{16CC1E61-CF4D-4262-BE24-FC5FFECB8464}"/>
                </a:ext>
              </a:extLst>
            </p:cNvPr>
            <p:cNvCxnSpPr>
              <a:cxnSpLocks noChangeShapeType="1"/>
              <a:stCxn id="22" idx="2"/>
              <a:endCxn id="17" idx="0"/>
            </p:cNvCxnSpPr>
            <p:nvPr/>
          </p:nvCxnSpPr>
          <p:spPr bwMode="auto">
            <a:xfrm rot="5400000">
              <a:off x="4979990" y="2392402"/>
              <a:ext cx="651224" cy="1714263"/>
            </a:xfrm>
            <a:prstGeom prst="bentConnector3">
              <a:avLst>
                <a:gd name="adj1" fmla="val 50000"/>
              </a:avLst>
            </a:prstGeom>
            <a:noFill/>
            <a:ln w="9525">
              <a:solidFill>
                <a:schemeClr val="tx1"/>
              </a:solidFill>
              <a:miter lim="800000"/>
              <a:headEnd/>
              <a:tailEnd type="none" w="med" len="med"/>
            </a:ln>
          </p:spPr>
        </p:cxnSp>
        <p:cxnSp>
          <p:nvCxnSpPr>
            <p:cNvPr id="20" name="AutoShape 8">
              <a:extLst>
                <a:ext uri="{FF2B5EF4-FFF2-40B4-BE49-F238E27FC236}">
                  <a16:creationId xmlns:a16="http://schemas.microsoft.com/office/drawing/2014/main" id="{952035DB-66D2-4F9E-BEC1-CBB1F83D913D}"/>
                </a:ext>
              </a:extLst>
            </p:cNvPr>
            <p:cNvCxnSpPr>
              <a:cxnSpLocks noChangeShapeType="1"/>
              <a:stCxn id="22" idx="2"/>
              <a:endCxn id="18" idx="0"/>
            </p:cNvCxnSpPr>
            <p:nvPr/>
          </p:nvCxnSpPr>
          <p:spPr bwMode="auto">
            <a:xfrm rot="16200000" flipH="1">
              <a:off x="6694251" y="2392402"/>
              <a:ext cx="651224" cy="1714261"/>
            </a:xfrm>
            <a:prstGeom prst="bentConnector3">
              <a:avLst>
                <a:gd name="adj1" fmla="val 50000"/>
              </a:avLst>
            </a:prstGeom>
            <a:noFill/>
            <a:ln w="9525">
              <a:solidFill>
                <a:schemeClr val="tx1"/>
              </a:solidFill>
              <a:miter lim="800000"/>
              <a:headEnd/>
              <a:tailEnd type="none" w="med" len="med"/>
            </a:ln>
          </p:spPr>
        </p:cxnSp>
        <p:sp>
          <p:nvSpPr>
            <p:cNvPr id="21" name="Text Box 9">
              <a:extLst>
                <a:ext uri="{FF2B5EF4-FFF2-40B4-BE49-F238E27FC236}">
                  <a16:creationId xmlns:a16="http://schemas.microsoft.com/office/drawing/2014/main" id="{7F2C8055-3983-46A6-BC88-FF19B39C439D}"/>
                </a:ext>
              </a:extLst>
            </p:cNvPr>
            <p:cNvSpPr txBox="1">
              <a:spLocks noChangeArrowheads="1"/>
            </p:cNvSpPr>
            <p:nvPr/>
          </p:nvSpPr>
          <p:spPr bwMode="auto">
            <a:xfrm>
              <a:off x="5614092" y="3575145"/>
              <a:ext cx="1097280" cy="594360"/>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Token</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(operator)</a:t>
              </a:r>
            </a:p>
          </p:txBody>
        </p:sp>
        <p:sp>
          <p:nvSpPr>
            <p:cNvPr id="22" name="AutoShape 1033">
              <a:extLst>
                <a:ext uri="{FF2B5EF4-FFF2-40B4-BE49-F238E27FC236}">
                  <a16:creationId xmlns:a16="http://schemas.microsoft.com/office/drawing/2014/main" id="{332CC964-574D-42B5-AD00-9F441584CC24}"/>
                </a:ext>
              </a:extLst>
            </p:cNvPr>
            <p:cNvSpPr>
              <a:spLocks noChangeArrowheads="1"/>
            </p:cNvSpPr>
            <p:nvPr/>
          </p:nvSpPr>
          <p:spPr bwMode="auto">
            <a:xfrm>
              <a:off x="6094470" y="2741358"/>
              <a:ext cx="136525" cy="182563"/>
            </a:xfrm>
            <a:prstGeom prst="diamond">
              <a:avLst/>
            </a:prstGeom>
            <a:noFill/>
            <a:ln w="9525">
              <a:solidFill>
                <a:schemeClr val="tx1"/>
              </a:solidFill>
              <a:miter lim="800000"/>
              <a:headEnd type="none" w="sm" len="sm"/>
              <a:tailEnd type="none" w="sm" len="sm"/>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a:endParaRPr>
            </a:p>
          </p:txBody>
        </p:sp>
        <p:cxnSp>
          <p:nvCxnSpPr>
            <p:cNvPr id="23" name="Straight Connector 22">
              <a:extLst>
                <a:ext uri="{FF2B5EF4-FFF2-40B4-BE49-F238E27FC236}">
                  <a16:creationId xmlns:a16="http://schemas.microsoft.com/office/drawing/2014/main" id="{90E8EF30-7259-4831-B4FD-3AA2AA11F9E7}"/>
                </a:ext>
              </a:extLst>
            </p:cNvPr>
            <p:cNvCxnSpPr>
              <a:stCxn id="22" idx="2"/>
              <a:endCxn id="21" idx="0"/>
            </p:cNvCxnSpPr>
            <p:nvPr/>
          </p:nvCxnSpPr>
          <p:spPr bwMode="auto">
            <a:xfrm flipH="1">
              <a:off x="6162732" y="2923921"/>
              <a:ext cx="1" cy="651224"/>
            </a:xfrm>
            <a:prstGeom prst="line">
              <a:avLst/>
            </a:prstGeom>
            <a:noFill/>
            <a:ln w="9525" cap="flat" cmpd="sng" algn="ctr">
              <a:solidFill>
                <a:schemeClr val="tx1"/>
              </a:solidFill>
              <a:prstDash val="solid"/>
              <a:round/>
              <a:headEnd type="none" w="med" len="med"/>
              <a:tailEnd type="none" w="med" len="med"/>
            </a:ln>
            <a:effectLst/>
          </p:spPr>
        </p:cxnSp>
        <p:sp>
          <p:nvSpPr>
            <p:cNvPr id="24" name="TextBox 23">
              <a:extLst>
                <a:ext uri="{FF2B5EF4-FFF2-40B4-BE49-F238E27FC236}">
                  <a16:creationId xmlns:a16="http://schemas.microsoft.com/office/drawing/2014/main" id="{641AD70A-50B4-4556-9A83-28BF6D4250B9}"/>
                </a:ext>
              </a:extLst>
            </p:cNvPr>
            <p:cNvSpPr txBox="1"/>
            <p:nvPr/>
          </p:nvSpPr>
          <p:spPr>
            <a:xfrm>
              <a:off x="7934101" y="3240441"/>
              <a:ext cx="298480"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1</a:t>
              </a:r>
            </a:p>
          </p:txBody>
        </p:sp>
        <p:sp>
          <p:nvSpPr>
            <p:cNvPr id="25" name="TextBox 24">
              <a:extLst>
                <a:ext uri="{FF2B5EF4-FFF2-40B4-BE49-F238E27FC236}">
                  <a16:creationId xmlns:a16="http://schemas.microsoft.com/office/drawing/2014/main" id="{A2C3CF3E-FE2C-4BFC-93A5-F32B56BD9C0D}"/>
                </a:ext>
              </a:extLst>
            </p:cNvPr>
            <p:cNvSpPr txBox="1"/>
            <p:nvPr/>
          </p:nvSpPr>
          <p:spPr>
            <a:xfrm>
              <a:off x="4186850" y="3240441"/>
              <a:ext cx="298480"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1</a:t>
              </a:r>
            </a:p>
          </p:txBody>
        </p:sp>
        <p:sp>
          <p:nvSpPr>
            <p:cNvPr id="26" name="TextBox 25">
              <a:extLst>
                <a:ext uri="{FF2B5EF4-FFF2-40B4-BE49-F238E27FC236}">
                  <a16:creationId xmlns:a16="http://schemas.microsoft.com/office/drawing/2014/main" id="{5F74A229-8E79-4484-B7A8-762CFA0FB5C8}"/>
                </a:ext>
              </a:extLst>
            </p:cNvPr>
            <p:cNvSpPr txBox="1"/>
            <p:nvPr/>
          </p:nvSpPr>
          <p:spPr>
            <a:xfrm>
              <a:off x="5858761" y="3240441"/>
              <a:ext cx="298480"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1</a:t>
              </a:r>
            </a:p>
          </p:txBody>
        </p:sp>
      </p:grpSp>
    </p:spTree>
    <p:extLst>
      <p:ext uri="{BB962C8B-B14F-4D97-AF65-F5344CB8AC3E}">
        <p14:creationId xmlns:p14="http://schemas.microsoft.com/office/powerpoint/2010/main" val="2633506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itchFamily="49" charset="0"/>
                <a:cs typeface="Consolas" pitchFamily="49" charset="0"/>
              </a:rPr>
              <a:t>BinaryExpr</a:t>
            </a:r>
          </a:p>
        </p:txBody>
      </p:sp>
      <p:sp>
        <p:nvSpPr>
          <p:cNvPr id="3" name="Content Placeholder 2"/>
          <p:cNvSpPr>
            <a:spLocks noGrp="1"/>
          </p:cNvSpPr>
          <p:nvPr>
            <p:ph idx="1"/>
          </p:nvPr>
        </p:nvSpPr>
        <p:spPr/>
        <p:txBody>
          <a:bodyPr lIns="182880" tIns="91440"/>
          <a:lstStyle/>
          <a:p>
            <a:pPr marL="0" indent="0">
              <a:spcBef>
                <a:spcPts val="200"/>
              </a:spcBef>
              <a:buNone/>
            </a:pPr>
            <a:r>
              <a:rPr lang="en-US" sz="1800" dirty="0">
                <a:latin typeface="Consolas" pitchFamily="49" charset="0"/>
                <a:cs typeface="Consolas" pitchFamily="49" charset="0"/>
              </a:rPr>
              <a:t>abstract class </a:t>
            </a:r>
            <a:r>
              <a:rPr lang="en-US" sz="1800" dirty="0" err="1">
                <a:latin typeface="Consolas" pitchFamily="49" charset="0"/>
                <a:cs typeface="Consolas" pitchFamily="49" charset="0"/>
              </a:rPr>
              <a:t>BinaryExpr</a:t>
            </a:r>
            <a:r>
              <a:rPr lang="en-US" sz="1800" dirty="0">
                <a:latin typeface="Consolas" pitchFamily="49" charset="0"/>
                <a:cs typeface="Consolas" pitchFamily="49" charset="0"/>
              </a:rPr>
              <a:t>(val </a:t>
            </a:r>
            <a:r>
              <a:rPr lang="en-US" sz="1800" dirty="0" err="1">
                <a:latin typeface="Consolas" pitchFamily="49" charset="0"/>
                <a:cs typeface="Consolas" pitchFamily="49" charset="0"/>
              </a:rPr>
              <a:t>leftOperand</a:t>
            </a:r>
            <a:r>
              <a:rPr lang="en-US" sz="1800" dirty="0">
                <a:latin typeface="Consolas" pitchFamily="49" charset="0"/>
                <a:cs typeface="Consolas" pitchFamily="49" charset="0"/>
              </a:rPr>
              <a:t>  : Expression,</a:t>
            </a:r>
          </a:p>
          <a:p>
            <a:pPr marL="0" indent="0">
              <a:spcBef>
                <a:spcPts val="200"/>
              </a:spcBef>
              <a:buNone/>
            </a:pPr>
            <a:r>
              <a:rPr lang="en-US" sz="1800" dirty="0">
                <a:latin typeface="Consolas" pitchFamily="49" charset="0"/>
                <a:cs typeface="Consolas" pitchFamily="49" charset="0"/>
              </a:rPr>
              <a:t>                          val operator     : Token,</a:t>
            </a:r>
          </a:p>
          <a:p>
            <a:pPr marL="0" indent="0">
              <a:spcBef>
                <a:spcPts val="200"/>
              </a:spcBef>
              <a:buNone/>
            </a:pPr>
            <a:r>
              <a:rPr lang="en-US" sz="1800" dirty="0">
                <a:latin typeface="Consolas" pitchFamily="49" charset="0"/>
                <a:cs typeface="Consolas" pitchFamily="49" charset="0"/>
              </a:rPr>
              <a:t>                          val </a:t>
            </a:r>
            <a:r>
              <a:rPr lang="en-US" sz="1800" dirty="0" err="1">
                <a:latin typeface="Consolas" pitchFamily="49" charset="0"/>
                <a:cs typeface="Consolas" pitchFamily="49" charset="0"/>
              </a:rPr>
              <a:t>rightOperand</a:t>
            </a:r>
            <a:r>
              <a:rPr lang="en-US" sz="1800" dirty="0">
                <a:latin typeface="Consolas" pitchFamily="49" charset="0"/>
                <a:cs typeface="Consolas" pitchFamily="49" charset="0"/>
              </a:rPr>
              <a:t> : Expression)</a:t>
            </a:r>
          </a:p>
          <a:p>
            <a:pPr marL="0" indent="0">
              <a:spcBef>
                <a:spcPts val="200"/>
              </a:spcBef>
              <a:buNone/>
            </a:pPr>
            <a:r>
              <a:rPr lang="en-US" sz="1800" dirty="0">
                <a:latin typeface="Consolas" pitchFamily="49" charset="0"/>
                <a:cs typeface="Consolas" pitchFamily="49" charset="0"/>
              </a:rPr>
              <a:t>    : Expression(</a:t>
            </a:r>
            <a:r>
              <a:rPr lang="en-US" sz="1800" dirty="0" err="1">
                <a:latin typeface="Consolas" pitchFamily="49" charset="0"/>
                <a:cs typeface="Consolas" pitchFamily="49" charset="0"/>
              </a:rPr>
              <a:t>operator.position</a:t>
            </a:r>
            <a:r>
              <a:rPr lang="en-US" sz="1800" dirty="0">
                <a:latin typeface="Consolas" pitchFamily="49" charset="0"/>
                <a:cs typeface="Consolas" pitchFamily="49" charset="0"/>
              </a:rPr>
              <a:t>)</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12</a:t>
            </a:fld>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3"/>
          <p:cNvSpPr>
            <a:spLocks noGrp="1"/>
          </p:cNvSpPr>
          <p:nvPr>
            <p:ph type="ftr" sz="quarter" idx="10"/>
          </p:nvPr>
        </p:nvSpPr>
        <p:spPr>
          <a:noFill/>
        </p:spPr>
        <p:txBody>
          <a:bodyPr/>
          <a:lstStyle/>
          <a:p>
            <a:r>
              <a:rPr lang="en-US" dirty="0"/>
              <a:t>©SoftMoore Consulting</a:t>
            </a:r>
          </a:p>
        </p:txBody>
      </p:sp>
      <p:sp>
        <p:nvSpPr>
          <p:cNvPr id="7171" name="Slide Number Placeholder 4"/>
          <p:cNvSpPr>
            <a:spLocks noGrp="1"/>
          </p:cNvSpPr>
          <p:nvPr>
            <p:ph type="sldNum" sz="quarter" idx="11"/>
          </p:nvPr>
        </p:nvSpPr>
        <p:spPr>
          <a:noFill/>
        </p:spPr>
        <p:txBody>
          <a:bodyPr/>
          <a:lstStyle/>
          <a:p>
            <a:r>
              <a:rPr lang="en-US" dirty="0"/>
              <a:t>Slide </a:t>
            </a:r>
            <a:fld id="{8DAA6547-D2C0-4EB6-B72F-7630969AD0F4}" type="slidenum">
              <a:rPr lang="en-US" smtClean="0"/>
              <a:pPr/>
              <a:t>13</a:t>
            </a:fld>
            <a:endParaRPr lang="en-US" dirty="0"/>
          </a:p>
        </p:txBody>
      </p:sp>
      <p:sp>
        <p:nvSpPr>
          <p:cNvPr id="7172" name="Rectangle 2"/>
          <p:cNvSpPr>
            <a:spLocks noGrp="1" noChangeArrowheads="1"/>
          </p:cNvSpPr>
          <p:nvPr>
            <p:ph type="title"/>
          </p:nvPr>
        </p:nvSpPr>
        <p:spPr/>
        <p:txBody>
          <a:bodyPr/>
          <a:lstStyle/>
          <a:p>
            <a:r>
              <a:rPr lang="en-US" dirty="0"/>
              <a:t>Structure of Abstract Syntax Trees</a:t>
            </a:r>
          </a:p>
        </p:txBody>
      </p:sp>
      <p:sp>
        <p:nvSpPr>
          <p:cNvPr id="7173" name="Rectangle 3"/>
          <p:cNvSpPr>
            <a:spLocks noGrp="1" noChangeArrowheads="1"/>
          </p:cNvSpPr>
          <p:nvPr>
            <p:ph type="body" idx="1"/>
          </p:nvPr>
        </p:nvSpPr>
        <p:spPr/>
        <p:txBody>
          <a:bodyPr/>
          <a:lstStyle/>
          <a:p>
            <a:r>
              <a:rPr lang="en-US" dirty="0"/>
              <a:t>There is an abstract class </a:t>
            </a:r>
            <a:r>
              <a:rPr lang="en-US" dirty="0">
                <a:latin typeface="Consolas" pitchFamily="49" charset="0"/>
              </a:rPr>
              <a:t>AST</a:t>
            </a:r>
            <a:r>
              <a:rPr lang="en-US" dirty="0"/>
              <a:t> that serves as the superclass for all other abstract syntax tree classes. </a:t>
            </a:r>
          </a:p>
          <a:p>
            <a:r>
              <a:rPr lang="en-US" dirty="0"/>
              <a:t>Class </a:t>
            </a:r>
            <a:r>
              <a:rPr lang="en-US" dirty="0">
                <a:latin typeface="Consolas" pitchFamily="49" charset="0"/>
              </a:rPr>
              <a:t>AST</a:t>
            </a:r>
            <a:r>
              <a:rPr lang="en-US" dirty="0"/>
              <a:t> contains implementations of methods common to all subclasses plus declarations of abstract methods required by all concrete subclasses.</a:t>
            </a:r>
          </a:p>
          <a:p>
            <a:r>
              <a:rPr lang="en-US" dirty="0"/>
              <a:t>All AST classes will be defined in package “</a:t>
            </a:r>
            <a:r>
              <a:rPr lang="en-US" dirty="0" err="1">
                <a:latin typeface="Consolas" pitchFamily="49" charset="0"/>
              </a:rPr>
              <a:t>edu.citadel.cprl.ast</a:t>
            </a:r>
            <a:r>
              <a:rPr lang="en-US" dirty="0"/>
              <a:t>”.</a:t>
            </a:r>
          </a:p>
        </p:txBody>
      </p:sp>
      <p:sp>
        <p:nvSpPr>
          <p:cNvPr id="7174" name="Text Box 4"/>
          <p:cNvSpPr txBox="1">
            <a:spLocks noChangeArrowheads="1"/>
          </p:cNvSpPr>
          <p:nvPr/>
        </p:nvSpPr>
        <p:spPr bwMode="auto">
          <a:xfrm>
            <a:off x="1428750" y="4590229"/>
            <a:ext cx="6286500" cy="1200971"/>
          </a:xfrm>
          <a:prstGeom prst="rect">
            <a:avLst/>
          </a:prstGeom>
          <a:noFill/>
          <a:ln w="9525">
            <a:solidFill>
              <a:schemeClr val="tx1"/>
            </a:solidFill>
            <a:miter lim="800000"/>
            <a:headEnd/>
            <a:tailEnd/>
          </a:ln>
        </p:spPr>
        <p:txBody>
          <a:bodyPr wrap="square" lIns="92075" tIns="46038" rIns="92075" bIns="46038">
            <a:spAutoFit/>
          </a:bodyPr>
          <a:lstStyle/>
          <a:p>
            <a:pPr algn="l">
              <a:spcBef>
                <a:spcPct val="50000"/>
              </a:spcBef>
            </a:pPr>
            <a:r>
              <a:rPr lang="en-US" dirty="0"/>
              <a:t>Note the use of </a:t>
            </a:r>
            <a:r>
              <a:rPr lang="en-US" dirty="0">
                <a:latin typeface="Consolas" pitchFamily="49" charset="0"/>
              </a:rPr>
              <a:t>AST</a:t>
            </a:r>
            <a:r>
              <a:rPr lang="en-US" dirty="0"/>
              <a:t> (in monospaced font) for the specific class and AST (in normal font) as an abbreviation for “abstract syntax tree”.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3"/>
          <p:cNvSpPr>
            <a:spLocks noGrp="1"/>
          </p:cNvSpPr>
          <p:nvPr>
            <p:ph type="ftr" sz="quarter" idx="10"/>
          </p:nvPr>
        </p:nvSpPr>
        <p:spPr>
          <a:noFill/>
        </p:spPr>
        <p:txBody>
          <a:bodyPr/>
          <a:lstStyle/>
          <a:p>
            <a:r>
              <a:rPr lang="en-US" dirty="0"/>
              <a:t>©SoftMoore Consulting</a:t>
            </a:r>
          </a:p>
        </p:txBody>
      </p:sp>
      <p:sp>
        <p:nvSpPr>
          <p:cNvPr id="8195" name="Slide Number Placeholder 4"/>
          <p:cNvSpPr>
            <a:spLocks noGrp="1"/>
          </p:cNvSpPr>
          <p:nvPr>
            <p:ph type="sldNum" sz="quarter" idx="11"/>
          </p:nvPr>
        </p:nvSpPr>
        <p:spPr>
          <a:noFill/>
        </p:spPr>
        <p:txBody>
          <a:bodyPr/>
          <a:lstStyle/>
          <a:p>
            <a:r>
              <a:rPr lang="en-US" dirty="0"/>
              <a:t>Slide </a:t>
            </a:r>
            <a:fld id="{13802F68-1205-4EE3-893E-31A05347F369}" type="slidenum">
              <a:rPr lang="en-US" smtClean="0"/>
              <a:pPr/>
              <a:t>14</a:t>
            </a:fld>
            <a:endParaRPr lang="en-US" dirty="0"/>
          </a:p>
        </p:txBody>
      </p:sp>
      <p:sp>
        <p:nvSpPr>
          <p:cNvPr id="8196" name="Rectangle 1026"/>
          <p:cNvSpPr>
            <a:spLocks noGrp="1" noChangeArrowheads="1"/>
          </p:cNvSpPr>
          <p:nvPr>
            <p:ph type="title"/>
          </p:nvPr>
        </p:nvSpPr>
        <p:spPr/>
        <p:txBody>
          <a:bodyPr/>
          <a:lstStyle/>
          <a:p>
            <a:r>
              <a:rPr lang="en-US" dirty="0"/>
              <a:t>Outline of Class </a:t>
            </a:r>
            <a:r>
              <a:rPr lang="en-US" dirty="0">
                <a:latin typeface="Consolas" pitchFamily="49" charset="0"/>
              </a:rPr>
              <a:t>AST</a:t>
            </a:r>
          </a:p>
        </p:txBody>
      </p:sp>
      <p:sp>
        <p:nvSpPr>
          <p:cNvPr id="8197" name="Rectangle 1027"/>
          <p:cNvSpPr>
            <a:spLocks noGrp="1" noChangeArrowheads="1"/>
          </p:cNvSpPr>
          <p:nvPr>
            <p:ph type="body" idx="1"/>
          </p:nvPr>
        </p:nvSpPr>
        <p:spPr>
          <a:xfrm>
            <a:off x="458788" y="1363663"/>
            <a:ext cx="8226425" cy="4935537"/>
          </a:xfrm>
        </p:spPr>
        <p:txBody>
          <a:bodyPr lIns="182880" tIns="91440"/>
          <a:lstStyle/>
          <a:p>
            <a:pPr marL="91440" indent="0">
              <a:spcBef>
                <a:spcPts val="0"/>
              </a:spcBef>
              <a:buFontTx/>
              <a:buNone/>
            </a:pPr>
            <a:r>
              <a:rPr lang="en-US" sz="1800" dirty="0">
                <a:latin typeface="Consolas" pitchFamily="49" charset="0"/>
              </a:rPr>
              <a:t>abstract class AST</a:t>
            </a:r>
          </a:p>
          <a:p>
            <a:pPr marL="91440" indent="0">
              <a:spcBef>
                <a:spcPts val="0"/>
              </a:spcBef>
              <a:buFontTx/>
              <a:buNone/>
            </a:pPr>
            <a:r>
              <a:rPr lang="en-US" sz="1800" dirty="0">
                <a:latin typeface="Consolas" pitchFamily="49" charset="0"/>
              </a:rPr>
              <a:t>  {</a:t>
            </a:r>
          </a:p>
          <a:p>
            <a:pPr marL="91440" indent="0">
              <a:spcBef>
                <a:spcPts val="0"/>
              </a:spcBef>
              <a:buFontTx/>
              <a:buNone/>
            </a:pPr>
            <a:r>
              <a:rPr lang="en-US" sz="1800" dirty="0">
                <a:latin typeface="Consolas" pitchFamily="49" charset="0"/>
              </a:rPr>
              <a:t>    ...</a:t>
            </a:r>
          </a:p>
          <a:p>
            <a:pPr marL="91440" indent="0">
              <a:spcBef>
                <a:spcPts val="0"/>
              </a:spcBef>
              <a:buFontTx/>
              <a:buNone/>
            </a:pPr>
            <a:endParaRPr lang="en-US" sz="1800" dirty="0">
              <a:latin typeface="Consolas" pitchFamily="49" charset="0"/>
            </a:endParaRPr>
          </a:p>
          <a:p>
            <a:pPr marL="91440" indent="0">
              <a:spcBef>
                <a:spcPts val="0"/>
              </a:spcBef>
              <a:buFontTx/>
              <a:buNone/>
            </a:pPr>
            <a:r>
              <a:rPr lang="en-US" sz="1800" dirty="0">
                <a:latin typeface="Consolas" pitchFamily="49" charset="0"/>
              </a:rPr>
              <a:t>    /**</a:t>
            </a:r>
          </a:p>
          <a:p>
            <a:pPr marL="91440" indent="0">
              <a:spcBef>
                <a:spcPts val="0"/>
              </a:spcBef>
              <a:buFontTx/>
              <a:buNone/>
            </a:pPr>
            <a:r>
              <a:rPr lang="en-US" sz="1800" dirty="0">
                <a:latin typeface="Consolas" pitchFamily="49" charset="0"/>
              </a:rPr>
              <a:t>     * Check semantic/contextual constraints.</a:t>
            </a:r>
          </a:p>
          <a:p>
            <a:pPr marL="91440" indent="0">
              <a:spcBef>
                <a:spcPts val="0"/>
              </a:spcBef>
              <a:buFontTx/>
              <a:buNone/>
            </a:pPr>
            <a:r>
              <a:rPr lang="en-US" sz="1800" dirty="0">
                <a:latin typeface="Consolas" pitchFamily="49" charset="0"/>
              </a:rPr>
              <a:t>     */</a:t>
            </a:r>
          </a:p>
          <a:p>
            <a:pPr marL="91440" indent="0">
              <a:spcBef>
                <a:spcPts val="0"/>
              </a:spcBef>
              <a:buFontTx/>
              <a:buNone/>
            </a:pPr>
            <a:r>
              <a:rPr lang="en-US" sz="1800" dirty="0">
                <a:latin typeface="Consolas" pitchFamily="49" charset="0"/>
              </a:rPr>
              <a:t>    abstract fun </a:t>
            </a:r>
            <a:r>
              <a:rPr lang="en-US" sz="1800" dirty="0" err="1">
                <a:latin typeface="Consolas" pitchFamily="49" charset="0"/>
              </a:rPr>
              <a:t>checkConstraints</a:t>
            </a:r>
            <a:r>
              <a:rPr lang="en-US" sz="1800" dirty="0">
                <a:latin typeface="Consolas" pitchFamily="49" charset="0"/>
              </a:rPr>
              <a:t>()</a:t>
            </a:r>
          </a:p>
          <a:p>
            <a:pPr marL="91440" indent="0">
              <a:spcBef>
                <a:spcPts val="0"/>
              </a:spcBef>
              <a:buFontTx/>
              <a:buNone/>
            </a:pPr>
            <a:endParaRPr lang="en-US" sz="1800" dirty="0">
              <a:latin typeface="Consolas" pitchFamily="49" charset="0"/>
            </a:endParaRPr>
          </a:p>
          <a:p>
            <a:pPr marL="91440" indent="0">
              <a:spcBef>
                <a:spcPts val="0"/>
              </a:spcBef>
              <a:buFontTx/>
              <a:buNone/>
            </a:pPr>
            <a:r>
              <a:rPr lang="en-US" sz="1800" dirty="0">
                <a:latin typeface="Consolas" pitchFamily="49" charset="0"/>
              </a:rPr>
              <a:t>    /**</a:t>
            </a:r>
          </a:p>
          <a:p>
            <a:pPr marL="91440" indent="0">
              <a:spcBef>
                <a:spcPts val="0"/>
              </a:spcBef>
              <a:buFontTx/>
              <a:buNone/>
            </a:pPr>
            <a:r>
              <a:rPr lang="en-US" sz="1800" dirty="0">
                <a:latin typeface="Consolas" pitchFamily="49" charset="0"/>
              </a:rPr>
              <a:t>     * Emit object code.</a:t>
            </a:r>
          </a:p>
          <a:p>
            <a:pPr marL="91440" indent="0">
              <a:spcBef>
                <a:spcPts val="0"/>
              </a:spcBef>
              <a:buFontTx/>
              <a:buNone/>
            </a:pPr>
            <a:r>
              <a:rPr lang="en-US" sz="1800" dirty="0">
                <a:latin typeface="Consolas" pitchFamily="49" charset="0"/>
              </a:rPr>
              <a:t>     */</a:t>
            </a:r>
          </a:p>
          <a:p>
            <a:pPr marL="91440" indent="0">
              <a:spcBef>
                <a:spcPts val="0"/>
              </a:spcBef>
              <a:buFontTx/>
              <a:buNone/>
            </a:pPr>
            <a:r>
              <a:rPr lang="en-US" sz="1800" dirty="0">
                <a:latin typeface="Consolas" pitchFamily="49" charset="0"/>
              </a:rPr>
              <a:t>    abstract fun emit()</a:t>
            </a:r>
          </a:p>
          <a:p>
            <a:pPr marL="91440" indent="0">
              <a:spcBef>
                <a:spcPts val="0"/>
              </a:spcBef>
              <a:buFontTx/>
              <a:buNone/>
            </a:pPr>
            <a:r>
              <a:rPr lang="en-US" sz="1800" dirty="0">
                <a:latin typeface="Consolas" pitchFamily="49" charset="0"/>
              </a:rPr>
              <a:t>  }</a:t>
            </a:r>
          </a:p>
        </p:txBody>
      </p:sp>
      <p:sp>
        <p:nvSpPr>
          <p:cNvPr id="3" name="TextBox 2">
            <a:extLst>
              <a:ext uri="{FF2B5EF4-FFF2-40B4-BE49-F238E27FC236}">
                <a16:creationId xmlns:a16="http://schemas.microsoft.com/office/drawing/2014/main" id="{D05EEC83-C05D-AE5F-08AD-A677381897F7}"/>
              </a:ext>
            </a:extLst>
          </p:cNvPr>
          <p:cNvSpPr txBox="1"/>
          <p:nvPr/>
        </p:nvSpPr>
        <p:spPr>
          <a:xfrm>
            <a:off x="799974" y="5486400"/>
            <a:ext cx="7544053" cy="707886"/>
          </a:xfrm>
          <a:prstGeom prst="rect">
            <a:avLst/>
          </a:prstGeom>
          <a:noFill/>
          <a:ln>
            <a:solidFill>
              <a:schemeClr val="tx1"/>
            </a:solidFill>
          </a:ln>
        </p:spPr>
        <p:txBody>
          <a:bodyPr wrap="none" rtlCol="0">
            <a:spAutoFit/>
          </a:bodyPr>
          <a:lstStyle/>
          <a:p>
            <a:pPr algn="l"/>
            <a:r>
              <a:rPr lang="en-US" sz="2000" dirty="0"/>
              <a:t>Implementations of </a:t>
            </a:r>
            <a:r>
              <a:rPr lang="en-US" sz="2000" dirty="0">
                <a:latin typeface="Consolas" panose="020B0609020204030204" pitchFamily="49" charset="0"/>
              </a:rPr>
              <a:t>checkConstraints()</a:t>
            </a:r>
            <a:r>
              <a:rPr lang="en-US" sz="2000" dirty="0"/>
              <a:t> and </a:t>
            </a:r>
            <a:r>
              <a:rPr lang="en-US" sz="2000" dirty="0">
                <a:latin typeface="Consolas" panose="020B0609020204030204" pitchFamily="49" charset="0"/>
              </a:rPr>
              <a:t>emit()</a:t>
            </a:r>
            <a:r>
              <a:rPr lang="en-US" sz="2000" dirty="0"/>
              <a:t> “walk”</a:t>
            </a:r>
          </a:p>
          <a:p>
            <a:pPr algn="l"/>
            <a:r>
              <a:rPr lang="en-US" sz="2000" dirty="0"/>
              <a:t>the tree structure using recursive calls to subordinate tree nodes.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3"/>
          <p:cNvSpPr>
            <a:spLocks noGrp="1"/>
          </p:cNvSpPr>
          <p:nvPr>
            <p:ph type="ftr" sz="quarter" idx="10"/>
          </p:nvPr>
        </p:nvSpPr>
        <p:spPr>
          <a:noFill/>
        </p:spPr>
        <p:txBody>
          <a:bodyPr/>
          <a:lstStyle/>
          <a:p>
            <a:r>
              <a:rPr lang="en-US" dirty="0"/>
              <a:t>©SoftMoore Consulting</a:t>
            </a:r>
          </a:p>
        </p:txBody>
      </p:sp>
      <p:sp>
        <p:nvSpPr>
          <p:cNvPr id="9219" name="Slide Number Placeholder 4"/>
          <p:cNvSpPr>
            <a:spLocks noGrp="1"/>
          </p:cNvSpPr>
          <p:nvPr>
            <p:ph type="sldNum" sz="quarter" idx="11"/>
          </p:nvPr>
        </p:nvSpPr>
        <p:spPr>
          <a:noFill/>
        </p:spPr>
        <p:txBody>
          <a:bodyPr/>
          <a:lstStyle/>
          <a:p>
            <a:r>
              <a:rPr lang="en-US" dirty="0"/>
              <a:t>Slide </a:t>
            </a:r>
            <a:fld id="{BF377254-52BB-44F4-94D9-3E16AFABBC6C}" type="slidenum">
              <a:rPr lang="en-US" smtClean="0"/>
              <a:pPr/>
              <a:t>15</a:t>
            </a:fld>
            <a:endParaRPr lang="en-US" dirty="0"/>
          </a:p>
        </p:txBody>
      </p:sp>
      <p:sp>
        <p:nvSpPr>
          <p:cNvPr id="9220" name="Rectangle 2"/>
          <p:cNvSpPr>
            <a:spLocks noGrp="1" noChangeArrowheads="1"/>
          </p:cNvSpPr>
          <p:nvPr>
            <p:ph type="title"/>
          </p:nvPr>
        </p:nvSpPr>
        <p:spPr/>
        <p:txBody>
          <a:bodyPr/>
          <a:lstStyle/>
          <a:p>
            <a:r>
              <a:rPr lang="en-US" dirty="0"/>
              <a:t>Subclasses of </a:t>
            </a:r>
            <a:r>
              <a:rPr lang="en-US" dirty="0">
                <a:latin typeface="Consolas" pitchFamily="49" charset="0"/>
              </a:rPr>
              <a:t>AST</a:t>
            </a:r>
          </a:p>
        </p:txBody>
      </p:sp>
      <p:sp>
        <p:nvSpPr>
          <p:cNvPr id="9221" name="Rectangle 3"/>
          <p:cNvSpPr>
            <a:spLocks noGrp="1" noChangeArrowheads="1"/>
          </p:cNvSpPr>
          <p:nvPr>
            <p:ph type="body" idx="1"/>
          </p:nvPr>
        </p:nvSpPr>
        <p:spPr/>
        <p:txBody>
          <a:bodyPr/>
          <a:lstStyle/>
          <a:p>
            <a:r>
              <a:rPr lang="en-US" dirty="0"/>
              <a:t>We will create an inheritance hierarchy of classes, some of which are abstract, that are all direct or indirect subclasses of </a:t>
            </a:r>
            <a:r>
              <a:rPr lang="en-US" dirty="0">
                <a:latin typeface="Consolas" pitchFamily="49" charset="0"/>
              </a:rPr>
              <a:t>AST</a:t>
            </a:r>
            <a:r>
              <a:rPr lang="en-US" dirty="0"/>
              <a:t>.</a:t>
            </a:r>
          </a:p>
          <a:p>
            <a:r>
              <a:rPr lang="en-US" dirty="0"/>
              <a:t>Each node in the abstract syntax tree constructed by the parser will be an object of a class in the </a:t>
            </a:r>
            <a:r>
              <a:rPr lang="en-US" dirty="0">
                <a:latin typeface="Consolas" pitchFamily="49" charset="0"/>
              </a:rPr>
              <a:t>AST</a:t>
            </a:r>
            <a:r>
              <a:rPr lang="en-US" dirty="0"/>
              <a:t> hierarchy.</a:t>
            </a:r>
          </a:p>
          <a:p>
            <a:r>
              <a:rPr lang="en-US" dirty="0"/>
              <a:t>Most classes in the hierarchy will correspond to and have names similar to the nonterminal symbols in the grammar, but not all abstract syntax trees have this property.  See, for example, the earlier discussion about binary expressions.  We do not need abstract syntax tree classes corresponding to nonterminals </a:t>
            </a:r>
            <a:r>
              <a:rPr lang="en-US" dirty="0">
                <a:latin typeface="Consolas" panose="020B0609020204030204" pitchFamily="49" charset="0"/>
              </a:rPr>
              <a:t>simpleExpr</a:t>
            </a:r>
            <a:r>
              <a:rPr lang="en-US" dirty="0"/>
              <a:t>, </a:t>
            </a:r>
            <a:r>
              <a:rPr lang="en-US" dirty="0">
                <a:latin typeface="Consolas" panose="020B0609020204030204" pitchFamily="49" charset="0"/>
              </a:rPr>
              <a:t>term</a:t>
            </a:r>
            <a:r>
              <a:rPr lang="en-US" dirty="0"/>
              <a:t>, </a:t>
            </a:r>
            <a:r>
              <a:rPr lang="en-US" dirty="0">
                <a:latin typeface="Consolas" panose="020B0609020204030204" pitchFamily="49" charset="0"/>
              </a:rPr>
              <a:t>factor</a:t>
            </a:r>
            <a:r>
              <a:rPr lang="en-US" dirty="0"/>
              <a:t>, etc.</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p:txBody>
          <a:bodyPr/>
          <a:lstStyle/>
          <a:p>
            <a:r>
              <a:rPr lang="en-US" dirty="0"/>
              <a:t>Using Collection Classes</a:t>
            </a:r>
          </a:p>
        </p:txBody>
      </p:sp>
      <p:sp>
        <p:nvSpPr>
          <p:cNvPr id="19461" name="Rectangle 3"/>
          <p:cNvSpPr>
            <a:spLocks noGrp="1" noChangeArrowheads="1"/>
          </p:cNvSpPr>
          <p:nvPr>
            <p:ph type="body" idx="1"/>
          </p:nvPr>
        </p:nvSpPr>
        <p:spPr>
          <a:xfrm>
            <a:off x="458787" y="1363663"/>
            <a:ext cx="8321040" cy="4935537"/>
          </a:xfrm>
        </p:spPr>
        <p:txBody>
          <a:bodyPr/>
          <a:lstStyle/>
          <a:p>
            <a:r>
              <a:rPr lang="en-US" dirty="0"/>
              <a:t>Some parsing methods simply return lists of AST objects.</a:t>
            </a:r>
          </a:p>
          <a:p>
            <a:r>
              <a:rPr lang="en-US" dirty="0"/>
              <a:t>Examples</a:t>
            </a:r>
          </a:p>
          <a:p>
            <a:pPr lvl="1">
              <a:spcBef>
                <a:spcPts val="900"/>
              </a:spcBef>
              <a:buNone/>
            </a:pPr>
            <a:r>
              <a:rPr lang="en-US" sz="1800" dirty="0">
                <a:latin typeface="Consolas" pitchFamily="49" charset="0"/>
                <a:cs typeface="Consolas" pitchFamily="49" charset="0"/>
              </a:rPr>
              <a:t>private fun parseInitialDecls()    : List&lt;</a:t>
            </a:r>
            <a:r>
              <a:rPr lang="en-US" sz="1800" dirty="0" err="1">
                <a:latin typeface="Consolas" pitchFamily="49" charset="0"/>
                <a:cs typeface="Consolas" pitchFamily="49" charset="0"/>
              </a:rPr>
              <a:t>InitialDecl</a:t>
            </a:r>
            <a:r>
              <a:rPr lang="en-US" sz="1800" dirty="0">
                <a:latin typeface="Consolas" pitchFamily="49" charset="0"/>
                <a:cs typeface="Consolas" pitchFamily="49" charset="0"/>
              </a:rPr>
              <a:t>&gt;</a:t>
            </a:r>
          </a:p>
          <a:p>
            <a:pPr lvl="1">
              <a:spcBef>
                <a:spcPts val="900"/>
              </a:spcBef>
              <a:buNone/>
            </a:pPr>
            <a:r>
              <a:rPr lang="en-US" sz="1800" dirty="0">
                <a:latin typeface="Consolas" pitchFamily="49" charset="0"/>
                <a:cs typeface="Consolas" pitchFamily="49" charset="0"/>
              </a:rPr>
              <a:t>private fun </a:t>
            </a:r>
            <a:r>
              <a:rPr lang="en-US" sz="1800" dirty="0" err="1">
                <a:latin typeface="Consolas" pitchFamily="49" charset="0"/>
                <a:cs typeface="Consolas" pitchFamily="49" charset="0"/>
              </a:rPr>
              <a:t>parseSubprogramDecls</a:t>
            </a:r>
            <a:r>
              <a:rPr lang="en-US" sz="1800" dirty="0">
                <a:latin typeface="Consolas" pitchFamily="49" charset="0"/>
                <a:cs typeface="Consolas" pitchFamily="49" charset="0"/>
              </a:rPr>
              <a:t>() : List&lt;SubprogramDecl&gt;</a:t>
            </a:r>
          </a:p>
          <a:p>
            <a:pPr lvl="1">
              <a:spcBef>
                <a:spcPts val="900"/>
              </a:spcBef>
              <a:buNone/>
            </a:pPr>
            <a:r>
              <a:rPr lang="en-US" sz="1800" dirty="0">
                <a:latin typeface="Consolas" pitchFamily="49" charset="0"/>
                <a:cs typeface="Consolas" pitchFamily="49" charset="0"/>
              </a:rPr>
              <a:t>private fun </a:t>
            </a:r>
            <a:r>
              <a:rPr lang="en-US" sz="1800" dirty="0" err="1">
                <a:latin typeface="Consolas" pitchFamily="49" charset="0"/>
                <a:cs typeface="Consolas" pitchFamily="49" charset="0"/>
              </a:rPr>
              <a:t>parseIdentifiers</a:t>
            </a:r>
            <a:r>
              <a:rPr lang="en-US" sz="1800" dirty="0">
                <a:latin typeface="Consolas" pitchFamily="49" charset="0"/>
                <a:cs typeface="Consolas" pitchFamily="49" charset="0"/>
              </a:rPr>
              <a:t>()     : List&lt;Token&gt;</a:t>
            </a:r>
          </a:p>
          <a:p>
            <a:pPr lvl="1">
              <a:spcBef>
                <a:spcPts val="900"/>
              </a:spcBef>
              <a:buNone/>
            </a:pPr>
            <a:r>
              <a:rPr lang="en-US" sz="1800" dirty="0">
                <a:latin typeface="Consolas" pitchFamily="49" charset="0"/>
                <a:cs typeface="Consolas" pitchFamily="49" charset="0"/>
              </a:rPr>
              <a:t>private fun parseStatements()      : List&lt;Statement&gt;</a:t>
            </a:r>
          </a:p>
          <a:p>
            <a:pPr lvl="1">
              <a:spcBef>
                <a:spcPts val="900"/>
              </a:spcBef>
              <a:buNone/>
            </a:pPr>
            <a:r>
              <a:rPr lang="en-US" sz="1800" dirty="0">
                <a:latin typeface="Consolas" pitchFamily="49" charset="0"/>
                <a:cs typeface="Consolas" pitchFamily="49" charset="0"/>
              </a:rPr>
              <a:t>private fun </a:t>
            </a:r>
            <a:r>
              <a:rPr lang="en-US" sz="1800" dirty="0" err="1">
                <a:latin typeface="Consolas" pitchFamily="49" charset="0"/>
                <a:cs typeface="Consolas" pitchFamily="49" charset="0"/>
              </a:rPr>
              <a:t>parseExpressions</a:t>
            </a:r>
            <a:r>
              <a:rPr lang="en-US" sz="1800" dirty="0">
                <a:latin typeface="Consolas" pitchFamily="49" charset="0"/>
                <a:cs typeface="Consolas" pitchFamily="49" charset="0"/>
              </a:rPr>
              <a:t>()     : List&lt;Expression&gt;</a:t>
            </a:r>
          </a:p>
        </p:txBody>
      </p:sp>
      <p:sp>
        <p:nvSpPr>
          <p:cNvPr id="19458" name="Footer Placeholder 3"/>
          <p:cNvSpPr>
            <a:spLocks noGrp="1"/>
          </p:cNvSpPr>
          <p:nvPr>
            <p:ph type="ftr" sz="quarter" idx="10"/>
          </p:nvPr>
        </p:nvSpPr>
        <p:spPr/>
        <p:txBody>
          <a:bodyPr/>
          <a:lstStyle/>
          <a:p>
            <a:r>
              <a:rPr lang="en-US" dirty="0"/>
              <a:t>©SoftMoore Consulting</a:t>
            </a:r>
          </a:p>
        </p:txBody>
      </p:sp>
      <p:sp>
        <p:nvSpPr>
          <p:cNvPr id="19459" name="Slide Number Placeholder 4"/>
          <p:cNvSpPr>
            <a:spLocks noGrp="1"/>
          </p:cNvSpPr>
          <p:nvPr>
            <p:ph type="sldNum" sz="quarter" idx="11"/>
          </p:nvPr>
        </p:nvSpPr>
        <p:spPr/>
        <p:txBody>
          <a:bodyPr/>
          <a:lstStyle/>
          <a:p>
            <a:r>
              <a:rPr lang="en-US" dirty="0"/>
              <a:t>Slide </a:t>
            </a:r>
            <a:fld id="{D31FD0DA-DD04-4861-BE9E-80BD7A148B2A}" type="slidenum">
              <a:rPr lang="en-US" smtClean="0"/>
              <a:pPr/>
              <a:t>16</a:t>
            </a:fld>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1026"/>
          <p:cNvSpPr>
            <a:spLocks noGrp="1" noChangeArrowheads="1"/>
          </p:cNvSpPr>
          <p:nvPr>
            <p:ph type="title"/>
          </p:nvPr>
        </p:nvSpPr>
        <p:spPr/>
        <p:txBody>
          <a:bodyPr/>
          <a:lstStyle/>
          <a:p>
            <a:r>
              <a:rPr lang="en-US" dirty="0"/>
              <a:t>Naming Conventions for AST</a:t>
            </a:r>
          </a:p>
        </p:txBody>
      </p:sp>
      <p:sp>
        <p:nvSpPr>
          <p:cNvPr id="10245" name="Rectangle 1027"/>
          <p:cNvSpPr>
            <a:spLocks noGrp="1" noChangeArrowheads="1"/>
          </p:cNvSpPr>
          <p:nvPr>
            <p:ph type="body" idx="1"/>
          </p:nvPr>
        </p:nvSpPr>
        <p:spPr/>
        <p:txBody>
          <a:bodyPr/>
          <a:lstStyle/>
          <a:p>
            <a:r>
              <a:rPr lang="en-US" dirty="0"/>
              <a:t>Most AST classes have names similar to nonterminals in the grammar.</a:t>
            </a:r>
          </a:p>
          <a:p>
            <a:pPr lvl="1"/>
            <a:r>
              <a:rPr lang="en-US" dirty="0">
                <a:latin typeface="Consolas" panose="020B0609020204030204" pitchFamily="49" charset="0"/>
              </a:rPr>
              <a:t>Program			– FunctionDecl</a:t>
            </a:r>
          </a:p>
          <a:p>
            <a:pPr lvl="1"/>
            <a:r>
              <a:rPr lang="en-US" dirty="0">
                <a:latin typeface="Consolas" panose="020B0609020204030204" pitchFamily="49" charset="0"/>
              </a:rPr>
              <a:t>AssignmentStmt		– LoopStmt</a:t>
            </a:r>
          </a:p>
          <a:p>
            <a:r>
              <a:rPr lang="en-US" dirty="0"/>
              <a:t>The parsing method for that nonterminal will create the corresponding AST object.</a:t>
            </a:r>
          </a:p>
          <a:p>
            <a:pPr lvl="1"/>
            <a:r>
              <a:rPr lang="en-US" dirty="0">
                <a:latin typeface="Consolas" panose="020B0609020204030204" pitchFamily="49" charset="0"/>
              </a:rPr>
              <a:t>parseProgram()</a:t>
            </a:r>
            <a:r>
              <a:rPr lang="en-US" dirty="0"/>
              <a:t> returns a </a:t>
            </a:r>
            <a:r>
              <a:rPr lang="en-US" dirty="0">
                <a:latin typeface="Consolas" panose="020B0609020204030204" pitchFamily="49" charset="0"/>
              </a:rPr>
              <a:t>Program</a:t>
            </a:r>
            <a:r>
              <a:rPr lang="en-US" dirty="0"/>
              <a:t> object</a:t>
            </a:r>
          </a:p>
          <a:p>
            <a:pPr lvl="1"/>
            <a:r>
              <a:rPr lang="en-US" dirty="0">
                <a:latin typeface="Consolas" panose="020B0609020204030204" pitchFamily="49" charset="0"/>
              </a:rPr>
              <a:t>parseLoopStmt()</a:t>
            </a:r>
            <a:r>
              <a:rPr lang="en-US" dirty="0"/>
              <a:t> returns a </a:t>
            </a:r>
            <a:r>
              <a:rPr lang="en-US" dirty="0">
                <a:latin typeface="Consolas" panose="020B0609020204030204" pitchFamily="49" charset="0"/>
              </a:rPr>
              <a:t>LoopStmt</a:t>
            </a:r>
            <a:r>
              <a:rPr lang="en-US" dirty="0"/>
              <a:t> object</a:t>
            </a:r>
          </a:p>
          <a:p>
            <a:pPr lvl="1"/>
            <a:r>
              <a:rPr lang="en-US" dirty="0"/>
              <a:t>etc.</a:t>
            </a:r>
          </a:p>
          <a:p>
            <a:r>
              <a:rPr lang="en-US" dirty="0"/>
              <a:t>Parsing methods with plural names will return lists of AST objects.</a:t>
            </a:r>
          </a:p>
          <a:p>
            <a:pPr lvl="1"/>
            <a:r>
              <a:rPr lang="en-US" dirty="0"/>
              <a:t>The grammar was written to have this property.</a:t>
            </a:r>
            <a:br>
              <a:rPr lang="en-US" dirty="0"/>
            </a:br>
            <a:endParaRPr lang="en-US" dirty="0"/>
          </a:p>
        </p:txBody>
      </p:sp>
      <p:sp>
        <p:nvSpPr>
          <p:cNvPr id="10242" name="Footer Placeholder 3"/>
          <p:cNvSpPr>
            <a:spLocks noGrp="1"/>
          </p:cNvSpPr>
          <p:nvPr>
            <p:ph type="ftr" sz="quarter" idx="10"/>
          </p:nvPr>
        </p:nvSpPr>
        <p:spPr/>
        <p:txBody>
          <a:bodyPr/>
          <a:lstStyle/>
          <a:p>
            <a:r>
              <a:rPr lang="en-US" dirty="0"/>
              <a:t>©SoftMoore Consulting</a:t>
            </a:r>
          </a:p>
        </p:txBody>
      </p:sp>
      <p:sp>
        <p:nvSpPr>
          <p:cNvPr id="10243" name="Slide Number Placeholder 4"/>
          <p:cNvSpPr>
            <a:spLocks noGrp="1"/>
          </p:cNvSpPr>
          <p:nvPr>
            <p:ph type="sldNum" sz="quarter" idx="11"/>
          </p:nvPr>
        </p:nvSpPr>
        <p:spPr/>
        <p:txBody>
          <a:bodyPr/>
          <a:lstStyle/>
          <a:p>
            <a:r>
              <a:rPr lang="en-US" dirty="0"/>
              <a:t>Slide </a:t>
            </a:r>
            <a:fld id="{FBC76C81-D1B5-4D79-A768-D4A0B56CDCA9}" type="slidenum">
              <a:rPr lang="en-US" smtClean="0"/>
              <a:pPr/>
              <a:t>17</a:t>
            </a:fld>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1026"/>
          <p:cNvSpPr>
            <a:spLocks noGrp="1" noChangeArrowheads="1"/>
          </p:cNvSpPr>
          <p:nvPr>
            <p:ph type="title"/>
          </p:nvPr>
        </p:nvSpPr>
        <p:spPr/>
        <p:txBody>
          <a:bodyPr/>
          <a:lstStyle/>
          <a:p>
            <a:r>
              <a:rPr lang="en-US" dirty="0"/>
              <a:t>Naming Conventions for AST</a:t>
            </a:r>
            <a:br>
              <a:rPr lang="en-US" dirty="0"/>
            </a:br>
            <a:r>
              <a:rPr lang="en-US" sz="2400" dirty="0"/>
              <a:t>(continued)</a:t>
            </a:r>
          </a:p>
        </p:txBody>
      </p:sp>
      <p:sp>
        <p:nvSpPr>
          <p:cNvPr id="10245" name="Rectangle 1027"/>
          <p:cNvSpPr>
            <a:spLocks noGrp="1" noChangeArrowheads="1"/>
          </p:cNvSpPr>
          <p:nvPr>
            <p:ph type="body" idx="1"/>
          </p:nvPr>
        </p:nvSpPr>
        <p:spPr/>
        <p:txBody>
          <a:bodyPr/>
          <a:lstStyle/>
          <a:p>
            <a:r>
              <a:rPr lang="en-US" dirty="0"/>
              <a:t>Example</a:t>
            </a:r>
          </a:p>
          <a:p>
            <a:pPr marL="457200" lvl="1" indent="0">
              <a:buNone/>
            </a:pPr>
            <a:r>
              <a:rPr lang="en-US" dirty="0">
                <a:latin typeface="Consolas" panose="020B0609020204030204" pitchFamily="49" charset="0"/>
              </a:rPr>
              <a:t>abstract class Statement : AST() ...</a:t>
            </a:r>
          </a:p>
          <a:p>
            <a:pPr marL="457200" lvl="1" indent="0">
              <a:spcBef>
                <a:spcPts val="200"/>
              </a:spcBef>
              <a:buNone/>
            </a:pPr>
            <a:r>
              <a:rPr lang="en-US" dirty="0">
                <a:latin typeface="Consolas" panose="020B0609020204030204" pitchFamily="49" charset="0"/>
              </a:rPr>
              <a:t>class </a:t>
            </a:r>
            <a:r>
              <a:rPr lang="en-US" dirty="0" err="1">
                <a:latin typeface="Consolas" panose="020B0609020204030204" pitchFamily="49" charset="0"/>
              </a:rPr>
              <a:t>LoopStmt</a:t>
            </a:r>
            <a:r>
              <a:rPr lang="en-US" dirty="0">
                <a:latin typeface="Consolas" panose="020B0609020204030204" pitchFamily="49" charset="0"/>
              </a:rPr>
              <a:t> : Statement() ...</a:t>
            </a:r>
          </a:p>
          <a:p>
            <a:r>
              <a:rPr lang="en-US" dirty="0"/>
              <a:t>The parsing method </a:t>
            </a:r>
            <a:r>
              <a:rPr lang="en-US" dirty="0">
                <a:latin typeface="Consolas" panose="020B0609020204030204" pitchFamily="49" charset="0"/>
              </a:rPr>
              <a:t>parseLoopStmt()</a:t>
            </a:r>
            <a:r>
              <a:rPr lang="en-US" dirty="0"/>
              <a:t> would be responsible for creating the AST node for </a:t>
            </a:r>
            <a:r>
              <a:rPr lang="en-US" dirty="0">
                <a:latin typeface="Consolas" panose="020B0609020204030204" pitchFamily="49" charset="0"/>
              </a:rPr>
              <a:t>LoopStmt</a:t>
            </a:r>
            <a:r>
              <a:rPr lang="en-US" dirty="0"/>
              <a:t>.  Instead of implicitly returning </a:t>
            </a:r>
            <a:r>
              <a:rPr lang="en-US" dirty="0">
                <a:latin typeface="Consolas" panose="020B0609020204030204" pitchFamily="49" charset="0"/>
              </a:rPr>
              <a:t>Unit</a:t>
            </a:r>
            <a:r>
              <a:rPr lang="en-US" dirty="0"/>
              <a:t>, method </a:t>
            </a:r>
            <a:r>
              <a:rPr lang="en-US" dirty="0">
                <a:latin typeface="Consolas" panose="020B0609020204030204" pitchFamily="49" charset="0"/>
              </a:rPr>
              <a:t>parseLoopStmt()</a:t>
            </a:r>
            <a:r>
              <a:rPr lang="en-US" dirty="0"/>
              <a:t> will return an object of class </a:t>
            </a:r>
            <a:r>
              <a:rPr lang="en-US" dirty="0">
                <a:latin typeface="Consolas" panose="020B0609020204030204" pitchFamily="49" charset="0"/>
              </a:rPr>
              <a:t>LoopStmt</a:t>
            </a:r>
            <a:r>
              <a:rPr lang="en-US" dirty="0"/>
              <a:t>.</a:t>
            </a:r>
          </a:p>
          <a:p>
            <a:r>
              <a:rPr lang="en-US" dirty="0"/>
              <a:t>Similarly, the parsing method </a:t>
            </a:r>
            <a:r>
              <a:rPr lang="en-US" dirty="0">
                <a:latin typeface="Consolas" panose="020B0609020204030204" pitchFamily="49" charset="0"/>
              </a:rPr>
              <a:t>parseStatements()</a:t>
            </a:r>
            <a:r>
              <a:rPr lang="en-US" dirty="0"/>
              <a:t> will return a list of </a:t>
            </a:r>
            <a:r>
              <a:rPr lang="en-US" dirty="0">
                <a:latin typeface="Consolas" panose="020B0609020204030204" pitchFamily="49" charset="0"/>
              </a:rPr>
              <a:t>Statement</a:t>
            </a:r>
            <a:r>
              <a:rPr lang="en-US" dirty="0"/>
              <a:t> objects, where each </a:t>
            </a:r>
            <a:r>
              <a:rPr lang="en-US" dirty="0">
                <a:latin typeface="Consolas" panose="020B0609020204030204" pitchFamily="49" charset="0"/>
              </a:rPr>
              <a:t>Statement</a:t>
            </a:r>
            <a:r>
              <a:rPr lang="en-US" dirty="0"/>
              <a:t> object is either an </a:t>
            </a:r>
            <a:r>
              <a:rPr lang="en-US" dirty="0">
                <a:latin typeface="Consolas" panose="020B0609020204030204" pitchFamily="49" charset="0"/>
              </a:rPr>
              <a:t>AssignmentStmt</a:t>
            </a:r>
            <a:r>
              <a:rPr lang="en-US" dirty="0"/>
              <a:t>, a </a:t>
            </a:r>
            <a:r>
              <a:rPr lang="en-US" dirty="0">
                <a:latin typeface="Consolas" panose="020B0609020204030204" pitchFamily="49" charset="0"/>
              </a:rPr>
              <a:t>LoopStmt</a:t>
            </a:r>
            <a:r>
              <a:rPr lang="en-US" dirty="0"/>
              <a:t>, an </a:t>
            </a:r>
            <a:r>
              <a:rPr lang="en-US" dirty="0">
                <a:latin typeface="Consolas" panose="020B0609020204030204" pitchFamily="49" charset="0"/>
              </a:rPr>
              <a:t>IfStmt</a:t>
            </a:r>
            <a:r>
              <a:rPr lang="en-US" dirty="0"/>
              <a:t>, etc.</a:t>
            </a:r>
          </a:p>
        </p:txBody>
      </p:sp>
      <p:sp>
        <p:nvSpPr>
          <p:cNvPr id="10242" name="Footer Placeholder 3"/>
          <p:cNvSpPr>
            <a:spLocks noGrp="1"/>
          </p:cNvSpPr>
          <p:nvPr>
            <p:ph type="ftr" sz="quarter" idx="10"/>
          </p:nvPr>
        </p:nvSpPr>
        <p:spPr/>
        <p:txBody>
          <a:bodyPr/>
          <a:lstStyle/>
          <a:p>
            <a:r>
              <a:rPr lang="en-US" dirty="0"/>
              <a:t>©SoftMoore Consulting</a:t>
            </a:r>
          </a:p>
        </p:txBody>
      </p:sp>
      <p:sp>
        <p:nvSpPr>
          <p:cNvPr id="10243" name="Slide Number Placeholder 4"/>
          <p:cNvSpPr>
            <a:spLocks noGrp="1"/>
          </p:cNvSpPr>
          <p:nvPr>
            <p:ph type="sldNum" sz="quarter" idx="11"/>
          </p:nvPr>
        </p:nvSpPr>
        <p:spPr/>
        <p:txBody>
          <a:bodyPr/>
          <a:lstStyle/>
          <a:p>
            <a:r>
              <a:rPr lang="en-US" dirty="0"/>
              <a:t>Slide </a:t>
            </a:r>
            <a:fld id="{FBC76C81-D1B5-4D79-A768-D4A0B56CDCA9}" type="slidenum">
              <a:rPr lang="en-US" smtClean="0"/>
              <a:pPr/>
              <a:t>18</a:t>
            </a:fld>
            <a:endParaRPr lang="en-US" dirty="0"/>
          </a:p>
        </p:txBody>
      </p:sp>
    </p:spTree>
    <p:extLst>
      <p:ext uri="{BB962C8B-B14F-4D97-AF65-F5344CB8AC3E}">
        <p14:creationId xmlns:p14="http://schemas.microsoft.com/office/powerpoint/2010/main" val="28019784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3C796-A7F6-A137-9F84-A114A622AAD7}"/>
              </a:ext>
            </a:extLst>
          </p:cNvPr>
          <p:cNvSpPr>
            <a:spLocks noGrp="1"/>
          </p:cNvSpPr>
          <p:nvPr>
            <p:ph type="title"/>
          </p:nvPr>
        </p:nvSpPr>
        <p:spPr/>
        <p:txBody>
          <a:bodyPr/>
          <a:lstStyle/>
          <a:p>
            <a:r>
              <a:rPr lang="en-US" dirty="0"/>
              <a:t>Methods </a:t>
            </a:r>
            <a:r>
              <a:rPr lang="en-US" dirty="0" err="1">
                <a:latin typeface="Consolas" panose="020B0609020204030204" pitchFamily="49" charset="0"/>
              </a:rPr>
              <a:t>parseWriteStmt</a:t>
            </a:r>
            <a:r>
              <a:rPr lang="en-US" dirty="0">
                <a:latin typeface="Consolas" panose="020B0609020204030204" pitchFamily="49" charset="0"/>
              </a:rPr>
              <a:t>()</a:t>
            </a:r>
            <a:r>
              <a:rPr lang="en-US" dirty="0"/>
              <a:t> and</a:t>
            </a:r>
            <a:br>
              <a:rPr lang="en-US" dirty="0"/>
            </a:br>
            <a:r>
              <a:rPr lang="en-US" dirty="0" err="1">
                <a:latin typeface="Consolas" panose="020B0609020204030204" pitchFamily="49" charset="0"/>
              </a:rPr>
              <a:t>parseWritelnStmt</a:t>
            </a:r>
            <a:r>
              <a:rPr lang="en-US" dirty="0">
                <a:latin typeface="Consolas" panose="020B0609020204030204" pitchFamily="49" charset="0"/>
              </a:rPr>
              <a:t>()</a:t>
            </a:r>
          </a:p>
        </p:txBody>
      </p:sp>
      <p:sp>
        <p:nvSpPr>
          <p:cNvPr id="3" name="Content Placeholder 2">
            <a:extLst>
              <a:ext uri="{FF2B5EF4-FFF2-40B4-BE49-F238E27FC236}">
                <a16:creationId xmlns:a16="http://schemas.microsoft.com/office/drawing/2014/main" id="{ECF5D547-B21D-471F-D502-F6EE707C757B}"/>
              </a:ext>
            </a:extLst>
          </p:cNvPr>
          <p:cNvSpPr>
            <a:spLocks noGrp="1"/>
          </p:cNvSpPr>
          <p:nvPr>
            <p:ph idx="1"/>
          </p:nvPr>
        </p:nvSpPr>
        <p:spPr/>
        <p:txBody>
          <a:bodyPr/>
          <a:lstStyle/>
          <a:p>
            <a:r>
              <a:rPr lang="en-US" dirty="0"/>
              <a:t>Methods </a:t>
            </a:r>
            <a:r>
              <a:rPr lang="en-US" dirty="0" err="1">
                <a:latin typeface="Consolas" panose="020B0609020204030204" pitchFamily="49" charset="0"/>
              </a:rPr>
              <a:t>parseWriteStmt</a:t>
            </a:r>
            <a:r>
              <a:rPr lang="en-US" dirty="0">
                <a:latin typeface="Consolas" panose="020B0609020204030204" pitchFamily="49" charset="0"/>
              </a:rPr>
              <a:t>()</a:t>
            </a:r>
            <a:r>
              <a:rPr lang="en-US" dirty="0"/>
              <a:t> and </a:t>
            </a:r>
            <a:r>
              <a:rPr lang="en-US" dirty="0" err="1">
                <a:latin typeface="Consolas" panose="020B0609020204030204" pitchFamily="49" charset="0"/>
              </a:rPr>
              <a:t>parseWritelnStmt</a:t>
            </a:r>
            <a:r>
              <a:rPr lang="en-US" dirty="0">
                <a:latin typeface="Consolas" panose="020B0609020204030204" pitchFamily="49" charset="0"/>
              </a:rPr>
              <a:t>()</a:t>
            </a:r>
            <a:r>
              <a:rPr lang="en-US" dirty="0"/>
              <a:t> are special cases.  We return an instance of a single AST class </a:t>
            </a:r>
            <a:r>
              <a:rPr lang="en-US" dirty="0">
                <a:latin typeface="Consolas" panose="020B0609020204030204" pitchFamily="49" charset="0"/>
              </a:rPr>
              <a:t>OutputStmt</a:t>
            </a:r>
            <a:r>
              <a:rPr lang="en-US" dirty="0"/>
              <a:t> for both parsing methods rather than create two separate but nearly identical AST classes.</a:t>
            </a:r>
          </a:p>
        </p:txBody>
      </p:sp>
      <p:sp>
        <p:nvSpPr>
          <p:cNvPr id="4" name="Footer Placeholder 3">
            <a:extLst>
              <a:ext uri="{FF2B5EF4-FFF2-40B4-BE49-F238E27FC236}">
                <a16:creationId xmlns:a16="http://schemas.microsoft.com/office/drawing/2014/main" id="{8F0EADAA-0B08-316E-F568-031E9E456809}"/>
              </a:ext>
            </a:extLst>
          </p:cNvPr>
          <p:cNvSpPr>
            <a:spLocks noGrp="1"/>
          </p:cNvSpPr>
          <p:nvPr>
            <p:ph type="ftr" sz="quarter" idx="10"/>
          </p:nvPr>
        </p:nvSpPr>
        <p:spPr/>
        <p:txBody>
          <a:bodyPr/>
          <a:lstStyle/>
          <a:p>
            <a:pPr>
              <a:defRPr/>
            </a:pPr>
            <a:r>
              <a:rPr lang="en-US"/>
              <a:t>©SoftMoore Consulting</a:t>
            </a:r>
            <a:endParaRPr lang="en-US" dirty="0"/>
          </a:p>
        </p:txBody>
      </p:sp>
      <p:sp>
        <p:nvSpPr>
          <p:cNvPr id="5" name="Slide Number Placeholder 4">
            <a:extLst>
              <a:ext uri="{FF2B5EF4-FFF2-40B4-BE49-F238E27FC236}">
                <a16:creationId xmlns:a16="http://schemas.microsoft.com/office/drawing/2014/main" id="{AF859D48-9894-07B5-2DAF-154ADDCD206B}"/>
              </a:ext>
            </a:extLst>
          </p:cNvPr>
          <p:cNvSpPr>
            <a:spLocks noGrp="1"/>
          </p:cNvSpPr>
          <p:nvPr>
            <p:ph type="sldNum" sz="quarter" idx="11"/>
          </p:nvPr>
        </p:nvSpPr>
        <p:spPr/>
        <p:txBody>
          <a:bodyPr/>
          <a:lstStyle/>
          <a:p>
            <a:pPr>
              <a:defRPr/>
            </a:pPr>
            <a:r>
              <a:rPr lang="en-US"/>
              <a:t>Slide </a:t>
            </a:r>
            <a:fld id="{A413A2F6-7BFD-463C-B63A-922040FAF32C}" type="slidenum">
              <a:rPr lang="en-US" smtClean="0"/>
              <a:pPr>
                <a:defRPr/>
              </a:pPr>
              <a:t>19</a:t>
            </a:fld>
            <a:endParaRPr lang="en-US" dirty="0"/>
          </a:p>
        </p:txBody>
      </p:sp>
    </p:spTree>
    <p:extLst>
      <p:ext uri="{BB962C8B-B14F-4D97-AF65-F5344CB8AC3E}">
        <p14:creationId xmlns:p14="http://schemas.microsoft.com/office/powerpoint/2010/main" val="8465985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3"/>
          <p:cNvSpPr>
            <a:spLocks noGrp="1"/>
          </p:cNvSpPr>
          <p:nvPr>
            <p:ph type="ftr" sz="quarter" idx="10"/>
          </p:nvPr>
        </p:nvSpPr>
        <p:spPr>
          <a:noFill/>
        </p:spPr>
        <p:txBody>
          <a:bodyPr/>
          <a:lstStyle/>
          <a:p>
            <a:r>
              <a:rPr lang="en-US" dirty="0"/>
              <a:t>©SoftMoore Consulting</a:t>
            </a:r>
          </a:p>
        </p:txBody>
      </p:sp>
      <p:sp>
        <p:nvSpPr>
          <p:cNvPr id="4099" name="Slide Number Placeholder 4"/>
          <p:cNvSpPr>
            <a:spLocks noGrp="1"/>
          </p:cNvSpPr>
          <p:nvPr>
            <p:ph type="sldNum" sz="quarter" idx="11"/>
          </p:nvPr>
        </p:nvSpPr>
        <p:spPr>
          <a:noFill/>
        </p:spPr>
        <p:txBody>
          <a:bodyPr/>
          <a:lstStyle/>
          <a:p>
            <a:r>
              <a:rPr lang="en-US" dirty="0"/>
              <a:t>Slide </a:t>
            </a:r>
            <a:fld id="{538968A7-C1FE-4C28-A155-827E03F3290A}" type="slidenum">
              <a:rPr lang="en-US" smtClean="0"/>
              <a:pPr/>
              <a:t>2</a:t>
            </a:fld>
            <a:endParaRPr lang="en-US" dirty="0"/>
          </a:p>
        </p:txBody>
      </p:sp>
      <p:sp>
        <p:nvSpPr>
          <p:cNvPr id="4100" name="Rectangle 2"/>
          <p:cNvSpPr>
            <a:spLocks noGrp="1" noChangeArrowheads="1"/>
          </p:cNvSpPr>
          <p:nvPr>
            <p:ph type="title"/>
          </p:nvPr>
        </p:nvSpPr>
        <p:spPr/>
        <p:txBody>
          <a:bodyPr/>
          <a:lstStyle/>
          <a:p>
            <a:r>
              <a:rPr lang="en-US" dirty="0"/>
              <a:t>Abstract Syntax Trees</a:t>
            </a:r>
          </a:p>
        </p:txBody>
      </p:sp>
      <p:sp>
        <p:nvSpPr>
          <p:cNvPr id="4101" name="Rectangle 3"/>
          <p:cNvSpPr>
            <a:spLocks noGrp="1" noChangeArrowheads="1"/>
          </p:cNvSpPr>
          <p:nvPr>
            <p:ph type="body" idx="1"/>
          </p:nvPr>
        </p:nvSpPr>
        <p:spPr/>
        <p:txBody>
          <a:bodyPr/>
          <a:lstStyle/>
          <a:p>
            <a:r>
              <a:rPr lang="en-US" dirty="0"/>
              <a:t>We will modify our parser one more time so that, as it parses the source code, it will also generate an intermediate representation of the program known as abstract syntax trees.</a:t>
            </a:r>
          </a:p>
          <a:p>
            <a:r>
              <a:rPr lang="en-US" dirty="0"/>
              <a:t>An abstract syntax tree is similar to a parse tree but without extraneous nonterminal and terminal symbols.</a:t>
            </a:r>
          </a:p>
          <a:p>
            <a:r>
              <a:rPr lang="en-US" dirty="0"/>
              <a:t>Abstract syntax trees provide an explicit representation of the structure of the source code that can be used for</a:t>
            </a:r>
          </a:p>
          <a:p>
            <a:pPr lvl="1"/>
            <a:r>
              <a:rPr lang="en-US" dirty="0"/>
              <a:t>additional constraint analysis (e.g., for type constraints)</a:t>
            </a:r>
          </a:p>
          <a:p>
            <a:pPr lvl="1"/>
            <a:r>
              <a:rPr lang="en-US" dirty="0"/>
              <a:t>code generation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83253-4801-44E0-A588-E6A714311E6B}"/>
              </a:ext>
            </a:extLst>
          </p:cNvPr>
          <p:cNvSpPr>
            <a:spLocks noGrp="1"/>
          </p:cNvSpPr>
          <p:nvPr>
            <p:ph type="title"/>
          </p:nvPr>
        </p:nvSpPr>
        <p:spPr/>
        <p:txBody>
          <a:bodyPr/>
          <a:lstStyle/>
          <a:p>
            <a:r>
              <a:rPr lang="en-US" dirty="0"/>
              <a:t>Method </a:t>
            </a:r>
            <a:r>
              <a:rPr lang="en-US" dirty="0">
                <a:latin typeface="Consolas" panose="020B0609020204030204" pitchFamily="49" charset="0"/>
              </a:rPr>
              <a:t>parseLiteral()</a:t>
            </a:r>
          </a:p>
        </p:txBody>
      </p:sp>
      <p:sp>
        <p:nvSpPr>
          <p:cNvPr id="3" name="Content Placeholder 2">
            <a:extLst>
              <a:ext uri="{FF2B5EF4-FFF2-40B4-BE49-F238E27FC236}">
                <a16:creationId xmlns:a16="http://schemas.microsoft.com/office/drawing/2014/main" id="{149711DB-3A1D-4382-83F4-02DBA012F5B8}"/>
              </a:ext>
            </a:extLst>
          </p:cNvPr>
          <p:cNvSpPr>
            <a:spLocks noGrp="1"/>
          </p:cNvSpPr>
          <p:nvPr>
            <p:ph idx="1"/>
          </p:nvPr>
        </p:nvSpPr>
        <p:spPr/>
        <p:txBody>
          <a:bodyPr/>
          <a:lstStyle/>
          <a:p>
            <a:r>
              <a:rPr lang="en-US" dirty="0"/>
              <a:t>Method </a:t>
            </a:r>
            <a:r>
              <a:rPr lang="en-US" dirty="0">
                <a:latin typeface="Consolas" panose="020B0609020204030204" pitchFamily="49" charset="0"/>
              </a:rPr>
              <a:t>parseLiteral()</a:t>
            </a:r>
            <a:r>
              <a:rPr lang="en-US" dirty="0"/>
              <a:t> is another special case.</a:t>
            </a:r>
          </a:p>
          <a:p>
            <a:r>
              <a:rPr lang="en-US" dirty="0"/>
              <a:t>Since literals are tokens returned from the scanner, method </a:t>
            </a:r>
            <a:r>
              <a:rPr lang="en-US" dirty="0">
                <a:latin typeface="Consolas" panose="020B0609020204030204" pitchFamily="49" charset="0"/>
              </a:rPr>
              <a:t>parseLiteral()</a:t>
            </a:r>
            <a:r>
              <a:rPr lang="en-US" dirty="0"/>
              <a:t> simply returns a </a:t>
            </a:r>
            <a:r>
              <a:rPr lang="en-US" dirty="0">
                <a:latin typeface="Consolas" panose="020B0609020204030204" pitchFamily="49" charset="0"/>
              </a:rPr>
              <a:t>Token</a:t>
            </a:r>
            <a:r>
              <a:rPr lang="en-US" dirty="0"/>
              <a:t>.  There is no AST class named </a:t>
            </a:r>
            <a:r>
              <a:rPr lang="en-US" dirty="0">
                <a:latin typeface="Consolas" panose="020B0609020204030204" pitchFamily="49" charset="0"/>
              </a:rPr>
              <a:t>Literal</a:t>
            </a:r>
            <a:r>
              <a:rPr lang="en-US" dirty="0"/>
              <a:t>.</a:t>
            </a:r>
          </a:p>
          <a:p>
            <a:r>
              <a:rPr lang="en-US" dirty="0"/>
              <a:t>Relevant Grammar Rules</a:t>
            </a:r>
          </a:p>
          <a:p>
            <a:pPr marL="0" indent="0">
              <a:spcBef>
                <a:spcPts val="100"/>
              </a:spcBef>
              <a:buNone/>
            </a:pPr>
            <a:r>
              <a:rPr lang="en-US" sz="1800" dirty="0">
                <a:latin typeface="Consolas" panose="020B0609020204030204" pitchFamily="49" charset="0"/>
              </a:rPr>
              <a:t>    literal = intLiteral | charLiteral | stringLiteral</a:t>
            </a:r>
          </a:p>
          <a:p>
            <a:pPr marL="0" indent="0">
              <a:spcBef>
                <a:spcPts val="100"/>
              </a:spcBef>
              <a:buNone/>
            </a:pPr>
            <a:r>
              <a:rPr lang="en-US" sz="1800" dirty="0">
                <a:latin typeface="Consolas" panose="020B0609020204030204" pitchFamily="49" charset="0"/>
              </a:rPr>
              <a:t>            | "true" | "false" .</a:t>
            </a:r>
            <a:endParaRPr lang="en-US" dirty="0"/>
          </a:p>
          <a:p>
            <a:r>
              <a:rPr lang="en-US" dirty="0"/>
              <a:t>Method</a:t>
            </a:r>
          </a:p>
          <a:p>
            <a:pPr marL="457200" lvl="1" indent="0">
              <a:buNone/>
            </a:pPr>
            <a:r>
              <a:rPr lang="en-US" sz="1800" dirty="0">
                <a:latin typeface="Consolas" panose="020B0609020204030204" pitchFamily="49" charset="0"/>
              </a:rPr>
              <a:t>fun </a:t>
            </a:r>
            <a:r>
              <a:rPr lang="en-US" sz="1800" dirty="0" err="1">
                <a:latin typeface="Consolas" panose="020B0609020204030204" pitchFamily="49" charset="0"/>
              </a:rPr>
              <a:t>parseLiteral</a:t>
            </a:r>
            <a:r>
              <a:rPr lang="en-US" sz="1800" dirty="0">
                <a:latin typeface="Consolas" panose="020B0609020204030204" pitchFamily="49" charset="0"/>
              </a:rPr>
              <a:t>() : Token</a:t>
            </a:r>
          </a:p>
          <a:p>
            <a:pPr marL="457200" lvl="1" indent="0">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  // returns a default (empty) token if parsing fails</a:t>
            </a:r>
          </a:p>
          <a:p>
            <a:pPr marL="457200" lvl="1" indent="0">
              <a:spcBef>
                <a:spcPts val="200"/>
              </a:spcBef>
              <a:buNone/>
            </a:pPr>
            <a:r>
              <a:rPr lang="en-US" sz="1800" dirty="0">
                <a:latin typeface="Consolas" panose="020B0609020204030204" pitchFamily="49" charset="0"/>
              </a:rPr>
              <a:t>  }</a:t>
            </a:r>
          </a:p>
        </p:txBody>
      </p:sp>
      <p:sp>
        <p:nvSpPr>
          <p:cNvPr id="4" name="Footer Placeholder 3">
            <a:extLst>
              <a:ext uri="{FF2B5EF4-FFF2-40B4-BE49-F238E27FC236}">
                <a16:creationId xmlns:a16="http://schemas.microsoft.com/office/drawing/2014/main" id="{CB0D1DB6-677E-4D9E-B79F-9E72ABE5E43D}"/>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F9D10966-B32E-44AE-9722-986A95EBC33C}"/>
              </a:ext>
            </a:extLst>
          </p:cNvPr>
          <p:cNvSpPr>
            <a:spLocks noGrp="1"/>
          </p:cNvSpPr>
          <p:nvPr>
            <p:ph type="sldNum" sz="quarter" idx="11"/>
          </p:nvPr>
        </p:nvSpPr>
        <p:spPr/>
        <p:txBody>
          <a:bodyPr/>
          <a:lstStyle/>
          <a:p>
            <a:pPr>
              <a:defRPr/>
            </a:pPr>
            <a:r>
              <a:rPr lang="en-US" dirty="0"/>
              <a:t>Slide </a:t>
            </a:r>
            <a:fld id="{A413A2F6-7BFD-463C-B63A-922040FAF32C}" type="slidenum">
              <a:rPr lang="en-US" smtClean="0"/>
              <a:pPr>
                <a:defRPr/>
              </a:pPr>
              <a:t>20</a:t>
            </a:fld>
            <a:endParaRPr lang="en-US" dirty="0"/>
          </a:p>
        </p:txBody>
      </p:sp>
    </p:spTree>
    <p:extLst>
      <p:ext uri="{BB962C8B-B14F-4D97-AF65-F5344CB8AC3E}">
        <p14:creationId xmlns:p14="http://schemas.microsoft.com/office/powerpoint/2010/main" val="8499835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2"/>
          <p:cNvSpPr>
            <a:spLocks noGrp="1"/>
          </p:cNvSpPr>
          <p:nvPr>
            <p:ph type="ftr" sz="quarter" idx="10"/>
          </p:nvPr>
        </p:nvSpPr>
        <p:spPr>
          <a:noFill/>
        </p:spPr>
        <p:txBody>
          <a:bodyPr/>
          <a:lstStyle/>
          <a:p>
            <a:r>
              <a:rPr lang="en-US" dirty="0"/>
              <a:t>©SoftMoore Consulting</a:t>
            </a:r>
          </a:p>
        </p:txBody>
      </p:sp>
      <p:sp>
        <p:nvSpPr>
          <p:cNvPr id="11267" name="Slide Number Placeholder 3"/>
          <p:cNvSpPr>
            <a:spLocks noGrp="1"/>
          </p:cNvSpPr>
          <p:nvPr>
            <p:ph type="sldNum" sz="quarter" idx="11"/>
          </p:nvPr>
        </p:nvSpPr>
        <p:spPr>
          <a:noFill/>
        </p:spPr>
        <p:txBody>
          <a:bodyPr/>
          <a:lstStyle/>
          <a:p>
            <a:r>
              <a:rPr lang="en-US" dirty="0"/>
              <a:t>Slide </a:t>
            </a:r>
            <a:fld id="{CBE60CEC-B1EA-4690-9C7B-982C9BE6BA91}" type="slidenum">
              <a:rPr lang="en-US" smtClean="0"/>
              <a:pPr/>
              <a:t>21</a:t>
            </a:fld>
            <a:endParaRPr lang="en-US" dirty="0"/>
          </a:p>
        </p:txBody>
      </p:sp>
      <p:sp>
        <p:nvSpPr>
          <p:cNvPr id="11268" name="Rectangle 2"/>
          <p:cNvSpPr>
            <a:spLocks noGrp="1" noChangeArrowheads="1"/>
          </p:cNvSpPr>
          <p:nvPr>
            <p:ph type="title"/>
          </p:nvPr>
        </p:nvSpPr>
        <p:spPr/>
        <p:txBody>
          <a:bodyPr/>
          <a:lstStyle/>
          <a:p>
            <a:r>
              <a:rPr lang="en-US" b="1" dirty="0"/>
              <a:t>Partial</a:t>
            </a:r>
            <a:r>
              <a:rPr lang="en-US" dirty="0"/>
              <a:t> AST Inheritance Diagram</a:t>
            </a:r>
            <a:br>
              <a:rPr lang="en-US" dirty="0"/>
            </a:br>
            <a:r>
              <a:rPr lang="en-US" dirty="0"/>
              <a:t>for the Language CPRL</a:t>
            </a:r>
          </a:p>
        </p:txBody>
      </p:sp>
      <p:grpSp>
        <p:nvGrpSpPr>
          <p:cNvPr id="3" name="Group 2"/>
          <p:cNvGrpSpPr/>
          <p:nvPr/>
        </p:nvGrpSpPr>
        <p:grpSpPr>
          <a:xfrm>
            <a:off x="91440" y="1790785"/>
            <a:ext cx="8961120" cy="3467015"/>
            <a:chOff x="134366" y="1752600"/>
            <a:chExt cx="8978210" cy="3467015"/>
          </a:xfrm>
        </p:grpSpPr>
        <p:sp>
          <p:nvSpPr>
            <p:cNvPr id="11269" name="Text Box 4"/>
            <p:cNvSpPr txBox="1">
              <a:spLocks noChangeArrowheads="1"/>
            </p:cNvSpPr>
            <p:nvPr/>
          </p:nvSpPr>
          <p:spPr bwMode="auto">
            <a:xfrm>
              <a:off x="4280254" y="1752600"/>
              <a:ext cx="583493"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i="1" dirty="0">
                  <a:latin typeface="+mn-lt"/>
                </a:rPr>
                <a:t>AST</a:t>
              </a:r>
            </a:p>
          </p:txBody>
        </p:sp>
        <p:sp>
          <p:nvSpPr>
            <p:cNvPr id="11270" name="Text Box 5"/>
            <p:cNvSpPr txBox="1">
              <a:spLocks noChangeArrowheads="1"/>
            </p:cNvSpPr>
            <p:nvPr/>
          </p:nvSpPr>
          <p:spPr bwMode="auto">
            <a:xfrm>
              <a:off x="457200" y="2755090"/>
              <a:ext cx="981075" cy="338328"/>
            </a:xfrm>
            <a:prstGeom prst="rect">
              <a:avLst/>
            </a:prstGeom>
            <a:noFill/>
            <a:ln w="12700">
              <a:solidFill>
                <a:schemeClr val="tx1"/>
              </a:solidFill>
              <a:miter lim="800000"/>
              <a:headEnd/>
              <a:tailEnd/>
            </a:ln>
          </p:spPr>
          <p:txBody>
            <a:bodyPr wrap="none" lIns="92075" tIns="46038" rIns="92075" bIns="46038" anchor="ctr"/>
            <a:lstStyle/>
            <a:p>
              <a:pPr>
                <a:spcBef>
                  <a:spcPct val="50000"/>
                </a:spcBef>
              </a:pPr>
              <a:r>
                <a:rPr lang="en-US" sz="1600" dirty="0">
                  <a:latin typeface="+mn-lt"/>
                </a:rPr>
                <a:t>Program</a:t>
              </a:r>
            </a:p>
          </p:txBody>
        </p:sp>
        <p:sp>
          <p:nvSpPr>
            <p:cNvPr id="11271" name="Rectangle 6"/>
            <p:cNvSpPr>
              <a:spLocks noChangeArrowheads="1"/>
            </p:cNvSpPr>
            <p:nvPr/>
          </p:nvSpPr>
          <p:spPr bwMode="auto">
            <a:xfrm>
              <a:off x="1902711" y="2754656"/>
              <a:ext cx="1221489" cy="339196"/>
            </a:xfrm>
            <a:prstGeom prst="rect">
              <a:avLst/>
            </a:prstGeom>
            <a:noFill/>
            <a:ln w="12700">
              <a:solidFill>
                <a:schemeClr val="tx1"/>
              </a:solidFill>
              <a:miter lim="800000"/>
              <a:headEnd/>
              <a:tailEnd/>
            </a:ln>
          </p:spPr>
          <p:txBody>
            <a:bodyPr wrap="none" lIns="92075" tIns="46038" rIns="92075" bIns="46038" anchor="ctr">
              <a:spAutoFit/>
            </a:bodyPr>
            <a:lstStyle/>
            <a:p>
              <a:r>
                <a:rPr lang="en-US" sz="1600" i="1" dirty="0">
                  <a:latin typeface="+mn-lt"/>
                </a:rPr>
                <a:t>Declaration</a:t>
              </a:r>
            </a:p>
          </p:txBody>
        </p:sp>
        <p:sp>
          <p:nvSpPr>
            <p:cNvPr id="11272" name="Rectangle 7"/>
            <p:cNvSpPr>
              <a:spLocks noChangeArrowheads="1"/>
            </p:cNvSpPr>
            <p:nvPr/>
          </p:nvSpPr>
          <p:spPr bwMode="auto">
            <a:xfrm>
              <a:off x="5013607" y="2754656"/>
              <a:ext cx="1122103" cy="339196"/>
            </a:xfrm>
            <a:prstGeom prst="rect">
              <a:avLst/>
            </a:prstGeom>
            <a:noFill/>
            <a:ln w="12700">
              <a:solidFill>
                <a:schemeClr val="tx1"/>
              </a:solidFill>
              <a:miter lim="800000"/>
              <a:headEnd/>
              <a:tailEnd/>
            </a:ln>
          </p:spPr>
          <p:txBody>
            <a:bodyPr wrap="none" lIns="92075" tIns="46038" rIns="92075" bIns="46038" anchor="ctr">
              <a:spAutoFit/>
            </a:bodyPr>
            <a:lstStyle/>
            <a:p>
              <a:r>
                <a:rPr lang="en-US" sz="1600" i="1" dirty="0">
                  <a:latin typeface="+mn-lt"/>
                </a:rPr>
                <a:t>Statement</a:t>
              </a:r>
            </a:p>
          </p:txBody>
        </p:sp>
        <p:sp>
          <p:nvSpPr>
            <p:cNvPr id="11273" name="Text Box 9"/>
            <p:cNvSpPr txBox="1">
              <a:spLocks noChangeArrowheads="1"/>
            </p:cNvSpPr>
            <p:nvPr/>
          </p:nvSpPr>
          <p:spPr bwMode="auto">
            <a:xfrm>
              <a:off x="134366" y="4880419"/>
              <a:ext cx="1130118"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ConstDecl</a:t>
              </a:r>
            </a:p>
          </p:txBody>
        </p:sp>
        <p:sp>
          <p:nvSpPr>
            <p:cNvPr id="11274" name="Text Box 10"/>
            <p:cNvSpPr txBox="1">
              <a:spLocks noChangeArrowheads="1"/>
            </p:cNvSpPr>
            <p:nvPr/>
          </p:nvSpPr>
          <p:spPr bwMode="auto">
            <a:xfrm>
              <a:off x="1347948" y="4880419"/>
              <a:ext cx="898451"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VarDecl</a:t>
              </a:r>
            </a:p>
          </p:txBody>
        </p:sp>
        <p:sp>
          <p:nvSpPr>
            <p:cNvPr id="11275" name="Text Box 11"/>
            <p:cNvSpPr txBox="1">
              <a:spLocks noChangeArrowheads="1"/>
            </p:cNvSpPr>
            <p:nvPr/>
          </p:nvSpPr>
          <p:spPr bwMode="auto">
            <a:xfrm>
              <a:off x="4704377" y="3834800"/>
              <a:ext cx="724557"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IfStmt</a:t>
              </a:r>
            </a:p>
          </p:txBody>
        </p:sp>
        <p:sp>
          <p:nvSpPr>
            <p:cNvPr id="11276" name="Text Box 12"/>
            <p:cNvSpPr txBox="1">
              <a:spLocks noChangeArrowheads="1"/>
            </p:cNvSpPr>
            <p:nvPr/>
          </p:nvSpPr>
          <p:spPr bwMode="auto">
            <a:xfrm>
              <a:off x="5489822" y="3834800"/>
              <a:ext cx="1064394"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LoopStmt</a:t>
              </a:r>
            </a:p>
          </p:txBody>
        </p:sp>
        <p:sp>
          <p:nvSpPr>
            <p:cNvPr id="11277" name="Rectangle 13"/>
            <p:cNvSpPr>
              <a:spLocks noChangeArrowheads="1"/>
            </p:cNvSpPr>
            <p:nvPr/>
          </p:nvSpPr>
          <p:spPr bwMode="auto">
            <a:xfrm>
              <a:off x="7253880" y="2754656"/>
              <a:ext cx="1199047" cy="339196"/>
            </a:xfrm>
            <a:prstGeom prst="rect">
              <a:avLst/>
            </a:prstGeom>
            <a:noFill/>
            <a:ln w="12700">
              <a:solidFill>
                <a:schemeClr val="tx1"/>
              </a:solidFill>
              <a:miter lim="800000"/>
              <a:headEnd/>
              <a:tailEnd/>
            </a:ln>
          </p:spPr>
          <p:txBody>
            <a:bodyPr wrap="none" lIns="92075" tIns="46038" rIns="92075" bIns="46038" anchor="ctr">
              <a:spAutoFit/>
            </a:bodyPr>
            <a:lstStyle/>
            <a:p>
              <a:r>
                <a:rPr lang="en-US" sz="1600" i="1" dirty="0">
                  <a:latin typeface="+mn-lt"/>
                </a:rPr>
                <a:t>Expression</a:t>
              </a:r>
            </a:p>
          </p:txBody>
        </p:sp>
        <p:sp>
          <p:nvSpPr>
            <p:cNvPr id="11278" name="Text Box 15"/>
            <p:cNvSpPr txBox="1">
              <a:spLocks noChangeArrowheads="1"/>
            </p:cNvSpPr>
            <p:nvPr/>
          </p:nvSpPr>
          <p:spPr bwMode="auto">
            <a:xfrm>
              <a:off x="5925566" y="4880419"/>
              <a:ext cx="1243931"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AddingExpr</a:t>
              </a:r>
            </a:p>
          </p:txBody>
        </p:sp>
        <p:sp>
          <p:nvSpPr>
            <p:cNvPr id="11279" name="Text Box 16"/>
            <p:cNvSpPr txBox="1">
              <a:spLocks noChangeArrowheads="1"/>
            </p:cNvSpPr>
            <p:nvPr/>
          </p:nvSpPr>
          <p:spPr bwMode="auto">
            <a:xfrm>
              <a:off x="7225598" y="4880419"/>
              <a:ext cx="1516442"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RelationalExpr</a:t>
              </a:r>
            </a:p>
          </p:txBody>
        </p:sp>
        <p:cxnSp>
          <p:nvCxnSpPr>
            <p:cNvPr id="11280" name="AutoShape 17"/>
            <p:cNvCxnSpPr>
              <a:cxnSpLocks noChangeShapeType="1"/>
              <a:stCxn id="11270" idx="0"/>
              <a:endCxn id="2" idx="3"/>
            </p:cNvCxnSpPr>
            <p:nvPr/>
          </p:nvCxnSpPr>
          <p:spPr bwMode="auto">
            <a:xfrm rot="5400000" flipH="1" flipV="1">
              <a:off x="2513062" y="696152"/>
              <a:ext cx="493615" cy="3624262"/>
            </a:xfrm>
            <a:prstGeom prst="bentConnector3">
              <a:avLst>
                <a:gd name="adj1" fmla="val 50000"/>
              </a:avLst>
            </a:prstGeom>
            <a:noFill/>
            <a:ln w="12700">
              <a:solidFill>
                <a:schemeClr val="tx1"/>
              </a:solidFill>
              <a:miter lim="800000"/>
              <a:headEnd/>
              <a:tailEnd type="none" w="lg" len="lg"/>
            </a:ln>
          </p:spPr>
        </p:cxnSp>
        <p:cxnSp>
          <p:nvCxnSpPr>
            <p:cNvPr id="11281" name="AutoShape 18"/>
            <p:cNvCxnSpPr>
              <a:cxnSpLocks noChangeShapeType="1"/>
              <a:stCxn id="11271" idx="0"/>
              <a:endCxn id="2" idx="3"/>
            </p:cNvCxnSpPr>
            <p:nvPr/>
          </p:nvCxnSpPr>
          <p:spPr bwMode="auto">
            <a:xfrm rot="5400000" flipH="1" flipV="1">
              <a:off x="3296138" y="1478794"/>
              <a:ext cx="493181" cy="2058544"/>
            </a:xfrm>
            <a:prstGeom prst="bentConnector3">
              <a:avLst>
                <a:gd name="adj1" fmla="val 50000"/>
              </a:avLst>
            </a:prstGeom>
            <a:noFill/>
            <a:ln w="12700">
              <a:solidFill>
                <a:schemeClr val="tx1"/>
              </a:solidFill>
              <a:miter lim="800000"/>
              <a:headEnd/>
              <a:tailEnd type="none" w="lg" len="lg"/>
            </a:ln>
          </p:spPr>
        </p:cxnSp>
        <p:cxnSp>
          <p:nvCxnSpPr>
            <p:cNvPr id="11282" name="AutoShape 20"/>
            <p:cNvCxnSpPr>
              <a:cxnSpLocks noChangeShapeType="1"/>
              <a:stCxn id="11272" idx="0"/>
              <a:endCxn id="2" idx="3"/>
            </p:cNvCxnSpPr>
            <p:nvPr/>
          </p:nvCxnSpPr>
          <p:spPr bwMode="auto">
            <a:xfrm rot="16200000" flipV="1">
              <a:off x="4826740" y="2006736"/>
              <a:ext cx="493181" cy="1002659"/>
            </a:xfrm>
            <a:prstGeom prst="bentConnector3">
              <a:avLst>
                <a:gd name="adj1" fmla="val 50000"/>
              </a:avLst>
            </a:prstGeom>
            <a:noFill/>
            <a:ln w="12700">
              <a:solidFill>
                <a:schemeClr val="tx1"/>
              </a:solidFill>
              <a:miter lim="800000"/>
              <a:headEnd/>
              <a:tailEnd type="none" w="lg" len="lg"/>
            </a:ln>
          </p:spPr>
        </p:cxnSp>
        <p:cxnSp>
          <p:nvCxnSpPr>
            <p:cNvPr id="11283" name="AutoShape 21"/>
            <p:cNvCxnSpPr>
              <a:cxnSpLocks noChangeShapeType="1"/>
              <a:stCxn id="11277" idx="0"/>
              <a:endCxn id="2" idx="3"/>
            </p:cNvCxnSpPr>
            <p:nvPr/>
          </p:nvCxnSpPr>
          <p:spPr bwMode="auto">
            <a:xfrm rot="16200000" flipV="1">
              <a:off x="5966113" y="867364"/>
              <a:ext cx="493181" cy="3281403"/>
            </a:xfrm>
            <a:prstGeom prst="bentConnector3">
              <a:avLst>
                <a:gd name="adj1" fmla="val 50000"/>
              </a:avLst>
            </a:prstGeom>
            <a:noFill/>
            <a:ln w="12700">
              <a:solidFill>
                <a:schemeClr val="tx1"/>
              </a:solidFill>
              <a:miter lim="800000"/>
              <a:headEnd/>
              <a:tailEnd type="none" w="sm" len="sm"/>
            </a:ln>
          </p:spPr>
        </p:cxnSp>
        <p:cxnSp>
          <p:nvCxnSpPr>
            <p:cNvPr id="11284" name="AutoShape 22"/>
            <p:cNvCxnSpPr>
              <a:cxnSpLocks noChangeShapeType="1"/>
              <a:stCxn id="39" idx="0"/>
              <a:endCxn id="46" idx="3"/>
            </p:cNvCxnSpPr>
            <p:nvPr/>
          </p:nvCxnSpPr>
          <p:spPr bwMode="auto">
            <a:xfrm rot="5400000" flipH="1" flipV="1">
              <a:off x="1598236" y="2919581"/>
              <a:ext cx="567863" cy="1262576"/>
            </a:xfrm>
            <a:prstGeom prst="bentConnector3">
              <a:avLst>
                <a:gd name="adj1" fmla="val 50000"/>
              </a:avLst>
            </a:prstGeom>
            <a:noFill/>
            <a:ln w="12700">
              <a:solidFill>
                <a:schemeClr val="tx1"/>
              </a:solidFill>
              <a:miter lim="800000"/>
              <a:headEnd/>
              <a:tailEnd type="none" w="lg" len="lg"/>
            </a:ln>
          </p:spPr>
        </p:cxnSp>
        <p:sp>
          <p:nvSpPr>
            <p:cNvPr id="11286" name="Text Box 24"/>
            <p:cNvSpPr txBox="1">
              <a:spLocks noChangeArrowheads="1"/>
            </p:cNvSpPr>
            <p:nvPr/>
          </p:nvSpPr>
          <p:spPr bwMode="auto">
            <a:xfrm>
              <a:off x="7883906" y="3834800"/>
              <a:ext cx="1228670"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ConstValue</a:t>
              </a:r>
            </a:p>
          </p:txBody>
        </p:sp>
        <p:cxnSp>
          <p:nvCxnSpPr>
            <p:cNvPr id="11287" name="AutoShape 25"/>
            <p:cNvCxnSpPr>
              <a:cxnSpLocks noChangeShapeType="1"/>
              <a:stCxn id="11275" idx="0"/>
              <a:endCxn id="47" idx="3"/>
            </p:cNvCxnSpPr>
            <p:nvPr/>
          </p:nvCxnSpPr>
          <p:spPr bwMode="auto">
            <a:xfrm rot="5400000" flipH="1" flipV="1">
              <a:off x="5033921" y="3294063"/>
              <a:ext cx="573473" cy="508003"/>
            </a:xfrm>
            <a:prstGeom prst="bentConnector3">
              <a:avLst>
                <a:gd name="adj1" fmla="val 50000"/>
              </a:avLst>
            </a:prstGeom>
            <a:noFill/>
            <a:ln w="12700">
              <a:solidFill>
                <a:schemeClr val="tx1"/>
              </a:solidFill>
              <a:miter lim="800000"/>
              <a:headEnd/>
              <a:tailEnd type="none" w="lg" len="lg"/>
            </a:ln>
          </p:spPr>
        </p:cxnSp>
        <p:cxnSp>
          <p:nvCxnSpPr>
            <p:cNvPr id="11288" name="AutoShape 26"/>
            <p:cNvCxnSpPr>
              <a:cxnSpLocks noChangeShapeType="1"/>
              <a:stCxn id="11276" idx="0"/>
              <a:endCxn id="47" idx="3"/>
            </p:cNvCxnSpPr>
            <p:nvPr/>
          </p:nvCxnSpPr>
          <p:spPr bwMode="auto">
            <a:xfrm rot="16200000" flipV="1">
              <a:off x="5511603" y="3324383"/>
              <a:ext cx="573473" cy="447361"/>
            </a:xfrm>
            <a:prstGeom prst="bentConnector3">
              <a:avLst>
                <a:gd name="adj1" fmla="val 50000"/>
              </a:avLst>
            </a:prstGeom>
            <a:noFill/>
            <a:ln w="12700">
              <a:solidFill>
                <a:schemeClr val="tx1"/>
              </a:solidFill>
              <a:miter lim="800000"/>
              <a:headEnd/>
              <a:tailEnd type="none" w="lg" len="lg"/>
            </a:ln>
          </p:spPr>
        </p:cxnSp>
        <p:cxnSp>
          <p:nvCxnSpPr>
            <p:cNvPr id="11289" name="AutoShape 27"/>
            <p:cNvCxnSpPr>
              <a:cxnSpLocks noChangeShapeType="1"/>
              <a:stCxn id="11293" idx="0"/>
              <a:endCxn id="48" idx="3"/>
            </p:cNvCxnSpPr>
            <p:nvPr/>
          </p:nvCxnSpPr>
          <p:spPr bwMode="auto">
            <a:xfrm rot="5400000" flipH="1" flipV="1">
              <a:off x="7254461" y="3235857"/>
              <a:ext cx="573473" cy="624415"/>
            </a:xfrm>
            <a:prstGeom prst="bentConnector3">
              <a:avLst>
                <a:gd name="adj1" fmla="val 50000"/>
              </a:avLst>
            </a:prstGeom>
            <a:noFill/>
            <a:ln w="12700">
              <a:solidFill>
                <a:schemeClr val="tx1"/>
              </a:solidFill>
              <a:miter lim="800000"/>
              <a:headEnd/>
              <a:tailEnd type="none" w="lg" len="lg"/>
            </a:ln>
          </p:spPr>
        </p:cxnSp>
        <p:cxnSp>
          <p:nvCxnSpPr>
            <p:cNvPr id="11290" name="AutoShape 28"/>
            <p:cNvCxnSpPr>
              <a:cxnSpLocks noChangeShapeType="1"/>
              <a:stCxn id="11286" idx="0"/>
              <a:endCxn id="48" idx="3"/>
            </p:cNvCxnSpPr>
            <p:nvPr/>
          </p:nvCxnSpPr>
          <p:spPr bwMode="auto">
            <a:xfrm rot="16200000" flipV="1">
              <a:off x="7889087" y="3225645"/>
              <a:ext cx="573473" cy="644837"/>
            </a:xfrm>
            <a:prstGeom prst="bentConnector3">
              <a:avLst>
                <a:gd name="adj1" fmla="val 50000"/>
              </a:avLst>
            </a:prstGeom>
            <a:noFill/>
            <a:ln w="12700">
              <a:solidFill>
                <a:schemeClr val="tx1"/>
              </a:solidFill>
              <a:miter lim="800000"/>
              <a:headEnd/>
              <a:tailEnd type="none" w="lg" len="lg"/>
            </a:ln>
          </p:spPr>
        </p:cxnSp>
        <p:cxnSp>
          <p:nvCxnSpPr>
            <p:cNvPr id="11291" name="AutoShape 29"/>
            <p:cNvCxnSpPr>
              <a:cxnSpLocks noChangeShapeType="1"/>
              <a:stCxn id="11278" idx="0"/>
              <a:endCxn id="49" idx="3"/>
            </p:cNvCxnSpPr>
            <p:nvPr/>
          </p:nvCxnSpPr>
          <p:spPr bwMode="auto">
            <a:xfrm rot="5400000" flipH="1" flipV="1">
              <a:off x="6620529" y="4271960"/>
              <a:ext cx="535462" cy="681457"/>
            </a:xfrm>
            <a:prstGeom prst="bentConnector3">
              <a:avLst>
                <a:gd name="adj1" fmla="val 50000"/>
              </a:avLst>
            </a:prstGeom>
            <a:noFill/>
            <a:ln w="12700">
              <a:solidFill>
                <a:schemeClr val="tx1"/>
              </a:solidFill>
              <a:miter lim="800000"/>
              <a:headEnd/>
              <a:tailEnd type="none" w="lg" len="lg"/>
            </a:ln>
          </p:spPr>
        </p:cxnSp>
        <p:cxnSp>
          <p:nvCxnSpPr>
            <p:cNvPr id="11292" name="AutoShape 30"/>
            <p:cNvCxnSpPr>
              <a:cxnSpLocks noChangeShapeType="1"/>
              <a:stCxn id="11279" idx="0"/>
              <a:endCxn id="49" idx="3"/>
            </p:cNvCxnSpPr>
            <p:nvPr/>
          </p:nvCxnSpPr>
          <p:spPr bwMode="auto">
            <a:xfrm rot="16200000" flipV="1">
              <a:off x="7338673" y="4235273"/>
              <a:ext cx="535462" cy="754830"/>
            </a:xfrm>
            <a:prstGeom prst="bentConnector3">
              <a:avLst>
                <a:gd name="adj1" fmla="val 50000"/>
              </a:avLst>
            </a:prstGeom>
            <a:noFill/>
            <a:ln w="12700">
              <a:solidFill>
                <a:schemeClr val="tx1"/>
              </a:solidFill>
              <a:miter lim="800000"/>
              <a:headEnd/>
              <a:tailEnd type="none" w="lg" len="lg"/>
            </a:ln>
          </p:spPr>
        </p:cxnSp>
        <p:sp>
          <p:nvSpPr>
            <p:cNvPr id="11293" name="Rectangle 14"/>
            <p:cNvSpPr>
              <a:spLocks noChangeArrowheads="1"/>
            </p:cNvSpPr>
            <p:nvPr/>
          </p:nvSpPr>
          <p:spPr bwMode="auto">
            <a:xfrm>
              <a:off x="6635076" y="3834800"/>
              <a:ext cx="1187826" cy="339196"/>
            </a:xfrm>
            <a:prstGeom prst="rect">
              <a:avLst/>
            </a:prstGeom>
            <a:noFill/>
            <a:ln w="12700">
              <a:solidFill>
                <a:schemeClr val="tx1"/>
              </a:solidFill>
              <a:miter lim="800000"/>
              <a:headEnd/>
              <a:tailEnd/>
            </a:ln>
          </p:spPr>
          <p:txBody>
            <a:bodyPr wrap="none" lIns="92075" tIns="46038" rIns="92075" bIns="46038" anchor="ctr">
              <a:spAutoFit/>
            </a:bodyPr>
            <a:lstStyle/>
            <a:p>
              <a:r>
                <a:rPr lang="en-US" sz="1600" i="1" dirty="0">
                  <a:latin typeface="+mn-lt"/>
                </a:rPr>
                <a:t>BinaryExpr</a:t>
              </a:r>
            </a:p>
          </p:txBody>
        </p:sp>
        <p:sp>
          <p:nvSpPr>
            <p:cNvPr id="30" name="Text Box 9"/>
            <p:cNvSpPr txBox="1">
              <a:spLocks noChangeArrowheads="1"/>
            </p:cNvSpPr>
            <p:nvPr/>
          </p:nvSpPr>
          <p:spPr bwMode="auto">
            <a:xfrm>
              <a:off x="2899792" y="3834800"/>
              <a:ext cx="1723229"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i="1" dirty="0">
                  <a:latin typeface="+mn-lt"/>
                </a:rPr>
                <a:t>SubprogramDecl</a:t>
              </a:r>
            </a:p>
          </p:txBody>
        </p:sp>
        <p:cxnSp>
          <p:nvCxnSpPr>
            <p:cNvPr id="32" name="Elbow Connector 31"/>
            <p:cNvCxnSpPr>
              <a:cxnSpLocks/>
              <a:stCxn id="30" idx="0"/>
              <a:endCxn id="46" idx="3"/>
            </p:cNvCxnSpPr>
            <p:nvPr/>
          </p:nvCxnSpPr>
          <p:spPr bwMode="auto">
            <a:xfrm rot="16200000" flipV="1">
              <a:off x="2853500" y="2926893"/>
              <a:ext cx="567863" cy="1247951"/>
            </a:xfrm>
            <a:prstGeom prst="bentConnector3">
              <a:avLst>
                <a:gd name="adj1" fmla="val 50000"/>
              </a:avLst>
            </a:prstGeom>
            <a:noFill/>
            <a:ln w="12700">
              <a:solidFill>
                <a:schemeClr val="tx1"/>
              </a:solidFill>
              <a:miter lim="800000"/>
              <a:headEnd/>
              <a:tailEnd type="none" w="lg" len="lg"/>
            </a:ln>
          </p:spPr>
        </p:cxnSp>
        <p:sp>
          <p:nvSpPr>
            <p:cNvPr id="33" name="Text Box 9"/>
            <p:cNvSpPr txBox="1">
              <a:spLocks noChangeArrowheads="1"/>
            </p:cNvSpPr>
            <p:nvPr/>
          </p:nvSpPr>
          <p:spPr bwMode="auto">
            <a:xfrm>
              <a:off x="2329863" y="4880419"/>
              <a:ext cx="1380186"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FunctionDecl</a:t>
              </a:r>
            </a:p>
          </p:txBody>
        </p:sp>
        <p:sp>
          <p:nvSpPr>
            <p:cNvPr id="34" name="Text Box 9"/>
            <p:cNvSpPr txBox="1">
              <a:spLocks noChangeArrowheads="1"/>
            </p:cNvSpPr>
            <p:nvPr/>
          </p:nvSpPr>
          <p:spPr bwMode="auto">
            <a:xfrm>
              <a:off x="3793514" y="4880419"/>
              <a:ext cx="1540486"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ProcedureDecl</a:t>
              </a:r>
            </a:p>
          </p:txBody>
        </p:sp>
        <p:cxnSp>
          <p:nvCxnSpPr>
            <p:cNvPr id="36" name="Elbow Connector 35"/>
            <p:cNvCxnSpPr>
              <a:cxnSpLocks/>
              <a:stCxn id="33" idx="0"/>
              <a:endCxn id="50" idx="3"/>
            </p:cNvCxnSpPr>
            <p:nvPr/>
          </p:nvCxnSpPr>
          <p:spPr bwMode="auto">
            <a:xfrm rot="5400000" flipH="1" flipV="1">
              <a:off x="3126241" y="4245254"/>
              <a:ext cx="528880" cy="741450"/>
            </a:xfrm>
            <a:prstGeom prst="bentConnector3">
              <a:avLst>
                <a:gd name="adj1" fmla="val 50000"/>
              </a:avLst>
            </a:prstGeom>
            <a:noFill/>
            <a:ln w="12700">
              <a:solidFill>
                <a:schemeClr val="tx1"/>
              </a:solidFill>
              <a:miter lim="800000"/>
              <a:headEnd/>
              <a:tailEnd type="none" w="lg" len="lg"/>
            </a:ln>
          </p:spPr>
        </p:cxnSp>
        <p:cxnSp>
          <p:nvCxnSpPr>
            <p:cNvPr id="38" name="Elbow Connector 37"/>
            <p:cNvCxnSpPr>
              <a:cxnSpLocks/>
              <a:stCxn id="34" idx="0"/>
              <a:endCxn id="50" idx="3"/>
            </p:cNvCxnSpPr>
            <p:nvPr/>
          </p:nvCxnSpPr>
          <p:spPr bwMode="auto">
            <a:xfrm rot="16200000" flipV="1">
              <a:off x="3898142" y="4214803"/>
              <a:ext cx="528880" cy="802351"/>
            </a:xfrm>
            <a:prstGeom prst="bentConnector3">
              <a:avLst>
                <a:gd name="adj1" fmla="val 50000"/>
              </a:avLst>
            </a:prstGeom>
            <a:noFill/>
            <a:ln w="12700">
              <a:solidFill>
                <a:schemeClr val="tx1"/>
              </a:solidFill>
              <a:miter lim="800000"/>
              <a:headEnd/>
              <a:tailEnd type="none" w="lg" len="lg"/>
            </a:ln>
          </p:spPr>
        </p:cxnSp>
        <p:sp>
          <p:nvSpPr>
            <p:cNvPr id="39" name="Text Box 9"/>
            <p:cNvSpPr txBox="1">
              <a:spLocks noChangeArrowheads="1"/>
            </p:cNvSpPr>
            <p:nvPr/>
          </p:nvSpPr>
          <p:spPr bwMode="auto">
            <a:xfrm>
              <a:off x="714675" y="3834800"/>
              <a:ext cx="1072409"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i="1" dirty="0">
                  <a:latin typeface="+mn-lt"/>
                </a:rPr>
                <a:t>InitialDecl</a:t>
              </a:r>
            </a:p>
          </p:txBody>
        </p:sp>
        <p:cxnSp>
          <p:nvCxnSpPr>
            <p:cNvPr id="43" name="Elbow Connector 42"/>
            <p:cNvCxnSpPr>
              <a:cxnSpLocks/>
              <a:stCxn id="11273" idx="0"/>
              <a:endCxn id="51" idx="3"/>
            </p:cNvCxnSpPr>
            <p:nvPr/>
          </p:nvCxnSpPr>
          <p:spPr bwMode="auto">
            <a:xfrm rot="5400000" flipH="1" flipV="1">
              <a:off x="713622" y="4343162"/>
              <a:ext cx="523060" cy="551454"/>
            </a:xfrm>
            <a:prstGeom prst="bentConnector3">
              <a:avLst>
                <a:gd name="adj1" fmla="val 50000"/>
              </a:avLst>
            </a:prstGeom>
            <a:noFill/>
            <a:ln w="12700">
              <a:solidFill>
                <a:schemeClr val="tx1"/>
              </a:solidFill>
              <a:miter lim="800000"/>
              <a:headEnd/>
              <a:tailEnd type="none" w="lg" len="lg"/>
            </a:ln>
          </p:spPr>
        </p:cxnSp>
        <p:cxnSp>
          <p:nvCxnSpPr>
            <p:cNvPr id="45" name="Elbow Connector 44"/>
            <p:cNvCxnSpPr>
              <a:cxnSpLocks/>
              <a:stCxn id="11274" idx="0"/>
              <a:endCxn id="51" idx="3"/>
            </p:cNvCxnSpPr>
            <p:nvPr/>
          </p:nvCxnSpPr>
          <p:spPr bwMode="auto">
            <a:xfrm rot="16200000" flipV="1">
              <a:off x="1262497" y="4345741"/>
              <a:ext cx="523060" cy="546295"/>
            </a:xfrm>
            <a:prstGeom prst="bentConnector3">
              <a:avLst>
                <a:gd name="adj1" fmla="val 50000"/>
              </a:avLst>
            </a:prstGeom>
            <a:noFill/>
            <a:ln w="12700">
              <a:solidFill>
                <a:schemeClr val="tx1"/>
              </a:solidFill>
              <a:miter lim="800000"/>
              <a:headEnd/>
              <a:tailEnd type="none" w="lg" len="lg"/>
            </a:ln>
          </p:spPr>
        </p:cxnSp>
        <p:sp>
          <p:nvSpPr>
            <p:cNvPr id="2" name="Isosceles Triangle 1"/>
            <p:cNvSpPr/>
            <p:nvPr/>
          </p:nvSpPr>
          <p:spPr bwMode="auto">
            <a:xfrm>
              <a:off x="4489704" y="2096883"/>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46" name="Isosceles Triangle 45"/>
            <p:cNvSpPr/>
            <p:nvPr/>
          </p:nvSpPr>
          <p:spPr bwMode="auto">
            <a:xfrm>
              <a:off x="2431159" y="3102345"/>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47" name="Isosceles Triangle 46"/>
            <p:cNvSpPr/>
            <p:nvPr/>
          </p:nvSpPr>
          <p:spPr bwMode="auto">
            <a:xfrm>
              <a:off x="5492362" y="3096735"/>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48" name="Isosceles Triangle 47"/>
            <p:cNvSpPr/>
            <p:nvPr/>
          </p:nvSpPr>
          <p:spPr bwMode="auto">
            <a:xfrm>
              <a:off x="7771108" y="3096735"/>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49" name="Isosceles Triangle 48"/>
            <p:cNvSpPr/>
            <p:nvPr/>
          </p:nvSpPr>
          <p:spPr bwMode="auto">
            <a:xfrm>
              <a:off x="7146693" y="4180365"/>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50" name="Isosceles Triangle 49"/>
            <p:cNvSpPr/>
            <p:nvPr/>
          </p:nvSpPr>
          <p:spPr bwMode="auto">
            <a:xfrm>
              <a:off x="3679110" y="4186947"/>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51" name="Isosceles Triangle 50"/>
            <p:cNvSpPr/>
            <p:nvPr/>
          </p:nvSpPr>
          <p:spPr bwMode="auto">
            <a:xfrm>
              <a:off x="1168583" y="4192767"/>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grpSp>
      <p:sp>
        <p:nvSpPr>
          <p:cNvPr id="23" name="TextBox 22"/>
          <p:cNvSpPr txBox="1"/>
          <p:nvPr/>
        </p:nvSpPr>
        <p:spPr>
          <a:xfrm>
            <a:off x="1752959" y="5638800"/>
            <a:ext cx="5638083" cy="400110"/>
          </a:xfrm>
          <a:prstGeom prst="rect">
            <a:avLst/>
          </a:prstGeom>
          <a:noFill/>
        </p:spPr>
        <p:txBody>
          <a:bodyPr wrap="none" rtlCol="0">
            <a:spAutoFit/>
          </a:bodyPr>
          <a:lstStyle/>
          <a:p>
            <a:r>
              <a:rPr lang="en-US" sz="2000" dirty="0"/>
              <a:t>(names for abstract classes are shown in italics)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3"/>
          <p:cNvSpPr>
            <a:spLocks noGrp="1"/>
          </p:cNvSpPr>
          <p:nvPr>
            <p:ph type="ftr" sz="quarter" idx="10"/>
          </p:nvPr>
        </p:nvSpPr>
        <p:spPr>
          <a:noFill/>
        </p:spPr>
        <p:txBody>
          <a:bodyPr/>
          <a:lstStyle/>
          <a:p>
            <a:r>
              <a:rPr lang="en-US" dirty="0"/>
              <a:t>©SoftMoore Consulting</a:t>
            </a:r>
          </a:p>
        </p:txBody>
      </p:sp>
      <p:sp>
        <p:nvSpPr>
          <p:cNvPr id="12291" name="Slide Number Placeholder 4"/>
          <p:cNvSpPr>
            <a:spLocks noGrp="1"/>
          </p:cNvSpPr>
          <p:nvPr>
            <p:ph type="sldNum" sz="quarter" idx="11"/>
          </p:nvPr>
        </p:nvSpPr>
        <p:spPr>
          <a:noFill/>
        </p:spPr>
        <p:txBody>
          <a:bodyPr/>
          <a:lstStyle/>
          <a:p>
            <a:r>
              <a:rPr lang="en-US" dirty="0"/>
              <a:t>Slide </a:t>
            </a:r>
            <a:fld id="{A35AF84A-A53B-422F-87B6-7154F63E5C30}" type="slidenum">
              <a:rPr lang="en-US" smtClean="0"/>
              <a:pPr/>
              <a:t>22</a:t>
            </a:fld>
            <a:endParaRPr lang="en-US" dirty="0"/>
          </a:p>
        </p:txBody>
      </p:sp>
      <p:sp>
        <p:nvSpPr>
          <p:cNvPr id="12292" name="Rectangle 2"/>
          <p:cNvSpPr>
            <a:spLocks noGrp="1" noChangeArrowheads="1"/>
          </p:cNvSpPr>
          <p:nvPr>
            <p:ph type="title"/>
          </p:nvPr>
        </p:nvSpPr>
        <p:spPr/>
        <p:txBody>
          <a:bodyPr/>
          <a:lstStyle/>
          <a:p>
            <a:r>
              <a:rPr lang="en-US" dirty="0"/>
              <a:t>Language Constraints</a:t>
            </a:r>
            <a:br>
              <a:rPr lang="en-US" dirty="0"/>
            </a:br>
            <a:r>
              <a:rPr lang="en-US" dirty="0"/>
              <a:t>Associated With Identifiers</a:t>
            </a:r>
          </a:p>
        </p:txBody>
      </p:sp>
      <p:sp>
        <p:nvSpPr>
          <p:cNvPr id="12293" name="Rectangle 3"/>
          <p:cNvSpPr>
            <a:spLocks noGrp="1" noChangeArrowheads="1"/>
          </p:cNvSpPr>
          <p:nvPr>
            <p:ph type="body" idx="1"/>
          </p:nvPr>
        </p:nvSpPr>
        <p:spPr>
          <a:xfrm>
            <a:off x="458788" y="1363663"/>
            <a:ext cx="8226425" cy="4935537"/>
          </a:xfrm>
        </p:spPr>
        <p:txBody>
          <a:bodyPr/>
          <a:lstStyle/>
          <a:p>
            <a:r>
              <a:rPr lang="en-US" dirty="0"/>
              <a:t>A parser built using only the set of parsing rules will not reject programs that violate certain language constraints.</a:t>
            </a:r>
          </a:p>
          <a:p>
            <a:pPr lvl="1"/>
            <a:r>
              <a:rPr lang="en-US" dirty="0"/>
              <a:t>For an assignment statement, the variable on the left side of the assignment symbol and the expression on the right side must have assignment compatible types.</a:t>
            </a:r>
          </a:p>
          <a:p>
            <a:pPr lvl="1"/>
            <a:r>
              <a:rPr lang="en-US" dirty="0"/>
              <a:t>For an </a:t>
            </a:r>
            <a:r>
              <a:rPr lang="en-US" dirty="0">
                <a:latin typeface="Consolas" panose="020B0609020204030204" pitchFamily="49" charset="0"/>
              </a:rPr>
              <a:t>if</a:t>
            </a:r>
            <a:r>
              <a:rPr lang="en-US" dirty="0"/>
              <a:t> statement, the expression following keyword if must have type </a:t>
            </a:r>
            <a:r>
              <a:rPr lang="en-US" dirty="0">
                <a:latin typeface="Consolas" panose="020B0609020204030204" pitchFamily="49" charset="0"/>
              </a:rPr>
              <a:t>Boolean</a:t>
            </a:r>
            <a:r>
              <a:rPr lang="en-US" dirty="0"/>
              <a:t>.</a:t>
            </a:r>
          </a:p>
          <a:p>
            <a:r>
              <a:rPr lang="en-US" dirty="0"/>
              <a:t>Examples: Valid syntax but not valid with respect to contextual constraints</a:t>
            </a:r>
            <a:endParaRPr lang="en-US" sz="1800" dirty="0">
              <a:latin typeface="Consolas" pitchFamily="49" charset="0"/>
            </a:endParaRPr>
          </a:p>
        </p:txBody>
      </p:sp>
      <p:grpSp>
        <p:nvGrpSpPr>
          <p:cNvPr id="2" name="Group 1">
            <a:extLst>
              <a:ext uri="{FF2B5EF4-FFF2-40B4-BE49-F238E27FC236}">
                <a16:creationId xmlns:a16="http://schemas.microsoft.com/office/drawing/2014/main" id="{7B7CDB30-5A50-9131-E1D1-30E52305F0B9}"/>
              </a:ext>
            </a:extLst>
          </p:cNvPr>
          <p:cNvGrpSpPr/>
          <p:nvPr/>
        </p:nvGrpSpPr>
        <p:grpSpPr>
          <a:xfrm>
            <a:off x="1371600" y="4724400"/>
            <a:ext cx="5488744" cy="1529266"/>
            <a:chOff x="1603550" y="4572000"/>
            <a:chExt cx="5488744" cy="1529266"/>
          </a:xfrm>
        </p:grpSpPr>
        <p:sp>
          <p:nvSpPr>
            <p:cNvPr id="12294" name="Rectangle 11"/>
            <p:cNvSpPr>
              <a:spLocks noChangeArrowheads="1"/>
            </p:cNvSpPr>
            <p:nvPr/>
          </p:nvSpPr>
          <p:spPr bwMode="auto">
            <a:xfrm>
              <a:off x="1603550" y="4572000"/>
              <a:ext cx="2212144" cy="1529266"/>
            </a:xfrm>
            <a:prstGeom prst="rect">
              <a:avLst/>
            </a:prstGeom>
            <a:noFill/>
            <a:ln w="9525">
              <a:noFill/>
              <a:miter lim="800000"/>
              <a:headEnd/>
              <a:tailEnd/>
            </a:ln>
          </p:spPr>
          <p:txBody>
            <a:bodyPr wrap="none" lIns="92075" tIns="46038" rIns="92075" bIns="46038">
              <a:spAutoFit/>
            </a:bodyPr>
            <a:lstStyle/>
            <a:p>
              <a:pPr algn="l" eaLnBrk="1" hangingPunct="1">
                <a:spcBef>
                  <a:spcPts val="100"/>
                </a:spcBef>
              </a:pPr>
              <a:r>
                <a:rPr lang="en-US" sz="1800" dirty="0">
                  <a:latin typeface="Consolas" pitchFamily="49" charset="0"/>
                </a:rPr>
                <a:t>var x : Integer;</a:t>
              </a:r>
            </a:p>
            <a:p>
              <a:pPr algn="l" eaLnBrk="1" hangingPunct="1">
                <a:spcBef>
                  <a:spcPts val="100"/>
                </a:spcBef>
              </a:pPr>
              <a:r>
                <a:rPr lang="en-US" sz="1800" dirty="0">
                  <a:latin typeface="Consolas" pitchFamily="49" charset="0"/>
                </a:rPr>
                <a:t>proc main()</a:t>
              </a:r>
            </a:p>
            <a:p>
              <a:pPr algn="l" eaLnBrk="1" hangingPunct="1">
                <a:spcBef>
                  <a:spcPts val="100"/>
                </a:spcBef>
              </a:pPr>
              <a:r>
                <a:rPr lang="en-US" sz="1800" dirty="0">
                  <a:latin typeface="Consolas" pitchFamily="49" charset="0"/>
                </a:rPr>
                <a:t>  {</a:t>
              </a:r>
            </a:p>
            <a:p>
              <a:pPr algn="l" eaLnBrk="1" hangingPunct="1">
                <a:spcBef>
                  <a:spcPts val="100"/>
                </a:spcBef>
              </a:pPr>
              <a:r>
                <a:rPr lang="en-US" sz="1800" dirty="0">
                  <a:latin typeface="Consolas" pitchFamily="49" charset="0"/>
                </a:rPr>
                <a:t>    y := 5;</a:t>
              </a:r>
            </a:p>
            <a:p>
              <a:pPr algn="l" eaLnBrk="1" hangingPunct="1">
                <a:spcBef>
                  <a:spcPts val="100"/>
                </a:spcBef>
              </a:pPr>
              <a:r>
                <a:rPr lang="en-US" sz="1800" dirty="0">
                  <a:latin typeface="Consolas" pitchFamily="49" charset="0"/>
                </a:rPr>
                <a:t>  }</a:t>
              </a:r>
            </a:p>
          </p:txBody>
        </p:sp>
        <p:sp>
          <p:nvSpPr>
            <p:cNvPr id="12295" name="Rectangle 12"/>
            <p:cNvSpPr>
              <a:spLocks noChangeArrowheads="1"/>
            </p:cNvSpPr>
            <p:nvPr/>
          </p:nvSpPr>
          <p:spPr bwMode="auto">
            <a:xfrm>
              <a:off x="5260061" y="4572000"/>
              <a:ext cx="1832233" cy="1529266"/>
            </a:xfrm>
            <a:prstGeom prst="rect">
              <a:avLst/>
            </a:prstGeom>
            <a:noFill/>
            <a:ln w="9525">
              <a:noFill/>
              <a:miter lim="800000"/>
              <a:headEnd/>
              <a:tailEnd/>
            </a:ln>
          </p:spPr>
          <p:txBody>
            <a:bodyPr wrap="none" lIns="92075" tIns="46038" rIns="92075" bIns="46038">
              <a:spAutoFit/>
            </a:bodyPr>
            <a:lstStyle/>
            <a:p>
              <a:pPr algn="l" eaLnBrk="1" hangingPunct="1">
                <a:spcBef>
                  <a:spcPts val="100"/>
                </a:spcBef>
              </a:pPr>
              <a:r>
                <a:rPr lang="en-US" sz="1800" dirty="0">
                  <a:latin typeface="Consolas" pitchFamily="49" charset="0"/>
                </a:rPr>
                <a:t>var c : Char;</a:t>
              </a:r>
            </a:p>
            <a:p>
              <a:pPr algn="l" eaLnBrk="1" hangingPunct="1">
                <a:spcBef>
                  <a:spcPts val="100"/>
                </a:spcBef>
              </a:pPr>
              <a:r>
                <a:rPr lang="en-US" sz="1800" dirty="0">
                  <a:latin typeface="Consolas" pitchFamily="49" charset="0"/>
                </a:rPr>
                <a:t>proc main()</a:t>
              </a:r>
            </a:p>
            <a:p>
              <a:pPr algn="l" eaLnBrk="1" hangingPunct="1">
                <a:spcBef>
                  <a:spcPts val="100"/>
                </a:spcBef>
              </a:pPr>
              <a:r>
                <a:rPr lang="en-US" sz="1800" dirty="0">
                  <a:latin typeface="Consolas" pitchFamily="49" charset="0"/>
                </a:rPr>
                <a:t>  {</a:t>
              </a:r>
            </a:p>
            <a:p>
              <a:pPr algn="l" eaLnBrk="1" hangingPunct="1">
                <a:spcBef>
                  <a:spcPts val="100"/>
                </a:spcBef>
              </a:pPr>
              <a:r>
                <a:rPr lang="en-US" sz="1800" dirty="0">
                  <a:latin typeface="Consolas" pitchFamily="49" charset="0"/>
                </a:rPr>
                <a:t>    c := -3;</a:t>
              </a:r>
            </a:p>
            <a:p>
              <a:pPr algn="l" eaLnBrk="1" hangingPunct="1">
                <a:spcBef>
                  <a:spcPts val="100"/>
                </a:spcBef>
              </a:pPr>
              <a:r>
                <a:rPr lang="en-US" sz="1800" dirty="0">
                  <a:latin typeface="Consolas" pitchFamily="49" charset="0"/>
                </a:rPr>
                <a:t>  }</a:t>
              </a: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p:cNvSpPr>
            <a:spLocks noGrp="1"/>
          </p:cNvSpPr>
          <p:nvPr>
            <p:ph type="ftr" sz="quarter" idx="10"/>
          </p:nvPr>
        </p:nvSpPr>
        <p:spPr>
          <a:noFill/>
        </p:spPr>
        <p:txBody>
          <a:bodyPr/>
          <a:lstStyle/>
          <a:p>
            <a:r>
              <a:rPr lang="en-US" dirty="0"/>
              <a:t>©SoftMoore Consulting</a:t>
            </a:r>
          </a:p>
        </p:txBody>
      </p:sp>
      <p:sp>
        <p:nvSpPr>
          <p:cNvPr id="13315" name="Slide Number Placeholder 4"/>
          <p:cNvSpPr>
            <a:spLocks noGrp="1"/>
          </p:cNvSpPr>
          <p:nvPr>
            <p:ph type="sldNum" sz="quarter" idx="11"/>
          </p:nvPr>
        </p:nvSpPr>
        <p:spPr>
          <a:noFill/>
        </p:spPr>
        <p:txBody>
          <a:bodyPr/>
          <a:lstStyle/>
          <a:p>
            <a:r>
              <a:rPr lang="en-US" dirty="0"/>
              <a:t>Slide </a:t>
            </a:r>
            <a:fld id="{5036A884-F706-490A-BA58-22ACD91F3BF7}" type="slidenum">
              <a:rPr lang="en-US" smtClean="0"/>
              <a:pPr/>
              <a:t>23</a:t>
            </a:fld>
            <a:endParaRPr lang="en-US" dirty="0"/>
          </a:p>
        </p:txBody>
      </p:sp>
      <p:sp>
        <p:nvSpPr>
          <p:cNvPr id="13316" name="Rectangle 2"/>
          <p:cNvSpPr>
            <a:spLocks noGrp="1" noChangeArrowheads="1"/>
          </p:cNvSpPr>
          <p:nvPr>
            <p:ph type="title"/>
          </p:nvPr>
        </p:nvSpPr>
        <p:spPr/>
        <p:txBody>
          <a:bodyPr/>
          <a:lstStyle/>
          <a:p>
            <a:r>
              <a:rPr lang="en-US" dirty="0"/>
              <a:t>Class </a:t>
            </a:r>
            <a:r>
              <a:rPr lang="en-US" dirty="0">
                <a:latin typeface="Consolas" pitchFamily="49" charset="0"/>
              </a:rPr>
              <a:t>Scope</a:t>
            </a:r>
            <a:endParaRPr lang="en-US" dirty="0">
              <a:latin typeface="Consolas" pitchFamily="49" charset="0"/>
              <a:cs typeface="Consolas" pitchFamily="49" charset="0"/>
            </a:endParaRPr>
          </a:p>
        </p:txBody>
      </p:sp>
      <p:sp>
        <p:nvSpPr>
          <p:cNvPr id="13317" name="Rectangle 3"/>
          <p:cNvSpPr>
            <a:spLocks noGrp="1" noChangeArrowheads="1"/>
          </p:cNvSpPr>
          <p:nvPr>
            <p:ph type="body" idx="1"/>
          </p:nvPr>
        </p:nvSpPr>
        <p:spPr/>
        <p:txBody>
          <a:bodyPr/>
          <a:lstStyle/>
          <a:p>
            <a:r>
              <a:rPr lang="en-US" dirty="0"/>
              <a:t>We will modify class </a:t>
            </a:r>
            <a:r>
              <a:rPr lang="en-US" dirty="0">
                <a:latin typeface="Consolas" pitchFamily="49" charset="0"/>
              </a:rPr>
              <a:t>Scope</a:t>
            </a:r>
            <a:r>
              <a:rPr lang="en-US" dirty="0"/>
              <a:t> to help track not simply the general category of identifiers that have been declared but their complete declarations.</a:t>
            </a:r>
          </a:p>
          <a:p>
            <a:r>
              <a:rPr lang="en-US" dirty="0"/>
              <a:t>Class </a:t>
            </a:r>
            <a:r>
              <a:rPr lang="en-US" dirty="0">
                <a:latin typeface="Consolas" panose="020B0609020204030204" pitchFamily="49" charset="0"/>
              </a:rPr>
              <a:t>Scope</a:t>
            </a:r>
            <a:r>
              <a:rPr lang="en-US" dirty="0"/>
              <a:t> will now map type </a:t>
            </a:r>
            <a:r>
              <a:rPr lang="en-US" dirty="0">
                <a:latin typeface="Consolas" panose="020B0609020204030204" pitchFamily="49" charset="0"/>
              </a:rPr>
              <a:t>String</a:t>
            </a:r>
            <a:r>
              <a:rPr lang="en-US" dirty="0"/>
              <a:t> (identifier name) to type </a:t>
            </a:r>
            <a:r>
              <a:rPr lang="en-US" dirty="0">
                <a:latin typeface="Consolas" panose="020B0609020204030204" pitchFamily="49" charset="0"/>
              </a:rPr>
              <a:t>Declaration</a:t>
            </a:r>
            <a:r>
              <a:rPr lang="en-US" dirty="0"/>
              <a:t>.</a:t>
            </a:r>
          </a:p>
          <a:p>
            <a:r>
              <a:rPr lang="en-US" dirty="0"/>
              <a:t>Class </a:t>
            </a:r>
            <a:r>
              <a:rPr lang="en-US" dirty="0">
                <a:latin typeface="Consolas" pitchFamily="49" charset="0"/>
                <a:cs typeface="Consolas" pitchFamily="49" charset="0"/>
              </a:rPr>
              <a:t>Declaration</a:t>
            </a:r>
            <a:r>
              <a:rPr lang="en-US" dirty="0"/>
              <a:t> is part of the AST hierarchy.  A declaration object contains a reference to the identifier token and information about its type.  We will use different subclasses of </a:t>
            </a:r>
            <a:r>
              <a:rPr lang="en-US" dirty="0">
                <a:latin typeface="Consolas" pitchFamily="49" charset="0"/>
                <a:cs typeface="Consolas" pitchFamily="49" charset="0"/>
              </a:rPr>
              <a:t>Declaration</a:t>
            </a:r>
            <a:r>
              <a:rPr lang="en-US" dirty="0"/>
              <a:t> for kinds of declarations; e.g., </a:t>
            </a:r>
            <a:r>
              <a:rPr lang="en-US" dirty="0">
                <a:latin typeface="Consolas" panose="020B0609020204030204" pitchFamily="49" charset="0"/>
              </a:rPr>
              <a:t>ConstDecl</a:t>
            </a:r>
            <a:r>
              <a:rPr lang="en-US" dirty="0"/>
              <a:t>, </a:t>
            </a:r>
            <a:r>
              <a:rPr lang="en-US" dirty="0">
                <a:latin typeface="Consolas" panose="020B0609020204030204" pitchFamily="49" charset="0"/>
              </a:rPr>
              <a:t>VarDecl</a:t>
            </a:r>
            <a:r>
              <a:rPr lang="en-US" dirty="0"/>
              <a:t>, </a:t>
            </a:r>
            <a:r>
              <a:rPr lang="en-US" dirty="0">
                <a:latin typeface="Consolas" panose="020B0609020204030204" pitchFamily="49" charset="0"/>
              </a:rPr>
              <a:t>ProcedureDecl</a:t>
            </a:r>
            <a:r>
              <a:rPr lang="en-US" dirty="0"/>
              <a:t>, etc.</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900" dirty="0"/>
              <a:t>Property/Selected Methods in</a:t>
            </a:r>
            <a:br>
              <a:rPr lang="en-US" sz="2900" dirty="0"/>
            </a:br>
            <a:r>
              <a:rPr lang="en-US" sz="2900" dirty="0"/>
              <a:t>Class </a:t>
            </a:r>
            <a:r>
              <a:rPr lang="en-US" sz="2900" dirty="0">
                <a:latin typeface="Consolas" pitchFamily="49" charset="0"/>
                <a:cs typeface="Consolas" pitchFamily="49" charset="0"/>
              </a:rPr>
              <a:t>IdTable</a:t>
            </a:r>
            <a:endParaRPr lang="en-US" sz="2900" dirty="0"/>
          </a:p>
        </p:txBody>
      </p:sp>
      <p:sp>
        <p:nvSpPr>
          <p:cNvPr id="3" name="Content Placeholder 2"/>
          <p:cNvSpPr>
            <a:spLocks noGrp="1"/>
          </p:cNvSpPr>
          <p:nvPr>
            <p:ph idx="1"/>
          </p:nvPr>
        </p:nvSpPr>
        <p:spPr/>
        <p:txBody>
          <a:bodyPr lIns="182880" tIns="91440"/>
          <a:lstStyle/>
          <a:p>
            <a:pPr marL="91440" indent="0">
              <a:spcBef>
                <a:spcPts val="100"/>
              </a:spcBef>
              <a:buNone/>
            </a:pPr>
            <a:r>
              <a:rPr lang="en-US" sz="1800" dirty="0">
                <a:latin typeface="Consolas" pitchFamily="49" charset="0"/>
                <a:cs typeface="Consolas" pitchFamily="49" charset="0"/>
              </a:rPr>
              <a:t>/**</a:t>
            </a:r>
          </a:p>
          <a:p>
            <a:pPr marL="91440" indent="0">
              <a:spcBef>
                <a:spcPts val="100"/>
              </a:spcBef>
              <a:buNone/>
            </a:pPr>
            <a:r>
              <a:rPr lang="en-US" sz="1800" dirty="0">
                <a:latin typeface="Consolas" pitchFamily="49" charset="0"/>
                <a:cs typeface="Consolas" pitchFamily="49" charset="0"/>
              </a:rPr>
              <a:t> * The current scope level. (computed property)</a:t>
            </a:r>
          </a:p>
          <a:p>
            <a:pPr marL="91440" indent="0">
              <a:spcBef>
                <a:spcPts val="100"/>
              </a:spcBef>
              <a:buNone/>
            </a:pPr>
            <a:r>
              <a:rPr lang="en-US" sz="1800" dirty="0">
                <a:latin typeface="Consolas" pitchFamily="49" charset="0"/>
                <a:cs typeface="Consolas" pitchFamily="49" charset="0"/>
              </a:rPr>
              <a:t> */</a:t>
            </a:r>
          </a:p>
          <a:p>
            <a:pPr marL="91440" indent="0">
              <a:spcBef>
                <a:spcPts val="100"/>
              </a:spcBef>
              <a:buNone/>
            </a:pPr>
            <a:r>
              <a:rPr lang="en-US" sz="1800" dirty="0" err="1">
                <a:latin typeface="Consolas" pitchFamily="49" charset="0"/>
                <a:cs typeface="Consolas" pitchFamily="49" charset="0"/>
              </a:rPr>
              <a:t>val</a:t>
            </a:r>
            <a:r>
              <a:rPr lang="en-US" sz="1800" dirty="0">
                <a:latin typeface="Consolas" pitchFamily="49" charset="0"/>
                <a:cs typeface="Consolas" pitchFamily="49" charset="0"/>
              </a:rPr>
              <a:t> </a:t>
            </a:r>
            <a:r>
              <a:rPr lang="en-US" sz="1800" dirty="0" err="1">
                <a:latin typeface="Consolas" pitchFamily="49" charset="0"/>
                <a:cs typeface="Consolas" pitchFamily="49" charset="0"/>
              </a:rPr>
              <a:t>scopeLevel</a:t>
            </a:r>
            <a:r>
              <a:rPr lang="en-US" sz="1800" dirty="0">
                <a:latin typeface="Consolas" pitchFamily="49" charset="0"/>
                <a:cs typeface="Consolas" pitchFamily="49" charset="0"/>
              </a:rPr>
              <a:t> : </a:t>
            </a:r>
            <a:r>
              <a:rPr lang="en-US" sz="1800" dirty="0" err="1">
                <a:latin typeface="Consolas" pitchFamily="49" charset="0"/>
                <a:cs typeface="Consolas" pitchFamily="49" charset="0"/>
              </a:rPr>
              <a:t>ScopeLevel</a:t>
            </a:r>
            <a:endParaRPr lang="en-US" sz="1800" dirty="0">
              <a:latin typeface="Consolas" pitchFamily="49" charset="0"/>
              <a:cs typeface="Consolas" pitchFamily="49" charset="0"/>
            </a:endParaRPr>
          </a:p>
          <a:p>
            <a:pPr marL="91440" indent="0">
              <a:spcBef>
                <a:spcPts val="0"/>
              </a:spcBef>
              <a:buNone/>
            </a:pPr>
            <a:endParaRPr lang="en-US" sz="1800" dirty="0">
              <a:latin typeface="Consolas" pitchFamily="49" charset="0"/>
              <a:cs typeface="Consolas" pitchFamily="49" charset="0"/>
            </a:endParaRPr>
          </a:p>
          <a:p>
            <a:pPr marL="91440" indent="0">
              <a:spcBef>
                <a:spcPts val="0"/>
              </a:spcBef>
              <a:buNone/>
            </a:pP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 Opens a new scope for identifiers.</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fun </a:t>
            </a:r>
            <a:r>
              <a:rPr lang="en-US" sz="1800" dirty="0" err="1">
                <a:latin typeface="Consolas" pitchFamily="49" charset="0"/>
                <a:cs typeface="Consolas" pitchFamily="49" charset="0"/>
              </a:rPr>
              <a:t>openScope</a:t>
            </a:r>
            <a:r>
              <a:rPr lang="en-US" sz="1800" dirty="0">
                <a:latin typeface="Consolas" pitchFamily="49" charset="0"/>
                <a:cs typeface="Consolas" pitchFamily="49" charset="0"/>
              </a:rPr>
              <a:t>(</a:t>
            </a:r>
            <a:r>
              <a:rPr lang="en-US" sz="1800" dirty="0" err="1">
                <a:latin typeface="Consolas" pitchFamily="49" charset="0"/>
                <a:cs typeface="Consolas" pitchFamily="49" charset="0"/>
              </a:rPr>
              <a:t>scopeLevel</a:t>
            </a:r>
            <a:r>
              <a:rPr lang="en-US" sz="1800" dirty="0">
                <a:latin typeface="Consolas" pitchFamily="49" charset="0"/>
                <a:cs typeface="Consolas" pitchFamily="49" charset="0"/>
              </a:rPr>
              <a:t> : </a:t>
            </a:r>
            <a:r>
              <a:rPr lang="en-US" sz="1800" dirty="0" err="1">
                <a:latin typeface="Consolas" pitchFamily="49" charset="0"/>
                <a:cs typeface="Consolas" pitchFamily="49" charset="0"/>
              </a:rPr>
              <a:t>ScopeLevel</a:t>
            </a:r>
            <a:r>
              <a:rPr lang="en-US" sz="1800" dirty="0">
                <a:latin typeface="Consolas" pitchFamily="49" charset="0"/>
                <a:cs typeface="Consolas" pitchFamily="49" charset="0"/>
              </a:rPr>
              <a:t>)</a:t>
            </a:r>
          </a:p>
          <a:p>
            <a:pPr marL="91440" indent="0">
              <a:spcBef>
                <a:spcPts val="0"/>
              </a:spcBef>
              <a:buNone/>
            </a:pPr>
            <a:endParaRPr lang="en-US" sz="1800" dirty="0">
              <a:latin typeface="Consolas" pitchFamily="49" charset="0"/>
              <a:cs typeface="Consolas" pitchFamily="49" charset="0"/>
            </a:endParaRPr>
          </a:p>
          <a:p>
            <a:pPr marL="91440" indent="0">
              <a:spcBef>
                <a:spcPts val="0"/>
              </a:spcBef>
              <a:buNone/>
            </a:pP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 Closes the outermost scope.</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fun </a:t>
            </a:r>
            <a:r>
              <a:rPr lang="en-US" sz="1800" dirty="0" err="1">
                <a:latin typeface="Consolas" pitchFamily="49" charset="0"/>
                <a:cs typeface="Consolas" pitchFamily="49" charset="0"/>
              </a:rPr>
              <a:t>closeScope</a:t>
            </a:r>
            <a:r>
              <a:rPr lang="en-US" sz="1800" dirty="0">
                <a:latin typeface="Consolas" pitchFamily="49" charset="0"/>
                <a:cs typeface="Consolas" pitchFamily="49" charset="0"/>
              </a:rPr>
              <a:t>()</a:t>
            </a:r>
          </a:p>
          <a:p>
            <a:pPr marL="91440" indent="0">
              <a:spcBef>
                <a:spcPts val="0"/>
              </a:spcBef>
              <a:buNone/>
            </a:pPr>
            <a:endParaRPr lang="en-US" sz="180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0F05040F-3DD5-4422-8E21-6095A5B4132F}" type="slidenum">
              <a:rPr lang="en-US" smtClean="0"/>
              <a:pPr>
                <a:defRPr/>
              </a:pPr>
              <a:t>24</a:t>
            </a:fld>
            <a:endParaRPr lang="en-US" dirty="0"/>
          </a:p>
        </p:txBody>
      </p:sp>
      <p:sp>
        <p:nvSpPr>
          <p:cNvPr id="6" name="TextBox 5">
            <a:extLst>
              <a:ext uri="{FF2B5EF4-FFF2-40B4-BE49-F238E27FC236}">
                <a16:creationId xmlns:a16="http://schemas.microsoft.com/office/drawing/2014/main" id="{19A15F1F-CDCB-4083-A28B-5FE03A1E3117}"/>
              </a:ext>
            </a:extLst>
          </p:cNvPr>
          <p:cNvSpPr txBox="1"/>
          <p:nvPr/>
        </p:nvSpPr>
        <p:spPr>
          <a:xfrm>
            <a:off x="1879597" y="5486400"/>
            <a:ext cx="5384807" cy="707886"/>
          </a:xfrm>
          <a:prstGeom prst="rect">
            <a:avLst/>
          </a:prstGeom>
          <a:noFill/>
          <a:ln>
            <a:solidFill>
              <a:schemeClr val="tx1"/>
            </a:solidFill>
          </a:ln>
        </p:spPr>
        <p:txBody>
          <a:bodyPr wrap="none" rtlCol="0">
            <a:spAutoFit/>
          </a:bodyPr>
          <a:lstStyle/>
          <a:p>
            <a:pPr algn="l"/>
            <a:r>
              <a:rPr lang="en-US" sz="2000" dirty="0">
                <a:latin typeface="+mn-lt"/>
              </a:rPr>
              <a:t>Recall that </a:t>
            </a:r>
            <a:r>
              <a:rPr lang="en-US" sz="2000" dirty="0" err="1">
                <a:latin typeface="Consolas" panose="020B0609020204030204" pitchFamily="49" charset="0"/>
              </a:rPr>
              <a:t>ScopeLevel</a:t>
            </a:r>
            <a:r>
              <a:rPr lang="en-US" sz="2000" dirty="0"/>
              <a:t> is an </a:t>
            </a:r>
            <a:r>
              <a:rPr lang="en-US" sz="2000" dirty="0" err="1"/>
              <a:t>enum</a:t>
            </a:r>
            <a:r>
              <a:rPr lang="en-US" sz="2000" dirty="0"/>
              <a:t> class with</a:t>
            </a:r>
          </a:p>
          <a:p>
            <a:pPr algn="l"/>
            <a:r>
              <a:rPr lang="en-US" sz="2000" dirty="0"/>
              <a:t>three values – GLOBAL, </a:t>
            </a:r>
            <a:r>
              <a:rPr lang="en-US" sz="2000" dirty="0">
                <a:latin typeface="Consolas" panose="020B0609020204030204" pitchFamily="49" charset="0"/>
              </a:rPr>
              <a:t>LOCAL</a:t>
            </a:r>
            <a:r>
              <a:rPr lang="en-US" sz="2000" dirty="0"/>
              <a:t> and </a:t>
            </a:r>
            <a:r>
              <a:rPr lang="en-US" sz="2000" dirty="0">
                <a:latin typeface="Consolas" panose="020B0609020204030204" pitchFamily="49" charset="0"/>
              </a:rPr>
              <a:t>RECORD</a:t>
            </a:r>
            <a:r>
              <a:rPr lang="en-US" sz="2000" dirty="0"/>
              <a: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900" dirty="0"/>
              <a:t>Property/Selected Methods in</a:t>
            </a:r>
            <a:br>
              <a:rPr lang="en-US" sz="2900" dirty="0"/>
            </a:br>
            <a:r>
              <a:rPr lang="en-US" sz="2900" dirty="0"/>
              <a:t>Class </a:t>
            </a:r>
            <a:r>
              <a:rPr lang="en-US" sz="2900" dirty="0">
                <a:latin typeface="Consolas" pitchFamily="49" charset="0"/>
                <a:cs typeface="Consolas" pitchFamily="49" charset="0"/>
              </a:rPr>
              <a:t>IdTable</a:t>
            </a:r>
            <a:r>
              <a:rPr lang="en-US" sz="2900" dirty="0"/>
              <a:t> </a:t>
            </a:r>
            <a:r>
              <a:rPr lang="en-US" sz="2400" dirty="0"/>
              <a:t>(</a:t>
            </a:r>
            <a:r>
              <a:rPr lang="en-US" sz="2400" dirty="0">
                <a:latin typeface="+mn-lt"/>
                <a:cs typeface="Consolas" pitchFamily="49" charset="0"/>
              </a:rPr>
              <a:t>continued)</a:t>
            </a:r>
            <a:endParaRPr lang="en-US" sz="2900" dirty="0">
              <a:latin typeface="+mn-lt"/>
            </a:endParaRPr>
          </a:p>
        </p:txBody>
      </p:sp>
      <p:sp>
        <p:nvSpPr>
          <p:cNvPr id="3" name="Content Placeholder 2"/>
          <p:cNvSpPr>
            <a:spLocks noGrp="1"/>
          </p:cNvSpPr>
          <p:nvPr>
            <p:ph idx="1"/>
          </p:nvPr>
        </p:nvSpPr>
        <p:spPr>
          <a:xfrm>
            <a:off x="458787" y="1363663"/>
            <a:ext cx="8321040" cy="4935537"/>
          </a:xfrm>
        </p:spPr>
        <p:txBody>
          <a:bodyPr lIns="182880" tIns="91440"/>
          <a:lstStyle/>
          <a:p>
            <a:pPr marL="91440" indent="0">
              <a:spcBef>
                <a:spcPts val="0"/>
              </a:spcBef>
              <a:buNone/>
            </a:pP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 Add a declaration to the current scope.</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 * @throws </a:t>
            </a:r>
            <a:r>
              <a:rPr lang="en-US" sz="1800" dirty="0" err="1">
                <a:latin typeface="Consolas" pitchFamily="49" charset="0"/>
                <a:cs typeface="Consolas" pitchFamily="49" charset="0"/>
              </a:rPr>
              <a:t>ParserException</a:t>
            </a:r>
            <a:r>
              <a:rPr lang="en-US" sz="1800" dirty="0">
                <a:latin typeface="Consolas" pitchFamily="49" charset="0"/>
                <a:cs typeface="Consolas" pitchFamily="49" charset="0"/>
              </a:rPr>
              <a:t> if the name in the declaration</a:t>
            </a:r>
          </a:p>
          <a:p>
            <a:pPr marL="91440" indent="0">
              <a:spcBef>
                <a:spcPts val="0"/>
              </a:spcBef>
              <a:buNone/>
            </a:pPr>
            <a:r>
              <a:rPr lang="en-US" sz="1800" dirty="0">
                <a:latin typeface="Consolas" pitchFamily="49" charset="0"/>
                <a:cs typeface="Consolas" pitchFamily="49" charset="0"/>
              </a:rPr>
              <a:t> *                         exists in the current scope.</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fun add(</a:t>
            </a:r>
            <a:r>
              <a:rPr lang="en-US" sz="1800" dirty="0" err="1">
                <a:latin typeface="Consolas" pitchFamily="49" charset="0"/>
                <a:cs typeface="Consolas" pitchFamily="49" charset="0"/>
              </a:rPr>
              <a:t>decl</a:t>
            </a:r>
            <a:r>
              <a:rPr lang="en-US" sz="1800" dirty="0">
                <a:latin typeface="Consolas" pitchFamily="49" charset="0"/>
                <a:cs typeface="Consolas" pitchFamily="49" charset="0"/>
              </a:rPr>
              <a:t> : Declaration)</a:t>
            </a:r>
          </a:p>
          <a:p>
            <a:pPr marL="91440" indent="0">
              <a:spcBef>
                <a:spcPts val="100"/>
              </a:spcBef>
              <a:buNone/>
            </a:pPr>
            <a:endParaRPr lang="en-US" sz="1800" dirty="0">
              <a:latin typeface="Consolas" pitchFamily="49" charset="0"/>
              <a:cs typeface="Consolas" pitchFamily="49" charset="0"/>
            </a:endParaRPr>
          </a:p>
          <a:p>
            <a:pPr marL="91440" indent="0">
              <a:spcBef>
                <a:spcPts val="100"/>
              </a:spcBef>
              <a:buNone/>
            </a:pPr>
            <a:r>
              <a:rPr lang="en-US" sz="1800" dirty="0">
                <a:latin typeface="Consolas" pitchFamily="49" charset="0"/>
                <a:cs typeface="Consolas" pitchFamily="49" charset="0"/>
              </a:rPr>
              <a:t>/**</a:t>
            </a:r>
          </a:p>
          <a:p>
            <a:pPr marL="91440" indent="0">
              <a:spcBef>
                <a:spcPts val="100"/>
              </a:spcBef>
              <a:buNone/>
            </a:pPr>
            <a:r>
              <a:rPr lang="en-US" sz="1800" dirty="0">
                <a:latin typeface="Consolas" pitchFamily="49" charset="0"/>
                <a:cs typeface="Consolas" pitchFamily="49" charset="0"/>
              </a:rPr>
              <a:t> * Returns the Declaration associated with the identifier</a:t>
            </a:r>
          </a:p>
          <a:p>
            <a:pPr marL="91440" indent="0">
              <a:spcBef>
                <a:spcPts val="100"/>
              </a:spcBef>
              <a:buNone/>
            </a:pPr>
            <a:r>
              <a:rPr lang="en-US" sz="1800" dirty="0">
                <a:latin typeface="Consolas" pitchFamily="49" charset="0"/>
                <a:cs typeface="Consolas" pitchFamily="49" charset="0"/>
              </a:rPr>
              <a:t> * name.  Returns null if the identifier is not found.</a:t>
            </a:r>
          </a:p>
          <a:p>
            <a:pPr marL="91440" indent="0">
              <a:spcBef>
                <a:spcPts val="100"/>
              </a:spcBef>
              <a:buNone/>
            </a:pPr>
            <a:r>
              <a:rPr lang="en-US" sz="1800" dirty="0">
                <a:latin typeface="Consolas" pitchFamily="49" charset="0"/>
                <a:cs typeface="Consolas" pitchFamily="49" charset="0"/>
              </a:rPr>
              <a:t> * Searches enclosing scopes if necessary.</a:t>
            </a:r>
          </a:p>
          <a:p>
            <a:pPr marL="91440" indent="0">
              <a:spcBef>
                <a:spcPts val="100"/>
              </a:spcBef>
              <a:buNone/>
            </a:pPr>
            <a:r>
              <a:rPr lang="en-US" sz="1800" dirty="0">
                <a:latin typeface="Consolas" pitchFamily="49" charset="0"/>
                <a:cs typeface="Consolas" pitchFamily="49" charset="0"/>
              </a:rPr>
              <a:t> */</a:t>
            </a:r>
          </a:p>
          <a:p>
            <a:pPr marL="91440" indent="0">
              <a:spcBef>
                <a:spcPts val="100"/>
              </a:spcBef>
              <a:buNone/>
            </a:pPr>
            <a:r>
              <a:rPr lang="en-US" sz="1800" dirty="0">
                <a:latin typeface="Consolas" pitchFamily="49" charset="0"/>
                <a:cs typeface="Consolas" pitchFamily="49" charset="0"/>
              </a:rPr>
              <a:t>operator fun get(</a:t>
            </a:r>
            <a:r>
              <a:rPr lang="en-US" sz="1800" dirty="0" err="1">
                <a:latin typeface="Consolas" pitchFamily="49" charset="0"/>
                <a:cs typeface="Consolas" pitchFamily="49" charset="0"/>
              </a:rPr>
              <a:t>idStr</a:t>
            </a:r>
            <a:r>
              <a:rPr lang="en-US" sz="1800" dirty="0">
                <a:latin typeface="Consolas" pitchFamily="49" charset="0"/>
                <a:cs typeface="Consolas" pitchFamily="49" charset="0"/>
              </a:rPr>
              <a:t> : String) : Declaration?</a:t>
            </a:r>
          </a:p>
          <a:p>
            <a:pPr marL="91440" indent="0">
              <a:spcBef>
                <a:spcPts val="100"/>
              </a:spcBef>
              <a:buNone/>
            </a:pPr>
            <a:endParaRPr lang="en-US" sz="180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0F05040F-3DD5-4422-8E21-6095A5B4132F}" type="slidenum">
              <a:rPr lang="en-US" smtClean="0"/>
              <a:pPr>
                <a:defRPr/>
              </a:pPr>
              <a:t>25</a:t>
            </a:fld>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nsolas" panose="020B0609020204030204" pitchFamily="49" charset="0"/>
              </a:rPr>
              <a:t>VarDecl</a:t>
            </a:r>
            <a:r>
              <a:rPr lang="en-US" dirty="0"/>
              <a:t> versus </a:t>
            </a:r>
            <a:r>
              <a:rPr lang="en-US" dirty="0">
                <a:latin typeface="Consolas" panose="020B0609020204030204" pitchFamily="49" charset="0"/>
              </a:rPr>
              <a:t>SingleVarDecl</a:t>
            </a:r>
          </a:p>
        </p:txBody>
      </p:sp>
      <p:sp>
        <p:nvSpPr>
          <p:cNvPr id="3" name="Content Placeholder 2"/>
          <p:cNvSpPr>
            <a:spLocks noGrp="1"/>
          </p:cNvSpPr>
          <p:nvPr>
            <p:ph idx="1"/>
          </p:nvPr>
        </p:nvSpPr>
        <p:spPr/>
        <p:txBody>
          <a:bodyPr/>
          <a:lstStyle/>
          <a:p>
            <a:r>
              <a:rPr lang="en-US" dirty="0"/>
              <a:t>A variable declaration can declare several identifiers, all with the same type.</a:t>
            </a:r>
          </a:p>
          <a:p>
            <a:pPr marL="457200" lvl="1" indent="0">
              <a:buNone/>
            </a:pPr>
            <a:r>
              <a:rPr lang="en-US" sz="1800" dirty="0">
                <a:latin typeface="Consolas" panose="020B0609020204030204" pitchFamily="49" charset="0"/>
              </a:rPr>
              <a:t>var x, y, z : Integer;</a:t>
            </a:r>
          </a:p>
          <a:p>
            <a:r>
              <a:rPr lang="en-US" dirty="0"/>
              <a:t>This declaration is logically equivalent to declaring each variable separately, as in</a:t>
            </a:r>
          </a:p>
          <a:p>
            <a:pPr marL="457200" lvl="1" indent="0">
              <a:buNone/>
            </a:pPr>
            <a:r>
              <a:rPr lang="en-US" sz="1800" dirty="0">
                <a:latin typeface="Consolas" panose="020B0609020204030204" pitchFamily="49" charset="0"/>
              </a:rPr>
              <a:t>var x : Integer;</a:t>
            </a:r>
          </a:p>
          <a:p>
            <a:pPr marL="457200" lvl="1" indent="0">
              <a:spcBef>
                <a:spcPts val="200"/>
              </a:spcBef>
              <a:buNone/>
            </a:pPr>
            <a:r>
              <a:rPr lang="en-US" sz="1800" dirty="0">
                <a:latin typeface="Consolas" panose="020B0609020204030204" pitchFamily="49" charset="0"/>
              </a:rPr>
              <a:t>var y : Integer;</a:t>
            </a:r>
          </a:p>
          <a:p>
            <a:pPr marL="457200" lvl="1" indent="0">
              <a:spcBef>
                <a:spcPts val="200"/>
              </a:spcBef>
              <a:buNone/>
            </a:pPr>
            <a:r>
              <a:rPr lang="en-US" sz="1800" dirty="0">
                <a:latin typeface="Consolas" panose="020B0609020204030204" pitchFamily="49" charset="0"/>
              </a:rPr>
              <a:t>var z : Integer;</a:t>
            </a:r>
          </a:p>
          <a:p>
            <a:r>
              <a:rPr lang="en-US" dirty="0"/>
              <a:t>To simplify constraint checking and code generation, within the AST we will view a variable declaration as a collection of single variable declarations.</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26</a:t>
            </a:fld>
            <a:endParaRPr lang="en-US" dirty="0"/>
          </a:p>
        </p:txBody>
      </p:sp>
    </p:spTree>
    <p:extLst>
      <p:ext uri="{BB962C8B-B14F-4D97-AF65-F5344CB8AC3E}">
        <p14:creationId xmlns:p14="http://schemas.microsoft.com/office/powerpoint/2010/main" val="5272660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anose="020B0609020204030204" pitchFamily="49" charset="0"/>
              </a:rPr>
              <a:t>SingleVarDecl</a:t>
            </a:r>
            <a:endParaRPr lang="en-US" sz="2400" dirty="0"/>
          </a:p>
        </p:txBody>
      </p:sp>
      <p:sp>
        <p:nvSpPr>
          <p:cNvPr id="3" name="Content Placeholder 2"/>
          <p:cNvSpPr>
            <a:spLocks noGrp="1"/>
          </p:cNvSpPr>
          <p:nvPr>
            <p:ph idx="1"/>
          </p:nvPr>
        </p:nvSpPr>
        <p:spPr>
          <a:xfrm>
            <a:off x="458788" y="1363663"/>
            <a:ext cx="8503920" cy="4935537"/>
          </a:xfrm>
        </p:spPr>
        <p:txBody>
          <a:bodyPr tIns="91440"/>
          <a:lstStyle/>
          <a:p>
            <a:pPr marL="274320" indent="0">
              <a:spcBef>
                <a:spcPts val="0"/>
              </a:spcBef>
              <a:buNone/>
            </a:pPr>
            <a:r>
              <a:rPr lang="en-US" sz="1800" dirty="0">
                <a:latin typeface="Consolas" panose="020B0609020204030204" pitchFamily="49" charset="0"/>
              </a:rPr>
              <a:t>class </a:t>
            </a:r>
            <a:r>
              <a:rPr lang="en-US" sz="1800" dirty="0" err="1">
                <a:latin typeface="Consolas" panose="020B0609020204030204" pitchFamily="49" charset="0"/>
              </a:rPr>
              <a:t>SingleVarDecl</a:t>
            </a:r>
            <a:r>
              <a:rPr lang="en-US" sz="1800" dirty="0">
                <a:latin typeface="Consolas" panose="020B0609020204030204" pitchFamily="49" charset="0"/>
              </a:rPr>
              <a:t>(identifier : Token, </a:t>
            </a:r>
            <a:r>
              <a:rPr lang="en-US" sz="1800" dirty="0" err="1">
                <a:latin typeface="Consolas" panose="020B0609020204030204" pitchFamily="49" charset="0"/>
              </a:rPr>
              <a:t>varType</a:t>
            </a:r>
            <a:r>
              <a:rPr lang="en-US" sz="1800" dirty="0">
                <a:latin typeface="Consolas" panose="020B0609020204030204" pitchFamily="49" charset="0"/>
              </a:rPr>
              <a:t> : Type,</a:t>
            </a:r>
          </a:p>
          <a:p>
            <a:pPr marL="274320" indent="0">
              <a:spcBef>
                <a:spcPts val="0"/>
              </a:spcBef>
              <a:buNone/>
            </a:pPr>
            <a:r>
              <a:rPr lang="en-US" sz="1800" dirty="0">
                <a:latin typeface="Consolas" panose="020B0609020204030204" pitchFamily="49" charset="0"/>
              </a:rPr>
              <a:t>                    private </a:t>
            </a: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initialValue</a:t>
            </a:r>
            <a:r>
              <a:rPr lang="en-US" sz="1800" dirty="0">
                <a:latin typeface="Consolas" panose="020B0609020204030204" pitchFamily="49" charset="0"/>
              </a:rPr>
              <a:t> : ConstValue?</a:t>
            </a:r>
          </a:p>
          <a:p>
            <a:pPr marL="274320" indent="0">
              <a:spcBef>
                <a:spcPts val="0"/>
              </a:spcBef>
              <a:buNone/>
            </a:pPr>
            <a:r>
              <a:rPr lang="en-US" sz="1800" dirty="0">
                <a:latin typeface="Consolas" panose="020B0609020204030204" pitchFamily="49" charset="0"/>
              </a:rPr>
              <a:t>                    override val </a:t>
            </a:r>
            <a:r>
              <a:rPr lang="en-US" sz="1800" dirty="0" err="1">
                <a:latin typeface="Consolas" panose="020B0609020204030204" pitchFamily="49" charset="0"/>
              </a:rPr>
              <a:t>scopeLevel</a:t>
            </a:r>
            <a:r>
              <a:rPr lang="en-US" sz="1800" dirty="0">
                <a:latin typeface="Consolas" panose="020B0609020204030204" pitchFamily="49" charset="0"/>
              </a:rPr>
              <a:t> : ScopeLevel)</a:t>
            </a:r>
          </a:p>
          <a:p>
            <a:pPr marL="274320" indent="0">
              <a:spcBef>
                <a:spcPts val="0"/>
              </a:spcBef>
              <a:buNone/>
            </a:pPr>
            <a:r>
              <a:rPr lang="en-US" sz="1800" dirty="0">
                <a:latin typeface="Consolas" panose="020B0609020204030204" pitchFamily="49" charset="0"/>
              </a:rPr>
              <a:t>    : </a:t>
            </a:r>
            <a:r>
              <a:rPr lang="en-US" sz="1800" dirty="0" err="1">
                <a:latin typeface="Consolas" panose="020B0609020204030204" pitchFamily="49" charset="0"/>
              </a:rPr>
              <a:t>InitialDecl</a:t>
            </a:r>
            <a:r>
              <a:rPr lang="en-US" sz="1800" dirty="0">
                <a:latin typeface="Consolas" panose="020B0609020204030204" pitchFamily="49" charset="0"/>
              </a:rPr>
              <a:t>(identifier, </a:t>
            </a:r>
            <a:r>
              <a:rPr lang="en-US" sz="1800" dirty="0" err="1">
                <a:latin typeface="Consolas" panose="020B0609020204030204" pitchFamily="49" charset="0"/>
              </a:rPr>
              <a:t>varType</a:t>
            </a:r>
            <a:r>
              <a:rPr lang="en-US" sz="1800" dirty="0">
                <a:latin typeface="Consolas" panose="020B0609020204030204" pitchFamily="49" charset="0"/>
              </a:rPr>
              <a:t>), </a:t>
            </a:r>
            <a:r>
              <a:rPr lang="en-US" sz="1800" dirty="0" err="1">
                <a:latin typeface="Consolas" panose="020B0609020204030204" pitchFamily="49" charset="0"/>
              </a:rPr>
              <a:t>VariableDecl</a:t>
            </a:r>
            <a:endParaRPr lang="en-US" sz="1800" dirty="0">
              <a:latin typeface="Consolas" panose="020B0609020204030204" pitchFamily="49" charset="0"/>
            </a:endParaRPr>
          </a:p>
          <a:p>
            <a:pPr marL="274320" indent="0">
              <a:spcBef>
                <a:spcPts val="0"/>
              </a:spcBef>
              <a:buNone/>
            </a:pPr>
            <a:r>
              <a:rPr lang="en-US" sz="1800" dirty="0">
                <a:latin typeface="Consolas" panose="020B0609020204030204" pitchFamily="49" charset="0"/>
              </a:rPr>
              <a:t>  {</a:t>
            </a:r>
          </a:p>
          <a:p>
            <a:pPr marL="274320" indent="0">
              <a:spcBef>
                <a:spcPts val="0"/>
              </a:spcBef>
              <a:buNone/>
            </a:pPr>
            <a:r>
              <a:rPr lang="en-US" sz="1800" dirty="0">
                <a:latin typeface="Consolas" panose="020B0609020204030204" pitchFamily="49" charset="0"/>
              </a:rPr>
              <a:t>    ...</a:t>
            </a:r>
          </a:p>
          <a:p>
            <a:pPr marL="274320" indent="0">
              <a:spcBef>
                <a:spcPts val="0"/>
              </a:spcBef>
              <a:buNone/>
            </a:pPr>
            <a:r>
              <a:rPr lang="en-US" sz="1800" dirty="0">
                <a:latin typeface="Consolas" panose="020B0609020204030204" pitchFamily="49" charset="0"/>
              </a:rPr>
              <a:t>  }</a:t>
            </a:r>
          </a:p>
          <a:p>
            <a:pPr marL="274320" indent="0">
              <a:spcBef>
                <a:spcPts val="0"/>
              </a:spcBef>
              <a:buNone/>
            </a:pPr>
            <a:endParaRPr lang="en-US" sz="1800" dirty="0">
              <a:latin typeface="Consolas" panose="020B0609020204030204" pitchFamily="49" charset="0"/>
            </a:endParaRP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27</a:t>
            </a:fld>
            <a:endParaRPr lang="en-US" dirty="0"/>
          </a:p>
        </p:txBody>
      </p:sp>
      <p:sp>
        <p:nvSpPr>
          <p:cNvPr id="6" name="TextBox 5">
            <a:extLst>
              <a:ext uri="{FF2B5EF4-FFF2-40B4-BE49-F238E27FC236}">
                <a16:creationId xmlns:a16="http://schemas.microsoft.com/office/drawing/2014/main" id="{AF3C887C-657B-1FD7-E3CE-D45B43FE82C6}"/>
              </a:ext>
            </a:extLst>
          </p:cNvPr>
          <p:cNvSpPr txBox="1"/>
          <p:nvPr/>
        </p:nvSpPr>
        <p:spPr>
          <a:xfrm>
            <a:off x="5218097" y="2895600"/>
            <a:ext cx="2706703" cy="646331"/>
          </a:xfrm>
          <a:prstGeom prst="rect">
            <a:avLst/>
          </a:prstGeom>
          <a:noFill/>
          <a:ln>
            <a:solidFill>
              <a:schemeClr val="tx1"/>
            </a:solidFill>
          </a:ln>
        </p:spPr>
        <p:txBody>
          <a:bodyPr wrap="none" rtlCol="0">
            <a:spAutoFit/>
          </a:bodyPr>
          <a:lstStyle/>
          <a:p>
            <a:pPr algn="l"/>
            <a:r>
              <a:rPr lang="en-US" sz="1800" dirty="0"/>
              <a:t>Interface </a:t>
            </a:r>
            <a:r>
              <a:rPr lang="en-US" sz="1800" dirty="0" err="1">
                <a:latin typeface="Consolas" panose="020B0609020204030204" pitchFamily="49" charset="0"/>
              </a:rPr>
              <a:t>VariableDecl</a:t>
            </a:r>
            <a:endParaRPr lang="en-US" sz="1800" dirty="0">
              <a:latin typeface="Consolas" panose="020B0609020204030204" pitchFamily="49" charset="0"/>
            </a:endParaRPr>
          </a:p>
          <a:p>
            <a:pPr algn="l"/>
            <a:r>
              <a:rPr lang="en-US" sz="1800" dirty="0"/>
              <a:t>will be discussed shortly.</a:t>
            </a:r>
          </a:p>
        </p:txBody>
      </p:sp>
      <p:cxnSp>
        <p:nvCxnSpPr>
          <p:cNvPr id="8" name="Straight Arrow Connector 7">
            <a:extLst>
              <a:ext uri="{FF2B5EF4-FFF2-40B4-BE49-F238E27FC236}">
                <a16:creationId xmlns:a16="http://schemas.microsoft.com/office/drawing/2014/main" id="{E1315572-EE45-4F98-23A3-4632CC3F524A}"/>
              </a:ext>
            </a:extLst>
          </p:cNvPr>
          <p:cNvCxnSpPr>
            <a:cxnSpLocks/>
            <a:stCxn id="6" idx="0"/>
          </p:cNvCxnSpPr>
          <p:nvPr/>
        </p:nvCxnSpPr>
        <p:spPr bwMode="auto">
          <a:xfrm flipV="1">
            <a:off x="6571449" y="2590800"/>
            <a:ext cx="0" cy="304800"/>
          </a:xfrm>
          <a:prstGeom prst="straightConnector1">
            <a:avLst/>
          </a:prstGeom>
          <a:no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25724908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anose="020B0609020204030204" pitchFamily="49" charset="0"/>
              </a:rPr>
              <a:t>VarDecl</a:t>
            </a:r>
            <a:endParaRPr lang="en-US" sz="2400" dirty="0"/>
          </a:p>
        </p:txBody>
      </p:sp>
      <p:sp>
        <p:nvSpPr>
          <p:cNvPr id="3" name="Content Placeholder 2"/>
          <p:cNvSpPr>
            <a:spLocks noGrp="1"/>
          </p:cNvSpPr>
          <p:nvPr>
            <p:ph idx="1"/>
          </p:nvPr>
        </p:nvSpPr>
        <p:spPr>
          <a:xfrm>
            <a:off x="458788" y="1363663"/>
            <a:ext cx="8229600" cy="4935537"/>
          </a:xfrm>
        </p:spPr>
        <p:txBody>
          <a:bodyPr/>
          <a:lstStyle/>
          <a:p>
            <a:pPr marL="0" indent="0">
              <a:spcBef>
                <a:spcPts val="0"/>
              </a:spcBef>
              <a:buNone/>
            </a:pPr>
            <a:r>
              <a:rPr lang="en-US" sz="1800" dirty="0">
                <a:latin typeface="Consolas" panose="020B0609020204030204" pitchFamily="49" charset="0"/>
              </a:rPr>
              <a:t>class </a:t>
            </a:r>
            <a:r>
              <a:rPr lang="en-US" sz="1800" dirty="0" err="1">
                <a:latin typeface="Consolas" panose="020B0609020204030204" pitchFamily="49" charset="0"/>
              </a:rPr>
              <a:t>VarDecl</a:t>
            </a:r>
            <a:r>
              <a:rPr lang="en-US" sz="1800" dirty="0">
                <a:latin typeface="Consolas" panose="020B0609020204030204" pitchFamily="49" charset="0"/>
              </a:rPr>
              <a:t>(identifiers : List&lt;Token&gt;, </a:t>
            </a:r>
            <a:r>
              <a:rPr lang="en-US" sz="1800" dirty="0" err="1">
                <a:latin typeface="Consolas" panose="020B0609020204030204" pitchFamily="49" charset="0"/>
              </a:rPr>
              <a:t>varType</a:t>
            </a:r>
            <a:r>
              <a:rPr lang="en-US" sz="1800" dirty="0">
                <a:latin typeface="Consolas" panose="020B0609020204030204" pitchFamily="49" charset="0"/>
              </a:rPr>
              <a:t> : Type,</a:t>
            </a: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initialValue</a:t>
            </a:r>
            <a:r>
              <a:rPr lang="en-US" sz="1800" dirty="0">
                <a:latin typeface="Consolas" panose="020B0609020204030204" pitchFamily="49" charset="0"/>
              </a:rPr>
              <a:t> : ConstValue?,</a:t>
            </a: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scopeLevel</a:t>
            </a:r>
            <a:r>
              <a:rPr lang="en-US" sz="1800" dirty="0">
                <a:latin typeface="Consolas" panose="020B0609020204030204" pitchFamily="49" charset="0"/>
              </a:rPr>
              <a:t> : ScopeLevel)</a:t>
            </a:r>
          </a:p>
          <a:p>
            <a:pPr marL="0" indent="0">
              <a:spcBef>
                <a:spcPts val="0"/>
              </a:spcBef>
              <a:buNone/>
            </a:pPr>
            <a:r>
              <a:rPr lang="en-US" sz="1800" dirty="0">
                <a:latin typeface="Consolas" panose="020B0609020204030204" pitchFamily="49" charset="0"/>
              </a:rPr>
              <a:t>    : </a:t>
            </a:r>
            <a:r>
              <a:rPr lang="en-US" sz="1800" dirty="0" err="1">
                <a:latin typeface="Consolas" panose="020B0609020204030204" pitchFamily="49" charset="0"/>
              </a:rPr>
              <a:t>InitialDecl</a:t>
            </a:r>
            <a:r>
              <a:rPr lang="en-US" sz="1800" dirty="0">
                <a:latin typeface="Consolas" panose="020B0609020204030204" pitchFamily="49" charset="0"/>
              </a:rPr>
              <a:t>(Token(), </a:t>
            </a:r>
            <a:r>
              <a:rPr lang="en-US" sz="1800" dirty="0" err="1">
                <a:latin typeface="Consolas" panose="020B0609020204030204" pitchFamily="49" charset="0"/>
              </a:rPr>
              <a:t>varType</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singleVarDecls</a:t>
            </a: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ArrayList</a:t>
            </a:r>
            <a:r>
              <a:rPr lang="en-US" sz="1800" dirty="0">
                <a:latin typeface="Consolas" panose="020B0609020204030204" pitchFamily="49" charset="0"/>
              </a:rPr>
              <a:t>&lt;</a:t>
            </a:r>
            <a:r>
              <a:rPr lang="en-US" sz="1800" dirty="0" err="1">
                <a:latin typeface="Consolas" panose="020B0609020204030204" pitchFamily="49" charset="0"/>
              </a:rPr>
              <a:t>SingleVarDecl</a:t>
            </a:r>
            <a:r>
              <a:rPr lang="en-US" sz="1800" dirty="0">
                <a:latin typeface="Consolas" panose="020B0609020204030204" pitchFamily="49" charset="0"/>
              </a:rPr>
              <a:t>&gt;(</a:t>
            </a:r>
            <a:r>
              <a:rPr lang="en-US" sz="1800" dirty="0" err="1">
                <a:latin typeface="Consolas" panose="020B0609020204030204" pitchFamily="49" charset="0"/>
              </a:rPr>
              <a:t>identifiers.size</a:t>
            </a:r>
            <a:r>
              <a:rPr lang="en-US" sz="1800" dirty="0">
                <a:latin typeface="Consolas" panose="020B0609020204030204" pitchFamily="49" charset="0"/>
              </a:rPr>
              <a:t>)</a:t>
            </a:r>
          </a:p>
          <a:p>
            <a:pPr marL="0" indent="0">
              <a:spcBef>
                <a:spcPts val="0"/>
              </a:spcBef>
              <a:buNone/>
            </a:pPr>
            <a:endParaRPr lang="en-US" sz="1800" dirty="0">
              <a:latin typeface="Consolas" panose="020B0609020204030204" pitchFamily="49" charset="0"/>
            </a:endParaRP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init</a:t>
            </a:r>
            <a:endParaRPr lang="en-US" sz="1800" dirty="0">
              <a:latin typeface="Consolas" panose="020B0609020204030204" pitchFamily="49" charset="0"/>
            </a:endParaRP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for (id in identifiers)</a:t>
            </a: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singleVarDecls.add</a:t>
            </a:r>
            <a:r>
              <a:rPr lang="en-US" sz="1800" dirty="0">
                <a:latin typeface="Consolas" panose="020B0609020204030204" pitchFamily="49" charset="0"/>
              </a:rPr>
              <a:t>(</a:t>
            </a:r>
            <a:r>
              <a:rPr lang="en-US" sz="1800" dirty="0" err="1">
                <a:latin typeface="Consolas" panose="020B0609020204030204" pitchFamily="49" charset="0"/>
              </a:rPr>
              <a:t>SingleVarDecl</a:t>
            </a:r>
            <a:r>
              <a:rPr lang="en-US" sz="1800" dirty="0">
                <a:latin typeface="Consolas" panose="020B0609020204030204" pitchFamily="49" charset="0"/>
              </a:rPr>
              <a:t>(id, </a:t>
            </a:r>
            <a:r>
              <a:rPr lang="en-US" sz="1800" dirty="0" err="1">
                <a:latin typeface="Consolas" panose="020B0609020204030204" pitchFamily="49" charset="0"/>
              </a:rPr>
              <a:t>varType</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initialValue</a:t>
            </a:r>
            <a:r>
              <a:rPr lang="en-US" sz="1800" dirty="0">
                <a:latin typeface="Consolas" panose="020B0609020204030204" pitchFamily="49" charset="0"/>
              </a:rPr>
              <a:t>, </a:t>
            </a:r>
            <a:r>
              <a:rPr lang="en-US" sz="1800" dirty="0" err="1">
                <a:latin typeface="Consolas" panose="020B0609020204030204" pitchFamily="49" charset="0"/>
              </a:rPr>
              <a:t>scopeLevel</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28</a:t>
            </a:fld>
            <a:endParaRPr lang="en-US" dirty="0"/>
          </a:p>
        </p:txBody>
      </p:sp>
      <p:sp>
        <p:nvSpPr>
          <p:cNvPr id="6" name="TextBox 5"/>
          <p:cNvSpPr txBox="1"/>
          <p:nvPr/>
        </p:nvSpPr>
        <p:spPr>
          <a:xfrm>
            <a:off x="1576404" y="5715000"/>
            <a:ext cx="5991192" cy="430887"/>
          </a:xfrm>
          <a:prstGeom prst="rect">
            <a:avLst/>
          </a:prstGeom>
          <a:noFill/>
          <a:ln>
            <a:solidFill>
              <a:schemeClr val="tx1"/>
            </a:solidFill>
          </a:ln>
        </p:spPr>
        <p:txBody>
          <a:bodyPr wrap="none" rtlCol="0">
            <a:spAutoFit/>
          </a:bodyPr>
          <a:lstStyle/>
          <a:p>
            <a:r>
              <a:rPr lang="en-US" sz="2200" dirty="0"/>
              <a:t>A </a:t>
            </a:r>
            <a:r>
              <a:rPr lang="en-US" sz="2200" dirty="0">
                <a:latin typeface="Consolas" panose="020B0609020204030204" pitchFamily="49" charset="0"/>
              </a:rPr>
              <a:t>VarDecl</a:t>
            </a:r>
            <a:r>
              <a:rPr lang="en-US" sz="2200" dirty="0"/>
              <a:t> is simply a list of </a:t>
            </a:r>
            <a:r>
              <a:rPr lang="en-US" sz="2200" dirty="0">
                <a:latin typeface="Consolas" panose="020B0609020204030204" pitchFamily="49" charset="0"/>
              </a:rPr>
              <a:t>SingleVarDecls</a:t>
            </a:r>
            <a:r>
              <a:rPr lang="en-US" sz="2200" dirty="0"/>
              <a:t>.</a:t>
            </a:r>
          </a:p>
        </p:txBody>
      </p:sp>
    </p:spTree>
    <p:extLst>
      <p:ext uri="{BB962C8B-B14F-4D97-AF65-F5344CB8AC3E}">
        <p14:creationId xmlns:p14="http://schemas.microsoft.com/office/powerpoint/2010/main" val="26857864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AD19D-028B-D836-93DF-2E56CB191AA7}"/>
              </a:ext>
            </a:extLst>
          </p:cNvPr>
          <p:cNvSpPr>
            <a:spLocks noGrp="1"/>
          </p:cNvSpPr>
          <p:nvPr>
            <p:ph type="title"/>
          </p:nvPr>
        </p:nvSpPr>
        <p:spPr/>
        <p:txBody>
          <a:bodyPr/>
          <a:lstStyle/>
          <a:p>
            <a:r>
              <a:rPr lang="en-US" dirty="0"/>
              <a:t>Initializers</a:t>
            </a:r>
          </a:p>
        </p:txBody>
      </p:sp>
      <p:sp>
        <p:nvSpPr>
          <p:cNvPr id="3" name="Content Placeholder 2">
            <a:extLst>
              <a:ext uri="{FF2B5EF4-FFF2-40B4-BE49-F238E27FC236}">
                <a16:creationId xmlns:a16="http://schemas.microsoft.com/office/drawing/2014/main" id="{627CAC2E-AA13-409C-78A1-5ECB483BD097}"/>
              </a:ext>
            </a:extLst>
          </p:cNvPr>
          <p:cNvSpPr>
            <a:spLocks noGrp="1"/>
          </p:cNvSpPr>
          <p:nvPr>
            <p:ph idx="1"/>
          </p:nvPr>
        </p:nvSpPr>
        <p:spPr/>
        <p:txBody>
          <a:bodyPr/>
          <a:lstStyle/>
          <a:p>
            <a:r>
              <a:rPr lang="en-US" dirty="0"/>
              <a:t>Variables can be initialized at the point where they are declared.</a:t>
            </a:r>
          </a:p>
          <a:p>
            <a:r>
              <a:rPr lang="en-US" dirty="0"/>
              <a:t>Since composite types can be nested (e.g., an array of records), initializers for composite types can also be nested.</a:t>
            </a:r>
          </a:p>
          <a:p>
            <a:r>
              <a:rPr lang="en-US" dirty="0"/>
              <a:t>Initializers are implemented using a variant of the Composite Pattern.</a:t>
            </a:r>
          </a:p>
        </p:txBody>
      </p:sp>
      <p:sp>
        <p:nvSpPr>
          <p:cNvPr id="4" name="Footer Placeholder 3">
            <a:extLst>
              <a:ext uri="{FF2B5EF4-FFF2-40B4-BE49-F238E27FC236}">
                <a16:creationId xmlns:a16="http://schemas.microsoft.com/office/drawing/2014/main" id="{FC068B71-713C-534A-6F7B-FA0A1B3182BE}"/>
              </a:ext>
            </a:extLst>
          </p:cNvPr>
          <p:cNvSpPr>
            <a:spLocks noGrp="1"/>
          </p:cNvSpPr>
          <p:nvPr>
            <p:ph type="ftr" sz="quarter" idx="10"/>
          </p:nvPr>
        </p:nvSpPr>
        <p:spPr/>
        <p:txBody>
          <a:bodyPr/>
          <a:lstStyle/>
          <a:p>
            <a:pPr>
              <a:defRPr/>
            </a:pPr>
            <a:r>
              <a:rPr lang="en-US"/>
              <a:t>©SoftMoore Consulting</a:t>
            </a:r>
            <a:endParaRPr lang="en-US" dirty="0"/>
          </a:p>
        </p:txBody>
      </p:sp>
      <p:sp>
        <p:nvSpPr>
          <p:cNvPr id="5" name="Slide Number Placeholder 4">
            <a:extLst>
              <a:ext uri="{FF2B5EF4-FFF2-40B4-BE49-F238E27FC236}">
                <a16:creationId xmlns:a16="http://schemas.microsoft.com/office/drawing/2014/main" id="{D7FA2C40-7D7C-7163-DCDB-81FB6C0B1099}"/>
              </a:ext>
            </a:extLst>
          </p:cNvPr>
          <p:cNvSpPr>
            <a:spLocks noGrp="1"/>
          </p:cNvSpPr>
          <p:nvPr>
            <p:ph type="sldNum" sz="quarter" idx="11"/>
          </p:nvPr>
        </p:nvSpPr>
        <p:spPr/>
        <p:txBody>
          <a:bodyPr/>
          <a:lstStyle/>
          <a:p>
            <a:pPr>
              <a:defRPr/>
            </a:pPr>
            <a:r>
              <a:rPr lang="en-US"/>
              <a:t>Slide </a:t>
            </a:r>
            <a:fld id="{A413A2F6-7BFD-463C-B63A-922040FAF32C}" type="slidenum">
              <a:rPr lang="en-US" smtClean="0"/>
              <a:pPr>
                <a:defRPr/>
              </a:pPr>
              <a:t>29</a:t>
            </a:fld>
            <a:endParaRPr lang="en-US" dirty="0"/>
          </a:p>
        </p:txBody>
      </p:sp>
    </p:spTree>
    <p:extLst>
      <p:ext uri="{BB962C8B-B14F-4D97-AF65-F5344CB8AC3E}">
        <p14:creationId xmlns:p14="http://schemas.microsoft.com/office/powerpoint/2010/main" val="3848229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p:cNvSpPr>
            <a:spLocks noGrp="1"/>
          </p:cNvSpPr>
          <p:nvPr>
            <p:ph type="ftr" sz="quarter" idx="10"/>
          </p:nvPr>
        </p:nvSpPr>
        <p:spPr>
          <a:noFill/>
        </p:spPr>
        <p:txBody>
          <a:bodyPr/>
          <a:lstStyle/>
          <a:p>
            <a:r>
              <a:rPr lang="en-US" dirty="0"/>
              <a:t>©SoftMoore Consulting</a:t>
            </a:r>
          </a:p>
        </p:txBody>
      </p:sp>
      <p:sp>
        <p:nvSpPr>
          <p:cNvPr id="20483" name="Slide Number Placeholder 4"/>
          <p:cNvSpPr>
            <a:spLocks noGrp="1"/>
          </p:cNvSpPr>
          <p:nvPr>
            <p:ph type="sldNum" sz="quarter" idx="11"/>
          </p:nvPr>
        </p:nvSpPr>
        <p:spPr>
          <a:noFill/>
        </p:spPr>
        <p:txBody>
          <a:bodyPr/>
          <a:lstStyle/>
          <a:p>
            <a:r>
              <a:rPr lang="en-US" dirty="0"/>
              <a:t>Slide </a:t>
            </a:r>
            <a:fld id="{4E952F77-D2A5-40BA-A9A3-D474150EDBA4}" type="slidenum">
              <a:rPr lang="en-US" smtClean="0"/>
              <a:pPr/>
              <a:t>3</a:t>
            </a:fld>
            <a:endParaRPr lang="en-US" dirty="0"/>
          </a:p>
        </p:txBody>
      </p:sp>
      <p:sp>
        <p:nvSpPr>
          <p:cNvPr id="20484" name="Rectangle 1026"/>
          <p:cNvSpPr>
            <a:spLocks noGrp="1" noChangeArrowheads="1"/>
          </p:cNvSpPr>
          <p:nvPr>
            <p:ph type="title"/>
          </p:nvPr>
        </p:nvSpPr>
        <p:spPr/>
        <p:txBody>
          <a:bodyPr/>
          <a:lstStyle/>
          <a:p>
            <a:r>
              <a:rPr lang="en-US" dirty="0"/>
              <a:t>Representing Abstract Syntax Trees</a:t>
            </a:r>
          </a:p>
        </p:txBody>
      </p:sp>
      <p:sp>
        <p:nvSpPr>
          <p:cNvPr id="20485" name="Rectangle 1027"/>
          <p:cNvSpPr>
            <a:spLocks noGrp="1" noChangeArrowheads="1"/>
          </p:cNvSpPr>
          <p:nvPr>
            <p:ph type="body" idx="1"/>
          </p:nvPr>
        </p:nvSpPr>
        <p:spPr/>
        <p:txBody>
          <a:bodyPr/>
          <a:lstStyle/>
          <a:p>
            <a:r>
              <a:rPr lang="en-US" dirty="0"/>
              <a:t>We will use different classes to represent different node types in our abstract syntax trees.  Examples include</a:t>
            </a:r>
          </a:p>
          <a:p>
            <a:pPr lvl="1"/>
            <a:r>
              <a:rPr lang="en-US" dirty="0">
                <a:latin typeface="Consolas" panose="020B0609020204030204" pitchFamily="49" charset="0"/>
              </a:rPr>
              <a:t>Program			–  ProcedureDecl</a:t>
            </a:r>
          </a:p>
          <a:p>
            <a:pPr lvl="1"/>
            <a:r>
              <a:rPr lang="en-US" dirty="0">
                <a:latin typeface="Consolas" panose="020B0609020204030204" pitchFamily="49" charset="0"/>
              </a:rPr>
              <a:t>AssignmentStmt		–  LoopStmt</a:t>
            </a:r>
          </a:p>
          <a:p>
            <a:pPr lvl="1"/>
            <a:r>
              <a:rPr lang="en-US" dirty="0">
                <a:latin typeface="Consolas" panose="020B0609020204030204" pitchFamily="49" charset="0"/>
              </a:rPr>
              <a:t>Variable		–  Expression</a:t>
            </a:r>
          </a:p>
          <a:p>
            <a:r>
              <a:rPr lang="en-US" dirty="0"/>
              <a:t>Each AST class has named properties to reference its children.  These properties provide the “tree” structure.</a:t>
            </a:r>
          </a:p>
          <a:p>
            <a:r>
              <a:rPr lang="en-US" dirty="0"/>
              <a:t>Occasionally we also include additional properties to support error handling and code generation.</a:t>
            </a:r>
          </a:p>
        </p:txBody>
      </p:sp>
      <p:sp>
        <p:nvSpPr>
          <p:cNvPr id="2" name="TextBox 1"/>
          <p:cNvSpPr txBox="1"/>
          <p:nvPr/>
        </p:nvSpPr>
        <p:spPr>
          <a:xfrm>
            <a:off x="665674" y="5257800"/>
            <a:ext cx="7812652" cy="707886"/>
          </a:xfrm>
          <a:prstGeom prst="rect">
            <a:avLst/>
          </a:prstGeom>
          <a:noFill/>
          <a:ln>
            <a:solidFill>
              <a:schemeClr val="tx1"/>
            </a:solidFill>
          </a:ln>
        </p:spPr>
        <p:txBody>
          <a:bodyPr wrap="none" rtlCol="0">
            <a:spAutoFit/>
          </a:bodyPr>
          <a:lstStyle/>
          <a:p>
            <a:pPr algn="l"/>
            <a:r>
              <a:rPr lang="en-US" sz="2000" dirty="0"/>
              <a:t>Terence Parr refers to this type of AST structure as an irregular</a:t>
            </a:r>
          </a:p>
          <a:p>
            <a:pPr algn="l"/>
            <a:r>
              <a:rPr lang="en-US" sz="2000" dirty="0"/>
              <a:t>(named child properties) heterogeneous (different node types) AST.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AD19D-028B-D836-93DF-2E56CB191AA7}"/>
              </a:ext>
            </a:extLst>
          </p:cNvPr>
          <p:cNvSpPr>
            <a:spLocks noGrp="1"/>
          </p:cNvSpPr>
          <p:nvPr>
            <p:ph type="title"/>
          </p:nvPr>
        </p:nvSpPr>
        <p:spPr/>
        <p:txBody>
          <a:bodyPr/>
          <a:lstStyle/>
          <a:p>
            <a:r>
              <a:rPr lang="en-US" dirty="0"/>
              <a:t>AST Classes Involved in Initialization</a:t>
            </a:r>
          </a:p>
        </p:txBody>
      </p:sp>
      <p:sp>
        <p:nvSpPr>
          <p:cNvPr id="4" name="Footer Placeholder 3">
            <a:extLst>
              <a:ext uri="{FF2B5EF4-FFF2-40B4-BE49-F238E27FC236}">
                <a16:creationId xmlns:a16="http://schemas.microsoft.com/office/drawing/2014/main" id="{FC068B71-713C-534A-6F7B-FA0A1B3182BE}"/>
              </a:ext>
            </a:extLst>
          </p:cNvPr>
          <p:cNvSpPr>
            <a:spLocks noGrp="1"/>
          </p:cNvSpPr>
          <p:nvPr>
            <p:ph type="ftr" sz="quarter" idx="10"/>
          </p:nvPr>
        </p:nvSpPr>
        <p:spPr/>
        <p:txBody>
          <a:bodyPr/>
          <a:lstStyle/>
          <a:p>
            <a:pPr>
              <a:defRPr/>
            </a:pPr>
            <a:r>
              <a:rPr lang="en-US"/>
              <a:t>©SoftMoore Consulting</a:t>
            </a:r>
            <a:endParaRPr lang="en-US" dirty="0"/>
          </a:p>
        </p:txBody>
      </p:sp>
      <p:sp>
        <p:nvSpPr>
          <p:cNvPr id="5" name="Slide Number Placeholder 4">
            <a:extLst>
              <a:ext uri="{FF2B5EF4-FFF2-40B4-BE49-F238E27FC236}">
                <a16:creationId xmlns:a16="http://schemas.microsoft.com/office/drawing/2014/main" id="{D7FA2C40-7D7C-7163-DCDB-81FB6C0B1099}"/>
              </a:ext>
            </a:extLst>
          </p:cNvPr>
          <p:cNvSpPr>
            <a:spLocks noGrp="1"/>
          </p:cNvSpPr>
          <p:nvPr>
            <p:ph type="sldNum" sz="quarter" idx="11"/>
          </p:nvPr>
        </p:nvSpPr>
        <p:spPr/>
        <p:txBody>
          <a:bodyPr/>
          <a:lstStyle/>
          <a:p>
            <a:pPr>
              <a:defRPr/>
            </a:pPr>
            <a:r>
              <a:rPr lang="en-US"/>
              <a:t>Slide </a:t>
            </a:r>
            <a:fld id="{A413A2F6-7BFD-463C-B63A-922040FAF32C}" type="slidenum">
              <a:rPr lang="en-US" smtClean="0"/>
              <a:pPr>
                <a:defRPr/>
              </a:pPr>
              <a:t>30</a:t>
            </a:fld>
            <a:endParaRPr lang="en-US" dirty="0"/>
          </a:p>
        </p:txBody>
      </p:sp>
      <p:grpSp>
        <p:nvGrpSpPr>
          <p:cNvPr id="7" name="Group 6">
            <a:extLst>
              <a:ext uri="{FF2B5EF4-FFF2-40B4-BE49-F238E27FC236}">
                <a16:creationId xmlns:a16="http://schemas.microsoft.com/office/drawing/2014/main" id="{6E1710A7-35A6-DD89-83FB-92AF0B74AB90}"/>
              </a:ext>
            </a:extLst>
          </p:cNvPr>
          <p:cNvGrpSpPr/>
          <p:nvPr/>
        </p:nvGrpSpPr>
        <p:grpSpPr>
          <a:xfrm>
            <a:off x="818056" y="1905000"/>
            <a:ext cx="7507888" cy="1722770"/>
            <a:chOff x="2759618" y="2026125"/>
            <a:chExt cx="7507888" cy="1722770"/>
          </a:xfrm>
        </p:grpSpPr>
        <p:sp>
          <p:nvSpPr>
            <p:cNvPr id="8" name="Text Box 10">
              <a:extLst>
                <a:ext uri="{FF2B5EF4-FFF2-40B4-BE49-F238E27FC236}">
                  <a16:creationId xmlns:a16="http://schemas.microsoft.com/office/drawing/2014/main" id="{29EB55AE-11E9-2319-F760-F6083E01AE9D}"/>
                </a:ext>
              </a:extLst>
            </p:cNvPr>
            <p:cNvSpPr txBox="1">
              <a:spLocks noChangeArrowheads="1"/>
            </p:cNvSpPr>
            <p:nvPr/>
          </p:nvSpPr>
          <p:spPr bwMode="auto">
            <a:xfrm>
              <a:off x="7818817" y="3409699"/>
              <a:ext cx="1973297" cy="339196"/>
            </a:xfrm>
            <a:prstGeom prst="rect">
              <a:avLst/>
            </a:prstGeom>
            <a:noFill/>
            <a:ln w="12700">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lang="en-US" sz="1600" kern="0" dirty="0" err="1">
                  <a:latin typeface="Aptos" panose="020B0004020202020204" pitchFamily="34" charset="0"/>
                </a:rPr>
                <a:t>CompositeInitializer</a:t>
              </a:r>
              <a:endParaRPr kumimoji="0" lang="en-US" sz="1600" b="0" i="0" u="none" strike="noStrike" kern="0" cap="none" spc="0" normalizeH="0" baseline="0" noProof="0" dirty="0">
                <a:ln>
                  <a:noFill/>
                </a:ln>
                <a:effectLst/>
                <a:uLnTx/>
                <a:uFillTx/>
                <a:latin typeface="Aptos" panose="020B0004020202020204" pitchFamily="34" charset="0"/>
              </a:endParaRPr>
            </a:p>
          </p:txBody>
        </p:sp>
        <p:sp>
          <p:nvSpPr>
            <p:cNvPr id="9" name="Text Box 10">
              <a:extLst>
                <a:ext uri="{FF2B5EF4-FFF2-40B4-BE49-F238E27FC236}">
                  <a16:creationId xmlns:a16="http://schemas.microsoft.com/office/drawing/2014/main" id="{AB5A33D1-A744-4963-5CF7-F4E396250375}"/>
                </a:ext>
              </a:extLst>
            </p:cNvPr>
            <p:cNvSpPr txBox="1">
              <a:spLocks noChangeArrowheads="1"/>
            </p:cNvSpPr>
            <p:nvPr/>
          </p:nvSpPr>
          <p:spPr bwMode="auto">
            <a:xfrm>
              <a:off x="2759618" y="3409699"/>
              <a:ext cx="1243930" cy="339196"/>
            </a:xfrm>
            <a:prstGeom prst="rect">
              <a:avLst/>
            </a:prstGeom>
            <a:noFill/>
            <a:ln w="12700">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err="1">
                  <a:ln>
                    <a:noFill/>
                  </a:ln>
                  <a:effectLst/>
                  <a:uLnTx/>
                  <a:uFillTx/>
                  <a:latin typeface="Aptos" panose="020B0004020202020204" pitchFamily="34" charset="0"/>
                </a:rPr>
                <a:t>ConstValue</a:t>
              </a:r>
              <a:endParaRPr kumimoji="0" lang="en-US" sz="1600" b="0" i="0" u="none" strike="noStrike" kern="0" cap="none" spc="0" normalizeH="0" baseline="0" noProof="0" dirty="0">
                <a:ln>
                  <a:noFill/>
                </a:ln>
                <a:effectLst/>
                <a:uLnTx/>
                <a:uFillTx/>
                <a:latin typeface="Aptos" panose="020B0004020202020204" pitchFamily="34" charset="0"/>
              </a:endParaRPr>
            </a:p>
          </p:txBody>
        </p:sp>
        <p:sp>
          <p:nvSpPr>
            <p:cNvPr id="10" name="Text Box 10">
              <a:extLst>
                <a:ext uri="{FF2B5EF4-FFF2-40B4-BE49-F238E27FC236}">
                  <a16:creationId xmlns:a16="http://schemas.microsoft.com/office/drawing/2014/main" id="{692B5269-BDF0-C7CC-EE9A-0277419DE5F5}"/>
                </a:ext>
              </a:extLst>
            </p:cNvPr>
            <p:cNvSpPr txBox="1">
              <a:spLocks noChangeArrowheads="1"/>
            </p:cNvSpPr>
            <p:nvPr/>
          </p:nvSpPr>
          <p:spPr bwMode="auto">
            <a:xfrm>
              <a:off x="4438002" y="3409699"/>
              <a:ext cx="936155" cy="339196"/>
            </a:xfrm>
            <a:prstGeom prst="rect">
              <a:avLst/>
            </a:prstGeom>
            <a:noFill/>
            <a:ln w="12700">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a:ln>
                    <a:noFill/>
                  </a:ln>
                  <a:effectLst/>
                  <a:uLnTx/>
                  <a:uFillTx/>
                  <a:latin typeface="Aptos" panose="020B0004020202020204" pitchFamily="34" charset="0"/>
                </a:rPr>
                <a:t>Padding</a:t>
              </a:r>
            </a:p>
          </p:txBody>
        </p:sp>
        <p:sp useBgFill="1">
          <p:nvSpPr>
            <p:cNvPr id="11" name="Text Box 10">
              <a:extLst>
                <a:ext uri="{FF2B5EF4-FFF2-40B4-BE49-F238E27FC236}">
                  <a16:creationId xmlns:a16="http://schemas.microsoft.com/office/drawing/2014/main" id="{26252A7D-21DD-3B67-BFE2-B5C368923F80}"/>
                </a:ext>
              </a:extLst>
            </p:cNvPr>
            <p:cNvSpPr txBox="1">
              <a:spLocks noChangeArrowheads="1"/>
            </p:cNvSpPr>
            <p:nvPr/>
          </p:nvSpPr>
          <p:spPr bwMode="auto">
            <a:xfrm>
              <a:off x="5366963" y="2026125"/>
              <a:ext cx="1088438" cy="595677"/>
            </a:xfrm>
            <a:prstGeom prst="rect">
              <a:avLst/>
            </a:prstGeom>
            <a:ln w="12700">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ts val="600"/>
                </a:spcBef>
                <a:spcAft>
                  <a:spcPct val="0"/>
                </a:spcAft>
                <a:buClrTx/>
                <a:buSzTx/>
                <a:buFontTx/>
                <a:buNone/>
                <a:tabLst/>
                <a:defRPr/>
              </a:pPr>
              <a:r>
                <a:rPr kumimoji="0" lang="en-US" sz="1500" b="0" i="0" u="none" strike="noStrike" kern="0" cap="none" spc="0" normalizeH="0" baseline="0" noProof="0" dirty="0">
                  <a:ln>
                    <a:noFill/>
                  </a:ln>
                  <a:effectLst/>
                  <a:uLnTx/>
                  <a:uFillTx/>
                  <a:latin typeface="Aptos" panose="020B0004020202020204" pitchFamily="34" charset="0"/>
                </a:rPr>
                <a:t>«interface»</a:t>
              </a:r>
            </a:p>
            <a:p>
              <a:pPr marL="0" marR="0" lvl="0" indent="0" algn="ctr" defTabSz="914400" eaLnBrk="0" fontAlgn="base" latinLnBrk="0" hangingPunct="0">
                <a:lnSpc>
                  <a:spcPct val="100000"/>
                </a:lnSpc>
                <a:spcBef>
                  <a:spcPts val="200"/>
                </a:spcBef>
                <a:spcAft>
                  <a:spcPct val="0"/>
                </a:spcAft>
                <a:buClrTx/>
                <a:buSzTx/>
                <a:buFontTx/>
                <a:buNone/>
                <a:tabLst/>
                <a:defRPr/>
              </a:pPr>
              <a:r>
                <a:rPr lang="en-US" sz="1600" i="1" kern="0" dirty="0">
                  <a:latin typeface="Aptos" panose="020B0004020202020204" pitchFamily="34" charset="0"/>
                </a:rPr>
                <a:t>Initializer</a:t>
              </a:r>
              <a:endParaRPr kumimoji="0" lang="en-US" sz="1600" b="0" i="1" u="none" strike="noStrike" kern="0" cap="none" spc="0" normalizeH="0" baseline="0" noProof="0" dirty="0">
                <a:ln>
                  <a:noFill/>
                </a:ln>
                <a:effectLst/>
                <a:uLnTx/>
                <a:uFillTx/>
                <a:latin typeface="Aptos" panose="020B0004020202020204" pitchFamily="34" charset="0"/>
              </a:endParaRPr>
            </a:p>
          </p:txBody>
        </p:sp>
        <p:sp>
          <p:nvSpPr>
            <p:cNvPr id="12" name="Isosceles Triangle 11">
              <a:extLst>
                <a:ext uri="{FF2B5EF4-FFF2-40B4-BE49-F238E27FC236}">
                  <a16:creationId xmlns:a16="http://schemas.microsoft.com/office/drawing/2014/main" id="{BB362811-E361-0BE3-D6C7-25A905A7C472}"/>
                </a:ext>
              </a:extLst>
            </p:cNvPr>
            <p:cNvSpPr/>
            <p:nvPr/>
          </p:nvSpPr>
          <p:spPr bwMode="auto">
            <a:xfrm>
              <a:off x="5828886" y="2638613"/>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effectLst/>
                <a:uLnTx/>
                <a:uFillTx/>
                <a:latin typeface="Aptos" panose="020B0004020202020204" pitchFamily="34" charset="0"/>
              </a:endParaRPr>
            </a:p>
          </p:txBody>
        </p:sp>
        <p:cxnSp>
          <p:nvCxnSpPr>
            <p:cNvPr id="13" name="Connector: Elbow 12">
              <a:extLst>
                <a:ext uri="{FF2B5EF4-FFF2-40B4-BE49-F238E27FC236}">
                  <a16:creationId xmlns:a16="http://schemas.microsoft.com/office/drawing/2014/main" id="{08AF6412-36A7-FE1D-6F18-1EFAA14D56B0}"/>
                </a:ext>
              </a:extLst>
            </p:cNvPr>
            <p:cNvCxnSpPr>
              <a:stCxn id="12" idx="3"/>
              <a:endCxn id="9" idx="0"/>
            </p:cNvCxnSpPr>
            <p:nvPr/>
          </p:nvCxnSpPr>
          <p:spPr>
            <a:xfrm rot="5400000">
              <a:off x="4343136" y="1841653"/>
              <a:ext cx="606494" cy="2529599"/>
            </a:xfrm>
            <a:prstGeom prst="bentConnector3">
              <a:avLst/>
            </a:prstGeom>
            <a:ln w="952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4" name="Connector: Elbow 13">
              <a:extLst>
                <a:ext uri="{FF2B5EF4-FFF2-40B4-BE49-F238E27FC236}">
                  <a16:creationId xmlns:a16="http://schemas.microsoft.com/office/drawing/2014/main" id="{16B86C04-4328-89FC-0610-CBCF2CC25A58}"/>
                </a:ext>
              </a:extLst>
            </p:cNvPr>
            <p:cNvCxnSpPr>
              <a:stCxn id="12" idx="3"/>
              <a:endCxn id="10" idx="0"/>
            </p:cNvCxnSpPr>
            <p:nvPr/>
          </p:nvCxnSpPr>
          <p:spPr>
            <a:xfrm rot="5400000">
              <a:off x="5105384" y="2603901"/>
              <a:ext cx="606494" cy="1005102"/>
            </a:xfrm>
            <a:prstGeom prst="bentConnector3">
              <a:avLst/>
            </a:prstGeom>
            <a:ln w="952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5" name="Diamond 14">
              <a:extLst>
                <a:ext uri="{FF2B5EF4-FFF2-40B4-BE49-F238E27FC236}">
                  <a16:creationId xmlns:a16="http://schemas.microsoft.com/office/drawing/2014/main" id="{54962497-A527-DFD7-06E8-C51D76B565E1}"/>
                </a:ext>
              </a:extLst>
            </p:cNvPr>
            <p:cNvSpPr/>
            <p:nvPr/>
          </p:nvSpPr>
          <p:spPr>
            <a:xfrm>
              <a:off x="9804876" y="3512723"/>
              <a:ext cx="228600" cy="137160"/>
            </a:xfrm>
            <a:prstGeom prst="diamond">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ptos" panose="020B0004020202020204" pitchFamily="34" charset="0"/>
              </a:endParaRPr>
            </a:p>
          </p:txBody>
        </p:sp>
        <p:sp>
          <p:nvSpPr>
            <p:cNvPr id="16" name="TextBox 15">
              <a:extLst>
                <a:ext uri="{FF2B5EF4-FFF2-40B4-BE49-F238E27FC236}">
                  <a16:creationId xmlns:a16="http://schemas.microsoft.com/office/drawing/2014/main" id="{81AE4318-6C83-65A6-E629-8E1F02FF41CF}"/>
                </a:ext>
              </a:extLst>
            </p:cNvPr>
            <p:cNvSpPr txBox="1"/>
            <p:nvPr/>
          </p:nvSpPr>
          <p:spPr>
            <a:xfrm>
              <a:off x="6444024" y="2090609"/>
              <a:ext cx="279244" cy="338554"/>
            </a:xfrm>
            <a:prstGeom prst="rect">
              <a:avLst/>
            </a:prstGeom>
            <a:noFill/>
          </p:spPr>
          <p:txBody>
            <a:bodyPr wrap="none" rtlCol="0">
              <a:spAutoFit/>
            </a:bodyPr>
            <a:lstStyle/>
            <a:p>
              <a:r>
                <a:rPr lang="en-US" sz="1600" dirty="0">
                  <a:latin typeface="Aptos" panose="020B0004020202020204" pitchFamily="34" charset="0"/>
                  <a:cs typeface="Arial" panose="020B0604020202020204" pitchFamily="34" charset="0"/>
                </a:rPr>
                <a:t>*</a:t>
              </a:r>
            </a:p>
          </p:txBody>
        </p:sp>
        <p:sp>
          <p:nvSpPr>
            <p:cNvPr id="17" name="Text Box 10">
              <a:extLst>
                <a:ext uri="{FF2B5EF4-FFF2-40B4-BE49-F238E27FC236}">
                  <a16:creationId xmlns:a16="http://schemas.microsoft.com/office/drawing/2014/main" id="{2F826C74-CB69-27E9-7A6D-4EBAAB17EDD9}"/>
                </a:ext>
              </a:extLst>
            </p:cNvPr>
            <p:cNvSpPr txBox="1">
              <a:spLocks noChangeArrowheads="1"/>
            </p:cNvSpPr>
            <p:nvPr/>
          </p:nvSpPr>
          <p:spPr bwMode="auto">
            <a:xfrm>
              <a:off x="5808611" y="3409699"/>
              <a:ext cx="1575752" cy="339196"/>
            </a:xfrm>
            <a:prstGeom prst="rect">
              <a:avLst/>
            </a:prstGeom>
            <a:noFill/>
            <a:ln w="12700">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lang="en-US" sz="1600" kern="0" dirty="0" err="1">
                  <a:latin typeface="Aptos" panose="020B0004020202020204" pitchFamily="34" charset="0"/>
                </a:rPr>
                <a:t>EmptyInitializer</a:t>
              </a:r>
              <a:endParaRPr kumimoji="0" lang="en-US" sz="1600" b="0" i="0" u="none" strike="noStrike" kern="0" cap="none" spc="0" normalizeH="0" baseline="0" noProof="0" dirty="0">
                <a:ln>
                  <a:noFill/>
                </a:ln>
                <a:effectLst/>
                <a:uLnTx/>
                <a:uFillTx/>
                <a:latin typeface="Aptos" panose="020B0004020202020204" pitchFamily="34" charset="0"/>
              </a:endParaRPr>
            </a:p>
          </p:txBody>
        </p:sp>
        <p:cxnSp>
          <p:nvCxnSpPr>
            <p:cNvPr id="18" name="Connector: Elbow 17">
              <a:extLst>
                <a:ext uri="{FF2B5EF4-FFF2-40B4-BE49-F238E27FC236}">
                  <a16:creationId xmlns:a16="http://schemas.microsoft.com/office/drawing/2014/main" id="{B5344446-F55A-7D17-296B-308DEB7D8B2F}"/>
                </a:ext>
              </a:extLst>
            </p:cNvPr>
            <p:cNvCxnSpPr>
              <a:cxnSpLocks/>
              <a:stCxn id="17" idx="0"/>
              <a:endCxn id="12" idx="3"/>
            </p:cNvCxnSpPr>
            <p:nvPr/>
          </p:nvCxnSpPr>
          <p:spPr>
            <a:xfrm rot="16200000" flipV="1">
              <a:off x="5950588" y="2763799"/>
              <a:ext cx="606494" cy="685305"/>
            </a:xfrm>
            <a:prstGeom prst="bentConnector3">
              <a:avLst/>
            </a:prstGeom>
            <a:ln w="952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8A5AB3C9-0343-3D8A-DB0D-26C20FF76EF5}"/>
                </a:ext>
              </a:extLst>
            </p:cNvPr>
            <p:cNvCxnSpPr>
              <a:stCxn id="8" idx="0"/>
              <a:endCxn id="12" idx="3"/>
            </p:cNvCxnSpPr>
            <p:nvPr/>
          </p:nvCxnSpPr>
          <p:spPr>
            <a:xfrm rot="16200000" flipV="1">
              <a:off x="7055077" y="1659310"/>
              <a:ext cx="606494" cy="2894284"/>
            </a:xfrm>
            <a:prstGeom prst="bentConnector3">
              <a:avLst/>
            </a:prstGeom>
            <a:ln w="952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id="{0CF4C123-39D6-A672-587B-E49D95014D29}"/>
                </a:ext>
              </a:extLst>
            </p:cNvPr>
            <p:cNvCxnSpPr>
              <a:stCxn id="15" idx="3"/>
              <a:endCxn id="11" idx="3"/>
            </p:cNvCxnSpPr>
            <p:nvPr/>
          </p:nvCxnSpPr>
          <p:spPr>
            <a:xfrm flipH="1" flipV="1">
              <a:off x="6455401" y="2323964"/>
              <a:ext cx="3578075" cy="1257339"/>
            </a:xfrm>
            <a:prstGeom prst="bentConnector3">
              <a:avLst>
                <a:gd name="adj1" fmla="val -6389"/>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017ECDA7-7047-128B-7B19-FA9267274218}"/>
                </a:ext>
              </a:extLst>
            </p:cNvPr>
            <p:cNvSpPr txBox="1"/>
            <p:nvPr/>
          </p:nvSpPr>
          <p:spPr>
            <a:xfrm>
              <a:off x="9969026" y="3292231"/>
              <a:ext cx="298480" cy="338554"/>
            </a:xfrm>
            <a:prstGeom prst="rect">
              <a:avLst/>
            </a:prstGeom>
            <a:noFill/>
          </p:spPr>
          <p:txBody>
            <a:bodyPr wrap="none" rtlCol="0">
              <a:spAutoFit/>
            </a:bodyPr>
            <a:lstStyle/>
            <a:p>
              <a:r>
                <a:rPr lang="en-US" sz="1600" dirty="0">
                  <a:latin typeface="Aptos" panose="020B0004020202020204" pitchFamily="34" charset="0"/>
                  <a:cs typeface="Arial" panose="020B0604020202020204" pitchFamily="34" charset="0"/>
                </a:rPr>
                <a:t>1</a:t>
              </a:r>
            </a:p>
          </p:txBody>
        </p:sp>
      </p:grpSp>
      <p:sp>
        <p:nvSpPr>
          <p:cNvPr id="22" name="TextBox 21">
            <a:extLst>
              <a:ext uri="{FF2B5EF4-FFF2-40B4-BE49-F238E27FC236}">
                <a16:creationId xmlns:a16="http://schemas.microsoft.com/office/drawing/2014/main" id="{1FA0467C-B86C-CB69-E4EA-BD4DF7BB6353}"/>
              </a:ext>
            </a:extLst>
          </p:cNvPr>
          <p:cNvSpPr txBox="1"/>
          <p:nvPr/>
        </p:nvSpPr>
        <p:spPr>
          <a:xfrm>
            <a:off x="1705670" y="4114800"/>
            <a:ext cx="5732660" cy="1708160"/>
          </a:xfrm>
          <a:prstGeom prst="rect">
            <a:avLst/>
          </a:prstGeom>
          <a:solidFill>
            <a:schemeClr val="bg1"/>
          </a:solidFill>
          <a:ln>
            <a:solidFill>
              <a:schemeClr val="tx1"/>
            </a:solidFill>
          </a:ln>
        </p:spPr>
        <p:txBody>
          <a:bodyPr wrap="none" rtlCol="0">
            <a:spAutoFit/>
          </a:bodyPr>
          <a:lstStyle/>
          <a:p>
            <a:pPr algn="l"/>
            <a:r>
              <a:rPr lang="en-US" sz="2000" dirty="0"/>
              <a:t>Class </a:t>
            </a:r>
            <a:r>
              <a:rPr lang="en-US" sz="2000" dirty="0">
                <a:latin typeface="Consolas" panose="020B0609020204030204" pitchFamily="49" charset="0"/>
              </a:rPr>
              <a:t>Padding</a:t>
            </a:r>
            <a:r>
              <a:rPr lang="en-US" sz="2000" dirty="0"/>
              <a:t> is used only in two special cases:</a:t>
            </a:r>
          </a:p>
          <a:p>
            <a:pPr algn="l"/>
            <a:r>
              <a:rPr lang="en-US" sz="2000" dirty="0"/>
              <a:t>–  initialization involving string literals</a:t>
            </a:r>
          </a:p>
          <a:p>
            <a:pPr algn="l"/>
            <a:r>
              <a:rPr lang="en-US" sz="2000" dirty="0"/>
              <a:t>–  passing string literals as parameters</a:t>
            </a:r>
          </a:p>
          <a:p>
            <a:pPr algn="l">
              <a:spcBef>
                <a:spcPts val="600"/>
              </a:spcBef>
            </a:pPr>
            <a:r>
              <a:rPr lang="en-US" sz="2000" dirty="0"/>
              <a:t>Padding is added only during code generation.</a:t>
            </a:r>
            <a:br>
              <a:rPr lang="en-US" sz="2000" dirty="0"/>
            </a:br>
            <a:r>
              <a:rPr lang="en-US" sz="2000" dirty="0"/>
              <a:t>We’ll ignore it for now.</a:t>
            </a:r>
          </a:p>
        </p:txBody>
      </p:sp>
    </p:spTree>
    <p:extLst>
      <p:ext uri="{BB962C8B-B14F-4D97-AF65-F5344CB8AC3E}">
        <p14:creationId xmlns:p14="http://schemas.microsoft.com/office/powerpoint/2010/main" val="6649247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AD19D-028B-D836-93DF-2E56CB191AA7}"/>
              </a:ext>
            </a:extLst>
          </p:cNvPr>
          <p:cNvSpPr>
            <a:spLocks noGrp="1"/>
          </p:cNvSpPr>
          <p:nvPr>
            <p:ph type="title"/>
          </p:nvPr>
        </p:nvSpPr>
        <p:spPr/>
        <p:txBody>
          <a:bodyPr/>
          <a:lstStyle/>
          <a:p>
            <a:r>
              <a:rPr lang="en-US" dirty="0"/>
              <a:t>Parsing Methods for Initializers</a:t>
            </a:r>
          </a:p>
        </p:txBody>
      </p:sp>
      <p:sp>
        <p:nvSpPr>
          <p:cNvPr id="3" name="Content Placeholder 2">
            <a:extLst>
              <a:ext uri="{FF2B5EF4-FFF2-40B4-BE49-F238E27FC236}">
                <a16:creationId xmlns:a16="http://schemas.microsoft.com/office/drawing/2014/main" id="{627CAC2E-AA13-409C-78A1-5ECB483BD097}"/>
              </a:ext>
            </a:extLst>
          </p:cNvPr>
          <p:cNvSpPr>
            <a:spLocks noGrp="1"/>
          </p:cNvSpPr>
          <p:nvPr>
            <p:ph idx="1"/>
          </p:nvPr>
        </p:nvSpPr>
        <p:spPr>
          <a:xfrm>
            <a:off x="381000" y="1363663"/>
            <a:ext cx="8595360" cy="4935537"/>
          </a:xfrm>
        </p:spPr>
        <p:txBody>
          <a:bodyPr/>
          <a:lstStyle/>
          <a:p>
            <a:pPr marL="0" indent="0">
              <a:spcBef>
                <a:spcPts val="200"/>
              </a:spcBef>
              <a:buNone/>
            </a:pPr>
            <a:r>
              <a:rPr lang="en-US" sz="1800" dirty="0">
                <a:latin typeface="Consolas" panose="020B0609020204030204" pitchFamily="49" charset="0"/>
              </a:rPr>
              <a:t>// initializer = </a:t>
            </a:r>
            <a:r>
              <a:rPr lang="en-US" sz="1800" dirty="0" err="1">
                <a:latin typeface="Consolas" panose="020B0609020204030204" pitchFamily="49" charset="0"/>
              </a:rPr>
              <a:t>constValue</a:t>
            </a:r>
            <a:r>
              <a:rPr lang="en-US" sz="1800" dirty="0">
                <a:latin typeface="Consolas" panose="020B0609020204030204" pitchFamily="49" charset="0"/>
              </a:rPr>
              <a:t> | </a:t>
            </a:r>
            <a:r>
              <a:rPr lang="en-US" sz="1800" dirty="0" err="1">
                <a:latin typeface="Consolas" panose="020B0609020204030204" pitchFamily="49" charset="0"/>
              </a:rPr>
              <a:t>compositeInitializer</a:t>
            </a:r>
            <a:r>
              <a:rPr lang="en-US" sz="1800" dirty="0">
                <a:latin typeface="Consolas" panose="020B0609020204030204" pitchFamily="49" charset="0"/>
              </a:rPr>
              <a:t> .</a:t>
            </a:r>
          </a:p>
          <a:p>
            <a:pPr marL="0" indent="0">
              <a:spcBef>
                <a:spcPts val="200"/>
              </a:spcBef>
              <a:buNone/>
            </a:pPr>
            <a:r>
              <a:rPr lang="en-US" sz="1800" dirty="0">
                <a:latin typeface="Consolas" panose="020B0609020204030204" pitchFamily="49" charset="0"/>
              </a:rPr>
              <a:t>private fun </a:t>
            </a:r>
            <a:r>
              <a:rPr lang="en-US" sz="1800" dirty="0" err="1">
                <a:latin typeface="Consolas" panose="020B0609020204030204" pitchFamily="49" charset="0"/>
              </a:rPr>
              <a:t>parseInitializer</a:t>
            </a:r>
            <a:r>
              <a:rPr lang="en-US" sz="1800" dirty="0">
                <a:latin typeface="Consolas" panose="020B0609020204030204" pitchFamily="49" charset="0"/>
              </a:rPr>
              <a:t>() : Initializer</a:t>
            </a:r>
          </a:p>
          <a:p>
            <a:pPr marL="0" indent="0">
              <a:spcBef>
                <a:spcPts val="200"/>
              </a:spcBef>
              <a:buNone/>
            </a:pPr>
            <a:endParaRPr lang="en-US" sz="1800" dirty="0">
              <a:latin typeface="Consolas" panose="020B0609020204030204" pitchFamily="49" charset="0"/>
            </a:endParaRPr>
          </a:p>
          <a:p>
            <a:pPr marL="0"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compositeInitializer</a:t>
            </a:r>
            <a:r>
              <a:rPr lang="en-US" sz="1800" dirty="0">
                <a:latin typeface="Consolas" panose="020B0609020204030204" pitchFamily="49" charset="0"/>
              </a:rPr>
              <a:t> = "{" initializer { "," initializer } "}" .</a:t>
            </a:r>
          </a:p>
          <a:p>
            <a:pPr marL="0" indent="0">
              <a:spcBef>
                <a:spcPts val="200"/>
              </a:spcBef>
              <a:buNone/>
            </a:pPr>
            <a:r>
              <a:rPr lang="en-US" sz="1800" dirty="0">
                <a:latin typeface="Consolas" panose="020B0609020204030204" pitchFamily="49" charset="0"/>
              </a:rPr>
              <a:t>private fun </a:t>
            </a:r>
            <a:r>
              <a:rPr lang="en-US" sz="1800" dirty="0" err="1">
                <a:latin typeface="Consolas" panose="020B0609020204030204" pitchFamily="49" charset="0"/>
              </a:rPr>
              <a:t>parseCompositeInitializer</a:t>
            </a:r>
            <a:r>
              <a:rPr lang="en-US" sz="1800" dirty="0">
                <a:latin typeface="Consolas" panose="020B0609020204030204" pitchFamily="49" charset="0"/>
              </a:rPr>
              <a:t>() : </a:t>
            </a:r>
            <a:r>
              <a:rPr lang="en-US" sz="1800" dirty="0" err="1">
                <a:latin typeface="Consolas" panose="020B0609020204030204" pitchFamily="49" charset="0"/>
              </a:rPr>
              <a:t>CompositeInitializer</a:t>
            </a:r>
            <a:endParaRPr lang="en-US" sz="1800" dirty="0">
              <a:latin typeface="Consolas" panose="020B0609020204030204" pitchFamily="49" charset="0"/>
            </a:endParaRPr>
          </a:p>
          <a:p>
            <a:pPr marL="0" indent="0">
              <a:spcBef>
                <a:spcPts val="200"/>
              </a:spcBef>
              <a:buNone/>
            </a:pPr>
            <a:endParaRPr lang="en-US" sz="1800" dirty="0">
              <a:latin typeface="Consolas" panose="020B0609020204030204" pitchFamily="49" charset="0"/>
            </a:endParaRPr>
          </a:p>
          <a:p>
            <a:pPr marL="0"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constValue</a:t>
            </a:r>
            <a:r>
              <a:rPr lang="en-US" sz="1800" dirty="0">
                <a:latin typeface="Consolas" panose="020B0609020204030204" pitchFamily="49" charset="0"/>
              </a:rPr>
              <a:t> = ( [ "-" ] literal ) | </a:t>
            </a:r>
            <a:r>
              <a:rPr lang="en-US" sz="1800" dirty="0" err="1">
                <a:latin typeface="Consolas" panose="020B0609020204030204" pitchFamily="49" charset="0"/>
              </a:rPr>
              <a:t>constId</a:t>
            </a:r>
            <a:r>
              <a:rPr lang="en-US" sz="1800" dirty="0">
                <a:latin typeface="Consolas" panose="020B0609020204030204" pitchFamily="49" charset="0"/>
              </a:rPr>
              <a:t> .</a:t>
            </a:r>
          </a:p>
          <a:p>
            <a:pPr marL="0" indent="0">
              <a:spcBef>
                <a:spcPts val="200"/>
              </a:spcBef>
              <a:buNone/>
            </a:pPr>
            <a:r>
              <a:rPr lang="en-US" sz="1800" dirty="0">
                <a:latin typeface="Consolas" panose="020B0609020204030204" pitchFamily="49" charset="0"/>
              </a:rPr>
              <a:t>private fun </a:t>
            </a:r>
            <a:r>
              <a:rPr lang="en-US" sz="1800" dirty="0" err="1">
                <a:latin typeface="Consolas" panose="020B0609020204030204" pitchFamily="49" charset="0"/>
              </a:rPr>
              <a:t>parseConstValue</a:t>
            </a:r>
            <a:r>
              <a:rPr lang="en-US" sz="1800" dirty="0">
                <a:latin typeface="Consolas" panose="020B0609020204030204" pitchFamily="49" charset="0"/>
              </a:rPr>
              <a:t>() : Expression</a:t>
            </a:r>
          </a:p>
        </p:txBody>
      </p:sp>
      <p:sp>
        <p:nvSpPr>
          <p:cNvPr id="4" name="Footer Placeholder 3">
            <a:extLst>
              <a:ext uri="{FF2B5EF4-FFF2-40B4-BE49-F238E27FC236}">
                <a16:creationId xmlns:a16="http://schemas.microsoft.com/office/drawing/2014/main" id="{FC068B71-713C-534A-6F7B-FA0A1B3182BE}"/>
              </a:ext>
            </a:extLst>
          </p:cNvPr>
          <p:cNvSpPr>
            <a:spLocks noGrp="1"/>
          </p:cNvSpPr>
          <p:nvPr>
            <p:ph type="ftr" sz="quarter" idx="10"/>
          </p:nvPr>
        </p:nvSpPr>
        <p:spPr/>
        <p:txBody>
          <a:bodyPr/>
          <a:lstStyle/>
          <a:p>
            <a:pPr>
              <a:defRPr/>
            </a:pPr>
            <a:r>
              <a:rPr lang="en-US"/>
              <a:t>©SoftMoore Consulting</a:t>
            </a:r>
            <a:endParaRPr lang="en-US" dirty="0"/>
          </a:p>
        </p:txBody>
      </p:sp>
      <p:sp>
        <p:nvSpPr>
          <p:cNvPr id="5" name="Slide Number Placeholder 4">
            <a:extLst>
              <a:ext uri="{FF2B5EF4-FFF2-40B4-BE49-F238E27FC236}">
                <a16:creationId xmlns:a16="http://schemas.microsoft.com/office/drawing/2014/main" id="{D7FA2C40-7D7C-7163-DCDB-81FB6C0B1099}"/>
              </a:ext>
            </a:extLst>
          </p:cNvPr>
          <p:cNvSpPr>
            <a:spLocks noGrp="1"/>
          </p:cNvSpPr>
          <p:nvPr>
            <p:ph type="sldNum" sz="quarter" idx="11"/>
          </p:nvPr>
        </p:nvSpPr>
        <p:spPr/>
        <p:txBody>
          <a:bodyPr/>
          <a:lstStyle/>
          <a:p>
            <a:pPr>
              <a:defRPr/>
            </a:pPr>
            <a:r>
              <a:rPr lang="en-US"/>
              <a:t>Slide </a:t>
            </a:r>
            <a:fld id="{A413A2F6-7BFD-463C-B63A-922040FAF32C}" type="slidenum">
              <a:rPr lang="en-US" smtClean="0"/>
              <a:pPr>
                <a:defRPr/>
              </a:pPr>
              <a:t>31</a:t>
            </a:fld>
            <a:endParaRPr lang="en-US" dirty="0"/>
          </a:p>
        </p:txBody>
      </p:sp>
    </p:spTree>
    <p:extLst>
      <p:ext uri="{BB962C8B-B14F-4D97-AF65-F5344CB8AC3E}">
        <p14:creationId xmlns:p14="http://schemas.microsoft.com/office/powerpoint/2010/main" val="18554440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3CEBA-9C71-48A7-A92F-239BBAD1FDFE}"/>
              </a:ext>
            </a:extLst>
          </p:cNvPr>
          <p:cNvSpPr>
            <a:spLocks noGrp="1"/>
          </p:cNvSpPr>
          <p:nvPr>
            <p:ph type="title"/>
          </p:nvPr>
        </p:nvSpPr>
        <p:spPr/>
        <p:txBody>
          <a:bodyPr/>
          <a:lstStyle/>
          <a:p>
            <a:r>
              <a:rPr lang="en-US" dirty="0"/>
              <a:t>Interface </a:t>
            </a:r>
            <a:r>
              <a:rPr lang="en-US" dirty="0" err="1">
                <a:latin typeface="Consolas" panose="020B0609020204030204" pitchFamily="49" charset="0"/>
              </a:rPr>
              <a:t>VariableDecl</a:t>
            </a:r>
            <a:endParaRPr lang="en-US" dirty="0">
              <a:latin typeface="Consolas" panose="020B0609020204030204" pitchFamily="49" charset="0"/>
            </a:endParaRPr>
          </a:p>
        </p:txBody>
      </p:sp>
      <p:sp>
        <p:nvSpPr>
          <p:cNvPr id="5" name="Content Placeholder 4">
            <a:extLst>
              <a:ext uri="{FF2B5EF4-FFF2-40B4-BE49-F238E27FC236}">
                <a16:creationId xmlns:a16="http://schemas.microsoft.com/office/drawing/2014/main" id="{718018BC-CEC0-4DED-9C8E-1ED8F359AD16}"/>
              </a:ext>
            </a:extLst>
          </p:cNvPr>
          <p:cNvSpPr>
            <a:spLocks noGrp="1"/>
          </p:cNvSpPr>
          <p:nvPr>
            <p:ph idx="1"/>
          </p:nvPr>
        </p:nvSpPr>
        <p:spPr/>
        <p:txBody>
          <a:bodyPr/>
          <a:lstStyle/>
          <a:p>
            <a:r>
              <a:rPr lang="en-US" dirty="0"/>
              <a:t>Identifiers declared using </a:t>
            </a:r>
            <a:r>
              <a:rPr lang="en-US" dirty="0" err="1">
                <a:latin typeface="Consolas" panose="020B0609020204030204" pitchFamily="49" charset="0"/>
              </a:rPr>
              <a:t>SingleVarDecl</a:t>
            </a:r>
            <a:r>
              <a:rPr lang="en-US" dirty="0"/>
              <a:t> or </a:t>
            </a:r>
            <a:r>
              <a:rPr lang="en-US" dirty="0">
                <a:latin typeface="Consolas" panose="020B0609020204030204" pitchFamily="49" charset="0"/>
              </a:rPr>
              <a:t>ParameterDecl</a:t>
            </a:r>
            <a:r>
              <a:rPr lang="en-US" dirty="0"/>
              <a:t> have similar uses within CPRL; e.g., </a:t>
            </a:r>
          </a:p>
          <a:p>
            <a:pPr marL="457200" lvl="1" indent="0">
              <a:buNone/>
            </a:pPr>
            <a:r>
              <a:rPr lang="en-US" dirty="0">
                <a:latin typeface="Consolas" panose="020B0609020204030204" pitchFamily="49" charset="0"/>
              </a:rPr>
              <a:t>x := y;</a:t>
            </a:r>
          </a:p>
          <a:p>
            <a:r>
              <a:rPr lang="en-US" dirty="0"/>
              <a:t>Variable </a:t>
            </a:r>
            <a:r>
              <a:rPr lang="en-US" dirty="0">
                <a:latin typeface="Consolas" panose="020B0609020204030204" pitchFamily="49" charset="0"/>
              </a:rPr>
              <a:t>x</a:t>
            </a:r>
            <a:r>
              <a:rPr lang="en-US" dirty="0"/>
              <a:t> could have been declared in a single variable declaration (as part of a </a:t>
            </a:r>
            <a:r>
              <a:rPr lang="en-US" dirty="0">
                <a:latin typeface="Consolas" panose="020B0609020204030204" pitchFamily="49" charset="0"/>
              </a:rPr>
              <a:t>VarDecl</a:t>
            </a:r>
            <a:r>
              <a:rPr lang="en-US" dirty="0"/>
              <a:t>) or a parameter declaration.</a:t>
            </a:r>
          </a:p>
          <a:p>
            <a:pPr lvl="1"/>
            <a:r>
              <a:rPr lang="en-US" dirty="0"/>
              <a:t>similarly for the variable expression </a:t>
            </a:r>
            <a:r>
              <a:rPr lang="en-US" dirty="0">
                <a:latin typeface="Consolas" panose="020B0609020204030204" pitchFamily="49" charset="0"/>
              </a:rPr>
              <a:t>y</a:t>
            </a:r>
          </a:p>
          <a:p>
            <a:r>
              <a:rPr lang="en-US" dirty="0"/>
              <a:t>There is a need to treat both types of declarations uniformly at several points during parsing, which we achieve by creating interface </a:t>
            </a:r>
            <a:r>
              <a:rPr lang="en-US" dirty="0" err="1">
                <a:latin typeface="Consolas" panose="020B0609020204030204" pitchFamily="49" charset="0"/>
              </a:rPr>
              <a:t>VariableDecl</a:t>
            </a:r>
            <a:r>
              <a:rPr lang="en-US" dirty="0"/>
              <a:t> and specifying that </a:t>
            </a:r>
            <a:r>
              <a:rPr lang="en-US" dirty="0">
                <a:latin typeface="Consolas" panose="020B0609020204030204" pitchFamily="49" charset="0"/>
              </a:rPr>
              <a:t>SingleVarDecl</a:t>
            </a:r>
            <a:r>
              <a:rPr lang="en-US" dirty="0"/>
              <a:t> and </a:t>
            </a:r>
            <a:r>
              <a:rPr lang="en-US" dirty="0">
                <a:latin typeface="Consolas" panose="020B0609020204030204" pitchFamily="49" charset="0"/>
              </a:rPr>
              <a:t>ParameterDecl</a:t>
            </a:r>
            <a:r>
              <a:rPr lang="en-US" dirty="0"/>
              <a:t> implement this interface. </a:t>
            </a:r>
          </a:p>
          <a:p>
            <a:endParaRPr lang="en-US" dirty="0"/>
          </a:p>
        </p:txBody>
      </p:sp>
      <p:sp>
        <p:nvSpPr>
          <p:cNvPr id="3" name="Footer Placeholder 2">
            <a:extLst>
              <a:ext uri="{FF2B5EF4-FFF2-40B4-BE49-F238E27FC236}">
                <a16:creationId xmlns:a16="http://schemas.microsoft.com/office/drawing/2014/main" id="{644873B6-9B1E-4BFB-81FA-9695471A31E7}"/>
              </a:ext>
            </a:extLst>
          </p:cNvPr>
          <p:cNvSpPr>
            <a:spLocks noGrp="1"/>
          </p:cNvSpPr>
          <p:nvPr>
            <p:ph type="ftr" sz="quarter" idx="10"/>
          </p:nvPr>
        </p:nvSpPr>
        <p:spPr/>
        <p:txBody>
          <a:bodyPr/>
          <a:lstStyle/>
          <a:p>
            <a:r>
              <a:rPr lang="en-US" dirty="0"/>
              <a:t>©SoftMoore Consulting</a:t>
            </a:r>
          </a:p>
        </p:txBody>
      </p:sp>
      <p:sp>
        <p:nvSpPr>
          <p:cNvPr id="4" name="Slide Number Placeholder 3">
            <a:extLst>
              <a:ext uri="{FF2B5EF4-FFF2-40B4-BE49-F238E27FC236}">
                <a16:creationId xmlns:a16="http://schemas.microsoft.com/office/drawing/2014/main" id="{5D77669F-59E5-44B7-9838-8D10AD568E1F}"/>
              </a:ext>
            </a:extLst>
          </p:cNvPr>
          <p:cNvSpPr>
            <a:spLocks noGrp="1"/>
          </p:cNvSpPr>
          <p:nvPr>
            <p:ph type="sldNum" sz="quarter" idx="11"/>
          </p:nvPr>
        </p:nvSpPr>
        <p:spPr/>
        <p:txBody>
          <a:bodyPr/>
          <a:lstStyle/>
          <a:p>
            <a:r>
              <a:rPr lang="en-US" dirty="0"/>
              <a:t>Slide </a:t>
            </a:r>
            <a:fld id="{0493F5BC-5863-40DB-9BF6-90302664BBE6}" type="slidenum">
              <a:rPr lang="en-US" smtClean="0"/>
              <a:pPr/>
              <a:t>32</a:t>
            </a:fld>
            <a:endParaRPr lang="en-US" dirty="0"/>
          </a:p>
        </p:txBody>
      </p:sp>
    </p:spTree>
    <p:extLst>
      <p:ext uri="{BB962C8B-B14F-4D97-AF65-F5344CB8AC3E}">
        <p14:creationId xmlns:p14="http://schemas.microsoft.com/office/powerpoint/2010/main" val="16097416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3CEBA-9C71-48A7-A92F-239BBAD1FDFE}"/>
              </a:ext>
            </a:extLst>
          </p:cNvPr>
          <p:cNvSpPr>
            <a:spLocks noGrp="1"/>
          </p:cNvSpPr>
          <p:nvPr>
            <p:ph type="title"/>
          </p:nvPr>
        </p:nvSpPr>
        <p:spPr/>
        <p:txBody>
          <a:bodyPr/>
          <a:lstStyle/>
          <a:p>
            <a:r>
              <a:rPr lang="en-US" dirty="0"/>
              <a:t>Interface </a:t>
            </a:r>
            <a:r>
              <a:rPr lang="en-US" dirty="0" err="1">
                <a:latin typeface="Consolas" panose="020B0609020204030204" pitchFamily="49" charset="0"/>
              </a:rPr>
              <a:t>VariableDecl</a:t>
            </a:r>
            <a:br>
              <a:rPr lang="en-US" dirty="0"/>
            </a:br>
            <a:r>
              <a:rPr lang="en-US" sz="2400" dirty="0"/>
              <a:t>(continued)</a:t>
            </a:r>
            <a:endParaRPr lang="en-US" dirty="0"/>
          </a:p>
        </p:txBody>
      </p:sp>
      <p:sp>
        <p:nvSpPr>
          <p:cNvPr id="5" name="Content Placeholder 4">
            <a:extLst>
              <a:ext uri="{FF2B5EF4-FFF2-40B4-BE49-F238E27FC236}">
                <a16:creationId xmlns:a16="http://schemas.microsoft.com/office/drawing/2014/main" id="{718018BC-CEC0-4DED-9C8E-1ED8F359AD16}"/>
              </a:ext>
            </a:extLst>
          </p:cNvPr>
          <p:cNvSpPr>
            <a:spLocks noGrp="1"/>
          </p:cNvSpPr>
          <p:nvPr>
            <p:ph idx="1"/>
          </p:nvPr>
        </p:nvSpPr>
        <p:spPr/>
        <p:txBody>
          <a:bodyPr/>
          <a:lstStyle/>
          <a:p>
            <a:r>
              <a:rPr lang="en-US" dirty="0"/>
              <a:t>Four properties in interface </a:t>
            </a:r>
            <a:r>
              <a:rPr lang="en-US" dirty="0" err="1">
                <a:latin typeface="Consolas" panose="020B0609020204030204" pitchFamily="49" charset="0"/>
              </a:rPr>
              <a:t>VariableDecl</a:t>
            </a:r>
            <a:endParaRPr lang="en-US" dirty="0">
              <a:latin typeface="Consolas" panose="020B0609020204030204" pitchFamily="49" charset="0"/>
            </a:endParaRPr>
          </a:p>
          <a:p>
            <a:pPr marL="457200" lvl="1" indent="0">
              <a:buNone/>
            </a:pPr>
            <a:r>
              <a:rPr lang="en-US" sz="1800" dirty="0">
                <a:latin typeface="Consolas" panose="020B0609020204030204" pitchFamily="49" charset="0"/>
              </a:rPr>
              <a:t>val type : Type</a:t>
            </a:r>
          </a:p>
          <a:p>
            <a:pPr marL="457200" lvl="1" indent="0">
              <a:spcBef>
                <a:spcPts val="300"/>
              </a:spcBef>
              <a:buNone/>
            </a:pPr>
            <a:r>
              <a:rPr lang="en-US" sz="1800" dirty="0">
                <a:latin typeface="Consolas" panose="020B0609020204030204" pitchFamily="49" charset="0"/>
              </a:rPr>
              <a:t>val size : Int</a:t>
            </a:r>
          </a:p>
          <a:p>
            <a:pPr marL="457200" lvl="1" indent="0">
              <a:spcBef>
                <a:spcPts val="300"/>
              </a:spcBef>
              <a:buNone/>
            </a:pPr>
            <a:r>
              <a:rPr lang="en-US" sz="1800" dirty="0">
                <a:latin typeface="Consolas" panose="020B0609020204030204" pitchFamily="49" charset="0"/>
              </a:rPr>
              <a:t>val </a:t>
            </a:r>
            <a:r>
              <a:rPr lang="en-US" sz="1800" dirty="0" err="1">
                <a:latin typeface="Consolas" panose="020B0609020204030204" pitchFamily="49" charset="0"/>
              </a:rPr>
              <a:t>scopeLevel</a:t>
            </a:r>
            <a:r>
              <a:rPr lang="en-US" sz="1800" dirty="0">
                <a:latin typeface="Consolas" panose="020B0609020204030204" pitchFamily="49" charset="0"/>
              </a:rPr>
              <a:t> : ScopeLevel</a:t>
            </a:r>
          </a:p>
          <a:p>
            <a:pPr marL="457200" lvl="1" indent="0">
              <a:spcBef>
                <a:spcPts val="300"/>
              </a:spcBef>
              <a:buNone/>
            </a:pPr>
            <a:r>
              <a:rPr lang="en-US" sz="1800" dirty="0">
                <a:latin typeface="Consolas" panose="020B0609020204030204" pitchFamily="49" charset="0"/>
              </a:rPr>
              <a:t>var </a:t>
            </a:r>
            <a:r>
              <a:rPr lang="en-US" sz="1800" dirty="0" err="1">
                <a:latin typeface="Consolas" panose="020B0609020204030204" pitchFamily="49" charset="0"/>
              </a:rPr>
              <a:t>relAddr</a:t>
            </a:r>
            <a:r>
              <a:rPr lang="en-US" sz="1800" dirty="0">
                <a:latin typeface="Consolas" panose="020B0609020204030204" pitchFamily="49" charset="0"/>
              </a:rPr>
              <a:t> : Int</a:t>
            </a:r>
          </a:p>
          <a:p>
            <a:pPr marL="457200" lvl="1" indent="0">
              <a:buNone/>
            </a:pPr>
            <a:endParaRPr lang="en-US" dirty="0"/>
          </a:p>
        </p:txBody>
      </p:sp>
      <p:sp>
        <p:nvSpPr>
          <p:cNvPr id="3" name="Footer Placeholder 2">
            <a:extLst>
              <a:ext uri="{FF2B5EF4-FFF2-40B4-BE49-F238E27FC236}">
                <a16:creationId xmlns:a16="http://schemas.microsoft.com/office/drawing/2014/main" id="{644873B6-9B1E-4BFB-81FA-9695471A31E7}"/>
              </a:ext>
            </a:extLst>
          </p:cNvPr>
          <p:cNvSpPr>
            <a:spLocks noGrp="1"/>
          </p:cNvSpPr>
          <p:nvPr>
            <p:ph type="ftr" sz="quarter" idx="10"/>
          </p:nvPr>
        </p:nvSpPr>
        <p:spPr/>
        <p:txBody>
          <a:bodyPr/>
          <a:lstStyle/>
          <a:p>
            <a:r>
              <a:rPr lang="en-US" dirty="0"/>
              <a:t>©SoftMoore Consulting</a:t>
            </a:r>
          </a:p>
        </p:txBody>
      </p:sp>
      <p:sp>
        <p:nvSpPr>
          <p:cNvPr id="4" name="Slide Number Placeholder 3">
            <a:extLst>
              <a:ext uri="{FF2B5EF4-FFF2-40B4-BE49-F238E27FC236}">
                <a16:creationId xmlns:a16="http://schemas.microsoft.com/office/drawing/2014/main" id="{5D77669F-59E5-44B7-9838-8D10AD568E1F}"/>
              </a:ext>
            </a:extLst>
          </p:cNvPr>
          <p:cNvSpPr>
            <a:spLocks noGrp="1"/>
          </p:cNvSpPr>
          <p:nvPr>
            <p:ph type="sldNum" sz="quarter" idx="11"/>
          </p:nvPr>
        </p:nvSpPr>
        <p:spPr/>
        <p:txBody>
          <a:bodyPr/>
          <a:lstStyle/>
          <a:p>
            <a:r>
              <a:rPr lang="en-US" dirty="0"/>
              <a:t>Slide </a:t>
            </a:r>
            <a:fld id="{0493F5BC-5863-40DB-9BF6-90302664BBE6}" type="slidenum">
              <a:rPr lang="en-US" smtClean="0"/>
              <a:pPr/>
              <a:t>33</a:t>
            </a:fld>
            <a:endParaRPr lang="en-US" dirty="0"/>
          </a:p>
        </p:txBody>
      </p:sp>
    </p:spTree>
    <p:extLst>
      <p:ext uri="{BB962C8B-B14F-4D97-AF65-F5344CB8AC3E}">
        <p14:creationId xmlns:p14="http://schemas.microsoft.com/office/powerpoint/2010/main" val="13974310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E6BAFDAD-5FB8-F883-271A-A8B46A696880}"/>
              </a:ext>
            </a:extLst>
          </p:cNvPr>
          <p:cNvSpPr>
            <a:spLocks noGrp="1"/>
          </p:cNvSpPr>
          <p:nvPr>
            <p:ph type="title"/>
          </p:nvPr>
        </p:nvSpPr>
        <p:spPr/>
        <p:txBody>
          <a:bodyPr/>
          <a:lstStyle/>
          <a:p>
            <a:r>
              <a:rPr lang="en-US" dirty="0"/>
              <a:t>Clarifying the Relationships</a:t>
            </a:r>
          </a:p>
        </p:txBody>
      </p:sp>
      <p:sp>
        <p:nvSpPr>
          <p:cNvPr id="19" name="Content Placeholder 18">
            <a:extLst>
              <a:ext uri="{FF2B5EF4-FFF2-40B4-BE49-F238E27FC236}">
                <a16:creationId xmlns:a16="http://schemas.microsoft.com/office/drawing/2014/main" id="{54E36A43-9FC9-7FB7-A49F-7D90A7A67BEF}"/>
              </a:ext>
            </a:extLst>
          </p:cNvPr>
          <p:cNvSpPr>
            <a:spLocks noGrp="1"/>
          </p:cNvSpPr>
          <p:nvPr>
            <p:ph idx="1"/>
          </p:nvPr>
        </p:nvSpPr>
        <p:spPr/>
        <p:txBody>
          <a:bodyPr/>
          <a:lstStyle/>
          <a:p>
            <a:pPr marL="182880" indent="0">
              <a:buNone/>
            </a:pPr>
            <a:r>
              <a:rPr lang="en-US" dirty="0"/>
              <a:t>Relationships between interface </a:t>
            </a:r>
            <a:r>
              <a:rPr lang="en-US" dirty="0" err="1">
                <a:latin typeface="Consolas" panose="020B0609020204030204" pitchFamily="49" charset="0"/>
              </a:rPr>
              <a:t>VariableDecl</a:t>
            </a:r>
            <a:r>
              <a:rPr lang="en-US" dirty="0"/>
              <a:t> and classes </a:t>
            </a:r>
            <a:r>
              <a:rPr lang="en-US" dirty="0">
                <a:latin typeface="Consolas" panose="020B0609020204030204" pitchFamily="49" charset="0"/>
              </a:rPr>
              <a:t>VarDecl</a:t>
            </a:r>
            <a:r>
              <a:rPr lang="en-US" dirty="0"/>
              <a:t>, </a:t>
            </a:r>
            <a:r>
              <a:rPr lang="en-US" dirty="0" err="1">
                <a:latin typeface="Consolas" panose="020B0609020204030204" pitchFamily="49" charset="0"/>
              </a:rPr>
              <a:t>SingleVarDecl</a:t>
            </a:r>
            <a:r>
              <a:rPr lang="en-US" dirty="0"/>
              <a:t>, and </a:t>
            </a:r>
            <a:r>
              <a:rPr lang="en-US" dirty="0" err="1">
                <a:latin typeface="Consolas" panose="020B0609020204030204" pitchFamily="49" charset="0"/>
              </a:rPr>
              <a:t>ParameterDecl</a:t>
            </a:r>
            <a:r>
              <a:rPr lang="en-US" dirty="0"/>
              <a:t> are shown in the following UML diagram.</a:t>
            </a:r>
          </a:p>
        </p:txBody>
      </p:sp>
      <p:sp>
        <p:nvSpPr>
          <p:cNvPr id="4" name="Footer Placeholder 3">
            <a:extLst>
              <a:ext uri="{FF2B5EF4-FFF2-40B4-BE49-F238E27FC236}">
                <a16:creationId xmlns:a16="http://schemas.microsoft.com/office/drawing/2014/main" id="{7A211778-E3D9-E751-B49C-F21FF26F8409}"/>
              </a:ext>
            </a:extLst>
          </p:cNvPr>
          <p:cNvSpPr>
            <a:spLocks noGrp="1"/>
          </p:cNvSpPr>
          <p:nvPr>
            <p:ph type="ftr" sz="quarter" idx="10"/>
          </p:nvPr>
        </p:nvSpPr>
        <p:spPr/>
        <p:txBody>
          <a:bodyPr/>
          <a:lstStyle/>
          <a:p>
            <a:pPr>
              <a:defRPr/>
            </a:pPr>
            <a:r>
              <a:rPr lang="en-US"/>
              <a:t>©SoftMoore Consulting</a:t>
            </a:r>
            <a:endParaRPr lang="en-US" dirty="0"/>
          </a:p>
        </p:txBody>
      </p:sp>
      <p:sp>
        <p:nvSpPr>
          <p:cNvPr id="5" name="Slide Number Placeholder 4">
            <a:extLst>
              <a:ext uri="{FF2B5EF4-FFF2-40B4-BE49-F238E27FC236}">
                <a16:creationId xmlns:a16="http://schemas.microsoft.com/office/drawing/2014/main" id="{0BF7F2F2-EB43-0409-9F64-9C1825B90410}"/>
              </a:ext>
            </a:extLst>
          </p:cNvPr>
          <p:cNvSpPr>
            <a:spLocks noGrp="1"/>
          </p:cNvSpPr>
          <p:nvPr>
            <p:ph type="sldNum" sz="quarter" idx="11"/>
          </p:nvPr>
        </p:nvSpPr>
        <p:spPr/>
        <p:txBody>
          <a:bodyPr/>
          <a:lstStyle/>
          <a:p>
            <a:pPr>
              <a:defRPr/>
            </a:pPr>
            <a:r>
              <a:rPr lang="en-US"/>
              <a:t>Slide </a:t>
            </a:r>
            <a:fld id="{A413A2F6-7BFD-463C-B63A-922040FAF32C}" type="slidenum">
              <a:rPr lang="en-US" smtClean="0"/>
              <a:pPr>
                <a:defRPr/>
              </a:pPr>
              <a:t>34</a:t>
            </a:fld>
            <a:endParaRPr lang="en-US" dirty="0"/>
          </a:p>
        </p:txBody>
      </p:sp>
      <p:grpSp>
        <p:nvGrpSpPr>
          <p:cNvPr id="20" name="Group 19">
            <a:extLst>
              <a:ext uri="{FF2B5EF4-FFF2-40B4-BE49-F238E27FC236}">
                <a16:creationId xmlns:a16="http://schemas.microsoft.com/office/drawing/2014/main" id="{267B431B-6D7D-017F-BDA3-D809B60D6056}"/>
              </a:ext>
            </a:extLst>
          </p:cNvPr>
          <p:cNvGrpSpPr/>
          <p:nvPr/>
        </p:nvGrpSpPr>
        <p:grpSpPr>
          <a:xfrm>
            <a:off x="1676400" y="2895600"/>
            <a:ext cx="5486604" cy="1745177"/>
            <a:chOff x="2507650" y="1940183"/>
            <a:chExt cx="5486604" cy="1745177"/>
          </a:xfrm>
        </p:grpSpPr>
        <p:sp>
          <p:nvSpPr>
            <p:cNvPr id="21" name="Text Box 10">
              <a:extLst>
                <a:ext uri="{FF2B5EF4-FFF2-40B4-BE49-F238E27FC236}">
                  <a16:creationId xmlns:a16="http://schemas.microsoft.com/office/drawing/2014/main" id="{FB9AA951-6096-63F1-0A20-F75A1091F487}"/>
                </a:ext>
              </a:extLst>
            </p:cNvPr>
            <p:cNvSpPr txBox="1">
              <a:spLocks noChangeArrowheads="1"/>
            </p:cNvSpPr>
            <p:nvPr/>
          </p:nvSpPr>
          <p:spPr bwMode="auto">
            <a:xfrm>
              <a:off x="2507650" y="3346164"/>
              <a:ext cx="913712" cy="339196"/>
            </a:xfrm>
            <a:prstGeom prst="rect">
              <a:avLst/>
            </a:prstGeom>
            <a:noFill/>
            <a:ln w="12700">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err="1">
                  <a:ln>
                    <a:noFill/>
                  </a:ln>
                  <a:effectLst/>
                  <a:uLnTx/>
                  <a:uFillTx/>
                  <a:latin typeface="Arial"/>
                </a:rPr>
                <a:t>VarDecl</a:t>
              </a:r>
              <a:endParaRPr kumimoji="0" lang="en-US" sz="1600" b="0" i="0" u="none" strike="noStrike" kern="0" cap="none" spc="0" normalizeH="0" baseline="0" noProof="0" dirty="0">
                <a:ln>
                  <a:noFill/>
                </a:ln>
                <a:effectLst/>
                <a:uLnTx/>
                <a:uFillTx/>
                <a:latin typeface="Arial"/>
              </a:endParaRPr>
            </a:p>
          </p:txBody>
        </p:sp>
        <p:sp>
          <p:nvSpPr>
            <p:cNvPr id="22" name="Text Box 10">
              <a:extLst>
                <a:ext uri="{FF2B5EF4-FFF2-40B4-BE49-F238E27FC236}">
                  <a16:creationId xmlns:a16="http://schemas.microsoft.com/office/drawing/2014/main" id="{6363F2FC-2D00-25C3-F836-3B72547536E5}"/>
                </a:ext>
              </a:extLst>
            </p:cNvPr>
            <p:cNvSpPr txBox="1">
              <a:spLocks noChangeArrowheads="1"/>
            </p:cNvSpPr>
            <p:nvPr/>
          </p:nvSpPr>
          <p:spPr bwMode="auto">
            <a:xfrm>
              <a:off x="4355494" y="3346164"/>
              <a:ext cx="1481176" cy="339196"/>
            </a:xfrm>
            <a:prstGeom prst="rect">
              <a:avLst/>
            </a:prstGeom>
            <a:noFill/>
            <a:ln w="12700">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err="1">
                  <a:ln>
                    <a:noFill/>
                  </a:ln>
                  <a:effectLst/>
                  <a:uLnTx/>
                  <a:uFillTx/>
                  <a:latin typeface="Arial"/>
                </a:rPr>
                <a:t>SingleVarDecl</a:t>
              </a:r>
              <a:endParaRPr kumimoji="0" lang="en-US" sz="1600" b="0" i="0" u="none" strike="noStrike" kern="0" cap="none" spc="0" normalizeH="0" baseline="0" noProof="0" dirty="0">
                <a:ln>
                  <a:noFill/>
                </a:ln>
                <a:effectLst/>
                <a:uLnTx/>
                <a:uFillTx/>
                <a:latin typeface="Arial"/>
              </a:endParaRPr>
            </a:p>
          </p:txBody>
        </p:sp>
        <p:sp>
          <p:nvSpPr>
            <p:cNvPr id="23" name="Text Box 10">
              <a:extLst>
                <a:ext uri="{FF2B5EF4-FFF2-40B4-BE49-F238E27FC236}">
                  <a16:creationId xmlns:a16="http://schemas.microsoft.com/office/drawing/2014/main" id="{D43CBCC0-87B6-7AD2-DB73-CF3F6D547DCA}"/>
                </a:ext>
              </a:extLst>
            </p:cNvPr>
            <p:cNvSpPr txBox="1">
              <a:spLocks noChangeArrowheads="1"/>
            </p:cNvSpPr>
            <p:nvPr/>
          </p:nvSpPr>
          <p:spPr bwMode="auto">
            <a:xfrm>
              <a:off x="6440944" y="3346164"/>
              <a:ext cx="1553310" cy="339196"/>
            </a:xfrm>
            <a:prstGeom prst="rect">
              <a:avLst/>
            </a:prstGeom>
            <a:noFill/>
            <a:ln w="12700">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lang="en-US" sz="1600" kern="0" dirty="0">
                  <a:latin typeface="Arial"/>
                </a:rPr>
                <a:t>Parameter</a:t>
              </a:r>
              <a:r>
                <a:rPr kumimoji="0" lang="en-US" sz="1600" b="0" i="0" u="none" strike="noStrike" kern="0" cap="none" spc="0" normalizeH="0" baseline="0" noProof="0" dirty="0" err="1">
                  <a:ln>
                    <a:noFill/>
                  </a:ln>
                  <a:effectLst/>
                  <a:uLnTx/>
                  <a:uFillTx/>
                  <a:latin typeface="Arial"/>
                </a:rPr>
                <a:t>Decl</a:t>
              </a:r>
              <a:endParaRPr kumimoji="0" lang="en-US" sz="1600" b="0" i="0" u="none" strike="noStrike" kern="0" cap="none" spc="0" normalizeH="0" baseline="0" noProof="0" dirty="0">
                <a:ln>
                  <a:noFill/>
                </a:ln>
                <a:effectLst/>
                <a:uLnTx/>
                <a:uFillTx/>
                <a:latin typeface="Arial"/>
              </a:endParaRPr>
            </a:p>
          </p:txBody>
        </p:sp>
        <p:sp useBgFill="1">
          <p:nvSpPr>
            <p:cNvPr id="24" name="Text Box 10">
              <a:extLst>
                <a:ext uri="{FF2B5EF4-FFF2-40B4-BE49-F238E27FC236}">
                  <a16:creationId xmlns:a16="http://schemas.microsoft.com/office/drawing/2014/main" id="{662BF845-1A5E-5BB0-A7AD-DFD3A7741A5E}"/>
                </a:ext>
              </a:extLst>
            </p:cNvPr>
            <p:cNvSpPr txBox="1">
              <a:spLocks noChangeArrowheads="1"/>
            </p:cNvSpPr>
            <p:nvPr/>
          </p:nvSpPr>
          <p:spPr bwMode="auto">
            <a:xfrm>
              <a:off x="5466347" y="1940183"/>
              <a:ext cx="1344920" cy="611066"/>
            </a:xfrm>
            <a:prstGeom prst="rect">
              <a:avLst/>
            </a:prstGeom>
            <a:ln w="12700">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ts val="600"/>
                </a:spcBef>
                <a:spcAft>
                  <a:spcPct val="0"/>
                </a:spcAft>
                <a:buClrTx/>
                <a:buSzTx/>
                <a:buFontTx/>
                <a:buNone/>
                <a:tabLst/>
                <a:defRPr/>
              </a:pPr>
              <a:r>
                <a:rPr kumimoji="0" lang="en-US" sz="1500" b="0" i="0" u="none" strike="noStrike" kern="0" cap="none" spc="0" normalizeH="0" baseline="0" noProof="0" dirty="0">
                  <a:ln>
                    <a:noFill/>
                  </a:ln>
                  <a:effectLst/>
                  <a:uLnTx/>
                  <a:uFillTx/>
                  <a:latin typeface="Arial"/>
                </a:rPr>
                <a:t>«interface»</a:t>
              </a:r>
            </a:p>
            <a:p>
              <a:pPr marL="0" marR="0" lvl="0" indent="0" algn="ctr" defTabSz="914400" eaLnBrk="0" fontAlgn="base" latinLnBrk="0" hangingPunct="0">
                <a:lnSpc>
                  <a:spcPct val="100000"/>
                </a:lnSpc>
                <a:spcBef>
                  <a:spcPts val="200"/>
                </a:spcBef>
                <a:spcAft>
                  <a:spcPct val="0"/>
                </a:spcAft>
                <a:buClrTx/>
                <a:buSzTx/>
                <a:buFontTx/>
                <a:buNone/>
                <a:tabLst/>
                <a:defRPr/>
              </a:pPr>
              <a:r>
                <a:rPr kumimoji="0" lang="en-US" sz="1600" b="0" i="1" u="none" strike="noStrike" kern="0" cap="none" spc="0" normalizeH="0" baseline="0" noProof="0" dirty="0" err="1">
                  <a:ln>
                    <a:noFill/>
                  </a:ln>
                  <a:effectLst/>
                  <a:uLnTx/>
                  <a:uFillTx/>
                  <a:latin typeface="Arial"/>
                </a:rPr>
                <a:t>VariableDecl</a:t>
              </a:r>
              <a:endParaRPr kumimoji="0" lang="en-US" sz="1600" b="0" i="1" u="none" strike="noStrike" kern="0" cap="none" spc="0" normalizeH="0" baseline="0" noProof="0" dirty="0">
                <a:ln>
                  <a:noFill/>
                </a:ln>
                <a:effectLst/>
                <a:uLnTx/>
                <a:uFillTx/>
                <a:latin typeface="Arial"/>
              </a:endParaRPr>
            </a:p>
          </p:txBody>
        </p:sp>
        <p:sp>
          <p:nvSpPr>
            <p:cNvPr id="25" name="Isosceles Triangle 24">
              <a:extLst>
                <a:ext uri="{FF2B5EF4-FFF2-40B4-BE49-F238E27FC236}">
                  <a16:creationId xmlns:a16="http://schemas.microsoft.com/office/drawing/2014/main" id="{A2E6EAE9-4CD1-AC01-CD6A-964E115EF55B}"/>
                </a:ext>
              </a:extLst>
            </p:cNvPr>
            <p:cNvSpPr/>
            <p:nvPr/>
          </p:nvSpPr>
          <p:spPr bwMode="auto">
            <a:xfrm>
              <a:off x="6056511" y="2572398"/>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effectLst/>
                <a:uLnTx/>
                <a:uFillTx/>
                <a:latin typeface="Arial" charset="0"/>
              </a:endParaRPr>
            </a:p>
          </p:txBody>
        </p:sp>
        <p:cxnSp>
          <p:nvCxnSpPr>
            <p:cNvPr id="26" name="Connector: Elbow 25">
              <a:extLst>
                <a:ext uri="{FF2B5EF4-FFF2-40B4-BE49-F238E27FC236}">
                  <a16:creationId xmlns:a16="http://schemas.microsoft.com/office/drawing/2014/main" id="{CCFFC72E-B60A-68EA-0E1B-751E207A57FD}"/>
                </a:ext>
              </a:extLst>
            </p:cNvPr>
            <p:cNvCxnSpPr>
              <a:stCxn id="25" idx="3"/>
              <a:endCxn id="22" idx="0"/>
            </p:cNvCxnSpPr>
            <p:nvPr/>
          </p:nvCxnSpPr>
          <p:spPr>
            <a:xfrm rot="5400000">
              <a:off x="5312858" y="2520215"/>
              <a:ext cx="609174" cy="1042725"/>
            </a:xfrm>
            <a:prstGeom prst="bentConnector3">
              <a:avLst/>
            </a:prstGeom>
            <a:ln w="952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7" name="Connector: Elbow 26">
              <a:extLst>
                <a:ext uri="{FF2B5EF4-FFF2-40B4-BE49-F238E27FC236}">
                  <a16:creationId xmlns:a16="http://schemas.microsoft.com/office/drawing/2014/main" id="{A5359405-A547-1050-97DE-4FAC18DE85F6}"/>
                </a:ext>
              </a:extLst>
            </p:cNvPr>
            <p:cNvCxnSpPr>
              <a:stCxn id="25" idx="3"/>
              <a:endCxn id="23" idx="0"/>
            </p:cNvCxnSpPr>
            <p:nvPr/>
          </p:nvCxnSpPr>
          <p:spPr>
            <a:xfrm rot="16200000" flipH="1">
              <a:off x="6373616" y="2502181"/>
              <a:ext cx="609174" cy="1078792"/>
            </a:xfrm>
            <a:prstGeom prst="bentConnector3">
              <a:avLst/>
            </a:prstGeom>
            <a:ln w="952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8" name="Diamond 27">
              <a:extLst>
                <a:ext uri="{FF2B5EF4-FFF2-40B4-BE49-F238E27FC236}">
                  <a16:creationId xmlns:a16="http://schemas.microsoft.com/office/drawing/2014/main" id="{2EC5C4F6-86FE-1B1C-4543-78C5B40B9636}"/>
                </a:ext>
              </a:extLst>
            </p:cNvPr>
            <p:cNvSpPr/>
            <p:nvPr/>
          </p:nvSpPr>
          <p:spPr>
            <a:xfrm>
              <a:off x="3427224" y="3447182"/>
              <a:ext cx="228600" cy="137160"/>
            </a:xfrm>
            <a:prstGeom prst="diamond">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Connector 28">
              <a:extLst>
                <a:ext uri="{FF2B5EF4-FFF2-40B4-BE49-F238E27FC236}">
                  <a16:creationId xmlns:a16="http://schemas.microsoft.com/office/drawing/2014/main" id="{01143616-7167-EEF1-EFAC-ED471F4A9296}"/>
                </a:ext>
              </a:extLst>
            </p:cNvPr>
            <p:cNvCxnSpPr>
              <a:stCxn id="28" idx="3"/>
              <a:endCxn id="22" idx="1"/>
            </p:cNvCxnSpPr>
            <p:nvPr/>
          </p:nvCxnSpPr>
          <p:spPr>
            <a:xfrm>
              <a:off x="3655824" y="3515762"/>
              <a:ext cx="69967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23E7241E-F14D-A2C9-8672-A1EA9BB4B43D}"/>
                </a:ext>
              </a:extLst>
            </p:cNvPr>
            <p:cNvSpPr txBox="1"/>
            <p:nvPr/>
          </p:nvSpPr>
          <p:spPr>
            <a:xfrm>
              <a:off x="4131467" y="3302626"/>
              <a:ext cx="264816"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a:t>
              </a:r>
            </a:p>
          </p:txBody>
        </p:sp>
      </p:grpSp>
    </p:spTree>
    <p:extLst>
      <p:ext uri="{BB962C8B-B14F-4D97-AF65-F5344CB8AC3E}">
        <p14:creationId xmlns:p14="http://schemas.microsoft.com/office/powerpoint/2010/main" val="2169194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3CEBA-9C71-48A7-A92F-239BBAD1FDFE}"/>
              </a:ext>
            </a:extLst>
          </p:cNvPr>
          <p:cNvSpPr>
            <a:spLocks noGrp="1"/>
          </p:cNvSpPr>
          <p:nvPr>
            <p:ph type="title"/>
          </p:nvPr>
        </p:nvSpPr>
        <p:spPr/>
        <p:txBody>
          <a:bodyPr/>
          <a:lstStyle/>
          <a:p>
            <a:r>
              <a:rPr lang="en-US" dirty="0"/>
              <a:t>Example: Using Interface </a:t>
            </a:r>
            <a:r>
              <a:rPr lang="en-US" dirty="0" err="1">
                <a:latin typeface="Consolas" panose="020B0609020204030204" pitchFamily="49" charset="0"/>
              </a:rPr>
              <a:t>VariableDecl</a:t>
            </a:r>
            <a:endParaRPr lang="en-US" dirty="0">
              <a:latin typeface="Consolas" panose="020B0609020204030204" pitchFamily="49" charset="0"/>
            </a:endParaRPr>
          </a:p>
        </p:txBody>
      </p:sp>
      <p:sp>
        <p:nvSpPr>
          <p:cNvPr id="5" name="Content Placeholder 4">
            <a:extLst>
              <a:ext uri="{FF2B5EF4-FFF2-40B4-BE49-F238E27FC236}">
                <a16:creationId xmlns:a16="http://schemas.microsoft.com/office/drawing/2014/main" id="{718018BC-CEC0-4DED-9C8E-1ED8F359AD16}"/>
              </a:ext>
            </a:extLst>
          </p:cNvPr>
          <p:cNvSpPr>
            <a:spLocks noGrp="1"/>
          </p:cNvSpPr>
          <p:nvPr>
            <p:ph idx="1"/>
          </p:nvPr>
        </p:nvSpPr>
        <p:spPr/>
        <p:txBody>
          <a:bodyPr/>
          <a:lstStyle/>
          <a:p>
            <a:pPr marL="182880" indent="0">
              <a:spcBef>
                <a:spcPts val="200"/>
              </a:spcBef>
              <a:buNone/>
            </a:pPr>
            <a:r>
              <a:rPr lang="en-US" sz="1800" dirty="0">
                <a:latin typeface="Consolas" panose="020B0609020204030204" pitchFamily="49" charset="0"/>
              </a:rPr>
              <a:t>// excerpt from parseStatement()</a:t>
            </a:r>
          </a:p>
          <a:p>
            <a:pPr marL="182880" indent="0">
              <a:spcBef>
                <a:spcPts val="200"/>
              </a:spcBef>
              <a:buNone/>
            </a:pPr>
            <a:r>
              <a:rPr lang="en-US" sz="1800" dirty="0">
                <a:latin typeface="Consolas" panose="020B0609020204030204" pitchFamily="49" charset="0"/>
              </a:rPr>
              <a:t>if (</a:t>
            </a:r>
            <a:r>
              <a:rPr lang="en-US" sz="1800" dirty="0" err="1">
                <a:latin typeface="Consolas" panose="020B0609020204030204" pitchFamily="49" charset="0"/>
              </a:rPr>
              <a:t>scanner.symbol</a:t>
            </a:r>
            <a:r>
              <a:rPr lang="en-US" sz="1800" dirty="0">
                <a:latin typeface="Consolas" panose="020B0609020204030204" pitchFamily="49" charset="0"/>
              </a:rPr>
              <a:t> == </a:t>
            </a:r>
            <a:r>
              <a:rPr lang="en-US" sz="1800" dirty="0" err="1">
                <a:latin typeface="Consolas" panose="020B0609020204030204" pitchFamily="49" charset="0"/>
              </a:rPr>
              <a:t>Symbol.identifier</a:t>
            </a:r>
            <a:r>
              <a:rPr lang="en-US" sz="1800" dirty="0">
                <a:latin typeface="Consolas" panose="020B0609020204030204" pitchFamily="49" charset="0"/>
              </a:rPr>
              <a:t>)</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idStr</a:t>
            </a:r>
            <a:r>
              <a:rPr lang="en-US" sz="1800" dirty="0">
                <a:latin typeface="Consolas" panose="020B0609020204030204" pitchFamily="49" charset="0"/>
              </a:rPr>
              <a:t> = </a:t>
            </a:r>
            <a:r>
              <a:rPr lang="en-US" sz="1800" dirty="0" err="1">
                <a:latin typeface="Consolas" panose="020B0609020204030204" pitchFamily="49" charset="0"/>
              </a:rPr>
              <a:t>scanner.text</a:t>
            </a:r>
            <a:endParaRPr lang="en-US" sz="1800" dirty="0">
              <a:latin typeface="Consolas" panose="020B0609020204030204" pitchFamily="49" charset="0"/>
            </a:endParaRPr>
          </a:p>
          <a:p>
            <a:pPr marL="182880"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decl</a:t>
            </a:r>
            <a:r>
              <a:rPr lang="en-US" sz="1800" dirty="0">
                <a:latin typeface="Consolas" panose="020B0609020204030204" pitchFamily="49" charset="0"/>
              </a:rPr>
              <a:t>  = </a:t>
            </a:r>
            <a:r>
              <a:rPr lang="en-US" sz="1800" dirty="0" err="1">
                <a:latin typeface="Consolas" panose="020B0609020204030204" pitchFamily="49" charset="0"/>
              </a:rPr>
              <a:t>idTable</a:t>
            </a:r>
            <a:r>
              <a:rPr lang="en-US" sz="1800" dirty="0">
                <a:latin typeface="Consolas" panose="020B0609020204030204" pitchFamily="49" charset="0"/>
              </a:rPr>
              <a:t>[</a:t>
            </a:r>
            <a:r>
              <a:rPr lang="en-US" sz="1800" dirty="0" err="1">
                <a:latin typeface="Consolas" panose="020B0609020204030204" pitchFamily="49" charset="0"/>
              </a:rPr>
              <a:t>idStr</a:t>
            </a:r>
            <a:r>
              <a:rPr lang="en-US" sz="1800" dirty="0">
                <a:latin typeface="Consolas" panose="020B0609020204030204" pitchFamily="49" charset="0"/>
              </a:rPr>
              <a:t>]</a:t>
            </a:r>
          </a:p>
          <a:p>
            <a:pPr marL="182880" indent="0">
              <a:spcBef>
                <a:spcPts val="200"/>
              </a:spcBef>
              <a:buNone/>
            </a:pPr>
            <a:endParaRPr lang="en-US" sz="1800" dirty="0">
              <a:latin typeface="Consolas" panose="020B0609020204030204" pitchFamily="49" charset="0"/>
            </a:endParaRPr>
          </a:p>
          <a:p>
            <a:pPr marL="182880" indent="0">
              <a:spcBef>
                <a:spcPts val="200"/>
              </a:spcBef>
              <a:buNone/>
            </a:pPr>
            <a:r>
              <a:rPr lang="en-US" sz="1800" dirty="0">
                <a:latin typeface="Consolas" panose="020B0609020204030204" pitchFamily="49" charset="0"/>
              </a:rPr>
              <a:t>    if (</a:t>
            </a:r>
            <a:r>
              <a:rPr lang="en-US" sz="1800" dirty="0" err="1">
                <a:latin typeface="Consolas" panose="020B0609020204030204" pitchFamily="49" charset="0"/>
              </a:rPr>
              <a:t>decl</a:t>
            </a:r>
            <a:r>
              <a:rPr lang="en-US" sz="1800" dirty="0">
                <a:latin typeface="Consolas" panose="020B0609020204030204" pitchFamily="49" charset="0"/>
              </a:rPr>
              <a:t> != null)</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if (</a:t>
            </a:r>
            <a:r>
              <a:rPr lang="en-US" sz="1800" b="1" dirty="0" err="1">
                <a:latin typeface="Consolas" panose="020B0609020204030204" pitchFamily="49" charset="0"/>
              </a:rPr>
              <a:t>decl</a:t>
            </a:r>
            <a:r>
              <a:rPr lang="en-US" sz="1800" b="1" dirty="0">
                <a:latin typeface="Consolas" panose="020B0609020204030204" pitchFamily="49" charset="0"/>
              </a:rPr>
              <a:t> is </a:t>
            </a:r>
            <a:r>
              <a:rPr lang="en-US" sz="1800" b="1" dirty="0" err="1">
                <a:latin typeface="Consolas" panose="020B0609020204030204" pitchFamily="49" charset="0"/>
              </a:rPr>
              <a:t>VariableDecl</a:t>
            </a:r>
            <a:r>
              <a:rPr lang="en-US" sz="1800" dirty="0">
                <a:latin typeface="Consolas" panose="020B0609020204030204" pitchFamily="49" charset="0"/>
              </a:rPr>
              <a:t>)</a:t>
            </a:r>
          </a:p>
          <a:p>
            <a:pPr marL="182880" indent="0">
              <a:spcBef>
                <a:spcPts val="200"/>
              </a:spcBef>
              <a:buNone/>
            </a:pPr>
            <a:r>
              <a:rPr lang="en-US" sz="1800" dirty="0">
                <a:latin typeface="Consolas" panose="020B0609020204030204" pitchFamily="49" charset="0"/>
              </a:rPr>
              <a:t>            return parseAssignmentStmt()</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a:t>
            </a:r>
          </a:p>
        </p:txBody>
      </p:sp>
      <p:sp>
        <p:nvSpPr>
          <p:cNvPr id="3" name="Footer Placeholder 2">
            <a:extLst>
              <a:ext uri="{FF2B5EF4-FFF2-40B4-BE49-F238E27FC236}">
                <a16:creationId xmlns:a16="http://schemas.microsoft.com/office/drawing/2014/main" id="{644873B6-9B1E-4BFB-81FA-9695471A31E7}"/>
              </a:ext>
            </a:extLst>
          </p:cNvPr>
          <p:cNvSpPr>
            <a:spLocks noGrp="1"/>
          </p:cNvSpPr>
          <p:nvPr>
            <p:ph type="ftr" sz="quarter" idx="10"/>
          </p:nvPr>
        </p:nvSpPr>
        <p:spPr/>
        <p:txBody>
          <a:bodyPr/>
          <a:lstStyle/>
          <a:p>
            <a:r>
              <a:rPr lang="en-US" dirty="0"/>
              <a:t>©SoftMoore Consulting</a:t>
            </a:r>
          </a:p>
        </p:txBody>
      </p:sp>
      <p:sp>
        <p:nvSpPr>
          <p:cNvPr id="4" name="Slide Number Placeholder 3">
            <a:extLst>
              <a:ext uri="{FF2B5EF4-FFF2-40B4-BE49-F238E27FC236}">
                <a16:creationId xmlns:a16="http://schemas.microsoft.com/office/drawing/2014/main" id="{5D77669F-59E5-44B7-9838-8D10AD568E1F}"/>
              </a:ext>
            </a:extLst>
          </p:cNvPr>
          <p:cNvSpPr>
            <a:spLocks noGrp="1"/>
          </p:cNvSpPr>
          <p:nvPr>
            <p:ph type="sldNum" sz="quarter" idx="11"/>
          </p:nvPr>
        </p:nvSpPr>
        <p:spPr/>
        <p:txBody>
          <a:bodyPr/>
          <a:lstStyle/>
          <a:p>
            <a:r>
              <a:rPr lang="en-US" dirty="0"/>
              <a:t>Slide </a:t>
            </a:r>
            <a:fld id="{0493F5BC-5863-40DB-9BF6-90302664BBE6}" type="slidenum">
              <a:rPr lang="en-US" smtClean="0"/>
              <a:pPr/>
              <a:t>35</a:t>
            </a:fld>
            <a:endParaRPr lang="en-US" dirty="0"/>
          </a:p>
        </p:txBody>
      </p:sp>
    </p:spTree>
    <p:extLst>
      <p:ext uri="{BB962C8B-B14F-4D97-AF65-F5344CB8AC3E}">
        <p14:creationId xmlns:p14="http://schemas.microsoft.com/office/powerpoint/2010/main" val="1100089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dirty="0"/>
              <a:t>©SoftMoore Consulting</a:t>
            </a:r>
          </a:p>
        </p:txBody>
      </p:sp>
      <p:sp>
        <p:nvSpPr>
          <p:cNvPr id="14339" name="Slide Number Placeholder 4"/>
          <p:cNvSpPr>
            <a:spLocks noGrp="1"/>
          </p:cNvSpPr>
          <p:nvPr>
            <p:ph type="sldNum" sz="quarter" idx="11"/>
          </p:nvPr>
        </p:nvSpPr>
        <p:spPr>
          <a:noFill/>
        </p:spPr>
        <p:txBody>
          <a:bodyPr/>
          <a:lstStyle/>
          <a:p>
            <a:r>
              <a:rPr lang="en-US" dirty="0"/>
              <a:t>Slide </a:t>
            </a:r>
            <a:fld id="{98EAF293-B99F-44EE-BE90-4690CF15C962}" type="slidenum">
              <a:rPr lang="en-US" smtClean="0"/>
              <a:pPr/>
              <a:t>36</a:t>
            </a:fld>
            <a:endParaRPr lang="en-US" dirty="0"/>
          </a:p>
        </p:txBody>
      </p:sp>
      <p:sp>
        <p:nvSpPr>
          <p:cNvPr id="14340" name="Rectangle 2"/>
          <p:cNvSpPr>
            <a:spLocks noGrp="1" noChangeArrowheads="1"/>
          </p:cNvSpPr>
          <p:nvPr>
            <p:ph type="title"/>
          </p:nvPr>
        </p:nvSpPr>
        <p:spPr/>
        <p:txBody>
          <a:bodyPr/>
          <a:lstStyle/>
          <a:p>
            <a:r>
              <a:rPr lang="en-US" dirty="0"/>
              <a:t>Adding Declarations to </a:t>
            </a:r>
            <a:r>
              <a:rPr lang="en-US" dirty="0">
                <a:latin typeface="Consolas" pitchFamily="49" charset="0"/>
                <a:cs typeface="Consolas" pitchFamily="49" charset="0"/>
              </a:rPr>
              <a:t>IdTable</a:t>
            </a:r>
            <a:endParaRPr lang="en-US" dirty="0"/>
          </a:p>
        </p:txBody>
      </p:sp>
      <p:sp>
        <p:nvSpPr>
          <p:cNvPr id="14341" name="Rectangle 3"/>
          <p:cNvSpPr>
            <a:spLocks noGrp="1" noChangeArrowheads="1"/>
          </p:cNvSpPr>
          <p:nvPr>
            <p:ph type="body" idx="1"/>
          </p:nvPr>
        </p:nvSpPr>
        <p:spPr>
          <a:xfrm>
            <a:off x="458788" y="1363663"/>
            <a:ext cx="8138160" cy="4935537"/>
          </a:xfrm>
        </p:spPr>
        <p:txBody>
          <a:bodyPr/>
          <a:lstStyle/>
          <a:p>
            <a:r>
              <a:rPr lang="en-US" dirty="0"/>
              <a:t>When parsing a declaration, the parser will attempt to add the declaration to the table within the current scope.</a:t>
            </a:r>
            <a:br>
              <a:rPr lang="en-US" dirty="0"/>
            </a:br>
            <a:r>
              <a:rPr lang="en-US" dirty="0"/>
              <a:t>(The declaration already contains the identifier token.)</a:t>
            </a:r>
          </a:p>
          <a:p>
            <a:pPr lvl="1"/>
            <a:r>
              <a:rPr lang="en-US" dirty="0"/>
              <a:t>throws an exception if a declaration with the same name (same token text) has been previously declared in the current scope.</a:t>
            </a:r>
            <a:endParaRPr lang="en-US" dirty="0">
              <a:latin typeface="Consolas" pitchFamily="49" charset="0"/>
            </a:endParaRPr>
          </a:p>
          <a:p>
            <a:r>
              <a:rPr lang="en-US" dirty="0"/>
              <a:t>Example (in method </a:t>
            </a:r>
            <a:r>
              <a:rPr lang="en-US" dirty="0">
                <a:latin typeface="Consolas" panose="020B0609020204030204" pitchFamily="49" charset="0"/>
              </a:rPr>
              <a:t>parseConstDecl()</a:t>
            </a:r>
            <a:r>
              <a:rPr lang="en-US" dirty="0"/>
              <a:t>)</a:t>
            </a:r>
          </a:p>
          <a:p>
            <a:pPr marL="457200" lvl="1" indent="0">
              <a:buNone/>
            </a:pPr>
            <a:r>
              <a:rPr lang="en-US" sz="1800" dirty="0">
                <a:latin typeface="Consolas" panose="020B0609020204030204" pitchFamily="49" charset="0"/>
              </a:rPr>
              <a:t>val </a:t>
            </a:r>
            <a:r>
              <a:rPr lang="en-US" sz="1800" dirty="0" err="1">
                <a:latin typeface="Consolas" panose="020B0609020204030204" pitchFamily="49" charset="0"/>
              </a:rPr>
              <a:t>constId</a:t>
            </a:r>
            <a:r>
              <a:rPr lang="en-US" sz="1800" dirty="0">
                <a:latin typeface="Consolas" panose="020B0609020204030204" pitchFamily="49" charset="0"/>
              </a:rPr>
              <a:t> = </a:t>
            </a:r>
            <a:r>
              <a:rPr lang="en-US" sz="1800" dirty="0" err="1">
                <a:latin typeface="Consolas" panose="020B0609020204030204" pitchFamily="49" charset="0"/>
              </a:rPr>
              <a:t>scanner.token</a:t>
            </a:r>
            <a:endParaRPr lang="en-US" sz="1800" dirty="0">
              <a:latin typeface="Consolas" panose="020B0609020204030204" pitchFamily="49" charset="0"/>
            </a:endParaRPr>
          </a:p>
          <a:p>
            <a:pPr marL="457200" lvl="1" indent="0">
              <a:spcBef>
                <a:spcPts val="200"/>
              </a:spcBef>
              <a:buNone/>
            </a:pP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val </a:t>
            </a:r>
            <a:r>
              <a:rPr lang="en-US" sz="1800" dirty="0" err="1">
                <a:latin typeface="Consolas" panose="020B0609020204030204" pitchFamily="49" charset="0"/>
              </a:rPr>
              <a:t>constDecl</a:t>
            </a:r>
            <a:r>
              <a:rPr lang="en-US" sz="1800" dirty="0">
                <a:latin typeface="Consolas" panose="020B0609020204030204" pitchFamily="49" charset="0"/>
              </a:rPr>
              <a:t> = </a:t>
            </a:r>
            <a:r>
              <a:rPr lang="en-US" sz="1800" dirty="0" err="1">
                <a:latin typeface="Consolas" panose="020B0609020204030204" pitchFamily="49" charset="0"/>
              </a:rPr>
              <a:t>ConstDecl</a:t>
            </a:r>
            <a:r>
              <a:rPr lang="en-US" sz="1800" dirty="0">
                <a:latin typeface="Consolas" panose="020B0609020204030204" pitchFamily="49" charset="0"/>
              </a:rPr>
              <a:t>(</a:t>
            </a:r>
            <a:r>
              <a:rPr lang="en-US" sz="1800" dirty="0" err="1">
                <a:latin typeface="Consolas" panose="020B0609020204030204" pitchFamily="49" charset="0"/>
              </a:rPr>
              <a:t>constId</a:t>
            </a:r>
            <a:r>
              <a:rPr lang="en-US" sz="1800" dirty="0">
                <a:latin typeface="Consolas" panose="020B0609020204030204" pitchFamily="49" charset="0"/>
              </a:rPr>
              <a:t>, </a:t>
            </a:r>
            <a:r>
              <a:rPr lang="en-US" sz="1800" dirty="0" err="1">
                <a:latin typeface="Consolas" panose="020B0609020204030204" pitchFamily="49" charset="0"/>
              </a:rPr>
              <a:t>constType</a:t>
            </a:r>
            <a:r>
              <a:rPr lang="en-US" sz="1800" dirty="0">
                <a:latin typeface="Consolas" panose="020B0609020204030204" pitchFamily="49" charset="0"/>
              </a:rPr>
              <a:t>, literal)</a:t>
            </a:r>
          </a:p>
          <a:p>
            <a:pPr marL="457200" lvl="1" indent="0">
              <a:spcBef>
                <a:spcPts val="200"/>
              </a:spcBef>
              <a:buNone/>
            </a:pPr>
            <a:r>
              <a:rPr lang="en-US" sz="1800" b="1" dirty="0">
                <a:latin typeface="Consolas" panose="020B0609020204030204" pitchFamily="49" charset="0"/>
              </a:rPr>
              <a:t>idTable.add(</a:t>
            </a:r>
            <a:r>
              <a:rPr lang="en-US" sz="1800" b="1" dirty="0" err="1">
                <a:latin typeface="Consolas" panose="020B0609020204030204" pitchFamily="49" charset="0"/>
              </a:rPr>
              <a:t>constDecl</a:t>
            </a:r>
            <a:r>
              <a:rPr lang="en-US" sz="1800" b="1" dirty="0">
                <a:latin typeface="Consolas" panose="020B0609020204030204" pitchFamily="49" charset="0"/>
              </a:rPr>
              <a:t>)</a:t>
            </a:r>
          </a:p>
        </p:txBody>
      </p:sp>
      <p:sp>
        <p:nvSpPr>
          <p:cNvPr id="3" name="Diamond 2"/>
          <p:cNvSpPr/>
          <p:nvPr/>
        </p:nvSpPr>
        <p:spPr bwMode="auto">
          <a:xfrm>
            <a:off x="3657600" y="4745182"/>
            <a:ext cx="152400" cy="15240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cxnSp>
        <p:nvCxnSpPr>
          <p:cNvPr id="5" name="Elbow Connector 4"/>
          <p:cNvCxnSpPr>
            <a:cxnSpLocks/>
            <a:stCxn id="6" idx="0"/>
            <a:endCxn id="3" idx="3"/>
          </p:cNvCxnSpPr>
          <p:nvPr/>
        </p:nvCxnSpPr>
        <p:spPr bwMode="auto">
          <a:xfrm rot="16200000" flipV="1">
            <a:off x="4852514" y="3778869"/>
            <a:ext cx="335155" cy="2420181"/>
          </a:xfrm>
          <a:prstGeom prst="bentConnector2">
            <a:avLst/>
          </a:prstGeom>
          <a:noFill/>
          <a:ln w="9525" cap="flat" cmpd="sng" algn="ctr">
            <a:solidFill>
              <a:schemeClr val="tx1"/>
            </a:solidFill>
            <a:prstDash val="solid"/>
            <a:round/>
            <a:headEnd type="none" w="med" len="med"/>
            <a:tailEnd type="stealth" w="lg" len="lg"/>
          </a:ln>
          <a:effectLst/>
        </p:spPr>
      </p:cxnSp>
      <p:sp>
        <p:nvSpPr>
          <p:cNvPr id="6" name="TextBox 5"/>
          <p:cNvSpPr txBox="1"/>
          <p:nvPr/>
        </p:nvSpPr>
        <p:spPr>
          <a:xfrm>
            <a:off x="4191000" y="5156537"/>
            <a:ext cx="4078361" cy="1015663"/>
          </a:xfrm>
          <a:prstGeom prst="rect">
            <a:avLst/>
          </a:prstGeom>
          <a:noFill/>
          <a:ln>
            <a:solidFill>
              <a:schemeClr val="tx1"/>
            </a:solidFill>
          </a:ln>
        </p:spPr>
        <p:txBody>
          <a:bodyPr wrap="none" rtlCol="0">
            <a:spAutoFit/>
          </a:bodyPr>
          <a:lstStyle/>
          <a:p>
            <a:pPr algn="l"/>
            <a:r>
              <a:rPr lang="en-US" sz="2000" dirty="0"/>
              <a:t>Throws a </a:t>
            </a:r>
            <a:r>
              <a:rPr lang="en-US" sz="2000" dirty="0">
                <a:latin typeface="Consolas" panose="020B0609020204030204" pitchFamily="49" charset="0"/>
              </a:rPr>
              <a:t>ParserException</a:t>
            </a:r>
            <a:r>
              <a:rPr lang="en-US" sz="2000" dirty="0"/>
              <a:t> if the</a:t>
            </a:r>
          </a:p>
          <a:p>
            <a:pPr algn="l"/>
            <a:r>
              <a:rPr lang="en-US" sz="2000" dirty="0"/>
              <a:t>identifier token </a:t>
            </a:r>
            <a:r>
              <a:rPr lang="en-US" sz="2000" dirty="0">
                <a:latin typeface="Consolas" panose="020B0609020204030204" pitchFamily="49" charset="0"/>
              </a:rPr>
              <a:t>constId</a:t>
            </a:r>
            <a:r>
              <a:rPr lang="en-US" sz="2000" dirty="0"/>
              <a:t> is already</a:t>
            </a:r>
          </a:p>
          <a:p>
            <a:pPr algn="l"/>
            <a:r>
              <a:rPr lang="en-US" sz="2000" dirty="0"/>
              <a:t>defined in the current scope</a:t>
            </a:r>
          </a:p>
        </p:txBody>
      </p:sp>
    </p:spTree>
    <p:extLst>
      <p:ext uri="{BB962C8B-B14F-4D97-AF65-F5344CB8AC3E}">
        <p14:creationId xmlns:p14="http://schemas.microsoft.com/office/powerpoint/2010/main" val="20213993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p:txBody>
          <a:bodyPr/>
          <a:lstStyle/>
          <a:p>
            <a:r>
              <a:rPr lang="en-US" dirty="0"/>
              <a:t>Adding Declarations to </a:t>
            </a:r>
            <a:r>
              <a:rPr lang="en-US" dirty="0" err="1">
                <a:latin typeface="Consolas" panose="020B0609020204030204" pitchFamily="49" charset="0"/>
              </a:rPr>
              <a:t>IdTable</a:t>
            </a:r>
            <a:br>
              <a:rPr lang="en-US" dirty="0">
                <a:latin typeface="Consolas" panose="020B0609020204030204" pitchFamily="49" charset="0"/>
              </a:rPr>
            </a:br>
            <a:r>
              <a:rPr lang="en-US" sz="2400" dirty="0"/>
              <a:t>(continued)</a:t>
            </a:r>
          </a:p>
        </p:txBody>
      </p:sp>
      <p:sp>
        <p:nvSpPr>
          <p:cNvPr id="8" name="Content Placeholder 7">
            <a:extLst>
              <a:ext uri="{FF2B5EF4-FFF2-40B4-BE49-F238E27FC236}">
                <a16:creationId xmlns:a16="http://schemas.microsoft.com/office/drawing/2014/main" id="{213D5979-4BE1-D998-92F0-7AAF5FD9A280}"/>
              </a:ext>
            </a:extLst>
          </p:cNvPr>
          <p:cNvSpPr>
            <a:spLocks noGrp="1"/>
          </p:cNvSpPr>
          <p:nvPr>
            <p:ph idx="1"/>
          </p:nvPr>
        </p:nvSpPr>
        <p:spPr/>
        <p:txBody>
          <a:bodyPr/>
          <a:lstStyle/>
          <a:p>
            <a:r>
              <a:rPr lang="en-US" dirty="0"/>
              <a:t>Type declarations are handled similarly.</a:t>
            </a:r>
          </a:p>
          <a:p>
            <a:r>
              <a:rPr lang="en-US" dirty="0"/>
              <a:t>When parsing var declarations, only the individual single variable declarations are added to the identifier table, not the entire var declaration, as illustrated in this excerpt from </a:t>
            </a:r>
            <a:r>
              <a:rPr lang="en-US" dirty="0">
                <a:latin typeface="Consolas" panose="020B0609020204030204" pitchFamily="49" charset="0"/>
              </a:rPr>
              <a:t>parseVarDecl()</a:t>
            </a:r>
            <a:r>
              <a:rPr lang="en-US" dirty="0"/>
              <a:t>.</a:t>
            </a:r>
          </a:p>
          <a:p>
            <a:pPr marL="457200" lvl="1" indent="0">
              <a:buNone/>
            </a:pPr>
            <a:r>
              <a:rPr lang="en-US" sz="1800" dirty="0">
                <a:latin typeface="Consolas" panose="020B0609020204030204" pitchFamily="49" charset="0"/>
              </a:rPr>
              <a:t>for (</a:t>
            </a:r>
            <a:r>
              <a:rPr lang="en-US" sz="1800" dirty="0" err="1">
                <a:latin typeface="Consolas" panose="020B0609020204030204" pitchFamily="49" charset="0"/>
              </a:rPr>
              <a:t>decl</a:t>
            </a:r>
            <a:r>
              <a:rPr lang="en-US" sz="1800" dirty="0">
                <a:latin typeface="Consolas" panose="020B0609020204030204" pitchFamily="49" charset="0"/>
              </a:rPr>
              <a:t> in </a:t>
            </a:r>
            <a:r>
              <a:rPr lang="en-US" sz="1800" dirty="0" err="1">
                <a:latin typeface="Consolas" panose="020B0609020204030204" pitchFamily="49" charset="0"/>
              </a:rPr>
              <a:t>varDecl.singleVarDecls</a:t>
            </a:r>
            <a:endParaRPr lang="en-US" sz="1800" dirty="0">
              <a:latin typeface="Consolas" panose="020B0609020204030204" pitchFamily="49" charset="0"/>
            </a:endParaRPr>
          </a:p>
          <a:p>
            <a:pPr marL="457200" lvl="1" indent="0">
              <a:spcBef>
                <a:spcPts val="200"/>
              </a:spcBef>
              <a:buNone/>
            </a:pPr>
            <a:r>
              <a:rPr lang="en-US" sz="1800" dirty="0">
                <a:latin typeface="Consolas" panose="020B0609020204030204" pitchFamily="49" charset="0"/>
              </a:rPr>
              <a:t>    idTable.add(</a:t>
            </a:r>
            <a:r>
              <a:rPr lang="en-US" sz="1800" dirty="0" err="1">
                <a:latin typeface="Consolas" panose="020B0609020204030204" pitchFamily="49" charset="0"/>
              </a:rPr>
              <a:t>decl</a:t>
            </a:r>
            <a:r>
              <a:rPr lang="en-US" sz="1800" dirty="0">
                <a:latin typeface="Consolas" panose="020B0609020204030204" pitchFamily="49" charset="0"/>
              </a:rPr>
              <a:t>)</a:t>
            </a:r>
          </a:p>
          <a:p>
            <a:endParaRPr lang="en-US" dirty="0"/>
          </a:p>
        </p:txBody>
      </p:sp>
      <p:sp>
        <p:nvSpPr>
          <p:cNvPr id="14338" name="Footer Placeholder 3"/>
          <p:cNvSpPr>
            <a:spLocks noGrp="1"/>
          </p:cNvSpPr>
          <p:nvPr>
            <p:ph type="ftr" sz="quarter" idx="10"/>
          </p:nvPr>
        </p:nvSpPr>
        <p:spPr/>
        <p:txBody>
          <a:bodyPr/>
          <a:lstStyle/>
          <a:p>
            <a:r>
              <a:rPr lang="en-US" dirty="0"/>
              <a:t>©SoftMoore Consulting</a:t>
            </a:r>
          </a:p>
        </p:txBody>
      </p:sp>
      <p:sp>
        <p:nvSpPr>
          <p:cNvPr id="14339" name="Slide Number Placeholder 4"/>
          <p:cNvSpPr>
            <a:spLocks noGrp="1"/>
          </p:cNvSpPr>
          <p:nvPr>
            <p:ph type="sldNum" sz="quarter" idx="11"/>
          </p:nvPr>
        </p:nvSpPr>
        <p:spPr/>
        <p:txBody>
          <a:bodyPr/>
          <a:lstStyle/>
          <a:p>
            <a:r>
              <a:rPr lang="en-US" dirty="0"/>
              <a:t>Slide </a:t>
            </a:r>
            <a:fld id="{98EAF293-B99F-44EE-BE90-4690CF15C962}" type="slidenum">
              <a:rPr lang="en-US" smtClean="0"/>
              <a:pPr/>
              <a:t>37</a:t>
            </a:fld>
            <a:endParaRPr lang="en-US" dirty="0"/>
          </a:p>
        </p:txBody>
      </p:sp>
    </p:spTree>
    <p:extLst>
      <p:ext uri="{BB962C8B-B14F-4D97-AF65-F5344CB8AC3E}">
        <p14:creationId xmlns:p14="http://schemas.microsoft.com/office/powerpoint/2010/main" val="7831265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dirty="0"/>
              <a:t>©SoftMoore Consulting</a:t>
            </a:r>
          </a:p>
        </p:txBody>
      </p:sp>
      <p:sp>
        <p:nvSpPr>
          <p:cNvPr id="14339" name="Slide Number Placeholder 4"/>
          <p:cNvSpPr>
            <a:spLocks noGrp="1"/>
          </p:cNvSpPr>
          <p:nvPr>
            <p:ph type="sldNum" sz="quarter" idx="11"/>
          </p:nvPr>
        </p:nvSpPr>
        <p:spPr>
          <a:noFill/>
        </p:spPr>
        <p:txBody>
          <a:bodyPr/>
          <a:lstStyle/>
          <a:p>
            <a:r>
              <a:rPr lang="en-US" dirty="0"/>
              <a:t>Slide </a:t>
            </a:r>
            <a:fld id="{98EAF293-B99F-44EE-BE90-4690CF15C962}" type="slidenum">
              <a:rPr lang="en-US" smtClean="0"/>
              <a:pPr/>
              <a:t>38</a:t>
            </a:fld>
            <a:endParaRPr lang="en-US" dirty="0"/>
          </a:p>
        </p:txBody>
      </p:sp>
      <p:sp>
        <p:nvSpPr>
          <p:cNvPr id="14340" name="Rectangle 2"/>
          <p:cNvSpPr>
            <a:spLocks noGrp="1" noChangeArrowheads="1"/>
          </p:cNvSpPr>
          <p:nvPr>
            <p:ph type="title"/>
          </p:nvPr>
        </p:nvSpPr>
        <p:spPr/>
        <p:txBody>
          <a:bodyPr/>
          <a:lstStyle/>
          <a:p>
            <a:r>
              <a:rPr lang="en-US" dirty="0"/>
              <a:t>Using </a:t>
            </a:r>
            <a:r>
              <a:rPr lang="en-US" dirty="0">
                <a:latin typeface="Consolas" pitchFamily="49" charset="0"/>
                <a:cs typeface="Consolas" pitchFamily="49" charset="0"/>
              </a:rPr>
              <a:t>IdTable</a:t>
            </a:r>
            <a:r>
              <a:rPr lang="en-US" dirty="0"/>
              <a:t> to Check Applied</a:t>
            </a:r>
            <a:br>
              <a:rPr lang="en-US" dirty="0"/>
            </a:br>
            <a:r>
              <a:rPr lang="en-US" dirty="0"/>
              <a:t>Occurrences of Identifiers</a:t>
            </a:r>
          </a:p>
        </p:txBody>
      </p:sp>
      <p:sp>
        <p:nvSpPr>
          <p:cNvPr id="14341" name="Rectangle 3"/>
          <p:cNvSpPr>
            <a:spLocks noGrp="1" noChangeArrowheads="1"/>
          </p:cNvSpPr>
          <p:nvPr>
            <p:ph type="body" idx="1"/>
          </p:nvPr>
        </p:nvSpPr>
        <p:spPr/>
        <p:txBody>
          <a:bodyPr/>
          <a:lstStyle/>
          <a:p>
            <a:r>
              <a:rPr lang="en-US" dirty="0"/>
              <a:t>When an identifier is encountered in a context other than its declaration (e.g., as part of an expression or subprogram call), the parser will check that the identifier has been declared.</a:t>
            </a:r>
          </a:p>
          <a:p>
            <a:r>
              <a:rPr lang="en-US" dirty="0"/>
              <a:t>The parser will then use the information about how the identifier was declared to facilitate correct parsing (e.g., you can’t assign a value to an identifier that was declared as a constant).</a:t>
            </a:r>
          </a:p>
        </p:txBody>
      </p:sp>
    </p:spTree>
    <p:extLst>
      <p:ext uri="{BB962C8B-B14F-4D97-AF65-F5344CB8AC3E}">
        <p14:creationId xmlns:p14="http://schemas.microsoft.com/office/powerpoint/2010/main" val="3388231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dirty="0"/>
              <a:t>©SoftMoore Consulting</a:t>
            </a:r>
          </a:p>
        </p:txBody>
      </p:sp>
      <p:sp>
        <p:nvSpPr>
          <p:cNvPr id="14339" name="Slide Number Placeholder 4"/>
          <p:cNvSpPr>
            <a:spLocks noGrp="1"/>
          </p:cNvSpPr>
          <p:nvPr>
            <p:ph type="sldNum" sz="quarter" idx="11"/>
          </p:nvPr>
        </p:nvSpPr>
        <p:spPr>
          <a:noFill/>
        </p:spPr>
        <p:txBody>
          <a:bodyPr/>
          <a:lstStyle/>
          <a:p>
            <a:r>
              <a:rPr lang="en-US" dirty="0"/>
              <a:t>Slide </a:t>
            </a:r>
            <a:fld id="{98EAF293-B99F-44EE-BE90-4690CF15C962}" type="slidenum">
              <a:rPr lang="en-US" smtClean="0"/>
              <a:pPr/>
              <a:t>39</a:t>
            </a:fld>
            <a:endParaRPr lang="en-US" dirty="0"/>
          </a:p>
        </p:txBody>
      </p:sp>
      <p:sp>
        <p:nvSpPr>
          <p:cNvPr id="14340" name="Rectangle 2"/>
          <p:cNvSpPr>
            <a:spLocks noGrp="1" noChangeArrowheads="1"/>
          </p:cNvSpPr>
          <p:nvPr>
            <p:ph type="title"/>
          </p:nvPr>
        </p:nvSpPr>
        <p:spPr/>
        <p:txBody>
          <a:bodyPr/>
          <a:lstStyle/>
          <a:p>
            <a:r>
              <a:rPr lang="en-US" dirty="0"/>
              <a:t>Example: Using </a:t>
            </a:r>
            <a:r>
              <a:rPr lang="en-US" dirty="0">
                <a:latin typeface="Consolas" pitchFamily="49" charset="0"/>
                <a:cs typeface="Consolas" pitchFamily="49" charset="0"/>
              </a:rPr>
              <a:t>IdTable</a:t>
            </a:r>
            <a:r>
              <a:rPr lang="en-US" dirty="0"/>
              <a:t> to Check Applied</a:t>
            </a:r>
            <a:br>
              <a:rPr lang="en-US" dirty="0"/>
            </a:br>
            <a:r>
              <a:rPr lang="en-US" dirty="0"/>
              <a:t>Occurrences of Identifiers</a:t>
            </a:r>
          </a:p>
        </p:txBody>
      </p:sp>
      <p:sp>
        <p:nvSpPr>
          <p:cNvPr id="14341" name="Rectangle 3"/>
          <p:cNvSpPr>
            <a:spLocks noGrp="1" noChangeArrowheads="1"/>
          </p:cNvSpPr>
          <p:nvPr>
            <p:ph type="body" idx="1"/>
          </p:nvPr>
        </p:nvSpPr>
        <p:spPr>
          <a:xfrm>
            <a:off x="458788" y="1363663"/>
            <a:ext cx="8321040" cy="4935537"/>
          </a:xfrm>
        </p:spPr>
        <p:txBody>
          <a:bodyPr/>
          <a:lstStyle/>
          <a:p>
            <a:pPr marL="182880" indent="0">
              <a:spcBef>
                <a:spcPts val="100"/>
              </a:spcBef>
              <a:buNone/>
            </a:pPr>
            <a:r>
              <a:rPr lang="en-US" sz="1800" dirty="0">
                <a:latin typeface="Consolas" panose="020B0609020204030204" pitchFamily="49" charset="0"/>
              </a:rPr>
              <a:t>// in method </a:t>
            </a:r>
            <a:r>
              <a:rPr lang="en-US" sz="1800" dirty="0" err="1">
                <a:latin typeface="Consolas" panose="020B0609020204030204" pitchFamily="49" charset="0"/>
              </a:rPr>
              <a:t>parseVariableCommon</a:t>
            </a:r>
            <a:r>
              <a:rPr lang="en-US" sz="1800" dirty="0">
                <a:latin typeface="Consolas" panose="020B0609020204030204" pitchFamily="49" charset="0"/>
              </a:rPr>
              <a:t>()</a:t>
            </a:r>
          </a:p>
          <a:p>
            <a:pPr marL="182880" lvl="1" indent="0">
              <a:spcBef>
                <a:spcPts val="100"/>
              </a:spcBef>
              <a:buNone/>
            </a:pPr>
            <a:r>
              <a:rPr lang="en-US" sz="1800" dirty="0">
                <a:latin typeface="Consolas" panose="020B0609020204030204" pitchFamily="49" charset="0"/>
              </a:rPr>
              <a:t>val </a:t>
            </a:r>
            <a:r>
              <a:rPr lang="en-US" sz="1800" dirty="0" err="1">
                <a:latin typeface="Consolas" panose="020B0609020204030204" pitchFamily="49" charset="0"/>
              </a:rPr>
              <a:t>idToken</a:t>
            </a:r>
            <a:r>
              <a:rPr lang="en-US" sz="1800" dirty="0">
                <a:latin typeface="Consolas" panose="020B0609020204030204" pitchFamily="49" charset="0"/>
              </a:rPr>
              <a:t> = </a:t>
            </a:r>
            <a:r>
              <a:rPr lang="en-US" sz="1800" dirty="0" err="1">
                <a:latin typeface="Consolas" panose="020B0609020204030204" pitchFamily="49" charset="0"/>
              </a:rPr>
              <a:t>scanner.token</a:t>
            </a:r>
            <a:endParaRPr lang="en-US" sz="1800" dirty="0">
              <a:latin typeface="Consolas" panose="020B0609020204030204" pitchFamily="49" charset="0"/>
            </a:endParaRPr>
          </a:p>
          <a:p>
            <a:pPr marL="182880" lvl="1" indent="0">
              <a:spcBef>
                <a:spcPts val="100"/>
              </a:spcBef>
              <a:buNone/>
            </a:pPr>
            <a:r>
              <a:rPr lang="en-US" sz="1800" dirty="0">
                <a:latin typeface="Consolas" panose="020B0609020204030204" pitchFamily="49" charset="0"/>
              </a:rPr>
              <a:t>match(Symbol.identifier)</a:t>
            </a:r>
          </a:p>
          <a:p>
            <a:pPr marL="182880" lvl="1" indent="0">
              <a:spcBef>
                <a:spcPts val="100"/>
              </a:spcBef>
              <a:buNone/>
            </a:pPr>
            <a:r>
              <a:rPr lang="en-US" sz="1800" dirty="0">
                <a:latin typeface="Consolas" panose="020B0609020204030204" pitchFamily="49" charset="0"/>
              </a:rPr>
              <a:t>val </a:t>
            </a:r>
            <a:r>
              <a:rPr lang="en-US" sz="1800" dirty="0" err="1">
                <a:latin typeface="Consolas" panose="020B0609020204030204" pitchFamily="49" charset="0"/>
              </a:rPr>
              <a:t>decl</a:t>
            </a:r>
            <a:r>
              <a:rPr lang="en-US" sz="1800" dirty="0">
                <a:latin typeface="Consolas" panose="020B0609020204030204" pitchFamily="49" charset="0"/>
              </a:rPr>
              <a:t> = </a:t>
            </a:r>
            <a:r>
              <a:rPr lang="en-US" sz="1800" dirty="0" err="1">
                <a:latin typeface="Consolas" panose="020B0609020204030204" pitchFamily="49" charset="0"/>
              </a:rPr>
              <a:t>idTable</a:t>
            </a:r>
            <a:r>
              <a:rPr lang="en-US" sz="1800" dirty="0">
                <a:latin typeface="Consolas" panose="020B0609020204030204" pitchFamily="49" charset="0"/>
              </a:rPr>
              <a:t>[</a:t>
            </a:r>
            <a:r>
              <a:rPr lang="en-US" sz="1800" dirty="0" err="1">
                <a:latin typeface="Consolas" panose="020B0609020204030204" pitchFamily="49" charset="0"/>
              </a:rPr>
              <a:t>idToken</a:t>
            </a:r>
            <a:r>
              <a:rPr lang="en-US" sz="1800" dirty="0">
                <a:latin typeface="Consolas" panose="020B0609020204030204" pitchFamily="49" charset="0"/>
              </a:rPr>
              <a:t>]</a:t>
            </a:r>
          </a:p>
          <a:p>
            <a:pPr marL="182880" lvl="1" indent="0">
              <a:spcBef>
                <a:spcPts val="100"/>
              </a:spcBef>
              <a:buNone/>
            </a:pPr>
            <a:endParaRPr lang="en-US" sz="1800" dirty="0">
              <a:latin typeface="Consolas" panose="020B0609020204030204" pitchFamily="49" charset="0"/>
            </a:endParaRPr>
          </a:p>
          <a:p>
            <a:pPr marL="182880" lvl="1" indent="0">
              <a:spcBef>
                <a:spcPts val="100"/>
              </a:spcBef>
              <a:buNone/>
            </a:pPr>
            <a:r>
              <a:rPr lang="en-US" sz="1800" dirty="0">
                <a:latin typeface="Consolas" panose="020B0609020204030204" pitchFamily="49" charset="0"/>
              </a:rPr>
              <a:t>if (</a:t>
            </a:r>
            <a:r>
              <a:rPr lang="en-US" sz="1800" dirty="0" err="1">
                <a:latin typeface="Consolas" panose="020B0609020204030204" pitchFamily="49" charset="0"/>
              </a:rPr>
              <a:t>decl</a:t>
            </a:r>
            <a:r>
              <a:rPr lang="en-US" sz="1800" dirty="0">
                <a:latin typeface="Consolas" panose="020B0609020204030204" pitchFamily="49" charset="0"/>
              </a:rPr>
              <a:t> == null)</a:t>
            </a:r>
          </a:p>
          <a:p>
            <a:pPr marL="182880" lvl="1" indent="0">
              <a:spcBef>
                <a:spcPts val="100"/>
              </a:spcBef>
              <a:buNone/>
            </a:pPr>
            <a:r>
              <a:rPr lang="en-US" sz="1800" dirty="0">
                <a:latin typeface="Consolas" panose="020B0609020204030204" pitchFamily="49" charset="0"/>
              </a:rPr>
              <a:t>  {</a:t>
            </a:r>
          </a:p>
          <a:p>
            <a:pPr marL="182880"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errorMsg</a:t>
            </a:r>
            <a:r>
              <a:rPr lang="en-US" sz="1800" dirty="0">
                <a:latin typeface="Consolas" panose="020B0609020204030204" pitchFamily="49" charset="0"/>
              </a:rPr>
              <a:t> = "Identifier \"$</a:t>
            </a:r>
            <a:r>
              <a:rPr lang="en-US" sz="1800" dirty="0" err="1">
                <a:latin typeface="Consolas" panose="020B0609020204030204" pitchFamily="49" charset="0"/>
              </a:rPr>
              <a:t>idToken</a:t>
            </a:r>
            <a:r>
              <a:rPr lang="en-US" sz="1800" dirty="0">
                <a:latin typeface="Consolas" panose="020B0609020204030204" pitchFamily="49" charset="0"/>
              </a:rPr>
              <a:t>\" has" +</a:t>
            </a:r>
          </a:p>
          <a:p>
            <a:pPr marL="182880" lvl="1" indent="0">
              <a:spcBef>
                <a:spcPts val="100"/>
              </a:spcBef>
              <a:buNone/>
            </a:pPr>
            <a:r>
              <a:rPr lang="en-US" sz="1800" dirty="0">
                <a:latin typeface="Consolas" panose="020B0609020204030204" pitchFamily="49" charset="0"/>
              </a:rPr>
              <a:t>                   " not been declared."</a:t>
            </a:r>
          </a:p>
          <a:p>
            <a:pPr marL="182880" lvl="1" indent="0">
              <a:spcBef>
                <a:spcPts val="100"/>
              </a:spcBef>
              <a:buNone/>
            </a:pPr>
            <a:r>
              <a:rPr lang="en-US" sz="1800" dirty="0">
                <a:latin typeface="Consolas" panose="020B0609020204030204" pitchFamily="49" charset="0"/>
              </a:rPr>
              <a:t>    throw error(</a:t>
            </a:r>
            <a:r>
              <a:rPr lang="en-US" sz="1800" dirty="0" err="1">
                <a:latin typeface="Consolas" panose="020B0609020204030204" pitchFamily="49" charset="0"/>
              </a:rPr>
              <a:t>idToken.position</a:t>
            </a:r>
            <a:r>
              <a:rPr lang="en-US" sz="1800" dirty="0">
                <a:latin typeface="Consolas" panose="020B0609020204030204" pitchFamily="49" charset="0"/>
              </a:rPr>
              <a:t>, </a:t>
            </a:r>
            <a:r>
              <a:rPr lang="en-US" sz="1800" dirty="0" err="1">
                <a:latin typeface="Consolas" panose="020B0609020204030204" pitchFamily="49" charset="0"/>
              </a:rPr>
              <a:t>errorMsg</a:t>
            </a:r>
            <a:r>
              <a:rPr lang="en-US" sz="1800" dirty="0">
                <a:latin typeface="Consolas" panose="020B0609020204030204" pitchFamily="49" charset="0"/>
              </a:rPr>
              <a:t>)</a:t>
            </a:r>
          </a:p>
          <a:p>
            <a:pPr marL="182880" lvl="1" indent="0">
              <a:spcBef>
                <a:spcPts val="100"/>
              </a:spcBef>
              <a:buNone/>
            </a:pPr>
            <a:r>
              <a:rPr lang="en-US" sz="1800" dirty="0">
                <a:latin typeface="Consolas" panose="020B0609020204030204" pitchFamily="49" charset="0"/>
              </a:rPr>
              <a:t>  }</a:t>
            </a:r>
          </a:p>
          <a:p>
            <a:pPr marL="182880" lvl="1" indent="0">
              <a:spcBef>
                <a:spcPts val="100"/>
              </a:spcBef>
              <a:buNone/>
            </a:pPr>
            <a:r>
              <a:rPr lang="en-US" sz="1800" dirty="0">
                <a:latin typeface="Consolas" panose="020B0609020204030204" pitchFamily="49" charset="0"/>
              </a:rPr>
              <a:t>else if (</a:t>
            </a:r>
            <a:r>
              <a:rPr lang="en-US" sz="1800" b="1" dirty="0" err="1">
                <a:latin typeface="Consolas" panose="020B0609020204030204" pitchFamily="49" charset="0"/>
              </a:rPr>
              <a:t>decl</a:t>
            </a:r>
            <a:r>
              <a:rPr lang="en-US" sz="1800" b="1" dirty="0">
                <a:latin typeface="Consolas" panose="020B0609020204030204" pitchFamily="49" charset="0"/>
              </a:rPr>
              <a:t> !is </a:t>
            </a:r>
            <a:r>
              <a:rPr lang="en-US" sz="1800" b="1" dirty="0" err="1">
                <a:latin typeface="Consolas" panose="020B0609020204030204" pitchFamily="49" charset="0"/>
              </a:rPr>
              <a:t>VariableDecl</a:t>
            </a:r>
            <a:r>
              <a:rPr lang="en-US" sz="1800" dirty="0">
                <a:latin typeface="Consolas" panose="020B0609020204030204" pitchFamily="49" charset="0"/>
              </a:rPr>
              <a:t>)</a:t>
            </a:r>
          </a:p>
          <a:p>
            <a:pPr marL="182880" lvl="1" indent="0">
              <a:spcBef>
                <a:spcPts val="100"/>
              </a:spcBef>
              <a:buNone/>
            </a:pPr>
            <a:r>
              <a:rPr lang="en-US" sz="1800" dirty="0">
                <a:latin typeface="Consolas" panose="020B0609020204030204" pitchFamily="49" charset="0"/>
              </a:rPr>
              <a:t>  {</a:t>
            </a:r>
          </a:p>
          <a:p>
            <a:pPr marL="182880"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errorMsg</a:t>
            </a:r>
            <a:r>
              <a:rPr lang="en-US" sz="1800" dirty="0">
                <a:latin typeface="Consolas" panose="020B0609020204030204" pitchFamily="49" charset="0"/>
              </a:rPr>
              <a:t> = "Identifier \"$</a:t>
            </a:r>
            <a:r>
              <a:rPr lang="en-US" sz="1800" dirty="0" err="1">
                <a:latin typeface="Consolas" panose="020B0609020204030204" pitchFamily="49" charset="0"/>
              </a:rPr>
              <a:t>idToken</a:t>
            </a:r>
            <a:r>
              <a:rPr lang="en-US" sz="1800" dirty="0">
                <a:latin typeface="Consolas" panose="020B0609020204030204" pitchFamily="49" charset="0"/>
              </a:rPr>
              <a:t>\" is not a variable."</a:t>
            </a:r>
          </a:p>
          <a:p>
            <a:pPr marL="182880" lvl="1" indent="0">
              <a:spcBef>
                <a:spcPts val="100"/>
              </a:spcBef>
              <a:buNone/>
            </a:pPr>
            <a:r>
              <a:rPr lang="en-US" sz="1800" dirty="0">
                <a:latin typeface="Consolas" panose="020B0609020204030204" pitchFamily="49" charset="0"/>
              </a:rPr>
              <a:t>    throw error(</a:t>
            </a:r>
            <a:r>
              <a:rPr lang="en-US" sz="1800" dirty="0" err="1">
                <a:latin typeface="Consolas" panose="020B0609020204030204" pitchFamily="49" charset="0"/>
              </a:rPr>
              <a:t>idToken.position</a:t>
            </a:r>
            <a:r>
              <a:rPr lang="en-US" sz="1800" dirty="0">
                <a:latin typeface="Consolas" panose="020B0609020204030204" pitchFamily="49" charset="0"/>
              </a:rPr>
              <a:t>, </a:t>
            </a:r>
            <a:r>
              <a:rPr lang="en-US" sz="1800" dirty="0" err="1">
                <a:latin typeface="Consolas" panose="020B0609020204030204" pitchFamily="49" charset="0"/>
              </a:rPr>
              <a:t>errorMsg</a:t>
            </a:r>
            <a:r>
              <a:rPr lang="en-US" sz="1800" dirty="0">
                <a:latin typeface="Consolas" panose="020B0609020204030204" pitchFamily="49" charset="0"/>
              </a:rPr>
              <a:t>)</a:t>
            </a:r>
          </a:p>
          <a:p>
            <a:pPr marL="182880" lvl="1" indent="0">
              <a:spcBef>
                <a:spcPts val="100"/>
              </a:spcBef>
              <a:buNone/>
            </a:pPr>
            <a:r>
              <a:rPr lang="en-US" sz="1800" dirty="0">
                <a:latin typeface="Consolas" panose="020B0609020204030204" pitchFamily="49" charset="0"/>
              </a:rPr>
              <a:t>  }</a:t>
            </a:r>
          </a:p>
        </p:txBody>
      </p:sp>
      <p:sp>
        <p:nvSpPr>
          <p:cNvPr id="2" name="TextBox 1">
            <a:extLst>
              <a:ext uri="{FF2B5EF4-FFF2-40B4-BE49-F238E27FC236}">
                <a16:creationId xmlns:a16="http://schemas.microsoft.com/office/drawing/2014/main" id="{5ABBEB08-B36F-BBBF-3ED4-3B19733BB70F}"/>
              </a:ext>
            </a:extLst>
          </p:cNvPr>
          <p:cNvSpPr txBox="1"/>
          <p:nvPr/>
        </p:nvSpPr>
        <p:spPr>
          <a:xfrm>
            <a:off x="5715000" y="1501914"/>
            <a:ext cx="2770823" cy="646331"/>
          </a:xfrm>
          <a:prstGeom prst="rect">
            <a:avLst/>
          </a:prstGeom>
          <a:noFill/>
          <a:ln>
            <a:solidFill>
              <a:schemeClr val="tx1"/>
            </a:solidFill>
          </a:ln>
        </p:spPr>
        <p:txBody>
          <a:bodyPr wrap="none" rtlCol="0">
            <a:spAutoFit/>
          </a:bodyPr>
          <a:lstStyle/>
          <a:p>
            <a:pPr algn="l"/>
            <a:r>
              <a:rPr lang="en-US" sz="1800" dirty="0"/>
              <a:t>Called by </a:t>
            </a:r>
            <a:r>
              <a:rPr lang="en-US" sz="1800" dirty="0" err="1"/>
              <a:t>parseVariable</a:t>
            </a:r>
            <a:r>
              <a:rPr lang="en-US" sz="1800" dirty="0"/>
              <a:t>()</a:t>
            </a:r>
          </a:p>
          <a:p>
            <a:pPr algn="l"/>
            <a:r>
              <a:rPr lang="en-US" sz="1800" dirty="0"/>
              <a:t>and </a:t>
            </a:r>
            <a:r>
              <a:rPr lang="en-US" sz="1800" dirty="0" err="1"/>
              <a:t>parseVariableExpr</a:t>
            </a:r>
            <a:r>
              <a:rPr lang="en-US" sz="1800" dirty="0"/>
              <a:t>()</a:t>
            </a:r>
          </a:p>
        </p:txBody>
      </p:sp>
      <p:sp>
        <p:nvSpPr>
          <p:cNvPr id="3" name="Diamond 2">
            <a:extLst>
              <a:ext uri="{FF2B5EF4-FFF2-40B4-BE49-F238E27FC236}">
                <a16:creationId xmlns:a16="http://schemas.microsoft.com/office/drawing/2014/main" id="{6FC7B3AF-B0CF-8862-D2BA-258D7B3BD55B}"/>
              </a:ext>
            </a:extLst>
          </p:cNvPr>
          <p:cNvSpPr/>
          <p:nvPr/>
        </p:nvSpPr>
        <p:spPr bwMode="auto">
          <a:xfrm>
            <a:off x="4846320" y="1468820"/>
            <a:ext cx="182880" cy="18288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4" name="Straight Arrow Connector 4">
            <a:extLst>
              <a:ext uri="{FF2B5EF4-FFF2-40B4-BE49-F238E27FC236}">
                <a16:creationId xmlns:a16="http://schemas.microsoft.com/office/drawing/2014/main" id="{41393D9E-7558-36C4-4BCA-55D4DB35E7C4}"/>
              </a:ext>
            </a:extLst>
          </p:cNvPr>
          <p:cNvCxnSpPr>
            <a:stCxn id="2" idx="1"/>
            <a:endCxn id="3" idx="3"/>
          </p:cNvCxnSpPr>
          <p:nvPr/>
        </p:nvCxnSpPr>
        <p:spPr bwMode="auto">
          <a:xfrm rot="10800000">
            <a:off x="5029200" y="1560260"/>
            <a:ext cx="685800" cy="264820"/>
          </a:xfrm>
          <a:prstGeom prst="bentConnector3">
            <a:avLst>
              <a:gd name="adj1" fmla="val 50000"/>
            </a:avLst>
          </a:prstGeom>
          <a:no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6715667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p:cNvSpPr>
            <a:spLocks noGrp="1"/>
          </p:cNvSpPr>
          <p:nvPr>
            <p:ph type="ftr" sz="quarter" idx="10"/>
          </p:nvPr>
        </p:nvSpPr>
        <p:spPr>
          <a:noFill/>
        </p:spPr>
        <p:txBody>
          <a:bodyPr/>
          <a:lstStyle/>
          <a:p>
            <a:r>
              <a:rPr lang="en-US" dirty="0"/>
              <a:t>©SoftMoore Consulting</a:t>
            </a:r>
          </a:p>
        </p:txBody>
      </p:sp>
      <p:sp>
        <p:nvSpPr>
          <p:cNvPr id="20483" name="Slide Number Placeholder 4"/>
          <p:cNvSpPr>
            <a:spLocks noGrp="1"/>
          </p:cNvSpPr>
          <p:nvPr>
            <p:ph type="sldNum" sz="quarter" idx="11"/>
          </p:nvPr>
        </p:nvSpPr>
        <p:spPr>
          <a:noFill/>
        </p:spPr>
        <p:txBody>
          <a:bodyPr/>
          <a:lstStyle/>
          <a:p>
            <a:r>
              <a:rPr lang="en-US" dirty="0"/>
              <a:t>Slide </a:t>
            </a:r>
            <a:fld id="{4E952F77-D2A5-40BA-A9A3-D474150EDBA4}" type="slidenum">
              <a:rPr lang="en-US" smtClean="0"/>
              <a:pPr/>
              <a:t>4</a:t>
            </a:fld>
            <a:endParaRPr lang="en-US" dirty="0"/>
          </a:p>
        </p:txBody>
      </p:sp>
      <p:sp>
        <p:nvSpPr>
          <p:cNvPr id="20484" name="Rectangle 1026"/>
          <p:cNvSpPr>
            <a:spLocks noGrp="1" noChangeArrowheads="1"/>
          </p:cNvSpPr>
          <p:nvPr>
            <p:ph type="title"/>
          </p:nvPr>
        </p:nvSpPr>
        <p:spPr/>
        <p:txBody>
          <a:bodyPr/>
          <a:lstStyle/>
          <a:p>
            <a:r>
              <a:rPr lang="en-US" dirty="0"/>
              <a:t>Abstract Syntax Trees: Example 1</a:t>
            </a:r>
          </a:p>
        </p:txBody>
      </p:sp>
      <p:sp>
        <p:nvSpPr>
          <p:cNvPr id="20485" name="Rectangle 1027"/>
          <p:cNvSpPr>
            <a:spLocks noGrp="1" noChangeArrowheads="1"/>
          </p:cNvSpPr>
          <p:nvPr>
            <p:ph type="body" idx="1"/>
          </p:nvPr>
        </p:nvSpPr>
        <p:spPr/>
        <p:txBody>
          <a:bodyPr/>
          <a:lstStyle/>
          <a:p>
            <a:r>
              <a:rPr lang="en-US" dirty="0"/>
              <a:t>Consider the grammar for an assignment statement.</a:t>
            </a:r>
          </a:p>
          <a:p>
            <a:pPr marL="457200" lvl="1" indent="0">
              <a:buNone/>
            </a:pPr>
            <a:r>
              <a:rPr lang="en-US" dirty="0" err="1">
                <a:latin typeface="Consolas" panose="020B0609020204030204" pitchFamily="49" charset="0"/>
              </a:rPr>
              <a:t>assignmentStmt</a:t>
            </a:r>
            <a:r>
              <a:rPr lang="en-US" dirty="0">
                <a:latin typeface="Consolas" panose="020B0609020204030204" pitchFamily="49" charset="0"/>
              </a:rPr>
              <a:t> = variable ":=" expression ";" .</a:t>
            </a:r>
          </a:p>
          <a:p>
            <a:r>
              <a:rPr lang="en-US" dirty="0"/>
              <a:t>The important parts of an assignment statement are</a:t>
            </a:r>
          </a:p>
          <a:p>
            <a:pPr lvl="1"/>
            <a:r>
              <a:rPr lang="en-US" dirty="0"/>
              <a:t>variable (the left side of the assignment)</a:t>
            </a:r>
          </a:p>
          <a:p>
            <a:pPr lvl="1"/>
            <a:r>
              <a:rPr lang="en-US" dirty="0"/>
              <a:t>expression (the right side of the assignment)</a:t>
            </a:r>
          </a:p>
          <a:p>
            <a:r>
              <a:rPr lang="en-US" dirty="0"/>
              <a:t>We create an AST node for an assignment statement with the following structure.</a:t>
            </a:r>
          </a:p>
        </p:txBody>
      </p:sp>
      <p:grpSp>
        <p:nvGrpSpPr>
          <p:cNvPr id="13" name="Group 12">
            <a:extLst>
              <a:ext uri="{FF2B5EF4-FFF2-40B4-BE49-F238E27FC236}">
                <a16:creationId xmlns:a16="http://schemas.microsoft.com/office/drawing/2014/main" id="{55CF3137-6525-4B98-98FB-61A3ACFD09A4}"/>
              </a:ext>
            </a:extLst>
          </p:cNvPr>
          <p:cNvGrpSpPr/>
          <p:nvPr/>
        </p:nvGrpSpPr>
        <p:grpSpPr>
          <a:xfrm>
            <a:off x="3126745" y="4495800"/>
            <a:ext cx="2890511" cy="1360176"/>
            <a:chOff x="4638449" y="2744674"/>
            <a:chExt cx="2890511" cy="1360176"/>
          </a:xfrm>
        </p:grpSpPr>
        <p:sp>
          <p:nvSpPr>
            <p:cNvPr id="14" name="Text Box 1029">
              <a:extLst>
                <a:ext uri="{FF2B5EF4-FFF2-40B4-BE49-F238E27FC236}">
                  <a16:creationId xmlns:a16="http://schemas.microsoft.com/office/drawing/2014/main" id="{94E74F86-23E4-4620-A685-5DFBB603B728}"/>
                </a:ext>
              </a:extLst>
            </p:cNvPr>
            <p:cNvSpPr txBox="1">
              <a:spLocks noChangeArrowheads="1"/>
            </p:cNvSpPr>
            <p:nvPr/>
          </p:nvSpPr>
          <p:spPr bwMode="auto">
            <a:xfrm>
              <a:off x="5112285" y="2744674"/>
              <a:ext cx="1679947"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err="1">
                  <a:ln>
                    <a:noFill/>
                  </a:ln>
                  <a:effectLst/>
                  <a:uLnTx/>
                  <a:uFillTx/>
                  <a:latin typeface="Arial"/>
                </a:rPr>
                <a:t>AssignmentStmt</a:t>
              </a:r>
              <a:endParaRPr kumimoji="0" lang="en-US" sz="1600" b="0" i="0" u="none" strike="noStrike" kern="0" cap="none" spc="0" normalizeH="0" baseline="0" noProof="0" dirty="0">
                <a:ln>
                  <a:noFill/>
                </a:ln>
                <a:effectLst/>
                <a:uLnTx/>
                <a:uFillTx/>
                <a:latin typeface="Arial"/>
              </a:endParaRPr>
            </a:p>
          </p:txBody>
        </p:sp>
        <p:sp>
          <p:nvSpPr>
            <p:cNvPr id="15" name="Text Box 1030">
              <a:extLst>
                <a:ext uri="{FF2B5EF4-FFF2-40B4-BE49-F238E27FC236}">
                  <a16:creationId xmlns:a16="http://schemas.microsoft.com/office/drawing/2014/main" id="{75E53910-050F-47F3-9D30-46378B5BC675}"/>
                </a:ext>
              </a:extLst>
            </p:cNvPr>
            <p:cNvSpPr txBox="1">
              <a:spLocks noChangeArrowheads="1"/>
            </p:cNvSpPr>
            <p:nvPr/>
          </p:nvSpPr>
          <p:spPr bwMode="auto">
            <a:xfrm>
              <a:off x="4638449" y="3765654"/>
              <a:ext cx="936154"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a:ln>
                    <a:noFill/>
                  </a:ln>
                  <a:effectLst/>
                  <a:uLnTx/>
                  <a:uFillTx/>
                  <a:latin typeface="Arial"/>
                </a:rPr>
                <a:t>Variable</a:t>
              </a:r>
            </a:p>
          </p:txBody>
        </p:sp>
        <p:sp>
          <p:nvSpPr>
            <p:cNvPr id="16" name="Text Box 1032">
              <a:extLst>
                <a:ext uri="{FF2B5EF4-FFF2-40B4-BE49-F238E27FC236}">
                  <a16:creationId xmlns:a16="http://schemas.microsoft.com/office/drawing/2014/main" id="{7406B2C7-614B-4FD5-8925-D656D557497E}"/>
                </a:ext>
              </a:extLst>
            </p:cNvPr>
            <p:cNvSpPr txBox="1">
              <a:spLocks noChangeArrowheads="1"/>
            </p:cNvSpPr>
            <p:nvPr/>
          </p:nvSpPr>
          <p:spPr bwMode="auto">
            <a:xfrm>
              <a:off x="6329914" y="3760891"/>
              <a:ext cx="1199046"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1" u="none" strike="noStrike" kern="0" cap="none" spc="0" normalizeH="0" baseline="0" noProof="0">
                  <a:ln>
                    <a:noFill/>
                  </a:ln>
                  <a:effectLst/>
                  <a:uLnTx/>
                  <a:uFillTx/>
                  <a:latin typeface="Arial"/>
                </a:rPr>
                <a:t>Expression</a:t>
              </a:r>
            </a:p>
          </p:txBody>
        </p:sp>
        <p:sp>
          <p:nvSpPr>
            <p:cNvPr id="17" name="AutoShape 1033">
              <a:extLst>
                <a:ext uri="{FF2B5EF4-FFF2-40B4-BE49-F238E27FC236}">
                  <a16:creationId xmlns:a16="http://schemas.microsoft.com/office/drawing/2014/main" id="{C6070F21-F0AB-47DC-8CE7-2F21F248C156}"/>
                </a:ext>
              </a:extLst>
            </p:cNvPr>
            <p:cNvSpPr>
              <a:spLocks noChangeArrowheads="1"/>
            </p:cNvSpPr>
            <p:nvPr/>
          </p:nvSpPr>
          <p:spPr bwMode="auto">
            <a:xfrm>
              <a:off x="5883996" y="3100491"/>
              <a:ext cx="136525" cy="182563"/>
            </a:xfrm>
            <a:prstGeom prst="diamond">
              <a:avLst/>
            </a:prstGeom>
            <a:noFill/>
            <a:ln w="9525">
              <a:solidFill>
                <a:schemeClr val="tx1"/>
              </a:solidFill>
              <a:miter lim="800000"/>
              <a:headEnd type="none" w="sm" len="sm"/>
              <a:tailEnd type="none" w="sm" len="sm"/>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a:endParaRPr>
            </a:p>
          </p:txBody>
        </p:sp>
        <p:cxnSp>
          <p:nvCxnSpPr>
            <p:cNvPr id="18" name="AutoShape 1034">
              <a:extLst>
                <a:ext uri="{FF2B5EF4-FFF2-40B4-BE49-F238E27FC236}">
                  <a16:creationId xmlns:a16="http://schemas.microsoft.com/office/drawing/2014/main" id="{BC8125AC-446D-4AF5-A286-13D9CF86B592}"/>
                </a:ext>
              </a:extLst>
            </p:cNvPr>
            <p:cNvCxnSpPr>
              <a:cxnSpLocks noChangeShapeType="1"/>
              <a:stCxn id="15" idx="0"/>
              <a:endCxn id="17" idx="2"/>
            </p:cNvCxnSpPr>
            <p:nvPr/>
          </p:nvCxnSpPr>
          <p:spPr bwMode="auto">
            <a:xfrm rot="5400000" flipH="1" flipV="1">
              <a:off x="5288092" y="3101488"/>
              <a:ext cx="482600" cy="845733"/>
            </a:xfrm>
            <a:prstGeom prst="bentConnector3">
              <a:avLst>
                <a:gd name="adj1" fmla="val 50000"/>
              </a:avLst>
            </a:prstGeom>
            <a:noFill/>
            <a:ln w="9525">
              <a:solidFill>
                <a:schemeClr val="tx1"/>
              </a:solidFill>
              <a:miter lim="800000"/>
              <a:headEnd/>
              <a:tailEnd/>
            </a:ln>
          </p:spPr>
        </p:cxnSp>
        <p:cxnSp>
          <p:nvCxnSpPr>
            <p:cNvPr id="19" name="AutoShape 1035">
              <a:extLst>
                <a:ext uri="{FF2B5EF4-FFF2-40B4-BE49-F238E27FC236}">
                  <a16:creationId xmlns:a16="http://schemas.microsoft.com/office/drawing/2014/main" id="{B804C378-1442-4845-917E-4C0858DA0310}"/>
                </a:ext>
              </a:extLst>
            </p:cNvPr>
            <p:cNvCxnSpPr>
              <a:cxnSpLocks noChangeShapeType="1"/>
              <a:stCxn id="16" idx="0"/>
              <a:endCxn id="17" idx="2"/>
            </p:cNvCxnSpPr>
            <p:nvPr/>
          </p:nvCxnSpPr>
          <p:spPr bwMode="auto">
            <a:xfrm rot="16200000" flipV="1">
              <a:off x="6201930" y="3033384"/>
              <a:ext cx="477837" cy="977178"/>
            </a:xfrm>
            <a:prstGeom prst="bentConnector3">
              <a:avLst>
                <a:gd name="adj1" fmla="val 50000"/>
              </a:avLst>
            </a:prstGeom>
            <a:noFill/>
            <a:ln w="9525">
              <a:solidFill>
                <a:schemeClr val="tx1"/>
              </a:solidFill>
              <a:miter lim="800000"/>
              <a:headEnd/>
              <a:tailEnd/>
            </a:ln>
          </p:spPr>
        </p:cxnSp>
        <p:sp>
          <p:nvSpPr>
            <p:cNvPr id="20" name="TextBox 19">
              <a:extLst>
                <a:ext uri="{FF2B5EF4-FFF2-40B4-BE49-F238E27FC236}">
                  <a16:creationId xmlns:a16="http://schemas.microsoft.com/office/drawing/2014/main" id="{46190A00-5DA7-4252-BCB8-EC745315D48D}"/>
                </a:ext>
              </a:extLst>
            </p:cNvPr>
            <p:cNvSpPr txBox="1"/>
            <p:nvPr/>
          </p:nvSpPr>
          <p:spPr>
            <a:xfrm>
              <a:off x="6952470" y="3428699"/>
              <a:ext cx="298480"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1</a:t>
              </a:r>
            </a:p>
          </p:txBody>
        </p:sp>
        <p:sp>
          <p:nvSpPr>
            <p:cNvPr id="21" name="TextBox 20">
              <a:extLst>
                <a:ext uri="{FF2B5EF4-FFF2-40B4-BE49-F238E27FC236}">
                  <a16:creationId xmlns:a16="http://schemas.microsoft.com/office/drawing/2014/main" id="{33A7C7A9-7432-4A9A-ABBC-2685F85872C4}"/>
                </a:ext>
              </a:extLst>
            </p:cNvPr>
            <p:cNvSpPr txBox="1"/>
            <p:nvPr/>
          </p:nvSpPr>
          <p:spPr>
            <a:xfrm>
              <a:off x="4805421" y="3428699"/>
              <a:ext cx="298480"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1</a:t>
              </a:r>
            </a:p>
          </p:txBody>
        </p:sp>
      </p:grpSp>
    </p:spTree>
    <p:extLst>
      <p:ext uri="{BB962C8B-B14F-4D97-AF65-F5344CB8AC3E}">
        <p14:creationId xmlns:p14="http://schemas.microsoft.com/office/powerpoint/2010/main" val="6868865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in CPRL</a:t>
            </a:r>
          </a:p>
        </p:txBody>
      </p:sp>
      <p:sp>
        <p:nvSpPr>
          <p:cNvPr id="3" name="Content Placeholder 2"/>
          <p:cNvSpPr>
            <a:spLocks noGrp="1"/>
          </p:cNvSpPr>
          <p:nvPr>
            <p:ph idx="1"/>
          </p:nvPr>
        </p:nvSpPr>
        <p:spPr/>
        <p:txBody>
          <a:bodyPr/>
          <a:lstStyle/>
          <a:p>
            <a:pPr marL="0" indent="0">
              <a:buNone/>
            </a:pPr>
            <a:r>
              <a:rPr lang="en-US" dirty="0"/>
              <a:t>The compiler uses four classes to provide support for CPRL types.</a:t>
            </a:r>
          </a:p>
          <a:p>
            <a:r>
              <a:rPr lang="en-US" dirty="0"/>
              <a:t>Class </a:t>
            </a:r>
            <a:r>
              <a:rPr lang="en-US" dirty="0">
                <a:latin typeface="Consolas" panose="020B0609020204030204" pitchFamily="49" charset="0"/>
              </a:rPr>
              <a:t>Type</a:t>
            </a:r>
            <a:r>
              <a:rPr lang="en-US" dirty="0"/>
              <a:t> is the base class for all CPRL types.</a:t>
            </a:r>
          </a:p>
          <a:p>
            <a:r>
              <a:rPr lang="en-US" dirty="0"/>
              <a:t>Classes </a:t>
            </a:r>
            <a:r>
              <a:rPr lang="en-US" dirty="0" err="1">
                <a:latin typeface="Consolas" panose="020B0609020204030204" pitchFamily="49" charset="0"/>
              </a:rPr>
              <a:t>ArrayType</a:t>
            </a:r>
            <a:r>
              <a:rPr lang="en-US" dirty="0"/>
              <a:t>, </a:t>
            </a:r>
            <a:r>
              <a:rPr lang="en-US" dirty="0" err="1">
                <a:latin typeface="Consolas" panose="020B0609020204030204" pitchFamily="49" charset="0"/>
              </a:rPr>
              <a:t>RecordType</a:t>
            </a:r>
            <a:r>
              <a:rPr lang="en-US" dirty="0"/>
              <a:t>, and </a:t>
            </a:r>
            <a:r>
              <a:rPr lang="en-US" dirty="0" err="1">
                <a:latin typeface="Consolas" panose="020B0609020204030204" pitchFamily="49" charset="0"/>
              </a:rPr>
              <a:t>StringType</a:t>
            </a:r>
            <a:r>
              <a:rPr lang="en-US" dirty="0"/>
              <a:t> extend </a:t>
            </a:r>
            <a:r>
              <a:rPr lang="en-US" dirty="0">
                <a:latin typeface="Consolas" panose="020B0609020204030204" pitchFamily="49" charset="0"/>
              </a:rPr>
              <a:t>Type</a:t>
            </a:r>
            <a:r>
              <a:rPr lang="en-US" dirty="0"/>
              <a:t> to provide additional support for arrays, records, and strings.</a:t>
            </a:r>
          </a:p>
          <a:p>
            <a:endParaRPr lang="en-US" dirty="0"/>
          </a:p>
        </p:txBody>
      </p:sp>
      <p:sp>
        <p:nvSpPr>
          <p:cNvPr id="4" name="Footer Placeholder 3"/>
          <p:cNvSpPr>
            <a:spLocks noGrp="1"/>
          </p:cNvSpPr>
          <p:nvPr>
            <p:ph type="ftr" sz="quarter" idx="10"/>
          </p:nvPr>
        </p:nvSpPr>
        <p:spPr/>
        <p:txBody>
          <a:bodyPr/>
          <a:lstStyle/>
          <a:p>
            <a:r>
              <a:rPr lang="en-US" dirty="0"/>
              <a:t>©SoftMoore Consulting</a:t>
            </a:r>
          </a:p>
        </p:txBody>
      </p:sp>
      <p:sp>
        <p:nvSpPr>
          <p:cNvPr id="5" name="Slide Number Placeholder 4"/>
          <p:cNvSpPr>
            <a:spLocks noGrp="1"/>
          </p:cNvSpPr>
          <p:nvPr>
            <p:ph type="sldNum" sz="quarter" idx="11"/>
          </p:nvPr>
        </p:nvSpPr>
        <p:spPr/>
        <p:txBody>
          <a:bodyPr/>
          <a:lstStyle/>
          <a:p>
            <a:r>
              <a:rPr lang="en-US" dirty="0"/>
              <a:t>Slide </a:t>
            </a:r>
            <a:fld id="{A413A2F6-7BFD-463C-B63A-922040FAF32C}" type="slidenum">
              <a:rPr lang="en-US" smtClean="0"/>
              <a:pPr/>
              <a:t>40</a:t>
            </a:fld>
            <a:endParaRPr lang="en-US" dirty="0"/>
          </a:p>
        </p:txBody>
      </p:sp>
    </p:spTree>
    <p:extLst>
      <p:ext uri="{BB962C8B-B14F-4D97-AF65-F5344CB8AC3E}">
        <p14:creationId xmlns:p14="http://schemas.microsoft.com/office/powerpoint/2010/main" val="283816277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anose="020B0609020204030204" pitchFamily="49" charset="0"/>
              </a:rPr>
              <a:t>Type</a:t>
            </a:r>
          </a:p>
        </p:txBody>
      </p:sp>
      <p:sp>
        <p:nvSpPr>
          <p:cNvPr id="3" name="Content Placeholder 2"/>
          <p:cNvSpPr>
            <a:spLocks noGrp="1"/>
          </p:cNvSpPr>
          <p:nvPr>
            <p:ph idx="1"/>
          </p:nvPr>
        </p:nvSpPr>
        <p:spPr/>
        <p:txBody>
          <a:bodyPr/>
          <a:lstStyle/>
          <a:p>
            <a:r>
              <a:rPr lang="en-US" dirty="0"/>
              <a:t>Class Type encapsulates the language types and sizes (number of bytes) for the programming language CPRL.</a:t>
            </a:r>
          </a:p>
          <a:p>
            <a:r>
              <a:rPr lang="en-US" dirty="0"/>
              <a:t>Type sizes are initialized to values appropriate for the CPRL virtual machine.</a:t>
            </a:r>
          </a:p>
          <a:p>
            <a:pPr lvl="1"/>
            <a:r>
              <a:rPr lang="en-US" dirty="0"/>
              <a:t>4 for </a:t>
            </a:r>
            <a:r>
              <a:rPr lang="en-US" dirty="0">
                <a:latin typeface="Consolas" panose="020B0609020204030204" pitchFamily="49" charset="0"/>
              </a:rPr>
              <a:t>Integer</a:t>
            </a:r>
            <a:r>
              <a:rPr lang="en-US" dirty="0"/>
              <a:t>		–  2 for </a:t>
            </a:r>
            <a:r>
              <a:rPr lang="en-US" dirty="0">
                <a:latin typeface="Consolas" panose="020B0609020204030204" pitchFamily="49" charset="0"/>
              </a:rPr>
              <a:t>Char</a:t>
            </a:r>
          </a:p>
          <a:p>
            <a:pPr lvl="1"/>
            <a:r>
              <a:rPr lang="en-US" dirty="0"/>
              <a:t>1 for </a:t>
            </a:r>
            <a:r>
              <a:rPr lang="en-US" dirty="0">
                <a:latin typeface="Consolas" panose="020B0609020204030204" pitchFamily="49" charset="0"/>
              </a:rPr>
              <a:t>Boolean</a:t>
            </a:r>
            <a:r>
              <a:rPr lang="en-US" dirty="0"/>
              <a:t>		–  etc.</a:t>
            </a:r>
          </a:p>
          <a:p>
            <a:r>
              <a:rPr lang="en-US" dirty="0"/>
              <a:t>Predefined types are declared in the companion object.</a:t>
            </a:r>
          </a:p>
          <a:p>
            <a:pPr marL="457200" lvl="1" indent="0">
              <a:buNone/>
            </a:pPr>
            <a:r>
              <a:rPr lang="en-US" sz="1800" dirty="0">
                <a:latin typeface="Consolas" panose="020B0609020204030204" pitchFamily="49" charset="0"/>
              </a:rPr>
              <a:t>val Boolean = Type("Boolean", </a:t>
            </a:r>
            <a:r>
              <a:rPr lang="en-US" sz="1800" dirty="0" err="1">
                <a:latin typeface="Consolas" panose="020B0609020204030204" pitchFamily="49" charset="0"/>
              </a:rPr>
              <a:t>Constants.BYTES_PER_BOOLEAN</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val Integer = Type("Integer", </a:t>
            </a:r>
            <a:r>
              <a:rPr lang="en-US" sz="1800" dirty="0" err="1">
                <a:latin typeface="Consolas" panose="020B0609020204030204" pitchFamily="49" charset="0"/>
              </a:rPr>
              <a:t>Constants.BYTES_PER_INTEGER</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val Char    = Type("Char",    </a:t>
            </a:r>
            <a:r>
              <a:rPr lang="en-US" sz="1800" dirty="0" err="1">
                <a:latin typeface="Consolas" panose="020B0609020204030204" pitchFamily="49" charset="0"/>
              </a:rPr>
              <a:t>Constants.BYTES_PER_CHAR</a:t>
            </a:r>
            <a:r>
              <a:rPr lang="en-US" sz="1800" dirty="0">
                <a:latin typeface="Consolas" panose="020B0609020204030204" pitchFamily="49" charset="0"/>
              </a:rPr>
              <a:t>)</a:t>
            </a:r>
          </a:p>
          <a:p>
            <a:pPr marL="457200" lvl="1" indent="0">
              <a:spcBef>
                <a:spcPts val="200"/>
              </a:spcBef>
              <a:buNone/>
            </a:pPr>
            <a:r>
              <a:rPr lang="en-US" sz="1800" dirty="0" err="1">
                <a:latin typeface="Consolas" panose="020B0609020204030204" pitchFamily="49" charset="0"/>
              </a:rPr>
              <a:t>val</a:t>
            </a:r>
            <a:r>
              <a:rPr lang="en-US" sz="1800" dirty="0">
                <a:latin typeface="Consolas" panose="020B0609020204030204" pitchFamily="49" charset="0"/>
              </a:rPr>
              <a:t> Address = Type("Address", </a:t>
            </a:r>
            <a:r>
              <a:rPr lang="en-US" sz="1800" dirty="0" err="1">
                <a:latin typeface="Consolas" panose="020B0609020204030204" pitchFamily="49" charset="0"/>
              </a:rPr>
              <a:t>Constants.BYTES_PER_ADDRESS</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val UNKNOWN = Type("UNKNOWN")</a:t>
            </a:r>
          </a:p>
          <a:p>
            <a:pPr marL="457200" lvl="1" indent="0">
              <a:spcBef>
                <a:spcPts val="200"/>
              </a:spcBef>
              <a:buNone/>
            </a:pPr>
            <a:r>
              <a:rPr lang="en-US" sz="1800" dirty="0" err="1">
                <a:latin typeface="Consolas" panose="020B0609020204030204" pitchFamily="49" charset="0"/>
              </a:rPr>
              <a:t>val</a:t>
            </a:r>
            <a:r>
              <a:rPr lang="en-US" sz="1800" dirty="0">
                <a:latin typeface="Consolas" panose="020B0609020204030204" pitchFamily="49" charset="0"/>
              </a:rPr>
              <a:t> none    = Type("none")</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41</a:t>
            </a:fld>
            <a:endParaRPr lang="en-US" dirty="0"/>
          </a:p>
        </p:txBody>
      </p:sp>
    </p:spTree>
    <p:extLst>
      <p:ext uri="{BB962C8B-B14F-4D97-AF65-F5344CB8AC3E}">
        <p14:creationId xmlns:p14="http://schemas.microsoft.com/office/powerpoint/2010/main" val="15983728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anose="020B0609020204030204" pitchFamily="49" charset="0"/>
              </a:rPr>
              <a:t>Type</a:t>
            </a:r>
            <a:br>
              <a:rPr lang="en-US" dirty="0">
                <a:latin typeface="Consolas" panose="020B0609020204030204" pitchFamily="49" charset="0"/>
              </a:rPr>
            </a:br>
            <a:r>
              <a:rPr lang="en-US" sz="2400" dirty="0"/>
              <a:t>(continued)</a:t>
            </a:r>
          </a:p>
        </p:txBody>
      </p:sp>
      <p:sp>
        <p:nvSpPr>
          <p:cNvPr id="9" name="Content Placeholder 8">
            <a:extLst>
              <a:ext uri="{FF2B5EF4-FFF2-40B4-BE49-F238E27FC236}">
                <a16:creationId xmlns:a16="http://schemas.microsoft.com/office/drawing/2014/main" id="{60BFDA5C-0F46-8636-7FEB-D71BD422676D}"/>
              </a:ext>
            </a:extLst>
          </p:cNvPr>
          <p:cNvSpPr>
            <a:spLocks noGrp="1"/>
          </p:cNvSpPr>
          <p:nvPr>
            <p:ph idx="1"/>
          </p:nvPr>
        </p:nvSpPr>
        <p:spPr/>
        <p:txBody>
          <a:bodyPr/>
          <a:lstStyle/>
          <a:p>
            <a:r>
              <a:rPr lang="en-US" dirty="0"/>
              <a:t>The companion object for </a:t>
            </a:r>
            <a:r>
              <a:rPr lang="en-US" dirty="0">
                <a:latin typeface="Consolas" panose="020B0609020204030204" pitchFamily="49" charset="0"/>
              </a:rPr>
              <a:t>Type</a:t>
            </a:r>
            <a:r>
              <a:rPr lang="en-US" dirty="0"/>
              <a:t> also contains a couple of helper methods.</a:t>
            </a:r>
          </a:p>
          <a:p>
            <a:pPr marL="457200" lvl="1" indent="0">
              <a:spcBef>
                <a:spcPts val="400"/>
              </a:spcBef>
              <a:buNone/>
            </a:pPr>
            <a:r>
              <a:rPr lang="en-US" sz="1800" dirty="0">
                <a:latin typeface="Consolas" panose="020B0609020204030204" pitchFamily="49" charset="0"/>
              </a:rPr>
              <a:t>fun </a:t>
            </a:r>
            <a:r>
              <a:rPr lang="en-US" sz="1800" dirty="0" err="1">
                <a:latin typeface="Consolas" panose="020B0609020204030204" pitchFamily="49" charset="0"/>
              </a:rPr>
              <a:t>typeOf</a:t>
            </a:r>
            <a:r>
              <a:rPr lang="en-US" sz="1800" dirty="0">
                <a:latin typeface="Consolas" panose="020B0609020204030204" pitchFamily="49" charset="0"/>
              </a:rPr>
              <a:t>(literal : Symbol): Type</a:t>
            </a:r>
            <a:br>
              <a:rPr lang="en-US" sz="1800" dirty="0">
                <a:latin typeface="Consolas" panose="020B0609020204030204" pitchFamily="49" charset="0"/>
              </a:rPr>
            </a:br>
            <a:r>
              <a:rPr lang="en-US" sz="1800" dirty="0">
                <a:latin typeface="Consolas" panose="020B0609020204030204" pitchFamily="49" charset="0"/>
              </a:rPr>
              <a:t>    // returns the type of a literal symbol</a:t>
            </a:r>
          </a:p>
          <a:p>
            <a:pPr marL="457200" lvl="1" indent="0">
              <a:spcBef>
                <a:spcPts val="400"/>
              </a:spcBef>
              <a:buNone/>
            </a:pPr>
            <a:r>
              <a:rPr lang="en-US" sz="1800" dirty="0">
                <a:latin typeface="Consolas" panose="020B0609020204030204" pitchFamily="49" charset="0"/>
              </a:rPr>
              <a:t>private fun </a:t>
            </a:r>
            <a:r>
              <a:rPr lang="en-US" sz="1800" dirty="0" err="1">
                <a:latin typeface="Consolas" panose="020B0609020204030204" pitchFamily="49" charset="0"/>
              </a:rPr>
              <a:t>capacityOf</a:t>
            </a:r>
            <a:r>
              <a:rPr lang="en-US" sz="1800" dirty="0">
                <a:latin typeface="Consolas" panose="020B0609020204030204" pitchFamily="49" charset="0"/>
              </a:rPr>
              <a:t>(</a:t>
            </a:r>
            <a:r>
              <a:rPr lang="en-US" sz="1800" dirty="0" err="1">
                <a:latin typeface="Consolas" panose="020B0609020204030204" pitchFamily="49" charset="0"/>
              </a:rPr>
              <a:t>literalText</a:t>
            </a:r>
            <a:r>
              <a:rPr lang="en-US" sz="1800" dirty="0">
                <a:latin typeface="Consolas" panose="020B0609020204030204" pitchFamily="49" charset="0"/>
              </a:rPr>
              <a:t> : String) : Int</a:t>
            </a:r>
            <a:br>
              <a:rPr lang="en-US" sz="1800" dirty="0">
                <a:latin typeface="Consolas" panose="020B0609020204030204" pitchFamily="49" charset="0"/>
              </a:rPr>
            </a:br>
            <a:r>
              <a:rPr lang="en-US" sz="1800" dirty="0">
                <a:latin typeface="Consolas" panose="020B0609020204030204" pitchFamily="49" charset="0"/>
              </a:rPr>
              <a:t>    // returns the capacity of a string literal</a:t>
            </a:r>
          </a:p>
          <a:p>
            <a:r>
              <a:rPr lang="en-US" dirty="0"/>
              <a:t>Method </a:t>
            </a:r>
            <a:r>
              <a:rPr lang="en-US" dirty="0" err="1">
                <a:latin typeface="Consolas" panose="020B0609020204030204" pitchFamily="49" charset="0"/>
              </a:rPr>
              <a:t>capacityOf</a:t>
            </a:r>
            <a:r>
              <a:rPr lang="en-US" dirty="0">
                <a:latin typeface="Consolas" panose="020B0609020204030204" pitchFamily="49" charset="0"/>
              </a:rPr>
              <a:t>()</a:t>
            </a:r>
            <a:r>
              <a:rPr lang="en-US" dirty="0"/>
              <a:t> must consider the fact that string literals can contain escape characters, and so computation of the capacity is not simply counting the number characters between the quotation marks.</a:t>
            </a:r>
          </a:p>
          <a:p>
            <a:endParaRPr lang="en-US" dirty="0"/>
          </a:p>
        </p:txBody>
      </p:sp>
      <p:sp>
        <p:nvSpPr>
          <p:cNvPr id="4" name="Footer Placeholder 3"/>
          <p:cNvSpPr>
            <a:spLocks noGrp="1"/>
          </p:cNvSpPr>
          <p:nvPr>
            <p:ph type="ftr" sz="quarter" idx="10"/>
          </p:nvPr>
        </p:nvSpPr>
        <p:spPr/>
        <p:txBody>
          <a:bodyPr/>
          <a:lstStyle/>
          <a:p>
            <a:r>
              <a:rPr lang="en-US" dirty="0"/>
              <a:t>©SoftMoore Consulting</a:t>
            </a:r>
          </a:p>
        </p:txBody>
      </p:sp>
      <p:sp>
        <p:nvSpPr>
          <p:cNvPr id="5" name="Slide Number Placeholder 4"/>
          <p:cNvSpPr>
            <a:spLocks noGrp="1"/>
          </p:cNvSpPr>
          <p:nvPr>
            <p:ph type="sldNum" sz="quarter" idx="11"/>
          </p:nvPr>
        </p:nvSpPr>
        <p:spPr/>
        <p:txBody>
          <a:bodyPr/>
          <a:lstStyle/>
          <a:p>
            <a:r>
              <a:rPr lang="en-US" dirty="0"/>
              <a:t>Slide </a:t>
            </a:r>
            <a:fld id="{A413A2F6-7BFD-463C-B63A-922040FAF32C}" type="slidenum">
              <a:rPr lang="en-US" smtClean="0"/>
              <a:pPr/>
              <a:t>42</a:t>
            </a:fld>
            <a:endParaRPr lang="en-US" dirty="0"/>
          </a:p>
        </p:txBody>
      </p:sp>
    </p:spTree>
    <p:extLst>
      <p:ext uri="{BB962C8B-B14F-4D97-AF65-F5344CB8AC3E}">
        <p14:creationId xmlns:p14="http://schemas.microsoft.com/office/powerpoint/2010/main" val="5947992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anose="020B0609020204030204" pitchFamily="49" charset="0"/>
              </a:rPr>
              <a:t>ArrayType</a:t>
            </a:r>
          </a:p>
        </p:txBody>
      </p:sp>
      <p:sp>
        <p:nvSpPr>
          <p:cNvPr id="9" name="Content Placeholder 8"/>
          <p:cNvSpPr>
            <a:spLocks noGrp="1"/>
          </p:cNvSpPr>
          <p:nvPr>
            <p:ph idx="1"/>
          </p:nvPr>
        </p:nvSpPr>
        <p:spPr>
          <a:xfrm>
            <a:off x="458788" y="1363663"/>
            <a:ext cx="8321040" cy="4935537"/>
          </a:xfrm>
        </p:spPr>
        <p:txBody>
          <a:bodyPr/>
          <a:lstStyle/>
          <a:p>
            <a:r>
              <a:rPr lang="en-US" dirty="0"/>
              <a:t>Class </a:t>
            </a:r>
            <a:r>
              <a:rPr lang="en-US" dirty="0">
                <a:latin typeface="Consolas" panose="020B0609020204030204" pitchFamily="49" charset="0"/>
              </a:rPr>
              <a:t>ArrayType</a:t>
            </a:r>
            <a:r>
              <a:rPr lang="en-US" dirty="0"/>
              <a:t> extends class </a:t>
            </a:r>
            <a:r>
              <a:rPr lang="en-US" dirty="0">
                <a:latin typeface="Consolas" panose="020B0609020204030204" pitchFamily="49" charset="0"/>
              </a:rPr>
              <a:t>Type</a:t>
            </a:r>
            <a:r>
              <a:rPr lang="en-US" dirty="0"/>
              <a:t>.</a:t>
            </a:r>
          </a:p>
          <a:p>
            <a:pPr lvl="1"/>
            <a:r>
              <a:rPr lang="en-US" dirty="0"/>
              <a:t> therefore array types are also types</a:t>
            </a:r>
          </a:p>
          <a:p>
            <a:r>
              <a:rPr lang="en-US" dirty="0"/>
              <a:t>In addition to the total size of the array, class </a:t>
            </a:r>
            <a:r>
              <a:rPr lang="en-US" dirty="0">
                <a:latin typeface="Consolas" panose="020B0609020204030204" pitchFamily="49" charset="0"/>
              </a:rPr>
              <a:t>ArrayType</a:t>
            </a:r>
            <a:r>
              <a:rPr lang="en-US" dirty="0"/>
              <a:t> also keeps track of the number and type of elements.</a:t>
            </a:r>
          </a:p>
          <a:p>
            <a:pPr marL="457200" lvl="1" indent="0">
              <a:buNone/>
            </a:pPr>
            <a:r>
              <a:rPr lang="en-US" sz="1750" dirty="0">
                <a:latin typeface="Consolas" panose="020B0609020204030204" pitchFamily="49" charset="0"/>
              </a:rPr>
              <a:t>class </a:t>
            </a:r>
            <a:r>
              <a:rPr lang="en-US" sz="1750" dirty="0" err="1">
                <a:latin typeface="Consolas" panose="020B0609020204030204" pitchFamily="49" charset="0"/>
              </a:rPr>
              <a:t>ArrayType</a:t>
            </a:r>
            <a:r>
              <a:rPr lang="en-US" sz="1750" dirty="0">
                <a:latin typeface="Consolas" panose="020B0609020204030204" pitchFamily="49" charset="0"/>
              </a:rPr>
              <a:t>(</a:t>
            </a:r>
            <a:r>
              <a:rPr lang="en-US" sz="1750" dirty="0" err="1">
                <a:latin typeface="Consolas" panose="020B0609020204030204" pitchFamily="49" charset="0"/>
              </a:rPr>
              <a:t>typeName</a:t>
            </a:r>
            <a:r>
              <a:rPr lang="en-US" sz="1750" dirty="0">
                <a:latin typeface="Consolas" panose="020B0609020204030204" pitchFamily="49" charset="0"/>
              </a:rPr>
              <a:t> : String, val </a:t>
            </a:r>
            <a:r>
              <a:rPr lang="en-US" sz="1750" dirty="0" err="1">
                <a:latin typeface="Consolas" panose="020B0609020204030204" pitchFamily="49" charset="0"/>
              </a:rPr>
              <a:t>numElements</a:t>
            </a:r>
            <a:r>
              <a:rPr lang="en-US" sz="1750" dirty="0">
                <a:latin typeface="Consolas" panose="020B0609020204030204" pitchFamily="49" charset="0"/>
              </a:rPr>
              <a:t> : Int,</a:t>
            </a:r>
          </a:p>
          <a:p>
            <a:pPr marL="457200" lvl="1" indent="0">
              <a:buNone/>
            </a:pPr>
            <a:r>
              <a:rPr lang="en-US" sz="1750" dirty="0">
                <a:latin typeface="Consolas" panose="020B0609020204030204" pitchFamily="49" charset="0"/>
              </a:rPr>
              <a:t>                val </a:t>
            </a:r>
            <a:r>
              <a:rPr lang="en-US" sz="1750" dirty="0" err="1">
                <a:latin typeface="Consolas" panose="020B0609020204030204" pitchFamily="49" charset="0"/>
              </a:rPr>
              <a:t>elementType</a:t>
            </a:r>
            <a:r>
              <a:rPr lang="en-US" sz="1750" dirty="0">
                <a:latin typeface="Consolas" panose="020B0609020204030204" pitchFamily="49" charset="0"/>
              </a:rPr>
              <a:t> : Type)</a:t>
            </a:r>
          </a:p>
          <a:p>
            <a:pPr marL="457200" lvl="1" indent="0">
              <a:buNone/>
            </a:pPr>
            <a:r>
              <a:rPr lang="en-US" sz="1750" dirty="0">
                <a:latin typeface="Consolas" panose="020B0609020204030204" pitchFamily="49" charset="0"/>
              </a:rPr>
              <a:t>    : Type(</a:t>
            </a:r>
            <a:r>
              <a:rPr lang="en-US" sz="1750" dirty="0" err="1">
                <a:latin typeface="Consolas" panose="020B0609020204030204" pitchFamily="49" charset="0"/>
              </a:rPr>
              <a:t>typeName</a:t>
            </a:r>
            <a:r>
              <a:rPr lang="en-US" sz="1750" dirty="0">
                <a:latin typeface="Consolas" panose="020B0609020204030204" pitchFamily="49" charset="0"/>
              </a:rPr>
              <a:t>, </a:t>
            </a:r>
            <a:r>
              <a:rPr lang="en-US" sz="1750" dirty="0" err="1">
                <a:latin typeface="Consolas" panose="020B0609020204030204" pitchFamily="49" charset="0"/>
              </a:rPr>
              <a:t>numElements</a:t>
            </a:r>
            <a:r>
              <a:rPr lang="en-US" sz="1750" dirty="0">
                <a:latin typeface="Consolas" panose="020B0609020204030204" pitchFamily="49" charset="0"/>
              </a:rPr>
              <a:t>*</a:t>
            </a:r>
            <a:r>
              <a:rPr lang="en-US" sz="1750" dirty="0" err="1">
                <a:latin typeface="Consolas" panose="020B0609020204030204" pitchFamily="49" charset="0"/>
              </a:rPr>
              <a:t>elementType.size</a:t>
            </a:r>
            <a:r>
              <a:rPr lang="en-US" sz="1750" dirty="0">
                <a:latin typeface="Consolas" panose="020B0609020204030204" pitchFamily="49" charset="0"/>
              </a:rPr>
              <a:t>)</a:t>
            </a:r>
            <a:endParaRPr lang="en-US" sz="1800" dirty="0">
              <a:latin typeface="Consolas" panose="020B0609020204030204" pitchFamily="49" charset="0"/>
            </a:endParaRPr>
          </a:p>
          <a:p>
            <a:r>
              <a:rPr lang="en-US" dirty="0"/>
              <a:t>When the parser parses an array type declaration, the constructor for class </a:t>
            </a:r>
            <a:r>
              <a:rPr lang="en-US" dirty="0">
                <a:latin typeface="Consolas" panose="020B0609020204030204" pitchFamily="49" charset="0"/>
              </a:rPr>
              <a:t>ArrayTypeDecl</a:t>
            </a:r>
            <a:r>
              <a:rPr lang="en-US" dirty="0"/>
              <a:t> creates an </a:t>
            </a:r>
            <a:r>
              <a:rPr lang="en-US" dirty="0">
                <a:latin typeface="Consolas" panose="020B0609020204030204" pitchFamily="49" charset="0"/>
              </a:rPr>
              <a:t>ArrayType</a:t>
            </a:r>
            <a:r>
              <a:rPr lang="en-US" dirty="0"/>
              <a:t> object.</a:t>
            </a:r>
          </a:p>
        </p:txBody>
      </p:sp>
      <p:sp>
        <p:nvSpPr>
          <p:cNvPr id="4" name="Footer Placeholder 3"/>
          <p:cNvSpPr>
            <a:spLocks noGrp="1"/>
          </p:cNvSpPr>
          <p:nvPr>
            <p:ph type="ftr" sz="quarter" idx="10"/>
          </p:nvPr>
        </p:nvSpPr>
        <p:spPr/>
        <p:txBody>
          <a:bodyPr/>
          <a:lstStyle/>
          <a:p>
            <a:r>
              <a:rPr lang="en-US" dirty="0"/>
              <a:t>©SoftMoore Consulting</a:t>
            </a:r>
          </a:p>
        </p:txBody>
      </p:sp>
      <p:sp>
        <p:nvSpPr>
          <p:cNvPr id="5" name="Slide Number Placeholder 4"/>
          <p:cNvSpPr>
            <a:spLocks noGrp="1"/>
          </p:cNvSpPr>
          <p:nvPr>
            <p:ph type="sldNum" sz="quarter" idx="11"/>
          </p:nvPr>
        </p:nvSpPr>
        <p:spPr/>
        <p:txBody>
          <a:bodyPr/>
          <a:lstStyle/>
          <a:p>
            <a:r>
              <a:rPr lang="en-US" dirty="0"/>
              <a:t>Slide </a:t>
            </a:r>
            <a:fld id="{A413A2F6-7BFD-463C-B63A-922040FAF32C}" type="slidenum">
              <a:rPr lang="en-US" smtClean="0"/>
              <a:pPr/>
              <a:t>43</a:t>
            </a:fld>
            <a:endParaRPr lang="en-US" dirty="0"/>
          </a:p>
        </p:txBody>
      </p:sp>
    </p:spTree>
    <p:extLst>
      <p:ext uri="{BB962C8B-B14F-4D97-AF65-F5344CB8AC3E}">
        <p14:creationId xmlns:p14="http://schemas.microsoft.com/office/powerpoint/2010/main" val="107608294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Classes </a:t>
            </a:r>
            <a:r>
              <a:rPr lang="en-US" dirty="0" err="1">
                <a:latin typeface="Consolas" panose="020B0609020204030204" pitchFamily="49" charset="0"/>
              </a:rPr>
              <a:t>StringType</a:t>
            </a:r>
            <a:r>
              <a:rPr lang="en-US" dirty="0"/>
              <a:t> and </a:t>
            </a:r>
            <a:r>
              <a:rPr lang="en-US" dirty="0" err="1">
                <a:latin typeface="Consolas" panose="020B0609020204030204" pitchFamily="49" charset="0"/>
              </a:rPr>
              <a:t>RecordType</a:t>
            </a:r>
            <a:endParaRPr lang="en-US" dirty="0">
              <a:latin typeface="Consolas" panose="020B0609020204030204" pitchFamily="49" charset="0"/>
            </a:endParaRPr>
          </a:p>
        </p:txBody>
      </p:sp>
      <p:sp>
        <p:nvSpPr>
          <p:cNvPr id="9" name="Content Placeholder 8"/>
          <p:cNvSpPr>
            <a:spLocks noGrp="1"/>
          </p:cNvSpPr>
          <p:nvPr>
            <p:ph idx="1"/>
          </p:nvPr>
        </p:nvSpPr>
        <p:spPr>
          <a:xfrm>
            <a:off x="458788" y="1363663"/>
            <a:ext cx="8321040" cy="4935537"/>
          </a:xfrm>
        </p:spPr>
        <p:txBody>
          <a:bodyPr/>
          <a:lstStyle/>
          <a:p>
            <a:r>
              <a:rPr lang="en-US" dirty="0"/>
              <a:t>Similarly, classes </a:t>
            </a:r>
            <a:r>
              <a:rPr lang="en-US" dirty="0" err="1">
                <a:latin typeface="Consolas" panose="020B0609020204030204" pitchFamily="49" charset="0"/>
              </a:rPr>
              <a:t>StringType</a:t>
            </a:r>
            <a:r>
              <a:rPr lang="en-US" dirty="0"/>
              <a:t> and </a:t>
            </a:r>
            <a:r>
              <a:rPr lang="en-US" dirty="0" err="1">
                <a:latin typeface="Consolas" panose="020B0609020204030204" pitchFamily="49" charset="0"/>
              </a:rPr>
              <a:t>RecordType</a:t>
            </a:r>
            <a:r>
              <a:rPr lang="en-US" dirty="0"/>
              <a:t> extend class </a:t>
            </a:r>
            <a:r>
              <a:rPr lang="en-US" dirty="0">
                <a:latin typeface="Consolas" panose="020B0609020204030204" pitchFamily="49" charset="0"/>
              </a:rPr>
              <a:t>Type</a:t>
            </a:r>
            <a:r>
              <a:rPr lang="en-US" dirty="0"/>
              <a:t> for strings and records.</a:t>
            </a:r>
          </a:p>
          <a:p>
            <a:r>
              <a:rPr lang="en-US" dirty="0"/>
              <a:t>Details of creating arrays, strings, and records are covered in subsequent chapters.</a:t>
            </a:r>
          </a:p>
        </p:txBody>
      </p:sp>
      <p:sp>
        <p:nvSpPr>
          <p:cNvPr id="4" name="Footer Placeholder 3"/>
          <p:cNvSpPr>
            <a:spLocks noGrp="1"/>
          </p:cNvSpPr>
          <p:nvPr>
            <p:ph type="ftr" sz="quarter" idx="10"/>
          </p:nvPr>
        </p:nvSpPr>
        <p:spPr/>
        <p:txBody>
          <a:bodyPr/>
          <a:lstStyle/>
          <a:p>
            <a:r>
              <a:rPr lang="en-US" dirty="0"/>
              <a:t>©SoftMoore Consulting</a:t>
            </a:r>
          </a:p>
        </p:txBody>
      </p:sp>
      <p:sp>
        <p:nvSpPr>
          <p:cNvPr id="5" name="Slide Number Placeholder 4"/>
          <p:cNvSpPr>
            <a:spLocks noGrp="1"/>
          </p:cNvSpPr>
          <p:nvPr>
            <p:ph type="sldNum" sz="quarter" idx="11"/>
          </p:nvPr>
        </p:nvSpPr>
        <p:spPr/>
        <p:txBody>
          <a:bodyPr/>
          <a:lstStyle/>
          <a:p>
            <a:r>
              <a:rPr lang="en-US" dirty="0"/>
              <a:t>Slide </a:t>
            </a:r>
            <a:fld id="{A413A2F6-7BFD-463C-B63A-922040FAF32C}" type="slidenum">
              <a:rPr lang="en-US" smtClean="0"/>
              <a:pPr/>
              <a:t>44</a:t>
            </a:fld>
            <a:endParaRPr lang="en-US" dirty="0"/>
          </a:p>
        </p:txBody>
      </p:sp>
    </p:spTree>
    <p:extLst>
      <p:ext uri="{BB962C8B-B14F-4D97-AF65-F5344CB8AC3E}">
        <p14:creationId xmlns:p14="http://schemas.microsoft.com/office/powerpoint/2010/main" val="396256721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p:spPr>
        <p:txBody>
          <a:bodyPr/>
          <a:lstStyle/>
          <a:p>
            <a:r>
              <a:rPr lang="en-US" dirty="0"/>
              <a:t>©SoftMoore Consulting</a:t>
            </a:r>
          </a:p>
        </p:txBody>
      </p:sp>
      <p:sp>
        <p:nvSpPr>
          <p:cNvPr id="17411" name="Slide Number Placeholder 4"/>
          <p:cNvSpPr>
            <a:spLocks noGrp="1"/>
          </p:cNvSpPr>
          <p:nvPr>
            <p:ph type="sldNum" sz="quarter" idx="11"/>
          </p:nvPr>
        </p:nvSpPr>
        <p:spPr>
          <a:noFill/>
        </p:spPr>
        <p:txBody>
          <a:bodyPr/>
          <a:lstStyle/>
          <a:p>
            <a:r>
              <a:rPr lang="en-US" dirty="0"/>
              <a:t>Slide </a:t>
            </a:r>
            <a:fld id="{9CE15650-8908-48A7-8540-75D0CB021388}" type="slidenum">
              <a:rPr lang="en-US" smtClean="0"/>
              <a:pPr/>
              <a:t>45</a:t>
            </a:fld>
            <a:endParaRPr lang="en-US" dirty="0"/>
          </a:p>
        </p:txBody>
      </p:sp>
      <p:sp>
        <p:nvSpPr>
          <p:cNvPr id="17412" name="Rectangle 2"/>
          <p:cNvSpPr>
            <a:spLocks noGrp="1" noChangeArrowheads="1"/>
          </p:cNvSpPr>
          <p:nvPr>
            <p:ph type="title"/>
          </p:nvPr>
        </p:nvSpPr>
        <p:spPr/>
        <p:txBody>
          <a:bodyPr/>
          <a:lstStyle/>
          <a:p>
            <a:r>
              <a:rPr lang="en-US" dirty="0"/>
              <a:t>Example: Parsing a </a:t>
            </a:r>
            <a:r>
              <a:rPr lang="en-US" dirty="0">
                <a:latin typeface="Consolas" pitchFamily="49" charset="0"/>
                <a:cs typeface="Consolas" pitchFamily="49" charset="0"/>
              </a:rPr>
              <a:t>ConstDecl</a:t>
            </a:r>
          </a:p>
        </p:txBody>
      </p:sp>
      <p:sp>
        <p:nvSpPr>
          <p:cNvPr id="17413" name="Rectangle 3"/>
          <p:cNvSpPr>
            <a:spLocks noGrp="1" noChangeArrowheads="1"/>
          </p:cNvSpPr>
          <p:nvPr>
            <p:ph type="body" idx="1"/>
          </p:nvPr>
        </p:nvSpPr>
        <p:spPr>
          <a:xfrm>
            <a:off x="458787" y="1363663"/>
            <a:ext cx="8229600" cy="4935537"/>
          </a:xfrm>
        </p:spPr>
        <p:txBody>
          <a:bodyPr lIns="91440" tIns="91440"/>
          <a:lstStyle/>
          <a:p>
            <a:pPr marL="182880" indent="0">
              <a:spcBef>
                <a:spcPts val="200"/>
              </a:spcBef>
              <a:buFontTx/>
              <a:buNone/>
            </a:pPr>
            <a:r>
              <a:rPr lang="en-US" sz="1800" dirty="0">
                <a:latin typeface="Consolas" pitchFamily="49" charset="0"/>
              </a:rPr>
              <a:t>/**</a:t>
            </a:r>
          </a:p>
          <a:p>
            <a:pPr marL="182880" indent="0">
              <a:spcBef>
                <a:spcPts val="200"/>
              </a:spcBef>
              <a:buFontTx/>
              <a:buNone/>
            </a:pPr>
            <a:r>
              <a:rPr lang="en-US" sz="1800" dirty="0">
                <a:latin typeface="Consolas" pitchFamily="49" charset="0"/>
              </a:rPr>
              <a:t> * Parse the following grammar rule:</a:t>
            </a:r>
          </a:p>
          <a:p>
            <a:pPr marL="182880" indent="0">
              <a:spcBef>
                <a:spcPts val="200"/>
              </a:spcBef>
              <a:buFontTx/>
              <a:buNone/>
            </a:pPr>
            <a:r>
              <a:rPr lang="en-US" sz="1800" dirty="0">
                <a:latin typeface="Consolas" pitchFamily="49" charset="0"/>
              </a:rPr>
              <a:t> * `</a:t>
            </a:r>
            <a:r>
              <a:rPr lang="en-US" sz="1800" dirty="0" err="1">
                <a:latin typeface="Consolas" pitchFamily="49" charset="0"/>
              </a:rPr>
              <a:t>constDecl</a:t>
            </a:r>
            <a:r>
              <a:rPr lang="en-US" sz="1800" dirty="0">
                <a:latin typeface="Consolas" pitchFamily="49" charset="0"/>
              </a:rPr>
              <a:t> = "const" </a:t>
            </a:r>
            <a:r>
              <a:rPr lang="en-US" sz="1800" dirty="0" err="1">
                <a:latin typeface="Consolas" pitchFamily="49" charset="0"/>
              </a:rPr>
              <a:t>constId</a:t>
            </a:r>
            <a:r>
              <a:rPr lang="en-US" sz="1800" dirty="0">
                <a:latin typeface="Consolas" pitchFamily="49" charset="0"/>
              </a:rPr>
              <a:t> ":=" literal ";" .`</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 @return the parsed constant declaration.  Returns an</a:t>
            </a:r>
          </a:p>
          <a:p>
            <a:pPr marL="182880" indent="0">
              <a:spcBef>
                <a:spcPts val="200"/>
              </a:spcBef>
              <a:buFontTx/>
              <a:buNone/>
            </a:pPr>
            <a:r>
              <a:rPr lang="en-US" sz="1800" dirty="0">
                <a:latin typeface="Consolas" pitchFamily="49" charset="0"/>
              </a:rPr>
              <a:t> *         empty initial declaration if parsing fails.</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fun parseConstDecl() : </a:t>
            </a:r>
            <a:r>
              <a:rPr lang="en-US" sz="1800" dirty="0" err="1">
                <a:latin typeface="Consolas" pitchFamily="49" charset="0"/>
              </a:rPr>
              <a:t>InitialDecl</a:t>
            </a:r>
            <a:endParaRPr lang="en-US" sz="1800" dirty="0">
              <a:latin typeface="Consolas" pitchFamily="49" charset="0"/>
            </a:endParaRP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try</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match(Symbol.constRW)</a:t>
            </a:r>
          </a:p>
          <a:p>
            <a:pPr marL="182880" indent="0">
              <a:spcBef>
                <a:spcPts val="200"/>
              </a:spcBef>
              <a:buFontTx/>
              <a:buNone/>
            </a:pPr>
            <a:r>
              <a:rPr lang="en-US" sz="1800" dirty="0">
                <a:latin typeface="Consolas" pitchFamily="49" charset="0"/>
              </a:rPr>
              <a:t>        val </a:t>
            </a:r>
            <a:r>
              <a:rPr lang="en-US" sz="1800" dirty="0" err="1">
                <a:latin typeface="Consolas" pitchFamily="49" charset="0"/>
              </a:rPr>
              <a:t>constId</a:t>
            </a:r>
            <a:r>
              <a:rPr lang="en-US" sz="1800" dirty="0">
                <a:latin typeface="Consolas" pitchFamily="49" charset="0"/>
              </a:rPr>
              <a:t> = </a:t>
            </a:r>
            <a:r>
              <a:rPr lang="en-US" sz="1800" dirty="0" err="1">
                <a:latin typeface="Consolas" pitchFamily="49" charset="0"/>
              </a:rPr>
              <a:t>scanner.token</a:t>
            </a:r>
            <a:endParaRPr lang="en-US" sz="1800" dirty="0">
              <a:latin typeface="Consolas" pitchFamily="49" charset="0"/>
            </a:endParaRPr>
          </a:p>
          <a:p>
            <a:pPr marL="182880" indent="0">
              <a:spcBef>
                <a:spcPts val="200"/>
              </a:spcBef>
              <a:buFontTx/>
              <a:buNone/>
            </a:pPr>
            <a:r>
              <a:rPr lang="en-US" sz="1800" dirty="0">
                <a:latin typeface="Consolas" pitchFamily="49" charset="0"/>
              </a:rPr>
              <a:t>        match(Symbol.identifier)</a:t>
            </a:r>
          </a:p>
          <a:p>
            <a:pPr marL="182880" indent="0">
              <a:spcBef>
                <a:spcPts val="200"/>
              </a:spcBef>
              <a:buFontTx/>
              <a:buNone/>
            </a:pPr>
            <a:r>
              <a:rPr lang="en-US" sz="1800" dirty="0">
                <a:latin typeface="Consolas" pitchFamily="49" charset="0"/>
              </a:rPr>
              <a:t>        match(Symbol.assign)</a:t>
            </a:r>
          </a:p>
        </p:txBody>
      </p:sp>
      <p:sp>
        <p:nvSpPr>
          <p:cNvPr id="17414" name="TextBox 5"/>
          <p:cNvSpPr txBox="1">
            <a:spLocks noChangeArrowheads="1"/>
          </p:cNvSpPr>
          <p:nvPr/>
        </p:nvSpPr>
        <p:spPr bwMode="auto">
          <a:xfrm>
            <a:off x="3222913" y="5929868"/>
            <a:ext cx="2698175" cy="369332"/>
          </a:xfrm>
          <a:prstGeom prst="rect">
            <a:avLst/>
          </a:prstGeom>
          <a:noFill/>
          <a:ln w="9525">
            <a:noFill/>
            <a:miter lim="800000"/>
            <a:headEnd/>
            <a:tailEnd/>
          </a:ln>
        </p:spPr>
        <p:txBody>
          <a:bodyPr wrap="none">
            <a:spAutoFit/>
          </a:bodyPr>
          <a:lstStyle/>
          <a:p>
            <a:r>
              <a:rPr lang="en-US" sz="1800" dirty="0"/>
              <a:t>(continued on next slide)</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p:spPr>
        <p:txBody>
          <a:bodyPr/>
          <a:lstStyle/>
          <a:p>
            <a:r>
              <a:rPr lang="en-US" dirty="0"/>
              <a:t>©SoftMoore Consulting</a:t>
            </a:r>
          </a:p>
        </p:txBody>
      </p:sp>
      <p:sp>
        <p:nvSpPr>
          <p:cNvPr id="17411" name="Slide Number Placeholder 4"/>
          <p:cNvSpPr>
            <a:spLocks noGrp="1"/>
          </p:cNvSpPr>
          <p:nvPr>
            <p:ph type="sldNum" sz="quarter" idx="11"/>
          </p:nvPr>
        </p:nvSpPr>
        <p:spPr>
          <a:noFill/>
        </p:spPr>
        <p:txBody>
          <a:bodyPr/>
          <a:lstStyle/>
          <a:p>
            <a:r>
              <a:rPr lang="en-US" dirty="0"/>
              <a:t>Slide </a:t>
            </a:r>
            <a:fld id="{9CE15650-8908-48A7-8540-75D0CB021388}" type="slidenum">
              <a:rPr lang="en-US" smtClean="0"/>
              <a:pPr/>
              <a:t>46</a:t>
            </a:fld>
            <a:endParaRPr lang="en-US" dirty="0"/>
          </a:p>
        </p:txBody>
      </p:sp>
      <p:sp>
        <p:nvSpPr>
          <p:cNvPr id="17412" name="Rectangle 2"/>
          <p:cNvSpPr>
            <a:spLocks noGrp="1" noChangeArrowheads="1"/>
          </p:cNvSpPr>
          <p:nvPr>
            <p:ph type="title"/>
          </p:nvPr>
        </p:nvSpPr>
        <p:spPr/>
        <p:txBody>
          <a:bodyPr/>
          <a:lstStyle/>
          <a:p>
            <a:r>
              <a:rPr lang="en-US" dirty="0"/>
              <a:t>Example: Parsing a </a:t>
            </a:r>
            <a:r>
              <a:rPr lang="en-US" dirty="0">
                <a:latin typeface="Consolas" pitchFamily="49" charset="0"/>
                <a:cs typeface="Consolas" pitchFamily="49" charset="0"/>
              </a:rPr>
              <a:t>ConstDecl</a:t>
            </a:r>
            <a:br>
              <a:rPr lang="en-US" dirty="0">
                <a:cs typeface="Consolas" pitchFamily="49" charset="0"/>
              </a:rPr>
            </a:br>
            <a:r>
              <a:rPr lang="en-US" sz="2400" dirty="0">
                <a:cs typeface="Consolas" pitchFamily="49" charset="0"/>
              </a:rPr>
              <a:t>(continued)</a:t>
            </a:r>
            <a:endParaRPr lang="en-US" sz="2400" dirty="0">
              <a:latin typeface="Consolas" pitchFamily="49" charset="0"/>
              <a:cs typeface="Consolas" pitchFamily="49" charset="0"/>
            </a:endParaRPr>
          </a:p>
        </p:txBody>
      </p:sp>
      <p:sp>
        <p:nvSpPr>
          <p:cNvPr id="17413" name="Rectangle 3"/>
          <p:cNvSpPr>
            <a:spLocks noGrp="1" noChangeArrowheads="1"/>
          </p:cNvSpPr>
          <p:nvPr>
            <p:ph type="body" idx="1"/>
          </p:nvPr>
        </p:nvSpPr>
        <p:spPr>
          <a:xfrm>
            <a:off x="458785" y="1363663"/>
            <a:ext cx="8321040" cy="4935537"/>
          </a:xfrm>
        </p:spPr>
        <p:txBody>
          <a:bodyPr lIns="91440" tIns="91440"/>
          <a:lstStyle/>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match(Symbol.semicolon)</a:t>
            </a:r>
          </a:p>
          <a:p>
            <a:pPr marL="182880" indent="0">
              <a:spcBef>
                <a:spcPts val="200"/>
              </a:spcBef>
              <a:buFontTx/>
              <a:buNone/>
            </a:pPr>
            <a:r>
              <a:rPr lang="en-US" sz="1800" dirty="0">
                <a:latin typeface="Consolas" pitchFamily="49" charset="0"/>
              </a:rPr>
              <a:t>        </a:t>
            </a:r>
            <a:r>
              <a:rPr lang="en-US" sz="1800" dirty="0" err="1">
                <a:latin typeface="Consolas" pitchFamily="49" charset="0"/>
              </a:rPr>
              <a:t>val</a:t>
            </a:r>
            <a:r>
              <a:rPr lang="en-US" sz="1800" dirty="0">
                <a:latin typeface="Consolas" pitchFamily="49" charset="0"/>
              </a:rPr>
              <a:t> </a:t>
            </a:r>
            <a:r>
              <a:rPr lang="en-US" sz="1800" dirty="0" err="1">
                <a:latin typeface="Consolas" pitchFamily="49" charset="0"/>
              </a:rPr>
              <a:t>constDecl</a:t>
            </a:r>
            <a:r>
              <a:rPr lang="en-US" sz="1800" dirty="0">
                <a:latin typeface="Consolas" pitchFamily="49" charset="0"/>
              </a:rPr>
              <a:t> = </a:t>
            </a:r>
            <a:r>
              <a:rPr lang="en-US" sz="1800" dirty="0" err="1">
                <a:latin typeface="Consolas" pitchFamily="49" charset="0"/>
              </a:rPr>
              <a:t>ConstDecl</a:t>
            </a:r>
            <a:r>
              <a:rPr lang="en-US" sz="1800" dirty="0">
                <a:latin typeface="Consolas" pitchFamily="49" charset="0"/>
              </a:rPr>
              <a:t>(</a:t>
            </a:r>
            <a:r>
              <a:rPr lang="en-US" sz="1800" dirty="0" err="1">
                <a:latin typeface="Consolas" pitchFamily="49" charset="0"/>
              </a:rPr>
              <a:t>constId</a:t>
            </a:r>
            <a:r>
              <a:rPr lang="en-US" sz="1800" dirty="0">
                <a:latin typeface="Consolas" pitchFamily="49" charset="0"/>
              </a:rPr>
              <a:t>,</a:t>
            </a:r>
          </a:p>
          <a:p>
            <a:pPr marL="182880" indent="0">
              <a:spcBef>
                <a:spcPts val="200"/>
              </a:spcBef>
              <a:buFontTx/>
              <a:buNone/>
            </a:pPr>
            <a:r>
              <a:rPr lang="en-US" sz="1800" dirty="0">
                <a:latin typeface="Consolas" pitchFamily="49" charset="0"/>
              </a:rPr>
              <a:t>                                </a:t>
            </a:r>
            <a:r>
              <a:rPr lang="en-US" sz="1800" b="1" dirty="0" err="1">
                <a:latin typeface="Consolas" pitchFamily="49" charset="0"/>
              </a:rPr>
              <a:t>Type.typeOf</a:t>
            </a:r>
            <a:r>
              <a:rPr lang="en-US" sz="1800" b="1" dirty="0">
                <a:latin typeface="Consolas" pitchFamily="49" charset="0"/>
              </a:rPr>
              <a:t>(literal)</a:t>
            </a:r>
            <a:r>
              <a:rPr lang="en-US" sz="1800" dirty="0">
                <a:latin typeface="Consolas" pitchFamily="49" charset="0"/>
              </a:rPr>
              <a:t>, literal)</a:t>
            </a:r>
          </a:p>
          <a:p>
            <a:pPr marL="182880" indent="0">
              <a:spcBef>
                <a:spcPts val="200"/>
              </a:spcBef>
              <a:buFontTx/>
              <a:buNone/>
            </a:pPr>
            <a:r>
              <a:rPr lang="en-US" sz="1800" dirty="0">
                <a:latin typeface="Consolas" pitchFamily="49" charset="0"/>
              </a:rPr>
              <a:t>        idTable.add(</a:t>
            </a:r>
            <a:r>
              <a:rPr lang="en-US" sz="1800" dirty="0" err="1">
                <a:latin typeface="Consolas" pitchFamily="49" charset="0"/>
              </a:rPr>
              <a:t>constDecl</a:t>
            </a:r>
            <a:r>
              <a:rPr lang="en-US" sz="1800" dirty="0">
                <a:latin typeface="Consolas" pitchFamily="49" charset="0"/>
              </a:rPr>
              <a:t>)</a:t>
            </a:r>
          </a:p>
          <a:p>
            <a:pPr marL="182880" indent="0">
              <a:spcBef>
                <a:spcPts val="200"/>
              </a:spcBef>
              <a:buFontTx/>
              <a:buNone/>
            </a:pPr>
            <a:r>
              <a:rPr lang="en-US" sz="1800" dirty="0">
                <a:latin typeface="Consolas" pitchFamily="49" charset="0"/>
              </a:rPr>
              <a:t>        return </a:t>
            </a:r>
            <a:r>
              <a:rPr lang="en-US" sz="1800" dirty="0" err="1">
                <a:latin typeface="Consolas" pitchFamily="49" charset="0"/>
              </a:rPr>
              <a:t>constDecl</a:t>
            </a:r>
            <a:endParaRPr lang="en-US" sz="1800" dirty="0">
              <a:latin typeface="Consolas" pitchFamily="49" charset="0"/>
            </a:endParaRP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catch (e : </a:t>
            </a:r>
            <a:r>
              <a:rPr lang="en-US" sz="1800" dirty="0" err="1">
                <a:latin typeface="Consolas" pitchFamily="49" charset="0"/>
              </a:rPr>
              <a:t>ParserException</a:t>
            </a:r>
            <a:r>
              <a:rPr lang="en-US" sz="1800" dirty="0">
                <a:latin typeface="Consolas" pitchFamily="49" charset="0"/>
              </a:rPr>
              <a:t>)</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a:t>
            </a:r>
            <a:r>
              <a:rPr lang="en-US" sz="1800" dirty="0" err="1">
                <a:latin typeface="Consolas" pitchFamily="49" charset="0"/>
              </a:rPr>
              <a:t>errorHandler.reportError</a:t>
            </a:r>
            <a:r>
              <a:rPr lang="en-US" sz="1800" dirty="0">
                <a:latin typeface="Consolas" pitchFamily="49" charset="0"/>
              </a:rPr>
              <a:t>(e)</a:t>
            </a:r>
          </a:p>
          <a:p>
            <a:pPr marL="182880" indent="0">
              <a:spcBef>
                <a:spcPts val="200"/>
              </a:spcBef>
              <a:buFontTx/>
              <a:buNone/>
            </a:pPr>
            <a:r>
              <a:rPr lang="en-US" sz="1800" dirty="0">
                <a:latin typeface="Consolas" pitchFamily="49" charset="0"/>
              </a:rPr>
              <a:t>        recover(</a:t>
            </a:r>
            <a:r>
              <a:rPr lang="en-US" sz="1800" dirty="0" err="1">
                <a:latin typeface="Consolas" pitchFamily="49" charset="0"/>
              </a:rPr>
              <a:t>initialDeclFollowers</a:t>
            </a:r>
            <a:r>
              <a:rPr lang="en-US" sz="1800" dirty="0">
                <a:latin typeface="Consolas" pitchFamily="49" charset="0"/>
              </a:rPr>
              <a:t>)</a:t>
            </a:r>
          </a:p>
          <a:p>
            <a:pPr marL="182880" indent="0">
              <a:spcBef>
                <a:spcPts val="200"/>
              </a:spcBef>
              <a:buFontTx/>
              <a:buNone/>
            </a:pPr>
            <a:r>
              <a:rPr lang="en-US" sz="1800" dirty="0">
                <a:latin typeface="Consolas" pitchFamily="49" charset="0"/>
              </a:rPr>
              <a:t>        return </a:t>
            </a:r>
            <a:r>
              <a:rPr lang="en-US" sz="1800" dirty="0" err="1">
                <a:latin typeface="Consolas" pitchFamily="49" charset="0"/>
              </a:rPr>
              <a:t>EmptyInitialDecl</a:t>
            </a:r>
            <a:endParaRPr lang="en-US" sz="1800" dirty="0">
              <a:latin typeface="Consolas" pitchFamily="49" charset="0"/>
            </a:endParaRP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a:t>
            </a:r>
          </a:p>
        </p:txBody>
      </p:sp>
    </p:spTree>
    <p:extLst>
      <p:ext uri="{BB962C8B-B14F-4D97-AF65-F5344CB8AC3E}">
        <p14:creationId xmlns:p14="http://schemas.microsoft.com/office/powerpoint/2010/main" val="9891220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Scope Level of a Variable Declaration</a:t>
            </a:r>
          </a:p>
        </p:txBody>
      </p:sp>
      <p:sp>
        <p:nvSpPr>
          <p:cNvPr id="3" name="Content Placeholder 2"/>
          <p:cNvSpPr>
            <a:spLocks noGrp="1"/>
          </p:cNvSpPr>
          <p:nvPr>
            <p:ph idx="1"/>
          </p:nvPr>
        </p:nvSpPr>
        <p:spPr>
          <a:xfrm>
            <a:off x="458788" y="1363663"/>
            <a:ext cx="8412480" cy="4935537"/>
          </a:xfrm>
        </p:spPr>
        <p:txBody>
          <a:bodyPr/>
          <a:lstStyle/>
          <a:p>
            <a:r>
              <a:rPr lang="en-US" sz="2350" dirty="0"/>
              <a:t>During code generation, when a variable or variable expression is referenced in the statement part of a program or subprogram, we need to be able to determine whether the variable was declared at global or local scope.</a:t>
            </a:r>
          </a:p>
          <a:p>
            <a:r>
              <a:rPr lang="en-US" sz="2350" dirty="0"/>
              <a:t>Class </a:t>
            </a:r>
            <a:r>
              <a:rPr lang="en-US" sz="2350" dirty="0" err="1">
                <a:latin typeface="Consolas" panose="020B0609020204030204" pitchFamily="49" charset="0"/>
              </a:rPr>
              <a:t>IdTable</a:t>
            </a:r>
            <a:r>
              <a:rPr lang="en-US" sz="2350" dirty="0"/>
              <a:t> contains a computed property named </a:t>
            </a:r>
            <a:r>
              <a:rPr lang="en-US" sz="2350" dirty="0" err="1">
                <a:latin typeface="Consolas" panose="020B0609020204030204" pitchFamily="49" charset="0"/>
              </a:rPr>
              <a:t>scopeLevel</a:t>
            </a:r>
            <a:r>
              <a:rPr lang="en-US" sz="2350" dirty="0"/>
              <a:t> that returns the current scope level.</a:t>
            </a:r>
          </a:p>
          <a:p>
            <a:pPr lvl="1"/>
            <a:r>
              <a:rPr lang="en-US" sz="1950" dirty="0">
                <a:latin typeface="Consolas" panose="020B0609020204030204" pitchFamily="49" charset="0"/>
              </a:rPr>
              <a:t>GLOBAL</a:t>
            </a:r>
            <a:r>
              <a:rPr lang="en-US" sz="1950" dirty="0"/>
              <a:t> for objects declared at the outermost (program) scope</a:t>
            </a:r>
          </a:p>
          <a:p>
            <a:pPr lvl="1"/>
            <a:r>
              <a:rPr lang="en-US" sz="1950" dirty="0">
                <a:latin typeface="Consolas" panose="020B0609020204030204" pitchFamily="49" charset="0"/>
              </a:rPr>
              <a:t>LOCAL</a:t>
            </a:r>
            <a:r>
              <a:rPr lang="en-US" sz="1950" dirty="0"/>
              <a:t> for objects declared within a subprogram.</a:t>
            </a:r>
          </a:p>
          <a:p>
            <a:pPr lvl="1"/>
            <a:r>
              <a:rPr lang="en-US" sz="1950" dirty="0">
                <a:latin typeface="Consolas" panose="020B0609020204030204" pitchFamily="49" charset="0"/>
              </a:rPr>
              <a:t>RECORD</a:t>
            </a:r>
            <a:r>
              <a:rPr lang="en-US" sz="1950" dirty="0"/>
              <a:t> for objects (fields) declared within a record</a:t>
            </a:r>
          </a:p>
          <a:p>
            <a:r>
              <a:rPr lang="en-US" sz="2350" dirty="0"/>
              <a:t>When parsing a variable declaration, the declaration is initialized with the current scope level.</a:t>
            </a:r>
          </a:p>
          <a:p>
            <a:pPr marL="457200" lvl="1" indent="0">
              <a:buNone/>
            </a:pPr>
            <a:r>
              <a:rPr lang="en-US" sz="1750" dirty="0" err="1">
                <a:latin typeface="Consolas" panose="020B0609020204030204" pitchFamily="49" charset="0"/>
              </a:rPr>
              <a:t>val</a:t>
            </a:r>
            <a:r>
              <a:rPr lang="en-US" sz="1750" dirty="0">
                <a:latin typeface="Consolas" panose="020B0609020204030204" pitchFamily="49" charset="0"/>
              </a:rPr>
              <a:t> varDecl = VarDecl(identifiers, </a:t>
            </a:r>
            <a:r>
              <a:rPr lang="en-US" sz="1750" dirty="0" err="1">
                <a:latin typeface="Consolas" panose="020B0609020204030204" pitchFamily="49" charset="0"/>
              </a:rPr>
              <a:t>varType</a:t>
            </a:r>
            <a:r>
              <a:rPr lang="en-US" sz="1750" dirty="0">
                <a:latin typeface="Consolas" panose="020B0609020204030204" pitchFamily="49" charset="0"/>
              </a:rPr>
              <a:t>,</a:t>
            </a:r>
          </a:p>
          <a:p>
            <a:pPr marL="457200" lvl="1" indent="0">
              <a:buNone/>
            </a:pPr>
            <a:r>
              <a:rPr lang="en-US" sz="1750" dirty="0">
                <a:latin typeface="Consolas" panose="020B0609020204030204" pitchFamily="49" charset="0"/>
              </a:rPr>
              <a:t>                      </a:t>
            </a:r>
            <a:r>
              <a:rPr lang="en-US" sz="1750" dirty="0" err="1">
                <a:latin typeface="Consolas" panose="020B0609020204030204" pitchFamily="49" charset="0"/>
              </a:rPr>
              <a:t>initialValue</a:t>
            </a:r>
            <a:r>
              <a:rPr lang="en-US" sz="1750" dirty="0">
                <a:latin typeface="Consolas" panose="020B0609020204030204" pitchFamily="49" charset="0"/>
              </a:rPr>
              <a:t>, </a:t>
            </a:r>
            <a:r>
              <a:rPr lang="en-US" sz="1750" b="1" dirty="0" err="1">
                <a:latin typeface="Consolas" panose="020B0609020204030204" pitchFamily="49" charset="0"/>
              </a:rPr>
              <a:t>idTable.scopeLevel</a:t>
            </a:r>
            <a:r>
              <a:rPr lang="en-US" sz="1750" dirty="0">
                <a:latin typeface="Consolas" panose="020B0609020204030204" pitchFamily="49" charset="0"/>
              </a:rPr>
              <a:t>)</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a:t>Slide </a:t>
            </a:r>
            <a:fld id="{A413A2F6-7BFD-463C-B63A-922040FAF32C}" type="slidenum">
              <a:rPr lang="en-US" smtClean="0"/>
              <a:pPr>
                <a:defRPr/>
              </a:pPr>
              <a:t>47</a:t>
            </a:fld>
            <a:endParaRPr lang="en-US"/>
          </a:p>
        </p:txBody>
      </p:sp>
    </p:spTree>
    <p:extLst>
      <p:ext uri="{BB962C8B-B14F-4D97-AF65-F5344CB8AC3E}">
        <p14:creationId xmlns:p14="http://schemas.microsoft.com/office/powerpoint/2010/main" val="72060115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Scope Levels</a:t>
            </a:r>
          </a:p>
        </p:txBody>
      </p:sp>
      <p:sp>
        <p:nvSpPr>
          <p:cNvPr id="3" name="Content Placeholder 2"/>
          <p:cNvSpPr>
            <a:spLocks noGrp="1"/>
          </p:cNvSpPr>
          <p:nvPr>
            <p:ph idx="1"/>
          </p:nvPr>
        </p:nvSpPr>
        <p:spPr>
          <a:xfrm>
            <a:off x="458785" y="1363663"/>
            <a:ext cx="8321040" cy="4935537"/>
          </a:xfrm>
        </p:spPr>
        <p:txBody>
          <a:bodyPr/>
          <a:lstStyle/>
          <a:p>
            <a:pPr marL="0" indent="0">
              <a:spcBef>
                <a:spcPts val="100"/>
              </a:spcBef>
              <a:buFontTx/>
              <a:buNone/>
            </a:pPr>
            <a:r>
              <a:rPr lang="en-US" sz="1750" dirty="0">
                <a:latin typeface="Consolas" pitchFamily="49" charset="0"/>
                <a:cs typeface="Consolas" pitchFamily="49" charset="0"/>
              </a:rPr>
              <a:t>var x : Integer;   // scope level of declaration for x is GLOBAL</a:t>
            </a:r>
          </a:p>
          <a:p>
            <a:pPr marL="0" indent="0">
              <a:spcBef>
                <a:spcPts val="100"/>
              </a:spcBef>
              <a:buFontTx/>
              <a:buNone/>
            </a:pPr>
            <a:r>
              <a:rPr lang="en-US" sz="1750" dirty="0">
                <a:latin typeface="Consolas" pitchFamily="49" charset="0"/>
                <a:cs typeface="Consolas" pitchFamily="49" charset="0"/>
              </a:rPr>
              <a:t>var y : Integer;   // scope level of declaration for y is GLOBAL</a:t>
            </a:r>
          </a:p>
          <a:p>
            <a:pPr marL="0" indent="0">
              <a:spcBef>
                <a:spcPts val="100"/>
              </a:spcBef>
              <a:buFontTx/>
              <a:buNone/>
            </a:pPr>
            <a:endParaRPr lang="en-US" sz="1750" dirty="0">
              <a:latin typeface="Consolas" pitchFamily="49" charset="0"/>
              <a:cs typeface="Consolas" pitchFamily="49" charset="0"/>
            </a:endParaRPr>
          </a:p>
          <a:p>
            <a:pPr marL="0" indent="0">
              <a:spcBef>
                <a:spcPts val="100"/>
              </a:spcBef>
              <a:buFontTx/>
              <a:buNone/>
            </a:pPr>
            <a:r>
              <a:rPr lang="en-US" sz="1750" dirty="0">
                <a:latin typeface="Consolas" pitchFamily="49" charset="0"/>
                <a:cs typeface="Consolas" pitchFamily="49" charset="0"/>
              </a:rPr>
              <a:t>proc p()     // scope level of declaration for p is GLOBAL</a:t>
            </a:r>
          </a:p>
          <a:p>
            <a:pPr marL="0" indent="0">
              <a:spcBef>
                <a:spcPts val="100"/>
              </a:spcBef>
              <a:buFontTx/>
              <a:buNone/>
            </a:pPr>
            <a:r>
              <a:rPr lang="en-US" sz="1750" dirty="0">
                <a:latin typeface="Consolas" pitchFamily="49" charset="0"/>
                <a:cs typeface="Consolas" pitchFamily="49" charset="0"/>
              </a:rPr>
              <a:t>  {</a:t>
            </a:r>
          </a:p>
          <a:p>
            <a:pPr marL="0" indent="0">
              <a:spcBef>
                <a:spcPts val="100"/>
              </a:spcBef>
              <a:buFontTx/>
              <a:buNone/>
            </a:pPr>
            <a:r>
              <a:rPr lang="en-US" sz="1750" dirty="0">
                <a:latin typeface="Consolas" pitchFamily="49" charset="0"/>
                <a:cs typeface="Consolas" pitchFamily="49" charset="0"/>
              </a:rPr>
              <a:t>    var x : Integer;  // scope level of declaration for x is LOCAL</a:t>
            </a:r>
          </a:p>
          <a:p>
            <a:pPr marL="0" indent="0">
              <a:spcBef>
                <a:spcPts val="100"/>
              </a:spcBef>
              <a:buFontTx/>
              <a:buNone/>
            </a:pPr>
            <a:r>
              <a:rPr lang="en-US" sz="1750" dirty="0">
                <a:latin typeface="Consolas" pitchFamily="49" charset="0"/>
                <a:cs typeface="Consolas" pitchFamily="49" charset="0"/>
              </a:rPr>
              <a:t>    var b : Integer;  // scope level of declaration for b is LOCAL</a:t>
            </a:r>
          </a:p>
          <a:p>
            <a:pPr marL="0" indent="0">
              <a:spcBef>
                <a:spcPts val="100"/>
              </a:spcBef>
              <a:buFontTx/>
              <a:buNone/>
            </a:pPr>
            <a:endParaRPr lang="en-US" sz="1750" dirty="0">
              <a:latin typeface="Consolas" pitchFamily="49" charset="0"/>
              <a:cs typeface="Consolas" pitchFamily="49" charset="0"/>
            </a:endParaRPr>
          </a:p>
          <a:p>
            <a:pPr marL="0" indent="0">
              <a:spcBef>
                <a:spcPts val="100"/>
              </a:spcBef>
              <a:buFontTx/>
              <a:buNone/>
            </a:pPr>
            <a:r>
              <a:rPr lang="en-US" sz="1750" dirty="0">
                <a:latin typeface="Consolas" pitchFamily="49" charset="0"/>
                <a:cs typeface="Consolas" pitchFamily="49" charset="0"/>
              </a:rPr>
              <a:t>   ... x ...   // x was declared at LOCAL scope</a:t>
            </a:r>
          </a:p>
          <a:p>
            <a:pPr marL="0" indent="0">
              <a:spcBef>
                <a:spcPts val="100"/>
              </a:spcBef>
              <a:buFontTx/>
              <a:buNone/>
            </a:pPr>
            <a:r>
              <a:rPr lang="en-US" sz="1750" dirty="0">
                <a:latin typeface="Consolas" pitchFamily="49" charset="0"/>
                <a:cs typeface="Consolas" pitchFamily="49" charset="0"/>
              </a:rPr>
              <a:t>   ... b ...   // b was declared at LOCAL scope</a:t>
            </a:r>
          </a:p>
          <a:p>
            <a:pPr marL="0" indent="0">
              <a:spcBef>
                <a:spcPts val="100"/>
              </a:spcBef>
              <a:buFontTx/>
              <a:buNone/>
            </a:pPr>
            <a:r>
              <a:rPr lang="en-US" sz="1750" dirty="0">
                <a:latin typeface="Consolas" pitchFamily="49" charset="0"/>
                <a:cs typeface="Consolas" pitchFamily="49" charset="0"/>
              </a:rPr>
              <a:t>   ... y ...   // y was declared at GLOBAL scope</a:t>
            </a:r>
          </a:p>
          <a:p>
            <a:pPr marL="0" indent="0">
              <a:spcBef>
                <a:spcPts val="100"/>
              </a:spcBef>
              <a:buFontTx/>
              <a:buNone/>
            </a:pPr>
            <a:r>
              <a:rPr lang="en-US" sz="175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48</a:t>
            </a:fld>
            <a:endParaRPr lang="en-US" dirty="0"/>
          </a:p>
        </p:txBody>
      </p:sp>
      <p:sp>
        <p:nvSpPr>
          <p:cNvPr id="6" name="TextBox 5">
            <a:extLst>
              <a:ext uri="{FF2B5EF4-FFF2-40B4-BE49-F238E27FC236}">
                <a16:creationId xmlns:a16="http://schemas.microsoft.com/office/drawing/2014/main" id="{4B5D5638-7165-FB42-A18F-086F45FD68B6}"/>
              </a:ext>
            </a:extLst>
          </p:cNvPr>
          <p:cNvSpPr txBox="1">
            <a:spLocks noChangeArrowheads="1"/>
          </p:cNvSpPr>
          <p:nvPr/>
        </p:nvSpPr>
        <p:spPr bwMode="auto">
          <a:xfrm>
            <a:off x="3082925" y="5899150"/>
            <a:ext cx="2978150" cy="400050"/>
          </a:xfrm>
          <a:prstGeom prst="rect">
            <a:avLst/>
          </a:prstGeom>
          <a:noFill/>
          <a:ln w="9525">
            <a:noFill/>
            <a:miter lim="800000"/>
            <a:headEnd/>
            <a:tailEnd/>
          </a:ln>
        </p:spPr>
        <p:txBody>
          <a:bodyPr wrap="none">
            <a:spAutoFit/>
          </a:bodyPr>
          <a:lstStyle/>
          <a:p>
            <a:r>
              <a:rPr lang="en-US" sz="2000" dirty="0"/>
              <a:t>(continued on next slide)</a:t>
            </a:r>
          </a:p>
        </p:txBody>
      </p:sp>
    </p:spTree>
    <p:extLst>
      <p:ext uri="{BB962C8B-B14F-4D97-AF65-F5344CB8AC3E}">
        <p14:creationId xmlns:p14="http://schemas.microsoft.com/office/powerpoint/2010/main" val="398626147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Scope Levels</a:t>
            </a:r>
            <a:br>
              <a:rPr lang="en-US" dirty="0"/>
            </a:br>
            <a:r>
              <a:rPr lang="en-US" sz="2400" dirty="0"/>
              <a:t>(continued)</a:t>
            </a:r>
          </a:p>
        </p:txBody>
      </p:sp>
      <p:sp>
        <p:nvSpPr>
          <p:cNvPr id="3" name="Content Placeholder 2"/>
          <p:cNvSpPr>
            <a:spLocks noGrp="1"/>
          </p:cNvSpPr>
          <p:nvPr>
            <p:ph idx="1"/>
          </p:nvPr>
        </p:nvSpPr>
        <p:spPr>
          <a:xfrm>
            <a:off x="458785" y="1363663"/>
            <a:ext cx="8321040" cy="4935537"/>
          </a:xfrm>
        </p:spPr>
        <p:txBody>
          <a:bodyPr/>
          <a:lstStyle/>
          <a:p>
            <a:pPr marL="0" indent="0">
              <a:spcBef>
                <a:spcPts val="100"/>
              </a:spcBef>
              <a:buFontTx/>
              <a:buNone/>
            </a:pPr>
            <a:r>
              <a:rPr lang="en-US" sz="1750" dirty="0">
                <a:latin typeface="Consolas" pitchFamily="49" charset="0"/>
                <a:cs typeface="Consolas" pitchFamily="49" charset="0"/>
              </a:rPr>
              <a:t>proc main()</a:t>
            </a:r>
          </a:p>
          <a:p>
            <a:pPr marL="0" indent="0">
              <a:spcBef>
                <a:spcPts val="100"/>
              </a:spcBef>
              <a:buFontTx/>
              <a:buNone/>
            </a:pPr>
            <a:r>
              <a:rPr lang="en-US" sz="1750" dirty="0">
                <a:latin typeface="Consolas" pitchFamily="49" charset="0"/>
                <a:cs typeface="Consolas" pitchFamily="49" charset="0"/>
              </a:rPr>
              <a:t>  {</a:t>
            </a:r>
          </a:p>
          <a:p>
            <a:pPr marL="0" indent="0">
              <a:spcBef>
                <a:spcPts val="100"/>
              </a:spcBef>
              <a:buFontTx/>
              <a:buNone/>
            </a:pPr>
            <a:r>
              <a:rPr lang="en-US" sz="1750" dirty="0">
                <a:latin typeface="Consolas" pitchFamily="49" charset="0"/>
                <a:cs typeface="Consolas" pitchFamily="49" charset="0"/>
              </a:rPr>
              <a:t>    var y : Integer;  // scope level of declaration for y is LOCAL</a:t>
            </a:r>
          </a:p>
          <a:p>
            <a:pPr marL="0" indent="0">
              <a:spcBef>
                <a:spcPts val="100"/>
              </a:spcBef>
              <a:buFontTx/>
              <a:buNone/>
            </a:pPr>
            <a:endParaRPr lang="en-US" sz="1750" dirty="0">
              <a:latin typeface="Consolas" pitchFamily="49" charset="0"/>
              <a:cs typeface="Consolas" pitchFamily="49" charset="0"/>
            </a:endParaRPr>
          </a:p>
          <a:p>
            <a:pPr marL="0" indent="0">
              <a:spcBef>
                <a:spcPts val="100"/>
              </a:spcBef>
              <a:buFontTx/>
              <a:buNone/>
            </a:pPr>
            <a:r>
              <a:rPr lang="en-US" sz="1750" dirty="0">
                <a:latin typeface="Consolas" pitchFamily="49" charset="0"/>
                <a:cs typeface="Consolas" pitchFamily="49" charset="0"/>
              </a:rPr>
              <a:t>    ... x ...      // x was declared at GLOBAL scope</a:t>
            </a:r>
          </a:p>
          <a:p>
            <a:pPr marL="0" indent="0">
              <a:spcBef>
                <a:spcPts val="100"/>
              </a:spcBef>
              <a:buFontTx/>
              <a:buNone/>
            </a:pPr>
            <a:r>
              <a:rPr lang="en-US" sz="1750" dirty="0">
                <a:latin typeface="Consolas" pitchFamily="49" charset="0"/>
                <a:cs typeface="Consolas" pitchFamily="49" charset="0"/>
              </a:rPr>
              <a:t>    ... y ...      // y was declared at LOCAL scope</a:t>
            </a:r>
          </a:p>
          <a:p>
            <a:pPr marL="0" indent="0">
              <a:spcBef>
                <a:spcPts val="100"/>
              </a:spcBef>
              <a:buFontTx/>
              <a:buNone/>
            </a:pPr>
            <a:r>
              <a:rPr lang="en-US" sz="1750" dirty="0">
                <a:latin typeface="Consolas" pitchFamily="49" charset="0"/>
                <a:cs typeface="Consolas" pitchFamily="49" charset="0"/>
              </a:rPr>
              <a:t>    ... p() ...    // p was declared at GLOBAL scope</a:t>
            </a:r>
          </a:p>
          <a:p>
            <a:pPr marL="0" indent="0">
              <a:spcBef>
                <a:spcPts val="100"/>
              </a:spcBef>
              <a:buFontTx/>
              <a:buNone/>
            </a:pPr>
            <a:r>
              <a:rPr lang="en-US" sz="175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49</a:t>
            </a:fld>
            <a:endParaRPr lang="en-US" dirty="0"/>
          </a:p>
        </p:txBody>
      </p:sp>
    </p:spTree>
    <p:extLst>
      <p:ext uri="{BB962C8B-B14F-4D97-AF65-F5344CB8AC3E}">
        <p14:creationId xmlns:p14="http://schemas.microsoft.com/office/powerpoint/2010/main" val="2598631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3"/>
          <p:cNvSpPr>
            <a:spLocks noGrp="1"/>
          </p:cNvSpPr>
          <p:nvPr>
            <p:ph type="ftr" sz="quarter" idx="10"/>
          </p:nvPr>
        </p:nvSpPr>
        <p:spPr>
          <a:noFill/>
        </p:spPr>
        <p:txBody>
          <a:bodyPr/>
          <a:lstStyle/>
          <a:p>
            <a:r>
              <a:rPr lang="en-US" dirty="0"/>
              <a:t>©SoftMoore Consulting</a:t>
            </a:r>
          </a:p>
        </p:txBody>
      </p:sp>
      <p:sp>
        <p:nvSpPr>
          <p:cNvPr id="21507" name="Slide Number Placeholder 4"/>
          <p:cNvSpPr>
            <a:spLocks noGrp="1"/>
          </p:cNvSpPr>
          <p:nvPr>
            <p:ph type="sldNum" sz="quarter" idx="11"/>
          </p:nvPr>
        </p:nvSpPr>
        <p:spPr>
          <a:noFill/>
        </p:spPr>
        <p:txBody>
          <a:bodyPr/>
          <a:lstStyle/>
          <a:p>
            <a:r>
              <a:rPr lang="en-US" dirty="0"/>
              <a:t>Slide </a:t>
            </a:r>
            <a:fld id="{F8A40E36-7FF5-4D57-83BE-4E5297BCA419}" type="slidenum">
              <a:rPr lang="en-US" smtClean="0"/>
              <a:pPr/>
              <a:t>5</a:t>
            </a:fld>
            <a:endParaRPr lang="en-US" dirty="0"/>
          </a:p>
        </p:txBody>
      </p:sp>
      <p:sp>
        <p:nvSpPr>
          <p:cNvPr id="21508" name="Rectangle 2"/>
          <p:cNvSpPr>
            <a:spLocks noGrp="1" noChangeArrowheads="1"/>
          </p:cNvSpPr>
          <p:nvPr>
            <p:ph type="title"/>
          </p:nvPr>
        </p:nvSpPr>
        <p:spPr/>
        <p:txBody>
          <a:bodyPr/>
          <a:lstStyle/>
          <a:p>
            <a:r>
              <a:rPr lang="en-US" dirty="0"/>
              <a:t>Class </a:t>
            </a:r>
            <a:r>
              <a:rPr lang="en-US" dirty="0">
                <a:latin typeface="Consolas" pitchFamily="49" charset="0"/>
              </a:rPr>
              <a:t>AssignmentStmt</a:t>
            </a:r>
          </a:p>
        </p:txBody>
      </p:sp>
      <p:sp>
        <p:nvSpPr>
          <p:cNvPr id="21509" name="Rectangle 3"/>
          <p:cNvSpPr>
            <a:spLocks noGrp="1" noChangeArrowheads="1"/>
          </p:cNvSpPr>
          <p:nvPr>
            <p:ph type="body" idx="1"/>
          </p:nvPr>
        </p:nvSpPr>
        <p:spPr>
          <a:xfrm>
            <a:off x="458787" y="1363663"/>
            <a:ext cx="8229600" cy="4935537"/>
          </a:xfrm>
        </p:spPr>
        <p:txBody>
          <a:bodyPr lIns="182880" tIns="91440"/>
          <a:lstStyle/>
          <a:p>
            <a:pPr marL="0" indent="0">
              <a:spcBef>
                <a:spcPts val="0"/>
              </a:spcBef>
              <a:buFontTx/>
              <a:buNone/>
            </a:pPr>
            <a:r>
              <a:rPr lang="en-US" sz="1800" dirty="0">
                <a:latin typeface="Consolas" pitchFamily="49" charset="0"/>
              </a:rPr>
              <a:t>class AssignmentStmt(private val variable : Variable,</a:t>
            </a:r>
          </a:p>
          <a:p>
            <a:pPr marL="0" indent="0">
              <a:spcBef>
                <a:spcPts val="0"/>
              </a:spcBef>
              <a:buFontTx/>
              <a:buNone/>
            </a:pPr>
            <a:r>
              <a:rPr lang="en-US" sz="1800" dirty="0">
                <a:latin typeface="Consolas" pitchFamily="49" charset="0"/>
              </a:rPr>
              <a:t>                     private val expr : Expression,</a:t>
            </a:r>
          </a:p>
          <a:p>
            <a:pPr marL="0" indent="0">
              <a:spcBef>
                <a:spcPts val="0"/>
              </a:spcBef>
              <a:buFontTx/>
              <a:buNone/>
            </a:pPr>
            <a:r>
              <a:rPr lang="en-US" sz="1800" dirty="0">
                <a:latin typeface="Consolas" pitchFamily="49" charset="0"/>
              </a:rPr>
              <a:t>                     private val assignPosition : Position)</a:t>
            </a:r>
          </a:p>
          <a:p>
            <a:pPr marL="0" indent="0">
              <a:spcBef>
                <a:spcPts val="0"/>
              </a:spcBef>
              <a:buFontTx/>
              <a:buNone/>
            </a:pPr>
            <a:r>
              <a:rPr lang="en-US" sz="1800" dirty="0">
                <a:latin typeface="Consolas" pitchFamily="49" charset="0"/>
              </a:rPr>
              <a:t>    : Statement()</a:t>
            </a:r>
          </a:p>
          <a:p>
            <a:pPr marL="0" indent="0">
              <a:spcBef>
                <a:spcPts val="0"/>
              </a:spcBef>
              <a:buFontTx/>
              <a:buNone/>
            </a:pPr>
            <a:r>
              <a:rPr lang="en-US" sz="1800" dirty="0">
                <a:latin typeface="Consolas" pitchFamily="49" charset="0"/>
              </a:rPr>
              <a:t>  {</a:t>
            </a:r>
          </a:p>
          <a:p>
            <a:pPr marL="0" indent="0">
              <a:spcBef>
                <a:spcPts val="0"/>
              </a:spcBef>
              <a:buFontTx/>
              <a:buNone/>
            </a:pPr>
            <a:r>
              <a:rPr lang="en-US" sz="1800" dirty="0">
                <a:latin typeface="Consolas" pitchFamily="49" charset="0"/>
              </a:rPr>
              <a:t>    ...</a:t>
            </a:r>
          </a:p>
          <a:p>
            <a:pPr marL="0" indent="0">
              <a:spcBef>
                <a:spcPts val="0"/>
              </a:spcBef>
              <a:buFontTx/>
              <a:buNone/>
            </a:pPr>
            <a:r>
              <a:rPr lang="en-US" sz="1800" dirty="0">
                <a:latin typeface="Consolas" pitchFamily="49" charset="0"/>
              </a:rPr>
              <a:t>  }</a:t>
            </a:r>
          </a:p>
        </p:txBody>
      </p:sp>
      <p:sp>
        <p:nvSpPr>
          <p:cNvPr id="2" name="TextBox 1">
            <a:extLst>
              <a:ext uri="{FF2B5EF4-FFF2-40B4-BE49-F238E27FC236}">
                <a16:creationId xmlns:a16="http://schemas.microsoft.com/office/drawing/2014/main" id="{A50EFDE5-4E8F-4981-852A-414EE9DC4A7E}"/>
              </a:ext>
            </a:extLst>
          </p:cNvPr>
          <p:cNvSpPr txBox="1"/>
          <p:nvPr/>
        </p:nvSpPr>
        <p:spPr>
          <a:xfrm>
            <a:off x="2864371" y="3429000"/>
            <a:ext cx="3618299" cy="707886"/>
          </a:xfrm>
          <a:prstGeom prst="rect">
            <a:avLst/>
          </a:prstGeom>
          <a:noFill/>
          <a:ln>
            <a:solidFill>
              <a:schemeClr val="tx1"/>
            </a:solidFill>
          </a:ln>
        </p:spPr>
        <p:txBody>
          <a:bodyPr wrap="none" rtlCol="0">
            <a:spAutoFit/>
          </a:bodyPr>
          <a:lstStyle/>
          <a:p>
            <a:r>
              <a:rPr lang="en-US" sz="2000" dirty="0"/>
              <a:t>position of assignment symbol</a:t>
            </a:r>
          </a:p>
          <a:p>
            <a:r>
              <a:rPr lang="en-US" sz="2000" dirty="0"/>
              <a:t>(used only for error reporting)</a:t>
            </a:r>
          </a:p>
        </p:txBody>
      </p:sp>
      <p:sp>
        <p:nvSpPr>
          <p:cNvPr id="3" name="Diamond 2">
            <a:extLst>
              <a:ext uri="{FF2B5EF4-FFF2-40B4-BE49-F238E27FC236}">
                <a16:creationId xmlns:a16="http://schemas.microsoft.com/office/drawing/2014/main" id="{D5F34849-7DAF-4FA7-BB85-5B5C7D13219D}"/>
              </a:ext>
            </a:extLst>
          </p:cNvPr>
          <p:cNvSpPr/>
          <p:nvPr/>
        </p:nvSpPr>
        <p:spPr bwMode="auto">
          <a:xfrm>
            <a:off x="5435512" y="2133600"/>
            <a:ext cx="182880" cy="18288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5" name="Connector: Elbow 4">
            <a:extLst>
              <a:ext uri="{FF2B5EF4-FFF2-40B4-BE49-F238E27FC236}">
                <a16:creationId xmlns:a16="http://schemas.microsoft.com/office/drawing/2014/main" id="{D2F91EBE-2735-4227-ADA8-5F5F79E6E2FE}"/>
              </a:ext>
            </a:extLst>
          </p:cNvPr>
          <p:cNvCxnSpPr>
            <a:stCxn id="2" idx="0"/>
            <a:endCxn id="3" idx="2"/>
          </p:cNvCxnSpPr>
          <p:nvPr/>
        </p:nvCxnSpPr>
        <p:spPr bwMode="auto">
          <a:xfrm rot="5400000" flipH="1" flipV="1">
            <a:off x="4543976" y="2446025"/>
            <a:ext cx="1112520" cy="853431"/>
          </a:xfrm>
          <a:prstGeom prst="bentConnector3">
            <a:avLst/>
          </a:prstGeom>
          <a:noFill/>
          <a:ln w="9525" cap="flat" cmpd="sng" algn="ctr">
            <a:solidFill>
              <a:schemeClr val="tx1"/>
            </a:solidFill>
            <a:prstDash val="solid"/>
            <a:round/>
            <a:headEnd type="none" w="med" len="med"/>
            <a:tailEnd type="triangle"/>
          </a:ln>
          <a:effectLst/>
        </p:spPr>
      </p:cxn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54790-DA14-4A77-B984-4C9A5957C412}"/>
              </a:ext>
            </a:extLst>
          </p:cNvPr>
          <p:cNvSpPr>
            <a:spLocks noGrp="1"/>
          </p:cNvSpPr>
          <p:nvPr>
            <p:ph type="title"/>
          </p:nvPr>
        </p:nvSpPr>
        <p:spPr/>
        <p:txBody>
          <a:bodyPr/>
          <a:lstStyle/>
          <a:p>
            <a:r>
              <a:rPr lang="en-US" dirty="0"/>
              <a:t>Structural AST References</a:t>
            </a:r>
          </a:p>
        </p:txBody>
      </p:sp>
      <p:sp>
        <p:nvSpPr>
          <p:cNvPr id="3" name="Content Placeholder 2">
            <a:extLst>
              <a:ext uri="{FF2B5EF4-FFF2-40B4-BE49-F238E27FC236}">
                <a16:creationId xmlns:a16="http://schemas.microsoft.com/office/drawing/2014/main" id="{8C013CF6-99C4-45B1-BF55-8F2537F01A64}"/>
              </a:ext>
            </a:extLst>
          </p:cNvPr>
          <p:cNvSpPr>
            <a:spLocks noGrp="1"/>
          </p:cNvSpPr>
          <p:nvPr>
            <p:ph idx="1"/>
          </p:nvPr>
        </p:nvSpPr>
        <p:spPr/>
        <p:txBody>
          <a:bodyPr/>
          <a:lstStyle/>
          <a:p>
            <a:r>
              <a:rPr lang="en-US" sz="2350" dirty="0"/>
              <a:t>AST classes often contain properties or lists of properties that reference instances of other AST classes, and most such references correspond to the edges of the “tree”.  Most of these structural (edge) references are created by the parser when parsing nonterminal symbols.</a:t>
            </a:r>
          </a:p>
          <a:p>
            <a:r>
              <a:rPr lang="en-US" sz="2350" dirty="0"/>
              <a:t>Examples</a:t>
            </a:r>
          </a:p>
          <a:p>
            <a:pPr lvl="1"/>
            <a:r>
              <a:rPr lang="en-US" dirty="0"/>
              <a:t>Class </a:t>
            </a:r>
            <a:r>
              <a:rPr lang="en-US" dirty="0">
                <a:latin typeface="Consolas" panose="020B0609020204030204" pitchFamily="49" charset="0"/>
              </a:rPr>
              <a:t>Program</a:t>
            </a:r>
            <a:r>
              <a:rPr lang="en-US" dirty="0"/>
              <a:t> has a list of initial declarations and a list of subprogram declarations.</a:t>
            </a:r>
          </a:p>
          <a:p>
            <a:pPr marL="914400" lvl="2" indent="0">
              <a:buNone/>
            </a:pPr>
            <a:r>
              <a:rPr lang="en-US" dirty="0">
                <a:latin typeface="Consolas" panose="020B0609020204030204" pitchFamily="49" charset="0"/>
              </a:rPr>
              <a:t>program = </a:t>
            </a:r>
            <a:r>
              <a:rPr lang="en-US" dirty="0" err="1">
                <a:latin typeface="Consolas" panose="020B0609020204030204" pitchFamily="49" charset="0"/>
              </a:rPr>
              <a:t>initialDecls</a:t>
            </a:r>
            <a:r>
              <a:rPr lang="en-US" dirty="0">
                <a:latin typeface="Consolas" panose="020B0609020204030204" pitchFamily="49" charset="0"/>
              </a:rPr>
              <a:t> </a:t>
            </a:r>
            <a:r>
              <a:rPr lang="en-US" dirty="0" err="1">
                <a:latin typeface="Consolas" panose="020B0609020204030204" pitchFamily="49" charset="0"/>
              </a:rPr>
              <a:t>subprogramDecls</a:t>
            </a:r>
            <a:r>
              <a:rPr lang="en-US" dirty="0">
                <a:latin typeface="Consolas" panose="020B0609020204030204" pitchFamily="49" charset="0"/>
              </a:rPr>
              <a:t> .</a:t>
            </a:r>
          </a:p>
          <a:p>
            <a:pPr lvl="1"/>
            <a:r>
              <a:rPr lang="en-US" dirty="0"/>
              <a:t>Class </a:t>
            </a:r>
            <a:r>
              <a:rPr lang="en-US" dirty="0">
                <a:latin typeface="Consolas" panose="020B0609020204030204" pitchFamily="49" charset="0"/>
              </a:rPr>
              <a:t>AssignmentStmt</a:t>
            </a:r>
            <a:r>
              <a:rPr lang="en-US" dirty="0"/>
              <a:t> has references to the variable on the left side of the assignment symbol and the expression on the right side.</a:t>
            </a:r>
          </a:p>
          <a:p>
            <a:pPr marL="914400" lvl="2" indent="0">
              <a:buNone/>
            </a:pPr>
            <a:r>
              <a:rPr lang="en-US" dirty="0">
                <a:latin typeface="Consolas" panose="020B0609020204030204" pitchFamily="49" charset="0"/>
              </a:rPr>
              <a:t>assignmentStmt = variable ":=" expression ";" .</a:t>
            </a:r>
          </a:p>
          <a:p>
            <a:pPr lvl="1"/>
            <a:endParaRPr lang="en-US" dirty="0"/>
          </a:p>
        </p:txBody>
      </p:sp>
      <p:sp>
        <p:nvSpPr>
          <p:cNvPr id="4" name="Footer Placeholder 3">
            <a:extLst>
              <a:ext uri="{FF2B5EF4-FFF2-40B4-BE49-F238E27FC236}">
                <a16:creationId xmlns:a16="http://schemas.microsoft.com/office/drawing/2014/main" id="{F2DFEBED-1FEC-4B5A-AEAA-24FEC06167AA}"/>
              </a:ext>
            </a:extLst>
          </p:cNvPr>
          <p:cNvSpPr>
            <a:spLocks noGrp="1"/>
          </p:cNvSpPr>
          <p:nvPr>
            <p:ph type="ftr" sz="quarter" idx="10"/>
          </p:nvPr>
        </p:nvSpPr>
        <p:spPr/>
        <p:txBody>
          <a:bodyPr/>
          <a:lstStyle/>
          <a:p>
            <a:r>
              <a:rPr lang="en-US"/>
              <a:t>©SoftMoore Consulting</a:t>
            </a:r>
            <a:endParaRPr lang="en-US" dirty="0"/>
          </a:p>
        </p:txBody>
      </p:sp>
      <p:sp>
        <p:nvSpPr>
          <p:cNvPr id="5" name="Slide Number Placeholder 4">
            <a:extLst>
              <a:ext uri="{FF2B5EF4-FFF2-40B4-BE49-F238E27FC236}">
                <a16:creationId xmlns:a16="http://schemas.microsoft.com/office/drawing/2014/main" id="{E010081C-DE4F-4CF7-8DE1-4822B06B11FD}"/>
              </a:ext>
            </a:extLst>
          </p:cNvPr>
          <p:cNvSpPr>
            <a:spLocks noGrp="1"/>
          </p:cNvSpPr>
          <p:nvPr>
            <p:ph type="sldNum" sz="quarter" idx="11"/>
          </p:nvPr>
        </p:nvSpPr>
        <p:spPr/>
        <p:txBody>
          <a:bodyPr/>
          <a:lstStyle/>
          <a:p>
            <a:r>
              <a:rPr lang="en-US"/>
              <a:t>Slide </a:t>
            </a:r>
            <a:fld id="{A413A2F6-7BFD-463C-B63A-922040FAF32C}" type="slidenum">
              <a:rPr lang="en-US" smtClean="0"/>
              <a:pPr/>
              <a:t>50</a:t>
            </a:fld>
            <a:endParaRPr lang="en-US" dirty="0"/>
          </a:p>
        </p:txBody>
      </p:sp>
    </p:spTree>
    <p:extLst>
      <p:ext uri="{BB962C8B-B14F-4D97-AF65-F5344CB8AC3E}">
        <p14:creationId xmlns:p14="http://schemas.microsoft.com/office/powerpoint/2010/main" val="62831485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54790-DA14-4A77-B984-4C9A5957C412}"/>
              </a:ext>
            </a:extLst>
          </p:cNvPr>
          <p:cNvSpPr>
            <a:spLocks noGrp="1"/>
          </p:cNvSpPr>
          <p:nvPr>
            <p:ph type="title"/>
          </p:nvPr>
        </p:nvSpPr>
        <p:spPr/>
        <p:txBody>
          <a:bodyPr/>
          <a:lstStyle/>
          <a:p>
            <a:r>
              <a:rPr lang="en-US" dirty="0"/>
              <a:t>Nonstructural AST References</a:t>
            </a:r>
          </a:p>
        </p:txBody>
      </p:sp>
      <p:sp>
        <p:nvSpPr>
          <p:cNvPr id="3" name="Content Placeholder 2">
            <a:extLst>
              <a:ext uri="{FF2B5EF4-FFF2-40B4-BE49-F238E27FC236}">
                <a16:creationId xmlns:a16="http://schemas.microsoft.com/office/drawing/2014/main" id="{8C013CF6-99C4-45B1-BF55-8F2537F01A64}"/>
              </a:ext>
            </a:extLst>
          </p:cNvPr>
          <p:cNvSpPr>
            <a:spLocks noGrp="1"/>
          </p:cNvSpPr>
          <p:nvPr>
            <p:ph idx="1"/>
          </p:nvPr>
        </p:nvSpPr>
        <p:spPr/>
        <p:txBody>
          <a:bodyPr/>
          <a:lstStyle/>
          <a:p>
            <a:r>
              <a:rPr lang="en-US" dirty="0"/>
              <a:t>Some AST classes have nonstructural references to instances of other AST classes.</a:t>
            </a:r>
          </a:p>
          <a:p>
            <a:pPr lvl="1"/>
            <a:r>
              <a:rPr lang="en-US" dirty="0"/>
              <a:t>do not correspond to the edges of the “tree”.</a:t>
            </a:r>
          </a:p>
          <a:p>
            <a:pPr lvl="1"/>
            <a:r>
              <a:rPr lang="en-US" dirty="0"/>
              <a:t>assist with constraint analysis and/or code generation</a:t>
            </a:r>
          </a:p>
          <a:p>
            <a:pPr lvl="1"/>
            <a:r>
              <a:rPr lang="en-US" dirty="0"/>
              <a:t>are commented as such in the source code</a:t>
            </a:r>
          </a:p>
          <a:p>
            <a:r>
              <a:rPr lang="en-US" dirty="0"/>
              <a:t>Two categories of nonstructural references</a:t>
            </a:r>
          </a:p>
          <a:p>
            <a:pPr lvl="1"/>
            <a:r>
              <a:rPr lang="en-US" dirty="0"/>
              <a:t>from a class representing an applied occurrence of an identifier to its corresponding declaration</a:t>
            </a:r>
          </a:p>
          <a:p>
            <a:pPr lvl="1"/>
            <a:r>
              <a:rPr lang="en-US" dirty="0"/>
              <a:t>from a statement to its enclosing context (described later)</a:t>
            </a:r>
          </a:p>
          <a:p>
            <a:pPr lvl="1"/>
            <a:endParaRPr lang="en-US" dirty="0"/>
          </a:p>
        </p:txBody>
      </p:sp>
      <p:sp>
        <p:nvSpPr>
          <p:cNvPr id="4" name="Footer Placeholder 3">
            <a:extLst>
              <a:ext uri="{FF2B5EF4-FFF2-40B4-BE49-F238E27FC236}">
                <a16:creationId xmlns:a16="http://schemas.microsoft.com/office/drawing/2014/main" id="{F2DFEBED-1FEC-4B5A-AEAA-24FEC06167AA}"/>
              </a:ext>
            </a:extLst>
          </p:cNvPr>
          <p:cNvSpPr>
            <a:spLocks noGrp="1"/>
          </p:cNvSpPr>
          <p:nvPr>
            <p:ph type="ftr" sz="quarter" idx="10"/>
          </p:nvPr>
        </p:nvSpPr>
        <p:spPr/>
        <p:txBody>
          <a:bodyPr/>
          <a:lstStyle/>
          <a:p>
            <a:r>
              <a:rPr lang="en-US"/>
              <a:t>©SoftMoore Consulting</a:t>
            </a:r>
            <a:endParaRPr lang="en-US" dirty="0"/>
          </a:p>
        </p:txBody>
      </p:sp>
      <p:sp>
        <p:nvSpPr>
          <p:cNvPr id="5" name="Slide Number Placeholder 4">
            <a:extLst>
              <a:ext uri="{FF2B5EF4-FFF2-40B4-BE49-F238E27FC236}">
                <a16:creationId xmlns:a16="http://schemas.microsoft.com/office/drawing/2014/main" id="{E010081C-DE4F-4CF7-8DE1-4822B06B11FD}"/>
              </a:ext>
            </a:extLst>
          </p:cNvPr>
          <p:cNvSpPr>
            <a:spLocks noGrp="1"/>
          </p:cNvSpPr>
          <p:nvPr>
            <p:ph type="sldNum" sz="quarter" idx="11"/>
          </p:nvPr>
        </p:nvSpPr>
        <p:spPr/>
        <p:txBody>
          <a:bodyPr/>
          <a:lstStyle/>
          <a:p>
            <a:r>
              <a:rPr lang="en-US"/>
              <a:t>Slide </a:t>
            </a:r>
            <a:fld id="{A413A2F6-7BFD-463C-B63A-922040FAF32C}" type="slidenum">
              <a:rPr lang="en-US" smtClean="0"/>
              <a:pPr/>
              <a:t>51</a:t>
            </a:fld>
            <a:endParaRPr lang="en-US" dirty="0"/>
          </a:p>
        </p:txBody>
      </p:sp>
    </p:spTree>
    <p:extLst>
      <p:ext uri="{BB962C8B-B14F-4D97-AF65-F5344CB8AC3E}">
        <p14:creationId xmlns:p14="http://schemas.microsoft.com/office/powerpoint/2010/main" val="218393957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54790-DA14-4A77-B984-4C9A5957C412}"/>
              </a:ext>
            </a:extLst>
          </p:cNvPr>
          <p:cNvSpPr>
            <a:spLocks noGrp="1"/>
          </p:cNvSpPr>
          <p:nvPr>
            <p:ph type="title"/>
          </p:nvPr>
        </p:nvSpPr>
        <p:spPr/>
        <p:txBody>
          <a:bodyPr/>
          <a:lstStyle/>
          <a:p>
            <a:r>
              <a:rPr lang="en-US" dirty="0"/>
              <a:t>Nonstructural References</a:t>
            </a:r>
          </a:p>
        </p:txBody>
      </p:sp>
      <p:sp>
        <p:nvSpPr>
          <p:cNvPr id="9" name="Content Placeholder 8">
            <a:extLst>
              <a:ext uri="{FF2B5EF4-FFF2-40B4-BE49-F238E27FC236}">
                <a16:creationId xmlns:a16="http://schemas.microsoft.com/office/drawing/2014/main" id="{2BDD77A7-9A63-D835-B06C-CD5727DA783C}"/>
              </a:ext>
            </a:extLst>
          </p:cNvPr>
          <p:cNvSpPr>
            <a:spLocks noGrp="1"/>
          </p:cNvSpPr>
          <p:nvPr>
            <p:ph idx="1"/>
          </p:nvPr>
        </p:nvSpPr>
        <p:spPr/>
        <p:txBody>
          <a:bodyPr/>
          <a:lstStyle/>
          <a:p>
            <a:pPr>
              <a:spcBef>
                <a:spcPts val="900"/>
              </a:spcBef>
            </a:pPr>
            <a:r>
              <a:rPr lang="en-US" sz="1950" dirty="0"/>
              <a:t>Class </a:t>
            </a:r>
            <a:r>
              <a:rPr lang="en-US" sz="1950" dirty="0">
                <a:latin typeface="Consolas" panose="020B0609020204030204" pitchFamily="49" charset="0"/>
              </a:rPr>
              <a:t>Variable</a:t>
            </a:r>
            <a:r>
              <a:rPr lang="en-US" sz="1950" dirty="0"/>
              <a:t> has a reference to the corresponding variable declaration.</a:t>
            </a:r>
          </a:p>
          <a:p>
            <a:pPr>
              <a:spcBef>
                <a:spcPts val="900"/>
              </a:spcBef>
            </a:pPr>
            <a:r>
              <a:rPr lang="en-US" sz="1950" dirty="0"/>
              <a:t>Class </a:t>
            </a:r>
            <a:r>
              <a:rPr lang="en-US" sz="1950" dirty="0" err="1">
                <a:latin typeface="Consolas" panose="020B0609020204030204" pitchFamily="49" charset="0"/>
              </a:rPr>
              <a:t>FunctionCallExpr</a:t>
            </a:r>
            <a:r>
              <a:rPr lang="en-US" sz="1950" dirty="0"/>
              <a:t> has a reference to the corresponding function declaration.</a:t>
            </a:r>
          </a:p>
          <a:p>
            <a:pPr>
              <a:spcBef>
                <a:spcPts val="900"/>
              </a:spcBef>
            </a:pPr>
            <a:r>
              <a:rPr lang="en-US" sz="1950" dirty="0"/>
              <a:t>Class </a:t>
            </a:r>
            <a:r>
              <a:rPr lang="en-US" sz="1950" dirty="0">
                <a:latin typeface="Consolas" panose="020B0609020204030204" pitchFamily="49" charset="0"/>
              </a:rPr>
              <a:t>ProcedureCallStmt</a:t>
            </a:r>
            <a:r>
              <a:rPr lang="en-US" sz="1950" dirty="0"/>
              <a:t> has a reference to the corresponding procedure declaration.</a:t>
            </a:r>
          </a:p>
          <a:p>
            <a:pPr>
              <a:spcBef>
                <a:spcPts val="900"/>
              </a:spcBef>
            </a:pPr>
            <a:r>
              <a:rPr lang="en-US" sz="1950" dirty="0"/>
              <a:t>Class </a:t>
            </a:r>
            <a:r>
              <a:rPr lang="en-US" sz="1950" dirty="0">
                <a:latin typeface="Consolas" panose="020B0609020204030204" pitchFamily="49" charset="0"/>
              </a:rPr>
              <a:t>ConstValue</a:t>
            </a:r>
            <a:r>
              <a:rPr lang="en-US" sz="1950" dirty="0"/>
              <a:t> is used to encapsulate both literal values and constant declarations, and for the latter, it contains a reference to the corresponding constant declaration.</a:t>
            </a:r>
          </a:p>
          <a:p>
            <a:pPr>
              <a:spcBef>
                <a:spcPts val="900"/>
              </a:spcBef>
            </a:pPr>
            <a:r>
              <a:rPr lang="en-US" sz="1950" dirty="0"/>
              <a:t>Class </a:t>
            </a:r>
            <a:r>
              <a:rPr lang="en-US" sz="1950" dirty="0" err="1">
                <a:latin typeface="Consolas" panose="020B0609020204030204" pitchFamily="49" charset="0"/>
              </a:rPr>
              <a:t>FieldExpr</a:t>
            </a:r>
            <a:r>
              <a:rPr lang="en-US" sz="1950" dirty="0"/>
              <a:t> has a reference to the corresponding field declaration.</a:t>
            </a:r>
          </a:p>
          <a:p>
            <a:pPr>
              <a:spcBef>
                <a:spcPts val="900"/>
              </a:spcBef>
            </a:pPr>
            <a:r>
              <a:rPr lang="en-US" sz="1950" dirty="0"/>
              <a:t>Class </a:t>
            </a:r>
            <a:r>
              <a:rPr lang="en-US" sz="1950" dirty="0" err="1">
                <a:latin typeface="Consolas" panose="020B0609020204030204" pitchFamily="49" charset="0"/>
              </a:rPr>
              <a:t>ExitStmt</a:t>
            </a:r>
            <a:r>
              <a:rPr lang="en-US" sz="1950" dirty="0"/>
              <a:t> has a reference to its enclosing loop statement</a:t>
            </a:r>
          </a:p>
          <a:p>
            <a:pPr>
              <a:spcBef>
                <a:spcPts val="900"/>
              </a:spcBef>
            </a:pPr>
            <a:r>
              <a:rPr lang="en-US" sz="1950" dirty="0"/>
              <a:t>Class </a:t>
            </a:r>
            <a:r>
              <a:rPr lang="en-US" sz="1950" dirty="0" err="1">
                <a:latin typeface="Consolas" panose="020B0609020204030204" pitchFamily="49" charset="0"/>
              </a:rPr>
              <a:t>ReturnStmt</a:t>
            </a:r>
            <a:r>
              <a:rPr lang="en-US" sz="1950" dirty="0"/>
              <a:t> has a reference to its enclosing subprogram declaration.</a:t>
            </a:r>
          </a:p>
        </p:txBody>
      </p:sp>
      <p:sp>
        <p:nvSpPr>
          <p:cNvPr id="4" name="Footer Placeholder 3">
            <a:extLst>
              <a:ext uri="{FF2B5EF4-FFF2-40B4-BE49-F238E27FC236}">
                <a16:creationId xmlns:a16="http://schemas.microsoft.com/office/drawing/2014/main" id="{F2DFEBED-1FEC-4B5A-AEAA-24FEC06167AA}"/>
              </a:ext>
            </a:extLst>
          </p:cNvPr>
          <p:cNvSpPr>
            <a:spLocks noGrp="1"/>
          </p:cNvSpPr>
          <p:nvPr>
            <p:ph type="ftr" sz="quarter" idx="10"/>
          </p:nvPr>
        </p:nvSpPr>
        <p:spPr/>
        <p:txBody>
          <a:bodyPr/>
          <a:lstStyle/>
          <a:p>
            <a:r>
              <a:rPr lang="en-US"/>
              <a:t>©SoftMoore Consulting</a:t>
            </a:r>
            <a:endParaRPr lang="en-US" dirty="0"/>
          </a:p>
        </p:txBody>
      </p:sp>
      <p:sp>
        <p:nvSpPr>
          <p:cNvPr id="5" name="Slide Number Placeholder 4">
            <a:extLst>
              <a:ext uri="{FF2B5EF4-FFF2-40B4-BE49-F238E27FC236}">
                <a16:creationId xmlns:a16="http://schemas.microsoft.com/office/drawing/2014/main" id="{E010081C-DE4F-4CF7-8DE1-4822B06B11FD}"/>
              </a:ext>
            </a:extLst>
          </p:cNvPr>
          <p:cNvSpPr>
            <a:spLocks noGrp="1"/>
          </p:cNvSpPr>
          <p:nvPr>
            <p:ph type="sldNum" sz="quarter" idx="11"/>
          </p:nvPr>
        </p:nvSpPr>
        <p:spPr/>
        <p:txBody>
          <a:bodyPr/>
          <a:lstStyle/>
          <a:p>
            <a:r>
              <a:rPr lang="en-US"/>
              <a:t>Slide </a:t>
            </a:r>
            <a:fld id="{A413A2F6-7BFD-463C-B63A-922040FAF32C}" type="slidenum">
              <a:rPr lang="en-US" smtClean="0"/>
              <a:pPr/>
              <a:t>52</a:t>
            </a:fld>
            <a:endParaRPr lang="en-US" dirty="0"/>
          </a:p>
        </p:txBody>
      </p:sp>
    </p:spTree>
    <p:extLst>
      <p:ext uri="{BB962C8B-B14F-4D97-AF65-F5344CB8AC3E}">
        <p14:creationId xmlns:p14="http://schemas.microsoft.com/office/powerpoint/2010/main" val="9361293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Example: Abstract Syntax Tree</a:t>
            </a:r>
          </a:p>
        </p:txBody>
      </p:sp>
      <p:sp>
        <p:nvSpPr>
          <p:cNvPr id="4" name="Content Placeholder 3"/>
          <p:cNvSpPr>
            <a:spLocks noGrp="1"/>
          </p:cNvSpPr>
          <p:nvPr>
            <p:ph idx="1"/>
          </p:nvPr>
        </p:nvSpPr>
        <p:spPr/>
        <p:txBody>
          <a:bodyPr tIns="91440"/>
          <a:lstStyle/>
          <a:p>
            <a:pPr marL="274320" indent="0">
              <a:spcBef>
                <a:spcPts val="200"/>
              </a:spcBef>
              <a:buNone/>
            </a:pPr>
            <a:r>
              <a:rPr lang="en-US" sz="1800" dirty="0">
                <a:latin typeface="Consolas" panose="020B0609020204030204" pitchFamily="49" charset="0"/>
              </a:rPr>
              <a:t>var x : Integer;</a:t>
            </a:r>
          </a:p>
          <a:p>
            <a:pPr marL="274320" indent="0">
              <a:spcBef>
                <a:spcPts val="200"/>
              </a:spcBef>
              <a:buNone/>
            </a:pPr>
            <a:endParaRPr lang="en-US" sz="1800" dirty="0">
              <a:latin typeface="Consolas" panose="020B0609020204030204" pitchFamily="49" charset="0"/>
            </a:endParaRPr>
          </a:p>
          <a:p>
            <a:pPr marL="274320" indent="0">
              <a:spcBef>
                <a:spcPts val="200"/>
              </a:spcBef>
              <a:buNone/>
            </a:pPr>
            <a:r>
              <a:rPr lang="en-US" sz="1800" dirty="0">
                <a:latin typeface="Consolas" panose="020B0609020204030204" pitchFamily="49" charset="0"/>
              </a:rPr>
              <a:t>proc main()</a:t>
            </a:r>
          </a:p>
          <a:p>
            <a:pPr marL="274320" indent="0">
              <a:spcBef>
                <a:spcPts val="200"/>
              </a:spcBef>
              <a:buNone/>
            </a:pPr>
            <a:r>
              <a:rPr lang="en-US" sz="1800" dirty="0">
                <a:latin typeface="Consolas" panose="020B0609020204030204" pitchFamily="49" charset="0"/>
              </a:rPr>
              <a:t>  {</a:t>
            </a:r>
          </a:p>
          <a:p>
            <a:pPr marL="274320" indent="0">
              <a:spcBef>
                <a:spcPts val="200"/>
              </a:spcBef>
              <a:buNone/>
            </a:pPr>
            <a:r>
              <a:rPr lang="en-US" sz="1800" dirty="0">
                <a:latin typeface="Consolas" panose="020B0609020204030204" pitchFamily="49" charset="0"/>
              </a:rPr>
              <a:t>    x := 5;</a:t>
            </a:r>
          </a:p>
          <a:p>
            <a:pPr marL="274320"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writeln</a:t>
            </a:r>
            <a:r>
              <a:rPr lang="en-US" sz="1800" dirty="0">
                <a:latin typeface="Consolas" panose="020B0609020204030204" pitchFamily="49" charset="0"/>
              </a:rPr>
              <a:t> x;</a:t>
            </a:r>
          </a:p>
          <a:p>
            <a:pPr marL="274320" indent="0">
              <a:spcBef>
                <a:spcPts val="200"/>
              </a:spcBef>
              <a:buNone/>
            </a:pPr>
            <a:r>
              <a:rPr lang="en-US" sz="1800" dirty="0">
                <a:latin typeface="Consolas" panose="020B0609020204030204" pitchFamily="49" charset="0"/>
              </a:rPr>
              <a:t>  }</a:t>
            </a:r>
          </a:p>
        </p:txBody>
      </p:sp>
      <p:sp>
        <p:nvSpPr>
          <p:cNvPr id="5" name="TextBox 4"/>
          <p:cNvSpPr txBox="1"/>
          <p:nvPr/>
        </p:nvSpPr>
        <p:spPr>
          <a:xfrm>
            <a:off x="2075868" y="3790890"/>
            <a:ext cx="4992264" cy="400110"/>
          </a:xfrm>
          <a:prstGeom prst="rect">
            <a:avLst/>
          </a:prstGeom>
          <a:noFill/>
          <a:ln>
            <a:solidFill>
              <a:schemeClr val="tx1"/>
            </a:solidFill>
          </a:ln>
        </p:spPr>
        <p:txBody>
          <a:bodyPr wrap="none" rtlCol="0">
            <a:spAutoFit/>
          </a:bodyPr>
          <a:lstStyle/>
          <a:p>
            <a:r>
              <a:rPr lang="en-US" sz="2000" dirty="0"/>
              <a:t>(AST for this example is on the next slide.)</a:t>
            </a:r>
          </a:p>
        </p:txBody>
      </p:sp>
      <p:sp>
        <p:nvSpPr>
          <p:cNvPr id="2" name="Footer Placeholder 1">
            <a:extLst>
              <a:ext uri="{FF2B5EF4-FFF2-40B4-BE49-F238E27FC236}">
                <a16:creationId xmlns:a16="http://schemas.microsoft.com/office/drawing/2014/main" id="{14C24F91-5FF2-08C8-61E2-1742415EB552}"/>
              </a:ext>
            </a:extLst>
          </p:cNvPr>
          <p:cNvSpPr>
            <a:spLocks noGrp="1"/>
          </p:cNvSpPr>
          <p:nvPr>
            <p:ph type="ftr" sz="quarter" idx="10"/>
          </p:nvPr>
        </p:nvSpPr>
        <p:spPr/>
        <p:txBody>
          <a:bodyPr/>
          <a:lstStyle/>
          <a:p>
            <a:pPr>
              <a:defRPr/>
            </a:pPr>
            <a:r>
              <a:rPr lang="en-US"/>
              <a:t>©SoftMoore Consulting</a:t>
            </a:r>
            <a:endParaRPr lang="en-US" dirty="0"/>
          </a:p>
        </p:txBody>
      </p:sp>
      <p:sp>
        <p:nvSpPr>
          <p:cNvPr id="6" name="Slide Number Placeholder 5">
            <a:extLst>
              <a:ext uri="{FF2B5EF4-FFF2-40B4-BE49-F238E27FC236}">
                <a16:creationId xmlns:a16="http://schemas.microsoft.com/office/drawing/2014/main" id="{F8DF3534-279B-3BD7-5209-C9098DB888D3}"/>
              </a:ext>
            </a:extLst>
          </p:cNvPr>
          <p:cNvSpPr>
            <a:spLocks noGrp="1"/>
          </p:cNvSpPr>
          <p:nvPr>
            <p:ph type="sldNum" sz="quarter" idx="11"/>
          </p:nvPr>
        </p:nvSpPr>
        <p:spPr/>
        <p:txBody>
          <a:bodyPr/>
          <a:lstStyle/>
          <a:p>
            <a:pPr>
              <a:defRPr/>
            </a:pPr>
            <a:r>
              <a:rPr lang="en-US"/>
              <a:t>Slide </a:t>
            </a:r>
            <a:fld id="{A413A2F6-7BFD-463C-B63A-922040FAF32C}" type="slidenum">
              <a:rPr lang="en-US" smtClean="0"/>
              <a:pPr>
                <a:defRPr/>
              </a:pPr>
              <a:t>53</a:t>
            </a:fld>
            <a:endParaRPr lang="en-US" dirty="0"/>
          </a:p>
        </p:txBody>
      </p:sp>
    </p:spTree>
    <p:extLst>
      <p:ext uri="{BB962C8B-B14F-4D97-AF65-F5344CB8AC3E}">
        <p14:creationId xmlns:p14="http://schemas.microsoft.com/office/powerpoint/2010/main" val="146425912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Example: Abstract Syntax Tree</a:t>
            </a:r>
            <a:br>
              <a:rPr lang="en-US" dirty="0"/>
            </a:br>
            <a:r>
              <a:rPr lang="en-US" sz="2400" dirty="0"/>
              <a:t>(continued)</a:t>
            </a:r>
          </a:p>
        </p:txBody>
      </p:sp>
      <p:grpSp>
        <p:nvGrpSpPr>
          <p:cNvPr id="2" name="Group 1">
            <a:extLst>
              <a:ext uri="{FF2B5EF4-FFF2-40B4-BE49-F238E27FC236}">
                <a16:creationId xmlns:a16="http://schemas.microsoft.com/office/drawing/2014/main" id="{F5C3C41E-D663-E19F-C562-EC082B2ACFB1}"/>
              </a:ext>
            </a:extLst>
          </p:cNvPr>
          <p:cNvGrpSpPr/>
          <p:nvPr/>
        </p:nvGrpSpPr>
        <p:grpSpPr>
          <a:xfrm>
            <a:off x="530592" y="1295400"/>
            <a:ext cx="8082816" cy="5021997"/>
            <a:chOff x="533400" y="1295400"/>
            <a:chExt cx="8082816" cy="5021997"/>
          </a:xfrm>
        </p:grpSpPr>
        <p:sp>
          <p:nvSpPr>
            <p:cNvPr id="33" name="TextBox 32">
              <a:extLst>
                <a:ext uri="{FF2B5EF4-FFF2-40B4-BE49-F238E27FC236}">
                  <a16:creationId xmlns:a16="http://schemas.microsoft.com/office/drawing/2014/main" id="{B40B8BAE-B963-1D94-8EFD-E4E115CD6E73}"/>
                </a:ext>
              </a:extLst>
            </p:cNvPr>
            <p:cNvSpPr txBox="1"/>
            <p:nvPr/>
          </p:nvSpPr>
          <p:spPr>
            <a:xfrm>
              <a:off x="3422368" y="1295400"/>
              <a:ext cx="893642" cy="338554"/>
            </a:xfrm>
            <a:prstGeom prst="rect">
              <a:avLst/>
            </a:prstGeom>
            <a:noFill/>
            <a:ln>
              <a:solidFill>
                <a:schemeClr val="tx1"/>
              </a:solidFill>
            </a:ln>
          </p:spPr>
          <p:txBody>
            <a:bodyPr wrap="none" rtlCol="0">
              <a:spAutoFit/>
            </a:bodyPr>
            <a:lstStyle/>
            <a:p>
              <a:pPr algn="ctr"/>
              <a:r>
                <a:rPr lang="en-US" sz="1600" dirty="0"/>
                <a:t>Program</a:t>
              </a:r>
            </a:p>
          </p:txBody>
        </p:sp>
        <p:sp>
          <p:nvSpPr>
            <p:cNvPr id="34" name="TextBox 33">
              <a:extLst>
                <a:ext uri="{FF2B5EF4-FFF2-40B4-BE49-F238E27FC236}">
                  <a16:creationId xmlns:a16="http://schemas.microsoft.com/office/drawing/2014/main" id="{4E7B59A9-83EC-C8F8-48A9-96704FEDEDFE}"/>
                </a:ext>
              </a:extLst>
            </p:cNvPr>
            <p:cNvSpPr txBox="1"/>
            <p:nvPr/>
          </p:nvSpPr>
          <p:spPr>
            <a:xfrm>
              <a:off x="5405834" y="2561556"/>
              <a:ext cx="1441292" cy="584775"/>
            </a:xfrm>
            <a:prstGeom prst="rect">
              <a:avLst/>
            </a:prstGeom>
            <a:noFill/>
            <a:ln>
              <a:solidFill>
                <a:schemeClr val="tx1"/>
              </a:solidFill>
            </a:ln>
          </p:spPr>
          <p:txBody>
            <a:bodyPr wrap="none" rtlCol="0">
              <a:spAutoFit/>
            </a:bodyPr>
            <a:lstStyle>
              <a:defPPr>
                <a:defRPr lang="en-US"/>
              </a:defPPr>
            </a:lstStyle>
            <a:p>
              <a:pPr algn="ctr"/>
              <a:r>
                <a:rPr lang="en-US" sz="1600" dirty="0" err="1"/>
                <a:t>ProcedureDecl</a:t>
              </a:r>
              <a:endParaRPr lang="en-US" sz="1600" dirty="0"/>
            </a:p>
            <a:p>
              <a:pPr algn="ctr"/>
              <a:r>
                <a:rPr lang="en-US" sz="1600" dirty="0" err="1"/>
                <a:t>procId</a:t>
              </a:r>
              <a:r>
                <a:rPr lang="en-US" sz="1600" dirty="0"/>
                <a:t> : "main"</a:t>
              </a:r>
            </a:p>
          </p:txBody>
        </p:sp>
        <p:sp>
          <p:nvSpPr>
            <p:cNvPr id="35" name="TextBox 34">
              <a:extLst>
                <a:ext uri="{FF2B5EF4-FFF2-40B4-BE49-F238E27FC236}">
                  <a16:creationId xmlns:a16="http://schemas.microsoft.com/office/drawing/2014/main" id="{699314D6-F52C-FB2A-52C0-A36769AFC65A}"/>
                </a:ext>
              </a:extLst>
            </p:cNvPr>
            <p:cNvSpPr txBox="1"/>
            <p:nvPr/>
          </p:nvSpPr>
          <p:spPr>
            <a:xfrm>
              <a:off x="533400" y="3602420"/>
              <a:ext cx="2066591" cy="1077218"/>
            </a:xfrm>
            <a:prstGeom prst="rect">
              <a:avLst/>
            </a:prstGeom>
            <a:noFill/>
            <a:ln>
              <a:solidFill>
                <a:schemeClr val="tx1"/>
              </a:solidFill>
            </a:ln>
          </p:spPr>
          <p:txBody>
            <a:bodyPr wrap="none" rtlCol="0">
              <a:spAutoFit/>
            </a:bodyPr>
            <a:lstStyle>
              <a:defPPr>
                <a:defRPr lang="en-US"/>
              </a:defPPr>
            </a:lstStyle>
            <a:p>
              <a:pPr algn="l"/>
              <a:r>
                <a:rPr lang="en-US" sz="1600" dirty="0"/>
                <a:t>       SingleVarDecl</a:t>
              </a:r>
            </a:p>
            <a:p>
              <a:pPr algn="l"/>
              <a:r>
                <a:rPr lang="en-US" sz="1600" dirty="0"/>
                <a:t>identifier : “x”</a:t>
              </a:r>
            </a:p>
            <a:p>
              <a:pPr algn="l"/>
              <a:r>
                <a:rPr lang="en-US" sz="1600" dirty="0" err="1"/>
                <a:t>varType</a:t>
              </a:r>
              <a:r>
                <a:rPr lang="en-US" sz="1600" dirty="0"/>
                <a:t> : Integer</a:t>
              </a:r>
            </a:p>
            <a:p>
              <a:pPr algn="l"/>
              <a:r>
                <a:rPr lang="en-US" sz="1600" dirty="0"/>
                <a:t>scopeLevel : </a:t>
              </a:r>
              <a:r>
                <a:rPr lang="en-US" sz="1600" dirty="0">
                  <a:latin typeface="Consolas" panose="020B0609020204030204" pitchFamily="49" charset="0"/>
                </a:rPr>
                <a:t>GLOBAL</a:t>
              </a:r>
            </a:p>
          </p:txBody>
        </p:sp>
        <p:sp>
          <p:nvSpPr>
            <p:cNvPr id="37" name="TextBox 36">
              <a:extLst>
                <a:ext uri="{FF2B5EF4-FFF2-40B4-BE49-F238E27FC236}">
                  <a16:creationId xmlns:a16="http://schemas.microsoft.com/office/drawing/2014/main" id="{2CB889D7-DD78-F88D-F99F-A54CBCCDDB03}"/>
                </a:ext>
              </a:extLst>
            </p:cNvPr>
            <p:cNvSpPr txBox="1"/>
            <p:nvPr/>
          </p:nvSpPr>
          <p:spPr>
            <a:xfrm>
              <a:off x="5212277" y="5486400"/>
              <a:ext cx="1280160" cy="584775"/>
            </a:xfrm>
            <a:prstGeom prst="rect">
              <a:avLst/>
            </a:prstGeom>
            <a:noFill/>
            <a:ln>
              <a:solidFill>
                <a:schemeClr val="tx1"/>
              </a:solidFill>
            </a:ln>
          </p:spPr>
          <p:txBody>
            <a:bodyPr wrap="none" rtlCol="0">
              <a:spAutoFit/>
            </a:bodyPr>
            <a:lstStyle>
              <a:defPPr>
                <a:defRPr lang="en-US"/>
              </a:defPPr>
            </a:lstStyle>
            <a:p>
              <a:pPr algn="l"/>
              <a:r>
                <a:rPr lang="en-US" sz="1600" dirty="0"/>
                <a:t> ConstValue</a:t>
              </a:r>
            </a:p>
            <a:p>
              <a:pPr algn="l"/>
              <a:r>
                <a:rPr lang="en-US" sz="1600" dirty="0"/>
                <a:t>literal : 5</a:t>
              </a:r>
            </a:p>
          </p:txBody>
        </p:sp>
        <p:cxnSp>
          <p:nvCxnSpPr>
            <p:cNvPr id="38" name="Elbow Connector 2">
              <a:extLst>
                <a:ext uri="{FF2B5EF4-FFF2-40B4-BE49-F238E27FC236}">
                  <a16:creationId xmlns:a16="http://schemas.microsoft.com/office/drawing/2014/main" id="{980BCE1F-9F6D-45C1-D066-2A671070B640}"/>
                </a:ext>
              </a:extLst>
            </p:cNvPr>
            <p:cNvCxnSpPr>
              <a:cxnSpLocks/>
              <a:stCxn id="33" idx="2"/>
              <a:endCxn id="56" idx="0"/>
            </p:cNvCxnSpPr>
            <p:nvPr/>
          </p:nvCxnSpPr>
          <p:spPr bwMode="auto">
            <a:xfrm rot="5400000">
              <a:off x="2544319" y="656330"/>
              <a:ext cx="347246" cy="2302494"/>
            </a:xfrm>
            <a:prstGeom prst="bentConnector3">
              <a:avLst>
                <a:gd name="adj1" fmla="val 50000"/>
              </a:avLst>
            </a:prstGeom>
            <a:noFill/>
            <a:ln w="9525" cap="flat" cmpd="sng" algn="ctr">
              <a:solidFill>
                <a:schemeClr val="tx1"/>
              </a:solidFill>
              <a:prstDash val="solid"/>
              <a:round/>
              <a:headEnd type="none" w="med" len="med"/>
              <a:tailEnd type="triangle"/>
            </a:ln>
            <a:effectLst/>
          </p:spPr>
        </p:cxnSp>
        <p:cxnSp>
          <p:nvCxnSpPr>
            <p:cNvPr id="40" name="Elbow Connector 14">
              <a:extLst>
                <a:ext uri="{FF2B5EF4-FFF2-40B4-BE49-F238E27FC236}">
                  <a16:creationId xmlns:a16="http://schemas.microsoft.com/office/drawing/2014/main" id="{E7717DE4-FA2A-9077-A6EC-702567F85664}"/>
                </a:ext>
              </a:extLst>
            </p:cNvPr>
            <p:cNvCxnSpPr>
              <a:cxnSpLocks/>
              <a:stCxn id="33" idx="2"/>
              <a:endCxn id="60" idx="0"/>
            </p:cNvCxnSpPr>
            <p:nvPr/>
          </p:nvCxnSpPr>
          <p:spPr bwMode="auto">
            <a:xfrm rot="16200000" flipH="1">
              <a:off x="4824211" y="678931"/>
              <a:ext cx="347246" cy="2257291"/>
            </a:xfrm>
            <a:prstGeom prst="bentConnector3">
              <a:avLst>
                <a:gd name="adj1" fmla="val 50000"/>
              </a:avLst>
            </a:prstGeom>
            <a:noFill/>
            <a:ln w="9525" cap="flat" cmpd="sng" algn="ctr">
              <a:solidFill>
                <a:schemeClr val="tx1"/>
              </a:solidFill>
              <a:prstDash val="solid"/>
              <a:round/>
              <a:headEnd type="none" w="med" len="med"/>
              <a:tailEnd type="triangle"/>
            </a:ln>
            <a:effectLst/>
          </p:spPr>
        </p:cxnSp>
        <p:cxnSp>
          <p:nvCxnSpPr>
            <p:cNvPr id="42" name="Elbow Connector 18">
              <a:extLst>
                <a:ext uri="{FF2B5EF4-FFF2-40B4-BE49-F238E27FC236}">
                  <a16:creationId xmlns:a16="http://schemas.microsoft.com/office/drawing/2014/main" id="{E4FB3901-8B32-00C1-8CEA-51E14A211077}"/>
                </a:ext>
              </a:extLst>
            </p:cNvPr>
            <p:cNvCxnSpPr>
              <a:cxnSpLocks/>
              <a:stCxn id="57" idx="2"/>
              <a:endCxn id="70" idx="0"/>
            </p:cNvCxnSpPr>
            <p:nvPr/>
          </p:nvCxnSpPr>
          <p:spPr bwMode="auto">
            <a:xfrm rot="5400000">
              <a:off x="5225583" y="3137702"/>
              <a:ext cx="311914" cy="1489882"/>
            </a:xfrm>
            <a:prstGeom prst="bentConnector3">
              <a:avLst>
                <a:gd name="adj1" fmla="val 50000"/>
              </a:avLst>
            </a:prstGeom>
            <a:noFill/>
            <a:ln w="9525" cap="flat" cmpd="sng" algn="ctr">
              <a:solidFill>
                <a:schemeClr val="tx1"/>
              </a:solidFill>
              <a:prstDash val="solid"/>
              <a:round/>
              <a:headEnd type="none" w="med" len="med"/>
              <a:tailEnd type="triangle"/>
            </a:ln>
            <a:effectLst/>
          </p:spPr>
        </p:cxnSp>
        <p:cxnSp>
          <p:nvCxnSpPr>
            <p:cNvPr id="43" name="Elbow Connector 20">
              <a:extLst>
                <a:ext uri="{FF2B5EF4-FFF2-40B4-BE49-F238E27FC236}">
                  <a16:creationId xmlns:a16="http://schemas.microsoft.com/office/drawing/2014/main" id="{190EFB64-A54B-AE00-B6F6-AAB8CB61D20B}"/>
                </a:ext>
              </a:extLst>
            </p:cNvPr>
            <p:cNvCxnSpPr>
              <a:cxnSpLocks/>
              <a:stCxn id="57" idx="2"/>
              <a:endCxn id="68" idx="0"/>
            </p:cNvCxnSpPr>
            <p:nvPr/>
          </p:nvCxnSpPr>
          <p:spPr bwMode="auto">
            <a:xfrm rot="16200000" flipH="1">
              <a:off x="6577897" y="3275269"/>
              <a:ext cx="311914" cy="1214747"/>
            </a:xfrm>
            <a:prstGeom prst="bentConnector3">
              <a:avLst>
                <a:gd name="adj1" fmla="val 50000"/>
              </a:avLst>
            </a:prstGeom>
            <a:noFill/>
            <a:ln w="9525" cap="flat" cmpd="sng" algn="ctr">
              <a:solidFill>
                <a:schemeClr val="tx1"/>
              </a:solidFill>
              <a:prstDash val="solid"/>
              <a:round/>
              <a:headEnd type="none" w="med" len="med"/>
              <a:tailEnd type="triangle"/>
            </a:ln>
            <a:effectLst/>
          </p:spPr>
        </p:cxnSp>
        <p:grpSp>
          <p:nvGrpSpPr>
            <p:cNvPr id="44" name="Group 43">
              <a:extLst>
                <a:ext uri="{FF2B5EF4-FFF2-40B4-BE49-F238E27FC236}">
                  <a16:creationId xmlns:a16="http://schemas.microsoft.com/office/drawing/2014/main" id="{07DB9C3C-74EE-C18A-F8A9-6B99F5817AB0}"/>
                </a:ext>
              </a:extLst>
            </p:cNvPr>
            <p:cNvGrpSpPr/>
            <p:nvPr/>
          </p:nvGrpSpPr>
          <p:grpSpPr>
            <a:xfrm>
              <a:off x="3767919" y="4038600"/>
              <a:ext cx="1737360" cy="1077218"/>
              <a:chOff x="3830724" y="3200400"/>
              <a:chExt cx="1594667" cy="1077218"/>
            </a:xfrm>
          </p:grpSpPr>
          <p:sp>
            <p:nvSpPr>
              <p:cNvPr id="70" name="TextBox 69">
                <a:extLst>
                  <a:ext uri="{FF2B5EF4-FFF2-40B4-BE49-F238E27FC236}">
                    <a16:creationId xmlns:a16="http://schemas.microsoft.com/office/drawing/2014/main" id="{BD3A8EE5-777F-97DE-B372-9715BABD6FAB}"/>
                  </a:ext>
                </a:extLst>
              </p:cNvPr>
              <p:cNvSpPr txBox="1"/>
              <p:nvPr/>
            </p:nvSpPr>
            <p:spPr>
              <a:xfrm>
                <a:off x="3830724" y="3200400"/>
                <a:ext cx="1594667" cy="1077218"/>
              </a:xfrm>
              <a:prstGeom prst="rect">
                <a:avLst/>
              </a:prstGeom>
              <a:noFill/>
              <a:ln>
                <a:solidFill>
                  <a:schemeClr val="tx1"/>
                </a:solidFill>
              </a:ln>
            </p:spPr>
            <p:txBody>
              <a:bodyPr wrap="none" rtlCol="0">
                <a:spAutoFit/>
              </a:bodyPr>
              <a:lstStyle>
                <a:defPPr>
                  <a:defRPr lang="en-US"/>
                </a:defPPr>
              </a:lstStyle>
              <a:p>
                <a:pPr algn="l"/>
                <a:r>
                  <a:rPr lang="en-US" sz="1600" dirty="0"/>
                  <a:t> AssignmentStmt</a:t>
                </a:r>
              </a:p>
              <a:p>
                <a:pPr algn="l"/>
                <a:r>
                  <a:rPr lang="en-US" sz="1600" dirty="0"/>
                  <a:t>      variable  </a:t>
                </a:r>
              </a:p>
              <a:p>
                <a:pPr algn="l"/>
                <a:r>
                  <a:rPr lang="en-US" sz="1600" dirty="0"/>
                  <a:t>expression  </a:t>
                </a:r>
              </a:p>
              <a:p>
                <a:pPr algn="l"/>
                <a:r>
                  <a:rPr lang="en-US" sz="1600" dirty="0"/>
                  <a:t>position : (3, 6)</a:t>
                </a:r>
              </a:p>
            </p:txBody>
          </p:sp>
          <p:sp>
            <p:nvSpPr>
              <p:cNvPr id="71" name="Oval 70">
                <a:extLst>
                  <a:ext uri="{FF2B5EF4-FFF2-40B4-BE49-F238E27FC236}">
                    <a16:creationId xmlns:a16="http://schemas.microsoft.com/office/drawing/2014/main" id="{0C846E69-4E78-09ED-CF87-AA1BB6CB9B01}"/>
                  </a:ext>
                </a:extLst>
              </p:cNvPr>
              <p:cNvSpPr/>
              <p:nvPr/>
            </p:nvSpPr>
            <p:spPr bwMode="auto">
              <a:xfrm>
                <a:off x="4019083" y="3581339"/>
                <a:ext cx="85989" cy="8598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72" name="Oval 71">
                <a:extLst>
                  <a:ext uri="{FF2B5EF4-FFF2-40B4-BE49-F238E27FC236}">
                    <a16:creationId xmlns:a16="http://schemas.microsoft.com/office/drawing/2014/main" id="{4D49059E-C640-838A-5442-9D3A583FB987}"/>
                  </a:ext>
                </a:extLst>
              </p:cNvPr>
              <p:cNvSpPr/>
              <p:nvPr/>
            </p:nvSpPr>
            <p:spPr bwMode="auto">
              <a:xfrm>
                <a:off x="5048656" y="3819728"/>
                <a:ext cx="85989" cy="8598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grpSp>
        <p:grpSp>
          <p:nvGrpSpPr>
            <p:cNvPr id="45" name="Group 44">
              <a:extLst>
                <a:ext uri="{FF2B5EF4-FFF2-40B4-BE49-F238E27FC236}">
                  <a16:creationId xmlns:a16="http://schemas.microsoft.com/office/drawing/2014/main" id="{0A2E124F-EA64-188D-3923-907A9A13C51C}"/>
                </a:ext>
              </a:extLst>
            </p:cNvPr>
            <p:cNvGrpSpPr/>
            <p:nvPr/>
          </p:nvGrpSpPr>
          <p:grpSpPr>
            <a:xfrm>
              <a:off x="6609297" y="4038600"/>
              <a:ext cx="1463862" cy="584775"/>
              <a:chOff x="6672101" y="3200400"/>
              <a:chExt cx="1463862" cy="584775"/>
            </a:xfrm>
          </p:grpSpPr>
          <p:sp>
            <p:nvSpPr>
              <p:cNvPr id="68" name="TextBox 67">
                <a:extLst>
                  <a:ext uri="{FF2B5EF4-FFF2-40B4-BE49-F238E27FC236}">
                    <a16:creationId xmlns:a16="http://schemas.microsoft.com/office/drawing/2014/main" id="{B61BC937-C329-1B9A-2C67-5C0CF473CB2C}"/>
                  </a:ext>
                </a:extLst>
              </p:cNvPr>
              <p:cNvSpPr txBox="1"/>
              <p:nvPr/>
            </p:nvSpPr>
            <p:spPr>
              <a:xfrm>
                <a:off x="6672101" y="3200400"/>
                <a:ext cx="1463862" cy="584775"/>
              </a:xfrm>
              <a:prstGeom prst="rect">
                <a:avLst/>
              </a:prstGeom>
              <a:noFill/>
              <a:ln>
                <a:solidFill>
                  <a:schemeClr val="tx1"/>
                </a:solidFill>
              </a:ln>
            </p:spPr>
            <p:txBody>
              <a:bodyPr wrap="none" rtlCol="0">
                <a:spAutoFit/>
              </a:bodyPr>
              <a:lstStyle>
                <a:defPPr>
                  <a:defRPr lang="en-US"/>
                </a:defPPr>
              </a:lstStyle>
              <a:p>
                <a:pPr algn="l"/>
                <a:r>
                  <a:rPr lang="en-US" sz="1600" dirty="0"/>
                  <a:t>  </a:t>
                </a:r>
                <a:r>
                  <a:rPr lang="en-US" sz="1600" dirty="0" err="1"/>
                  <a:t>OutputStmt</a:t>
                </a:r>
                <a:endParaRPr lang="en-US" sz="1600" dirty="0"/>
              </a:p>
              <a:p>
                <a:pPr algn="l"/>
                <a:r>
                  <a:rPr lang="en-US" sz="1600" dirty="0"/>
                  <a:t>expression     </a:t>
                </a:r>
              </a:p>
            </p:txBody>
          </p:sp>
          <p:sp>
            <p:nvSpPr>
              <p:cNvPr id="69" name="Oval 68">
                <a:extLst>
                  <a:ext uri="{FF2B5EF4-FFF2-40B4-BE49-F238E27FC236}">
                    <a16:creationId xmlns:a16="http://schemas.microsoft.com/office/drawing/2014/main" id="{F9FF2055-26B4-F4DC-8476-3B524F583BBB}"/>
                  </a:ext>
                </a:extLst>
              </p:cNvPr>
              <p:cNvSpPr/>
              <p:nvPr/>
            </p:nvSpPr>
            <p:spPr bwMode="auto">
              <a:xfrm>
                <a:off x="7814811" y="3591067"/>
                <a:ext cx="85989" cy="8598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grpSp>
        <p:grpSp>
          <p:nvGrpSpPr>
            <p:cNvPr id="46" name="Group 45">
              <a:extLst>
                <a:ext uri="{FF2B5EF4-FFF2-40B4-BE49-F238E27FC236}">
                  <a16:creationId xmlns:a16="http://schemas.microsoft.com/office/drawing/2014/main" id="{1437F269-4451-3664-5E63-70820750BAC0}"/>
                </a:ext>
              </a:extLst>
            </p:cNvPr>
            <p:cNvGrpSpPr/>
            <p:nvPr/>
          </p:nvGrpSpPr>
          <p:grpSpPr>
            <a:xfrm>
              <a:off x="6970296" y="5486400"/>
              <a:ext cx="1645920" cy="830997"/>
              <a:chOff x="7120434" y="4911022"/>
              <a:chExt cx="1645920" cy="830997"/>
            </a:xfrm>
          </p:grpSpPr>
          <p:sp>
            <p:nvSpPr>
              <p:cNvPr id="66" name="TextBox 65">
                <a:extLst>
                  <a:ext uri="{FF2B5EF4-FFF2-40B4-BE49-F238E27FC236}">
                    <a16:creationId xmlns:a16="http://schemas.microsoft.com/office/drawing/2014/main" id="{2C5C29CF-6F69-4D24-DD89-36D2A784D579}"/>
                  </a:ext>
                </a:extLst>
              </p:cNvPr>
              <p:cNvSpPr txBox="1"/>
              <p:nvPr/>
            </p:nvSpPr>
            <p:spPr>
              <a:xfrm>
                <a:off x="7120434" y="4911022"/>
                <a:ext cx="1645920" cy="830997"/>
              </a:xfrm>
              <a:prstGeom prst="rect">
                <a:avLst/>
              </a:prstGeom>
              <a:noFill/>
              <a:ln>
                <a:solidFill>
                  <a:schemeClr val="tx1"/>
                </a:solidFill>
              </a:ln>
            </p:spPr>
            <p:txBody>
              <a:bodyPr wrap="none" rtlCol="0">
                <a:spAutoFit/>
              </a:bodyPr>
              <a:lstStyle>
                <a:defPPr>
                  <a:defRPr lang="en-US"/>
                </a:defPPr>
              </a:lstStyle>
              <a:p>
                <a:pPr algn="l"/>
                <a:r>
                  <a:rPr lang="en-US" sz="1600" dirty="0"/>
                  <a:t>   </a:t>
                </a:r>
                <a:r>
                  <a:rPr lang="en-US" sz="1600" dirty="0" err="1"/>
                  <a:t>VariableExpr</a:t>
                </a:r>
                <a:endParaRPr lang="en-US" sz="1600" dirty="0"/>
              </a:p>
              <a:p>
                <a:pPr algn="l"/>
                <a:r>
                  <a:rPr lang="en-US" sz="1600" dirty="0"/>
                  <a:t>decl  </a:t>
                </a:r>
              </a:p>
              <a:p>
                <a:pPr algn="l"/>
                <a:r>
                  <a:rPr lang="en-US" sz="1600" dirty="0"/>
                  <a:t>position : (4, 12)</a:t>
                </a:r>
              </a:p>
            </p:txBody>
          </p:sp>
          <p:sp>
            <p:nvSpPr>
              <p:cNvPr id="67" name="Oval 66">
                <a:extLst>
                  <a:ext uri="{FF2B5EF4-FFF2-40B4-BE49-F238E27FC236}">
                    <a16:creationId xmlns:a16="http://schemas.microsoft.com/office/drawing/2014/main" id="{98BF5D9B-1336-8E49-F4F0-4514FD5CE2D1}"/>
                  </a:ext>
                </a:extLst>
              </p:cNvPr>
              <p:cNvSpPr/>
              <p:nvPr/>
            </p:nvSpPr>
            <p:spPr bwMode="auto">
              <a:xfrm>
                <a:off x="7696200" y="5293029"/>
                <a:ext cx="85989" cy="8598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grpSp>
        <p:cxnSp>
          <p:nvCxnSpPr>
            <p:cNvPr id="50" name="Elbow Connector 26">
              <a:extLst>
                <a:ext uri="{FF2B5EF4-FFF2-40B4-BE49-F238E27FC236}">
                  <a16:creationId xmlns:a16="http://schemas.microsoft.com/office/drawing/2014/main" id="{2505A9B5-7507-4A99-15DB-7ED1E566EB1A}"/>
                </a:ext>
              </a:extLst>
            </p:cNvPr>
            <p:cNvCxnSpPr>
              <a:cxnSpLocks/>
              <a:stCxn id="71" idx="2"/>
              <a:endCxn id="64" idx="0"/>
            </p:cNvCxnSpPr>
            <p:nvPr/>
          </p:nvCxnSpPr>
          <p:spPr bwMode="auto">
            <a:xfrm rot="10800000" flipV="1">
              <a:off x="3533837" y="4462534"/>
              <a:ext cx="439297" cy="1023866"/>
            </a:xfrm>
            <a:prstGeom prst="bentConnector2">
              <a:avLst/>
            </a:prstGeom>
            <a:noFill/>
            <a:ln w="9525" cap="flat" cmpd="sng" algn="ctr">
              <a:solidFill>
                <a:schemeClr val="tx1"/>
              </a:solidFill>
              <a:prstDash val="solid"/>
              <a:round/>
              <a:headEnd type="none" w="med" len="med"/>
              <a:tailEnd type="triangle"/>
            </a:ln>
            <a:effectLst/>
          </p:spPr>
        </p:cxnSp>
        <p:cxnSp>
          <p:nvCxnSpPr>
            <p:cNvPr id="51" name="Elbow Connector 28">
              <a:extLst>
                <a:ext uri="{FF2B5EF4-FFF2-40B4-BE49-F238E27FC236}">
                  <a16:creationId xmlns:a16="http://schemas.microsoft.com/office/drawing/2014/main" id="{56E4F54C-A544-D2C0-1BB5-36CB4A46C810}"/>
                </a:ext>
              </a:extLst>
            </p:cNvPr>
            <p:cNvCxnSpPr>
              <a:stCxn id="72" idx="6"/>
              <a:endCxn id="37" idx="0"/>
            </p:cNvCxnSpPr>
            <p:nvPr/>
          </p:nvCxnSpPr>
          <p:spPr bwMode="auto">
            <a:xfrm>
              <a:off x="5188516" y="4700923"/>
              <a:ext cx="663841" cy="785477"/>
            </a:xfrm>
            <a:prstGeom prst="bentConnector2">
              <a:avLst/>
            </a:prstGeom>
            <a:noFill/>
            <a:ln w="9525" cap="flat" cmpd="sng" algn="ctr">
              <a:solidFill>
                <a:schemeClr val="tx1"/>
              </a:solidFill>
              <a:prstDash val="solid"/>
              <a:round/>
              <a:headEnd type="none" w="med" len="med"/>
              <a:tailEnd type="triangle"/>
            </a:ln>
            <a:effectLst/>
          </p:spPr>
        </p:cxnSp>
        <p:grpSp>
          <p:nvGrpSpPr>
            <p:cNvPr id="52" name="Group 51">
              <a:extLst>
                <a:ext uri="{FF2B5EF4-FFF2-40B4-BE49-F238E27FC236}">
                  <a16:creationId xmlns:a16="http://schemas.microsoft.com/office/drawing/2014/main" id="{ADFDD6ED-9C59-7476-ED17-685A5B1846FB}"/>
                </a:ext>
              </a:extLst>
            </p:cNvPr>
            <p:cNvGrpSpPr/>
            <p:nvPr/>
          </p:nvGrpSpPr>
          <p:grpSpPr>
            <a:xfrm>
              <a:off x="2756596" y="5486400"/>
              <a:ext cx="1554480" cy="830997"/>
              <a:chOff x="2819400" y="4911022"/>
              <a:chExt cx="1554480" cy="830997"/>
            </a:xfrm>
          </p:grpSpPr>
          <p:sp>
            <p:nvSpPr>
              <p:cNvPr id="64" name="TextBox 63">
                <a:extLst>
                  <a:ext uri="{FF2B5EF4-FFF2-40B4-BE49-F238E27FC236}">
                    <a16:creationId xmlns:a16="http://schemas.microsoft.com/office/drawing/2014/main" id="{B93D2770-3618-D33F-E372-C64F2E662CB6}"/>
                  </a:ext>
                </a:extLst>
              </p:cNvPr>
              <p:cNvSpPr txBox="1"/>
              <p:nvPr/>
            </p:nvSpPr>
            <p:spPr>
              <a:xfrm>
                <a:off x="2819400" y="4911022"/>
                <a:ext cx="1554480" cy="830997"/>
              </a:xfrm>
              <a:prstGeom prst="rect">
                <a:avLst/>
              </a:prstGeom>
              <a:noFill/>
              <a:ln>
                <a:solidFill>
                  <a:schemeClr val="tx1"/>
                </a:solidFill>
              </a:ln>
            </p:spPr>
            <p:txBody>
              <a:bodyPr wrap="none" rtlCol="0">
                <a:spAutoFit/>
              </a:bodyPr>
              <a:lstStyle>
                <a:defPPr>
                  <a:defRPr lang="en-US"/>
                </a:defPPr>
              </a:lstStyle>
              <a:p>
                <a:pPr algn="l"/>
                <a:r>
                  <a:rPr lang="en-US" sz="1600" dirty="0"/>
                  <a:t>      Variable</a:t>
                </a:r>
              </a:p>
              <a:p>
                <a:pPr algn="l"/>
                <a:r>
                  <a:rPr lang="en-US" sz="1600" dirty="0"/>
                  <a:t>     decl </a:t>
                </a:r>
              </a:p>
              <a:p>
                <a:pPr algn="l"/>
                <a:r>
                  <a:rPr lang="en-US" sz="1600" dirty="0"/>
                  <a:t>position : (3, 4)</a:t>
                </a:r>
              </a:p>
            </p:txBody>
          </p:sp>
          <p:sp>
            <p:nvSpPr>
              <p:cNvPr id="65" name="Oval 64">
                <a:extLst>
                  <a:ext uri="{FF2B5EF4-FFF2-40B4-BE49-F238E27FC236}">
                    <a16:creationId xmlns:a16="http://schemas.microsoft.com/office/drawing/2014/main" id="{40510D1F-6B7B-EE6B-2C45-58CCEFDBA049}"/>
                  </a:ext>
                </a:extLst>
              </p:cNvPr>
              <p:cNvSpPr/>
              <p:nvPr/>
            </p:nvSpPr>
            <p:spPr bwMode="auto">
              <a:xfrm>
                <a:off x="2964922" y="5293029"/>
                <a:ext cx="85989" cy="8598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grpSp>
        <p:cxnSp>
          <p:nvCxnSpPr>
            <p:cNvPr id="53" name="Elbow Connector 35">
              <a:extLst>
                <a:ext uri="{FF2B5EF4-FFF2-40B4-BE49-F238E27FC236}">
                  <a16:creationId xmlns:a16="http://schemas.microsoft.com/office/drawing/2014/main" id="{30264C41-3C7E-3A2E-2054-492FCD1A46CB}"/>
                </a:ext>
              </a:extLst>
            </p:cNvPr>
            <p:cNvCxnSpPr>
              <a:cxnSpLocks/>
              <a:stCxn id="69" idx="4"/>
              <a:endCxn id="66" idx="0"/>
            </p:cNvCxnSpPr>
            <p:nvPr/>
          </p:nvCxnSpPr>
          <p:spPr bwMode="auto">
            <a:xfrm flipH="1">
              <a:off x="7793256" y="4515256"/>
              <a:ext cx="1746" cy="971144"/>
            </a:xfrm>
            <a:prstGeom prst="straightConnector1">
              <a:avLst/>
            </a:prstGeom>
            <a:noFill/>
            <a:ln w="9525" cap="flat" cmpd="sng" algn="ctr">
              <a:solidFill>
                <a:schemeClr val="tx1"/>
              </a:solidFill>
              <a:prstDash val="solid"/>
              <a:round/>
              <a:headEnd type="none" w="med" len="med"/>
              <a:tailEnd type="triangle"/>
            </a:ln>
            <a:effectLst/>
          </p:spPr>
        </p:cxnSp>
        <p:cxnSp>
          <p:nvCxnSpPr>
            <p:cNvPr id="54" name="Elbow Connector 38">
              <a:extLst>
                <a:ext uri="{FF2B5EF4-FFF2-40B4-BE49-F238E27FC236}">
                  <a16:creationId xmlns:a16="http://schemas.microsoft.com/office/drawing/2014/main" id="{D5DA15CE-F110-94C8-A837-C98D25D1FAEF}"/>
                </a:ext>
              </a:extLst>
            </p:cNvPr>
            <p:cNvCxnSpPr>
              <a:cxnSpLocks/>
              <a:stCxn id="67" idx="6"/>
              <a:endCxn id="35" idx="2"/>
            </p:cNvCxnSpPr>
            <p:nvPr/>
          </p:nvCxnSpPr>
          <p:spPr bwMode="auto">
            <a:xfrm flipH="1" flipV="1">
              <a:off x="1566696" y="4679638"/>
              <a:ext cx="6065355" cy="1231764"/>
            </a:xfrm>
            <a:prstGeom prst="bentConnector4">
              <a:avLst>
                <a:gd name="adj1" fmla="val -3769"/>
                <a:gd name="adj2" fmla="val 51745"/>
              </a:avLst>
            </a:prstGeom>
            <a:noFill/>
            <a:ln w="9525" cap="flat" cmpd="sng" algn="ctr">
              <a:solidFill>
                <a:schemeClr val="tx1"/>
              </a:solidFill>
              <a:prstDash val="dash"/>
              <a:round/>
              <a:headEnd type="none" w="med" len="med"/>
              <a:tailEnd type="triangle"/>
            </a:ln>
            <a:effectLst/>
          </p:spPr>
        </p:cxnSp>
        <p:cxnSp>
          <p:nvCxnSpPr>
            <p:cNvPr id="55" name="Elbow Connector 40">
              <a:extLst>
                <a:ext uri="{FF2B5EF4-FFF2-40B4-BE49-F238E27FC236}">
                  <a16:creationId xmlns:a16="http://schemas.microsoft.com/office/drawing/2014/main" id="{0D69B646-5948-DF28-A771-A3E797A08279}"/>
                </a:ext>
              </a:extLst>
            </p:cNvPr>
            <p:cNvCxnSpPr>
              <a:stCxn id="65" idx="2"/>
              <a:endCxn id="35" idx="2"/>
            </p:cNvCxnSpPr>
            <p:nvPr/>
          </p:nvCxnSpPr>
          <p:spPr bwMode="auto">
            <a:xfrm rot="10800000">
              <a:off x="1566696" y="4679638"/>
              <a:ext cx="1335422" cy="1231764"/>
            </a:xfrm>
            <a:prstGeom prst="bentConnector2">
              <a:avLst/>
            </a:prstGeom>
            <a:noFill/>
            <a:ln w="9525" cap="flat" cmpd="sng" algn="ctr">
              <a:solidFill>
                <a:schemeClr val="tx1"/>
              </a:solidFill>
              <a:prstDash val="dash"/>
              <a:round/>
              <a:headEnd type="none" w="med" len="med"/>
              <a:tailEnd type="triangle"/>
            </a:ln>
            <a:effectLst/>
          </p:spPr>
        </p:cxnSp>
        <p:sp>
          <p:nvSpPr>
            <p:cNvPr id="56" name="TextBox 55">
              <a:extLst>
                <a:ext uri="{FF2B5EF4-FFF2-40B4-BE49-F238E27FC236}">
                  <a16:creationId xmlns:a16="http://schemas.microsoft.com/office/drawing/2014/main" id="{67E5158D-7081-3EE3-9EA6-0B8066D04C86}"/>
                </a:ext>
              </a:extLst>
            </p:cNvPr>
            <p:cNvSpPr txBox="1"/>
            <p:nvPr/>
          </p:nvSpPr>
          <p:spPr>
            <a:xfrm>
              <a:off x="1020712" y="1981200"/>
              <a:ext cx="1091966" cy="338554"/>
            </a:xfrm>
            <a:prstGeom prst="rect">
              <a:avLst/>
            </a:prstGeom>
            <a:noFill/>
            <a:ln>
              <a:solidFill>
                <a:schemeClr val="tx1"/>
              </a:solidFill>
            </a:ln>
          </p:spPr>
          <p:txBody>
            <a:bodyPr wrap="none" rtlCol="0">
              <a:spAutoFit/>
            </a:bodyPr>
            <a:lstStyle>
              <a:defPPr>
                <a:defRPr lang="en-US"/>
              </a:defPPr>
            </a:lstStyle>
            <a:p>
              <a:pPr algn="ctr"/>
              <a:r>
                <a:rPr lang="en-US" sz="1600" dirty="0" err="1"/>
                <a:t>InitialDecls</a:t>
              </a:r>
              <a:endParaRPr lang="en-US" sz="1600" dirty="0"/>
            </a:p>
          </p:txBody>
        </p:sp>
        <p:sp>
          <p:nvSpPr>
            <p:cNvPr id="57" name="TextBox 56">
              <a:extLst>
                <a:ext uri="{FF2B5EF4-FFF2-40B4-BE49-F238E27FC236}">
                  <a16:creationId xmlns:a16="http://schemas.microsoft.com/office/drawing/2014/main" id="{A710BA51-DAB2-91C2-9400-B62ACC5F8379}"/>
                </a:ext>
              </a:extLst>
            </p:cNvPr>
            <p:cNvSpPr txBox="1"/>
            <p:nvPr/>
          </p:nvSpPr>
          <p:spPr>
            <a:xfrm>
              <a:off x="5560717" y="3388132"/>
              <a:ext cx="1131527" cy="338554"/>
            </a:xfrm>
            <a:prstGeom prst="rect">
              <a:avLst/>
            </a:prstGeom>
            <a:noFill/>
            <a:ln>
              <a:solidFill>
                <a:schemeClr val="tx1"/>
              </a:solidFill>
            </a:ln>
          </p:spPr>
          <p:txBody>
            <a:bodyPr wrap="none" rtlCol="0">
              <a:spAutoFit/>
            </a:bodyPr>
            <a:lstStyle>
              <a:defPPr>
                <a:defRPr lang="en-US"/>
              </a:defPPr>
            </a:lstStyle>
            <a:p>
              <a:pPr algn="ctr"/>
              <a:r>
                <a:rPr lang="en-US" sz="1600" dirty="0"/>
                <a:t>Statements</a:t>
              </a:r>
            </a:p>
          </p:txBody>
        </p:sp>
        <p:cxnSp>
          <p:nvCxnSpPr>
            <p:cNvPr id="58" name="Elbow Connector 16">
              <a:extLst>
                <a:ext uri="{FF2B5EF4-FFF2-40B4-BE49-F238E27FC236}">
                  <a16:creationId xmlns:a16="http://schemas.microsoft.com/office/drawing/2014/main" id="{85EF203B-FB21-D975-EE8B-8545B77EEEC3}"/>
                </a:ext>
              </a:extLst>
            </p:cNvPr>
            <p:cNvCxnSpPr>
              <a:cxnSpLocks/>
              <a:stCxn id="56" idx="2"/>
              <a:endCxn id="36" idx="0"/>
            </p:cNvCxnSpPr>
            <p:nvPr/>
          </p:nvCxnSpPr>
          <p:spPr bwMode="auto">
            <a:xfrm>
              <a:off x="1566695" y="2319754"/>
              <a:ext cx="0" cy="472056"/>
            </a:xfrm>
            <a:prstGeom prst="straightConnector1">
              <a:avLst/>
            </a:prstGeom>
            <a:noFill/>
            <a:ln w="9525" cap="flat" cmpd="sng" algn="ctr">
              <a:solidFill>
                <a:schemeClr val="tx1"/>
              </a:solidFill>
              <a:prstDash val="solid"/>
              <a:round/>
              <a:headEnd type="none" w="med" len="med"/>
              <a:tailEnd type="triangle"/>
            </a:ln>
            <a:effectLst/>
          </p:spPr>
        </p:cxnSp>
        <p:cxnSp>
          <p:nvCxnSpPr>
            <p:cNvPr id="59" name="Elbow Connector 16">
              <a:extLst>
                <a:ext uri="{FF2B5EF4-FFF2-40B4-BE49-F238E27FC236}">
                  <a16:creationId xmlns:a16="http://schemas.microsoft.com/office/drawing/2014/main" id="{51137EF7-4A1A-A985-89D6-0DDCCB37A22A}"/>
                </a:ext>
              </a:extLst>
            </p:cNvPr>
            <p:cNvCxnSpPr>
              <a:cxnSpLocks/>
              <a:stCxn id="60" idx="2"/>
              <a:endCxn id="34" idx="0"/>
            </p:cNvCxnSpPr>
            <p:nvPr/>
          </p:nvCxnSpPr>
          <p:spPr bwMode="auto">
            <a:xfrm>
              <a:off x="6126480" y="2319754"/>
              <a:ext cx="0" cy="241802"/>
            </a:xfrm>
            <a:prstGeom prst="straightConnector1">
              <a:avLst/>
            </a:prstGeom>
            <a:noFill/>
            <a:ln w="9525" cap="flat" cmpd="sng" algn="ctr">
              <a:solidFill>
                <a:schemeClr val="tx1"/>
              </a:solidFill>
              <a:prstDash val="solid"/>
              <a:round/>
              <a:headEnd type="none" w="med" len="med"/>
              <a:tailEnd type="triangle"/>
            </a:ln>
            <a:effectLst/>
          </p:spPr>
        </p:cxnSp>
        <p:sp>
          <p:nvSpPr>
            <p:cNvPr id="60" name="TextBox 59">
              <a:extLst>
                <a:ext uri="{FF2B5EF4-FFF2-40B4-BE49-F238E27FC236}">
                  <a16:creationId xmlns:a16="http://schemas.microsoft.com/office/drawing/2014/main" id="{D61ABAAD-0AAD-DD24-971D-21D1CBFAB8F6}"/>
                </a:ext>
              </a:extLst>
            </p:cNvPr>
            <p:cNvSpPr txBox="1"/>
            <p:nvPr/>
          </p:nvSpPr>
          <p:spPr>
            <a:xfrm>
              <a:off x="5257800" y="1981200"/>
              <a:ext cx="1737360" cy="338554"/>
            </a:xfrm>
            <a:prstGeom prst="rect">
              <a:avLst/>
            </a:prstGeom>
            <a:noFill/>
            <a:ln>
              <a:solidFill>
                <a:schemeClr val="tx1"/>
              </a:solidFill>
            </a:ln>
          </p:spPr>
          <p:txBody>
            <a:bodyPr wrap="none" rtlCol="0">
              <a:spAutoFit/>
            </a:bodyPr>
            <a:lstStyle>
              <a:defPPr>
                <a:defRPr lang="en-US"/>
              </a:defPPr>
            </a:lstStyle>
            <a:p>
              <a:pPr algn="ctr"/>
              <a:r>
                <a:rPr lang="en-US" sz="1600" dirty="0" err="1"/>
                <a:t>SubprogramDecls</a:t>
              </a:r>
              <a:endParaRPr lang="en-US" sz="1600" dirty="0"/>
            </a:p>
          </p:txBody>
        </p:sp>
        <p:cxnSp>
          <p:nvCxnSpPr>
            <p:cNvPr id="63" name="Elbow Connector 16">
              <a:extLst>
                <a:ext uri="{FF2B5EF4-FFF2-40B4-BE49-F238E27FC236}">
                  <a16:creationId xmlns:a16="http://schemas.microsoft.com/office/drawing/2014/main" id="{3BCC0B0E-3692-9DE2-E7A5-140798E4726F}"/>
                </a:ext>
              </a:extLst>
            </p:cNvPr>
            <p:cNvCxnSpPr>
              <a:cxnSpLocks/>
              <a:stCxn id="34" idx="2"/>
              <a:endCxn id="57" idx="0"/>
            </p:cNvCxnSpPr>
            <p:nvPr/>
          </p:nvCxnSpPr>
          <p:spPr bwMode="auto">
            <a:xfrm rot="16200000" flipH="1">
              <a:off x="6005580" y="3267230"/>
              <a:ext cx="241801" cy="1"/>
            </a:xfrm>
            <a:prstGeom prst="bentConnector3">
              <a:avLst>
                <a:gd name="adj1" fmla="val 50000"/>
              </a:avLst>
            </a:prstGeom>
            <a:noFill/>
            <a:ln w="9525" cap="flat" cmpd="sng" algn="ctr">
              <a:solidFill>
                <a:schemeClr val="tx1"/>
              </a:solidFill>
              <a:prstDash val="solid"/>
              <a:round/>
              <a:headEnd type="none" w="med" len="med"/>
              <a:tailEnd type="triangle"/>
            </a:ln>
            <a:effectLst/>
          </p:spPr>
        </p:cxnSp>
        <p:sp>
          <p:nvSpPr>
            <p:cNvPr id="36" name="TextBox 35">
              <a:extLst>
                <a:ext uri="{FF2B5EF4-FFF2-40B4-BE49-F238E27FC236}">
                  <a16:creationId xmlns:a16="http://schemas.microsoft.com/office/drawing/2014/main" id="{282320C6-00EC-EE77-3632-8582B2DD2B83}"/>
                </a:ext>
              </a:extLst>
            </p:cNvPr>
            <p:cNvSpPr txBox="1"/>
            <p:nvPr/>
          </p:nvSpPr>
          <p:spPr>
            <a:xfrm>
              <a:off x="1118110" y="2791810"/>
              <a:ext cx="897170" cy="338554"/>
            </a:xfrm>
            <a:prstGeom prst="rect">
              <a:avLst/>
            </a:prstGeom>
            <a:noFill/>
            <a:ln>
              <a:solidFill>
                <a:schemeClr val="tx1"/>
              </a:solidFill>
            </a:ln>
          </p:spPr>
          <p:txBody>
            <a:bodyPr wrap="none" rtlCol="0">
              <a:spAutoFit/>
            </a:bodyPr>
            <a:lstStyle>
              <a:defPPr>
                <a:defRPr lang="en-US"/>
              </a:defPPr>
            </a:lstStyle>
            <a:p>
              <a:pPr algn="ctr"/>
              <a:r>
                <a:rPr lang="en-US" sz="1600" dirty="0"/>
                <a:t>VarDecl</a:t>
              </a:r>
            </a:p>
          </p:txBody>
        </p:sp>
        <p:cxnSp>
          <p:nvCxnSpPr>
            <p:cNvPr id="5" name="Straight Arrow Connector 4">
              <a:extLst>
                <a:ext uri="{FF2B5EF4-FFF2-40B4-BE49-F238E27FC236}">
                  <a16:creationId xmlns:a16="http://schemas.microsoft.com/office/drawing/2014/main" id="{29AD9E0F-A348-CB6F-4EC4-8000B1CCA434}"/>
                </a:ext>
              </a:extLst>
            </p:cNvPr>
            <p:cNvCxnSpPr>
              <a:stCxn id="36" idx="2"/>
              <a:endCxn id="35" idx="0"/>
            </p:cNvCxnSpPr>
            <p:nvPr/>
          </p:nvCxnSpPr>
          <p:spPr bwMode="auto">
            <a:xfrm>
              <a:off x="1566695" y="3130364"/>
              <a:ext cx="1" cy="472056"/>
            </a:xfrm>
            <a:prstGeom prst="straightConnector1">
              <a:avLst/>
            </a:prstGeom>
            <a:noFill/>
            <a:ln w="9525" cap="flat" cmpd="sng" algn="ctr">
              <a:solidFill>
                <a:schemeClr val="tx1"/>
              </a:solidFill>
              <a:prstDash val="solid"/>
              <a:round/>
              <a:headEnd type="none" w="med" len="med"/>
              <a:tailEnd type="triangle"/>
            </a:ln>
            <a:effectLst/>
          </p:spPr>
        </p:cxnSp>
      </p:grpSp>
      <p:sp>
        <p:nvSpPr>
          <p:cNvPr id="3" name="Footer Placeholder 2">
            <a:extLst>
              <a:ext uri="{FF2B5EF4-FFF2-40B4-BE49-F238E27FC236}">
                <a16:creationId xmlns:a16="http://schemas.microsoft.com/office/drawing/2014/main" id="{7B54FDFE-A571-03FB-AD33-A7533E49EC16}"/>
              </a:ext>
            </a:extLst>
          </p:cNvPr>
          <p:cNvSpPr>
            <a:spLocks noGrp="1"/>
          </p:cNvSpPr>
          <p:nvPr>
            <p:ph type="ftr" sz="quarter" idx="10"/>
          </p:nvPr>
        </p:nvSpPr>
        <p:spPr/>
        <p:txBody>
          <a:bodyPr/>
          <a:lstStyle/>
          <a:p>
            <a:pPr>
              <a:defRPr/>
            </a:pPr>
            <a:r>
              <a:rPr lang="en-US"/>
              <a:t>©SoftMoore Consulting</a:t>
            </a:r>
            <a:endParaRPr lang="en-US" dirty="0"/>
          </a:p>
        </p:txBody>
      </p:sp>
      <p:sp>
        <p:nvSpPr>
          <p:cNvPr id="6" name="Slide Number Placeholder 5">
            <a:extLst>
              <a:ext uri="{FF2B5EF4-FFF2-40B4-BE49-F238E27FC236}">
                <a16:creationId xmlns:a16="http://schemas.microsoft.com/office/drawing/2014/main" id="{6623A951-04F8-9C67-97B8-323C18D672F9}"/>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54</a:t>
            </a:fld>
            <a:endParaRPr lang="en-US" dirty="0"/>
          </a:p>
        </p:txBody>
      </p:sp>
    </p:spTree>
    <p:extLst>
      <p:ext uri="{BB962C8B-B14F-4D97-AF65-F5344CB8AC3E}">
        <p14:creationId xmlns:p14="http://schemas.microsoft.com/office/powerpoint/2010/main" val="31795817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Determining Types of Expressions</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Since CPRL is statically typed, it is possible to determine the type of every expression at compile time, and AST class </a:t>
            </a:r>
            <a:r>
              <a:rPr lang="en-US" dirty="0">
                <a:latin typeface="Consolas" panose="020B0609020204030204" pitchFamily="49" charset="0"/>
              </a:rPr>
              <a:t>Expression</a:t>
            </a:r>
            <a:r>
              <a:rPr lang="en-US" dirty="0"/>
              <a:t> has a property named “</a:t>
            </a:r>
            <a:r>
              <a:rPr lang="en-US" dirty="0">
                <a:latin typeface="Consolas" panose="020B0609020204030204" pitchFamily="49" charset="0"/>
              </a:rPr>
              <a:t>type</a:t>
            </a:r>
            <a:r>
              <a:rPr lang="en-US" dirty="0"/>
              <a:t>” that is inherited by all expression subclasses.</a:t>
            </a:r>
          </a:p>
          <a:p>
            <a:r>
              <a:rPr lang="en-US" dirty="0"/>
              <a:t>Where within the compiler should type determination take place?  In general, we will determine the type of an expression in the constructor or an initializer block for the expression’s AST class when possible.</a:t>
            </a:r>
          </a:p>
          <a:p>
            <a:r>
              <a:rPr lang="en-US" dirty="0"/>
              <a:t>For composite types (e.g., arrays or records), we need to do additional work in method </a:t>
            </a:r>
            <a:r>
              <a:rPr lang="en-US" dirty="0">
                <a:latin typeface="Consolas" panose="020B0609020204030204" pitchFamily="49" charset="0"/>
              </a:rPr>
              <a:t>checkConstraints()</a:t>
            </a:r>
            <a:r>
              <a:rPr lang="en-US" dirty="0"/>
              <a:t>.</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55</a:t>
            </a:fld>
            <a:endParaRPr lang="en-US" dirty="0"/>
          </a:p>
        </p:txBody>
      </p:sp>
    </p:spTree>
    <p:extLst>
      <p:ext uri="{BB962C8B-B14F-4D97-AF65-F5344CB8AC3E}">
        <p14:creationId xmlns:p14="http://schemas.microsoft.com/office/powerpoint/2010/main" val="225010089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err="1">
                <a:latin typeface="Consolas" panose="020B0609020204030204" pitchFamily="49" charset="0"/>
              </a:rPr>
              <a:t>RelationalExpr</a:t>
            </a:r>
            <a:endParaRPr lang="en-US" dirty="0">
              <a:latin typeface="Consolas" panose="020B0609020204030204" pitchFamily="49" charset="0"/>
            </a:endParaRP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A relational expression is a binary expression where the operator is a relational operator such as “</a:t>
            </a:r>
            <a:r>
              <a:rPr lang="en-US" dirty="0">
                <a:latin typeface="Consolas" panose="020B0609020204030204" pitchFamily="49" charset="0"/>
              </a:rPr>
              <a:t>&lt;=</a:t>
            </a:r>
            <a:r>
              <a:rPr lang="en-US" dirty="0"/>
              <a:t>” or “&gt;”.</a:t>
            </a:r>
          </a:p>
          <a:p>
            <a:r>
              <a:rPr lang="en-US" dirty="0"/>
              <a:t>Regardless of the types of the two operands, a relational expression always has type </a:t>
            </a:r>
            <a:r>
              <a:rPr lang="en-US" dirty="0">
                <a:latin typeface="Consolas" panose="020B0609020204030204" pitchFamily="49" charset="0"/>
              </a:rPr>
              <a:t>Boolean</a:t>
            </a:r>
            <a:r>
              <a:rPr lang="en-US" dirty="0"/>
              <a:t>.</a:t>
            </a:r>
          </a:p>
          <a:p>
            <a:r>
              <a:rPr lang="en-US" dirty="0"/>
              <a:t>Initializer block in </a:t>
            </a:r>
            <a:r>
              <a:rPr lang="en-US" dirty="0" err="1">
                <a:latin typeface="Consolas" panose="020B0609020204030204" pitchFamily="49" charset="0"/>
              </a:rPr>
              <a:t>RelationalExpr</a:t>
            </a:r>
            <a:endParaRPr lang="en-US" dirty="0">
              <a:latin typeface="Consolas" panose="020B0609020204030204" pitchFamily="49" charset="0"/>
            </a:endParaRPr>
          </a:p>
          <a:p>
            <a:pPr marL="457200" lvl="1" indent="0">
              <a:buNone/>
            </a:pPr>
            <a:r>
              <a:rPr lang="en-US" sz="1800" dirty="0" err="1">
                <a:latin typeface="Consolas" panose="020B0609020204030204" pitchFamily="49" charset="0"/>
              </a:rPr>
              <a:t>init</a:t>
            </a:r>
            <a:endParaRPr lang="en-US" sz="1800" dirty="0">
              <a:latin typeface="Consolas" panose="020B0609020204030204" pitchFamily="49" charset="0"/>
            </a:endParaRP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a:t>
            </a:r>
            <a:r>
              <a:rPr lang="en-US" sz="1800" b="1" dirty="0">
                <a:latin typeface="Consolas" panose="020B0609020204030204" pitchFamily="49" charset="0"/>
              </a:rPr>
              <a:t>type = </a:t>
            </a:r>
            <a:r>
              <a:rPr lang="en-US" sz="1800" b="1" dirty="0" err="1">
                <a:latin typeface="Consolas" panose="020B0609020204030204" pitchFamily="49" charset="0"/>
              </a:rPr>
              <a:t>Type.Boolean</a:t>
            </a:r>
            <a:endParaRPr lang="en-US" sz="1800" b="1" dirty="0">
              <a:latin typeface="Consolas" panose="020B0609020204030204" pitchFamily="49" charset="0"/>
            </a:endParaRPr>
          </a:p>
          <a:p>
            <a:pPr marL="457200" lvl="1" indent="0">
              <a:spcBef>
                <a:spcPts val="200"/>
              </a:spcBef>
              <a:buNone/>
            </a:pPr>
            <a:r>
              <a:rPr lang="en-US" sz="1800" dirty="0">
                <a:latin typeface="Consolas" panose="020B0609020204030204" pitchFamily="49" charset="0"/>
              </a:rPr>
              <a:t>  }</a:t>
            </a:r>
          </a:p>
          <a:p>
            <a:endParaRPr lang="en-US" dirty="0"/>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56</a:t>
            </a:fld>
            <a:endParaRPr lang="en-US" dirty="0"/>
          </a:p>
        </p:txBody>
      </p:sp>
    </p:spTree>
    <p:extLst>
      <p:ext uri="{BB962C8B-B14F-4D97-AF65-F5344CB8AC3E}">
        <p14:creationId xmlns:p14="http://schemas.microsoft.com/office/powerpoint/2010/main" val="271479920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err="1">
                <a:latin typeface="Consolas" panose="020B0609020204030204" pitchFamily="49" charset="0"/>
              </a:rPr>
              <a:t>AddingExpr</a:t>
            </a:r>
            <a:endParaRPr lang="en-US" dirty="0">
              <a:latin typeface="Consolas" panose="020B0609020204030204" pitchFamily="49" charset="0"/>
            </a:endParaRP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For most “real” programming languages, determining the type of an adding expression can be somewhat complicated.</a:t>
            </a:r>
          </a:p>
          <a:p>
            <a:pPr lvl="1"/>
            <a:r>
              <a:rPr lang="en-US" dirty="0"/>
              <a:t>C and Java have multiple numeric types with rules about automatic conversions (coercions) when an operator has different operand types.</a:t>
            </a:r>
          </a:p>
          <a:p>
            <a:r>
              <a:rPr lang="en-US" dirty="0"/>
              <a:t>In CPRL, an adding expression always has type Integer.  (Similarly for a multiplying expression in CPRL.)</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57</a:t>
            </a:fld>
            <a:endParaRPr lang="en-US" dirty="0"/>
          </a:p>
        </p:txBody>
      </p:sp>
    </p:spTree>
    <p:extLst>
      <p:ext uri="{BB962C8B-B14F-4D97-AF65-F5344CB8AC3E}">
        <p14:creationId xmlns:p14="http://schemas.microsoft.com/office/powerpoint/2010/main" val="193024442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err="1">
                <a:latin typeface="Consolas" panose="020B0609020204030204" pitchFamily="49" charset="0"/>
              </a:rPr>
              <a:t>AddingExpr</a:t>
            </a:r>
            <a:br>
              <a:rPr lang="en-US" dirty="0">
                <a:latin typeface="Consolas" panose="020B0609020204030204" pitchFamily="49" charset="0"/>
              </a:rPr>
            </a:br>
            <a:r>
              <a:rPr lang="en-US" sz="2400" dirty="0"/>
              <a:t>(continued)</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Initializer block for </a:t>
            </a:r>
            <a:r>
              <a:rPr lang="en-US" dirty="0" err="1">
                <a:latin typeface="Consolas" panose="020B0609020204030204" pitchFamily="49" charset="0"/>
              </a:rPr>
              <a:t>AddingExpr</a:t>
            </a:r>
            <a:endParaRPr lang="en-US" dirty="0">
              <a:latin typeface="Consolas" panose="020B0609020204030204" pitchFamily="49" charset="0"/>
            </a:endParaRPr>
          </a:p>
          <a:p>
            <a:pPr marL="457200" lvl="1" indent="0">
              <a:spcBef>
                <a:spcPts val="400"/>
              </a:spcBef>
              <a:buNone/>
            </a:pPr>
            <a:r>
              <a:rPr lang="en-US" sz="1800" dirty="0" err="1">
                <a:latin typeface="Consolas" panose="020B0609020204030204" pitchFamily="49" charset="0"/>
              </a:rPr>
              <a:t>init</a:t>
            </a:r>
            <a:endParaRPr lang="en-US" sz="1800" dirty="0">
              <a:latin typeface="Consolas" panose="020B0609020204030204" pitchFamily="49" charset="0"/>
            </a:endParaRP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a:t>
            </a:r>
            <a:r>
              <a:rPr lang="en-US" sz="1800" b="1" dirty="0">
                <a:latin typeface="Consolas" panose="020B0609020204030204" pitchFamily="49" charset="0"/>
              </a:rPr>
              <a:t>type = </a:t>
            </a:r>
            <a:r>
              <a:rPr lang="en-US" sz="1800" b="1" dirty="0" err="1">
                <a:latin typeface="Consolas" panose="020B0609020204030204" pitchFamily="49" charset="0"/>
              </a:rPr>
              <a:t>Type.Integer</a:t>
            </a:r>
            <a:endParaRPr lang="en-US" sz="1800" b="1" dirty="0">
              <a:latin typeface="Consolas" panose="020B0609020204030204" pitchFamily="49" charset="0"/>
            </a:endParaRPr>
          </a:p>
          <a:p>
            <a:pPr marL="457200" lvl="1" indent="0">
              <a:spcBef>
                <a:spcPts val="200"/>
              </a:spcBef>
              <a:buNone/>
            </a:pPr>
            <a:r>
              <a:rPr lang="en-US" sz="1800" dirty="0">
                <a:latin typeface="Consolas" panose="020B0609020204030204" pitchFamily="49" charset="0"/>
              </a:rPr>
              <a:t>  }</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58</a:t>
            </a:fld>
            <a:endParaRPr lang="en-US" dirty="0"/>
          </a:p>
        </p:txBody>
      </p:sp>
    </p:spTree>
    <p:extLst>
      <p:ext uri="{BB962C8B-B14F-4D97-AF65-F5344CB8AC3E}">
        <p14:creationId xmlns:p14="http://schemas.microsoft.com/office/powerpoint/2010/main" val="258723773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a:latin typeface="Consolas" panose="020B0609020204030204" pitchFamily="49" charset="0"/>
              </a:rPr>
              <a:t>Variable</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The type for a variable (and therefore also for a variable expression) is initialized to the type specified in the variable’s declaration.</a:t>
            </a:r>
          </a:p>
          <a:p>
            <a:r>
              <a:rPr lang="en-US" dirty="0"/>
              <a:t>Constructor for </a:t>
            </a:r>
            <a:r>
              <a:rPr lang="en-US" dirty="0">
                <a:latin typeface="Consolas" panose="020B0609020204030204" pitchFamily="49" charset="0"/>
              </a:rPr>
              <a:t>Variable</a:t>
            </a:r>
            <a:endParaRPr lang="en-US" sz="1800" dirty="0">
              <a:latin typeface="Consolas" panose="020B0609020204030204" pitchFamily="49" charset="0"/>
            </a:endParaRPr>
          </a:p>
          <a:p>
            <a:pPr marL="457200" lvl="1" indent="0">
              <a:spcBef>
                <a:spcPts val="400"/>
              </a:spcBef>
              <a:buNone/>
            </a:pPr>
            <a:r>
              <a:rPr lang="en-US" sz="1800" dirty="0">
                <a:latin typeface="Consolas" panose="020B0609020204030204" pitchFamily="49" charset="0"/>
              </a:rPr>
              <a:t>open class Variable(val </a:t>
            </a:r>
            <a:r>
              <a:rPr lang="en-US" sz="1800" dirty="0" err="1">
                <a:latin typeface="Consolas" panose="020B0609020204030204" pitchFamily="49" charset="0"/>
              </a:rPr>
              <a:t>decl</a:t>
            </a:r>
            <a:r>
              <a:rPr lang="en-US" sz="1800" dirty="0">
                <a:latin typeface="Consolas" panose="020B0609020204030204" pitchFamily="49" charset="0"/>
              </a:rPr>
              <a:t> : </a:t>
            </a:r>
            <a:r>
              <a:rPr lang="en-US" sz="1800" dirty="0" err="1">
                <a:latin typeface="Consolas" panose="020B0609020204030204" pitchFamily="49" charset="0"/>
              </a:rPr>
              <a:t>VariableDecl</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                    position : Position,</a:t>
            </a:r>
          </a:p>
          <a:p>
            <a:pPr marL="457200" lvl="1"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selectorExprs</a:t>
            </a:r>
            <a:r>
              <a:rPr lang="en-US" sz="1800" dirty="0">
                <a:latin typeface="Consolas" panose="020B0609020204030204" pitchFamily="49" charset="0"/>
              </a:rPr>
              <a:t> : List&lt;Expression&gt;)</a:t>
            </a:r>
          </a:p>
          <a:p>
            <a:pPr marL="457200" lvl="1" indent="0">
              <a:spcBef>
                <a:spcPts val="200"/>
              </a:spcBef>
              <a:buNone/>
            </a:pPr>
            <a:r>
              <a:rPr lang="en-US" sz="1800" dirty="0">
                <a:latin typeface="Consolas" panose="020B0609020204030204" pitchFamily="49" charset="0"/>
              </a:rPr>
              <a:t>    : Expression(</a:t>
            </a:r>
            <a:r>
              <a:rPr lang="en-US" sz="1800" b="1" dirty="0" err="1">
                <a:latin typeface="Consolas" panose="020B0609020204030204" pitchFamily="49" charset="0"/>
              </a:rPr>
              <a:t>decl.type</a:t>
            </a:r>
            <a:r>
              <a:rPr lang="en-US" sz="1800" dirty="0">
                <a:latin typeface="Consolas" panose="020B0609020204030204" pitchFamily="49" charset="0"/>
              </a:rPr>
              <a:t>, position)</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59</a:t>
            </a:fld>
            <a:endParaRPr lang="en-US" dirty="0"/>
          </a:p>
        </p:txBody>
      </p:sp>
    </p:spTree>
    <p:extLst>
      <p:ext uri="{BB962C8B-B14F-4D97-AF65-F5344CB8AC3E}">
        <p14:creationId xmlns:p14="http://schemas.microsoft.com/office/powerpoint/2010/main" val="32295066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027"/>
          <p:cNvSpPr>
            <a:spLocks noGrp="1" noChangeArrowheads="1"/>
          </p:cNvSpPr>
          <p:nvPr>
            <p:ph type="title"/>
          </p:nvPr>
        </p:nvSpPr>
        <p:spPr/>
        <p:txBody>
          <a:bodyPr/>
          <a:lstStyle/>
          <a:p>
            <a:r>
              <a:rPr lang="en-US" dirty="0"/>
              <a:t>Abstract Syntax Trees: Example 2</a:t>
            </a:r>
          </a:p>
        </p:txBody>
      </p:sp>
      <p:sp>
        <p:nvSpPr>
          <p:cNvPr id="6147" name="Rectangle 1026"/>
          <p:cNvSpPr>
            <a:spLocks noGrp="1" noChangeArrowheads="1"/>
          </p:cNvSpPr>
          <p:nvPr>
            <p:ph type="body" idx="1"/>
          </p:nvPr>
        </p:nvSpPr>
        <p:spPr/>
        <p:txBody>
          <a:bodyPr/>
          <a:lstStyle/>
          <a:p>
            <a:pPr>
              <a:spcBef>
                <a:spcPts val="1200"/>
              </a:spcBef>
            </a:pPr>
            <a:r>
              <a:rPr lang="en-US" dirty="0"/>
              <a:t>Consider the rule for a </a:t>
            </a:r>
            <a:r>
              <a:rPr lang="en-US" dirty="0">
                <a:latin typeface="Consolas" panose="020B0609020204030204" pitchFamily="49" charset="0"/>
              </a:rPr>
              <a:t>loop</a:t>
            </a:r>
            <a:r>
              <a:rPr lang="en-US" dirty="0"/>
              <a:t> statement.</a:t>
            </a:r>
          </a:p>
          <a:p>
            <a:pPr marL="457200" lvl="1" indent="0">
              <a:spcBef>
                <a:spcPts val="1200"/>
              </a:spcBef>
              <a:buNone/>
            </a:pPr>
            <a:r>
              <a:rPr lang="en-US" sz="1900" dirty="0" err="1">
                <a:latin typeface="Consolas" pitchFamily="49" charset="0"/>
                <a:cs typeface="Consolas" pitchFamily="49" charset="0"/>
              </a:rPr>
              <a:t>loopStmt</a:t>
            </a:r>
            <a:r>
              <a:rPr lang="en-US" sz="1900" dirty="0">
                <a:latin typeface="Consolas" pitchFamily="49" charset="0"/>
                <a:cs typeface="Consolas" pitchFamily="49" charset="0"/>
              </a:rPr>
              <a:t> = [ "while" </a:t>
            </a:r>
            <a:r>
              <a:rPr lang="en-US" sz="1900" dirty="0" err="1">
                <a:latin typeface="Consolas" pitchFamily="49" charset="0"/>
                <a:cs typeface="Consolas" pitchFamily="49" charset="0"/>
              </a:rPr>
              <a:t>booleanExpr</a:t>
            </a:r>
            <a:r>
              <a:rPr lang="en-US" sz="1900" dirty="0">
                <a:latin typeface="Consolas" pitchFamily="49" charset="0"/>
                <a:cs typeface="Consolas" pitchFamily="49" charset="0"/>
              </a:rPr>
              <a:t> ] "loop" statement .</a:t>
            </a:r>
            <a:endParaRPr lang="en-US" sz="1900" dirty="0"/>
          </a:p>
          <a:p>
            <a:r>
              <a:rPr lang="en-US" dirty="0"/>
              <a:t>Once a loop statement has been parsed, we don’t need to retain the terminal symbols.  The AST for a loop statement would contain only the statements in the body of the loop and the optional boolean expression (e.g., the reference to the boolean expression could be null).</a:t>
            </a:r>
          </a:p>
          <a:p>
            <a:endParaRPr lang="en-US" dirty="0"/>
          </a:p>
        </p:txBody>
      </p:sp>
      <p:sp>
        <p:nvSpPr>
          <p:cNvPr id="6148" name="Footer Placeholder 3"/>
          <p:cNvSpPr>
            <a:spLocks noGrp="1"/>
          </p:cNvSpPr>
          <p:nvPr>
            <p:ph type="ftr" sz="quarter" idx="10"/>
          </p:nvPr>
        </p:nvSpPr>
        <p:spPr>
          <a:noFill/>
        </p:spPr>
        <p:txBody>
          <a:bodyPr/>
          <a:lstStyle/>
          <a:p>
            <a:r>
              <a:rPr lang="en-US" dirty="0"/>
              <a:t>©SoftMoore Consulting</a:t>
            </a:r>
          </a:p>
        </p:txBody>
      </p:sp>
      <p:sp>
        <p:nvSpPr>
          <p:cNvPr id="6149" name="Slide Number Placeholder 4"/>
          <p:cNvSpPr>
            <a:spLocks noGrp="1"/>
          </p:cNvSpPr>
          <p:nvPr>
            <p:ph type="sldNum" sz="quarter" idx="11"/>
          </p:nvPr>
        </p:nvSpPr>
        <p:spPr>
          <a:noFill/>
        </p:spPr>
        <p:txBody>
          <a:bodyPr/>
          <a:lstStyle/>
          <a:p>
            <a:r>
              <a:rPr lang="en-US" dirty="0"/>
              <a:t>Slide </a:t>
            </a:r>
            <a:fld id="{C69BB9DA-6BC1-475A-9D42-BD2EB79B294B}" type="slidenum">
              <a:rPr lang="en-US" smtClean="0"/>
              <a:pPr/>
              <a:t>6</a:t>
            </a:fld>
            <a:endParaRPr lang="en-US" dirty="0"/>
          </a:p>
        </p:txBody>
      </p:sp>
      <p:grpSp>
        <p:nvGrpSpPr>
          <p:cNvPr id="15" name="Group 14">
            <a:extLst>
              <a:ext uri="{FF2B5EF4-FFF2-40B4-BE49-F238E27FC236}">
                <a16:creationId xmlns:a16="http://schemas.microsoft.com/office/drawing/2014/main" id="{B097CCA6-EF12-420D-831C-F20987DB59BD}"/>
              </a:ext>
            </a:extLst>
          </p:cNvPr>
          <p:cNvGrpSpPr/>
          <p:nvPr/>
        </p:nvGrpSpPr>
        <p:grpSpPr>
          <a:xfrm>
            <a:off x="3210493" y="4413485"/>
            <a:ext cx="2723014" cy="1377715"/>
            <a:chOff x="4676785" y="2758207"/>
            <a:chExt cx="2723014" cy="1377715"/>
          </a:xfrm>
        </p:grpSpPr>
        <p:sp>
          <p:nvSpPr>
            <p:cNvPr id="16" name="Text Box 1028">
              <a:extLst>
                <a:ext uri="{FF2B5EF4-FFF2-40B4-BE49-F238E27FC236}">
                  <a16:creationId xmlns:a16="http://schemas.microsoft.com/office/drawing/2014/main" id="{A9A6E5F2-5E28-4909-A1D8-A3D945E6115A}"/>
                </a:ext>
              </a:extLst>
            </p:cNvPr>
            <p:cNvSpPr txBox="1">
              <a:spLocks noChangeArrowheads="1"/>
            </p:cNvSpPr>
            <p:nvPr/>
          </p:nvSpPr>
          <p:spPr bwMode="auto">
            <a:xfrm>
              <a:off x="5544567" y="2758207"/>
              <a:ext cx="1064394" cy="339196"/>
            </a:xfrm>
            <a:prstGeom prst="rect">
              <a:avLst/>
            </a:prstGeom>
            <a:noFill/>
            <a:ln w="9525">
              <a:solidFill>
                <a:schemeClr val="tx1"/>
              </a:solidFill>
              <a:miter lim="800000"/>
              <a:headEnd/>
              <a:tailEnd/>
            </a:ln>
          </p:spPr>
          <p:txBody>
            <a:bodyPr wrap="none" lIns="92075" tIns="46038" rIns="92075" bIns="46038">
              <a:spAutoFit/>
            </a:bodyPr>
            <a:lstStyle/>
            <a:p>
              <a:r>
                <a:rPr lang="en-US" sz="1600" dirty="0" err="1">
                  <a:latin typeface="Arial" panose="020B0604020202020204" pitchFamily="34" charset="0"/>
                  <a:cs typeface="Arial" panose="020B0604020202020204" pitchFamily="34" charset="0"/>
                </a:rPr>
                <a:t>LoopStmt</a:t>
              </a:r>
              <a:endParaRPr lang="en-US" sz="1600" dirty="0">
                <a:latin typeface="Arial" panose="020B0604020202020204" pitchFamily="34" charset="0"/>
                <a:cs typeface="Arial" panose="020B0604020202020204" pitchFamily="34" charset="0"/>
              </a:endParaRPr>
            </a:p>
          </p:txBody>
        </p:sp>
        <p:sp>
          <p:nvSpPr>
            <p:cNvPr id="17" name="Text Box 1029">
              <a:extLst>
                <a:ext uri="{FF2B5EF4-FFF2-40B4-BE49-F238E27FC236}">
                  <a16:creationId xmlns:a16="http://schemas.microsoft.com/office/drawing/2014/main" id="{67E9F2C9-1E6C-48FF-9F75-EB567DCC5FED}"/>
                </a:ext>
              </a:extLst>
            </p:cNvPr>
            <p:cNvSpPr txBox="1">
              <a:spLocks noChangeArrowheads="1"/>
            </p:cNvSpPr>
            <p:nvPr/>
          </p:nvSpPr>
          <p:spPr bwMode="auto">
            <a:xfrm>
              <a:off x="4676785" y="3796726"/>
              <a:ext cx="1199046" cy="339196"/>
            </a:xfrm>
            <a:prstGeom prst="rect">
              <a:avLst/>
            </a:prstGeom>
            <a:noFill/>
            <a:ln w="9525">
              <a:solidFill>
                <a:schemeClr val="tx1"/>
              </a:solidFill>
              <a:miter lim="800000"/>
              <a:headEnd/>
              <a:tailEnd/>
            </a:ln>
          </p:spPr>
          <p:txBody>
            <a:bodyPr wrap="none" lIns="92075" tIns="46038" rIns="92075" bIns="46038">
              <a:spAutoFit/>
            </a:bodyPr>
            <a:lstStyle/>
            <a:p>
              <a:r>
                <a:rPr lang="en-US" sz="1600" i="1" dirty="0">
                  <a:latin typeface="Arial" panose="020B0604020202020204" pitchFamily="34" charset="0"/>
                  <a:cs typeface="Arial" panose="020B0604020202020204" pitchFamily="34" charset="0"/>
                </a:rPr>
                <a:t>Expression</a:t>
              </a:r>
            </a:p>
          </p:txBody>
        </p:sp>
        <p:sp>
          <p:nvSpPr>
            <p:cNvPr id="18" name="Text Box 1030">
              <a:extLst>
                <a:ext uri="{FF2B5EF4-FFF2-40B4-BE49-F238E27FC236}">
                  <a16:creationId xmlns:a16="http://schemas.microsoft.com/office/drawing/2014/main" id="{96205AF5-44F0-40EF-A305-F76B78C1656C}"/>
                </a:ext>
              </a:extLst>
            </p:cNvPr>
            <p:cNvSpPr txBox="1">
              <a:spLocks noChangeArrowheads="1"/>
            </p:cNvSpPr>
            <p:nvPr/>
          </p:nvSpPr>
          <p:spPr bwMode="auto">
            <a:xfrm>
              <a:off x="6277697" y="3796726"/>
              <a:ext cx="1122102" cy="339196"/>
            </a:xfrm>
            <a:prstGeom prst="rect">
              <a:avLst/>
            </a:prstGeom>
            <a:noFill/>
            <a:ln w="9525">
              <a:solidFill>
                <a:schemeClr val="tx1"/>
              </a:solidFill>
              <a:miter lim="800000"/>
              <a:headEnd/>
              <a:tailEnd/>
            </a:ln>
          </p:spPr>
          <p:txBody>
            <a:bodyPr wrap="none" lIns="92075" tIns="46038" rIns="92075" bIns="46038">
              <a:spAutoFit/>
            </a:bodyPr>
            <a:lstStyle/>
            <a:p>
              <a:r>
                <a:rPr lang="en-US" sz="1600" dirty="0">
                  <a:latin typeface="Arial" panose="020B0604020202020204" pitchFamily="34" charset="0"/>
                  <a:cs typeface="Arial" panose="020B0604020202020204" pitchFamily="34" charset="0"/>
                </a:rPr>
                <a:t>Statement</a:t>
              </a:r>
            </a:p>
          </p:txBody>
        </p:sp>
        <p:cxnSp>
          <p:nvCxnSpPr>
            <p:cNvPr id="19" name="AutoShape 1031">
              <a:extLst>
                <a:ext uri="{FF2B5EF4-FFF2-40B4-BE49-F238E27FC236}">
                  <a16:creationId xmlns:a16="http://schemas.microsoft.com/office/drawing/2014/main" id="{8C5860F3-A559-406D-BAFC-2256FAA26368}"/>
                </a:ext>
              </a:extLst>
            </p:cNvPr>
            <p:cNvCxnSpPr>
              <a:cxnSpLocks noChangeShapeType="1"/>
              <a:stCxn id="21" idx="2"/>
              <a:endCxn id="17" idx="0"/>
            </p:cNvCxnSpPr>
            <p:nvPr/>
          </p:nvCxnSpPr>
          <p:spPr bwMode="auto">
            <a:xfrm rot="5400000">
              <a:off x="5424067" y="3144027"/>
              <a:ext cx="504941" cy="800457"/>
            </a:xfrm>
            <a:prstGeom prst="bentConnector3">
              <a:avLst>
                <a:gd name="adj1" fmla="val 50000"/>
              </a:avLst>
            </a:prstGeom>
            <a:noFill/>
            <a:ln w="9525">
              <a:solidFill>
                <a:schemeClr val="tx1"/>
              </a:solidFill>
              <a:miter lim="800000"/>
              <a:headEnd type="none" w="lg" len="lg"/>
              <a:tailEnd type="none" w="lg" len="lg"/>
            </a:ln>
          </p:spPr>
        </p:cxnSp>
        <p:cxnSp>
          <p:nvCxnSpPr>
            <p:cNvPr id="20" name="AutoShape 1032">
              <a:extLst>
                <a:ext uri="{FF2B5EF4-FFF2-40B4-BE49-F238E27FC236}">
                  <a16:creationId xmlns:a16="http://schemas.microsoft.com/office/drawing/2014/main" id="{45297588-00F2-4153-A7A5-F3B4D509CD57}"/>
                </a:ext>
              </a:extLst>
            </p:cNvPr>
            <p:cNvCxnSpPr>
              <a:cxnSpLocks noChangeShapeType="1"/>
              <a:stCxn id="21" idx="2"/>
              <a:endCxn id="18" idx="0"/>
            </p:cNvCxnSpPr>
            <p:nvPr/>
          </p:nvCxnSpPr>
          <p:spPr bwMode="auto">
            <a:xfrm rot="16200000" flipH="1">
              <a:off x="6205286" y="3163263"/>
              <a:ext cx="504941" cy="761983"/>
            </a:xfrm>
            <a:prstGeom prst="bentConnector3">
              <a:avLst>
                <a:gd name="adj1" fmla="val 50000"/>
              </a:avLst>
            </a:prstGeom>
            <a:noFill/>
            <a:ln w="9525">
              <a:solidFill>
                <a:schemeClr val="tx1"/>
              </a:solidFill>
              <a:miter lim="800000"/>
              <a:headEnd type="none" w="lg" len="lg"/>
              <a:tailEnd type="none" w="lg" len="lg"/>
            </a:ln>
          </p:spPr>
        </p:cxnSp>
        <p:sp>
          <p:nvSpPr>
            <p:cNvPr id="21" name="AutoShape 1033">
              <a:extLst>
                <a:ext uri="{FF2B5EF4-FFF2-40B4-BE49-F238E27FC236}">
                  <a16:creationId xmlns:a16="http://schemas.microsoft.com/office/drawing/2014/main" id="{59377B81-C53D-4252-95FF-4953B63B1171}"/>
                </a:ext>
              </a:extLst>
            </p:cNvPr>
            <p:cNvSpPr>
              <a:spLocks noChangeArrowheads="1"/>
            </p:cNvSpPr>
            <p:nvPr/>
          </p:nvSpPr>
          <p:spPr bwMode="auto">
            <a:xfrm>
              <a:off x="6008502" y="3109222"/>
              <a:ext cx="136525" cy="182563"/>
            </a:xfrm>
            <a:prstGeom prst="diamond">
              <a:avLst/>
            </a:prstGeom>
            <a:noFill/>
            <a:ln w="9525">
              <a:solidFill>
                <a:schemeClr val="tx1"/>
              </a:solidFill>
              <a:miter lim="800000"/>
              <a:headEnd type="none" w="sm" len="sm"/>
              <a:tailEnd type="none" w="sm" len="sm"/>
            </a:ln>
          </p:spPr>
          <p:txBody>
            <a:bodyPr wrap="none" lIns="92075" tIns="46038" rIns="92075" bIns="46038" anchor="ctr"/>
            <a:lstStyle/>
            <a:p>
              <a:endParaRPr lang="en-US" sz="1600">
                <a:latin typeface="Arial" panose="020B0604020202020204" pitchFamily="34" charset="0"/>
                <a:cs typeface="Arial" panose="020B0604020202020204" pitchFamily="34" charset="0"/>
              </a:endParaRPr>
            </a:p>
          </p:txBody>
        </p:sp>
        <p:sp>
          <p:nvSpPr>
            <p:cNvPr id="22" name="TextBox 21">
              <a:extLst>
                <a:ext uri="{FF2B5EF4-FFF2-40B4-BE49-F238E27FC236}">
                  <a16:creationId xmlns:a16="http://schemas.microsoft.com/office/drawing/2014/main" id="{4F10031F-6AA8-47B5-B879-D6036DE86A7C}"/>
                </a:ext>
              </a:extLst>
            </p:cNvPr>
            <p:cNvSpPr txBox="1"/>
            <p:nvPr/>
          </p:nvSpPr>
          <p:spPr>
            <a:xfrm>
              <a:off x="6858341" y="3462056"/>
              <a:ext cx="298480"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1</a:t>
              </a:r>
            </a:p>
          </p:txBody>
        </p:sp>
        <p:sp>
          <p:nvSpPr>
            <p:cNvPr id="23" name="TextBox 22">
              <a:extLst>
                <a:ext uri="{FF2B5EF4-FFF2-40B4-BE49-F238E27FC236}">
                  <a16:creationId xmlns:a16="http://schemas.microsoft.com/office/drawing/2014/main" id="{8E5FCEA9-29CD-4C94-87DC-DCFFF977AEB0}"/>
                </a:ext>
              </a:extLst>
            </p:cNvPr>
            <p:cNvSpPr txBox="1"/>
            <p:nvPr/>
          </p:nvSpPr>
          <p:spPr>
            <a:xfrm>
              <a:off x="4754786" y="3462056"/>
              <a:ext cx="527709"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0..1</a:t>
              </a:r>
            </a:p>
          </p:txBody>
        </p:sp>
      </p:gr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a:latin typeface="Consolas" panose="020B0609020204030204" pitchFamily="49" charset="0"/>
              </a:rPr>
              <a:t>Variable</a:t>
            </a:r>
            <a:br>
              <a:rPr lang="en-US" dirty="0"/>
            </a:br>
            <a:r>
              <a:rPr lang="en-US" sz="2400" dirty="0"/>
              <a:t>(continued)</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a:xfrm>
            <a:off x="458788" y="1363663"/>
            <a:ext cx="8229600" cy="4935537"/>
          </a:xfrm>
        </p:spPr>
        <p:txBody>
          <a:bodyPr/>
          <a:lstStyle/>
          <a:p>
            <a:r>
              <a:rPr lang="en-US" dirty="0"/>
              <a:t>The initialized type for a variable is correct for predefined scalar types such as </a:t>
            </a:r>
            <a:r>
              <a:rPr lang="en-US" dirty="0">
                <a:latin typeface="Consolas" panose="020B0609020204030204" pitchFamily="49" charset="0"/>
              </a:rPr>
              <a:t>Integer</a:t>
            </a:r>
            <a:r>
              <a:rPr lang="en-US" dirty="0"/>
              <a:t> or </a:t>
            </a:r>
            <a:r>
              <a:rPr lang="en-US" dirty="0">
                <a:latin typeface="Consolas" panose="020B0609020204030204" pitchFamily="49" charset="0"/>
              </a:rPr>
              <a:t>Char</a:t>
            </a:r>
            <a:r>
              <a:rPr lang="en-US" dirty="0"/>
              <a:t>, but additional work is required for composite types; i.e., for arrays, strings, and records.</a:t>
            </a:r>
          </a:p>
          <a:p>
            <a:r>
              <a:rPr lang="en-US" dirty="0"/>
              <a:t>Variables of composite types can be followed by selector expressions, which are either index expressions of the form “</a:t>
            </a:r>
            <a:r>
              <a:rPr lang="en-US" dirty="0">
                <a:latin typeface="Consolas" panose="020B0609020204030204" pitchFamily="49" charset="0"/>
              </a:rPr>
              <a:t>[3]</a:t>
            </a:r>
            <a:r>
              <a:rPr lang="en-US" dirty="0"/>
              <a:t>” or field expressions of the form “</a:t>
            </a:r>
            <a:r>
              <a:rPr lang="en-US" dirty="0">
                <a:latin typeface="Consolas" panose="020B0609020204030204" pitchFamily="49" charset="0"/>
              </a:rPr>
              <a:t>.name</a:t>
            </a:r>
            <a:r>
              <a:rPr lang="en-US" dirty="0"/>
              <a:t>”.</a:t>
            </a:r>
          </a:p>
          <a:p>
            <a:r>
              <a:rPr lang="en-US" dirty="0"/>
              <a:t>A selector expression effectively changes the type of the variable.</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60</a:t>
            </a:fld>
            <a:endParaRPr lang="en-US" dirty="0"/>
          </a:p>
        </p:txBody>
      </p:sp>
      <p:sp>
        <p:nvSpPr>
          <p:cNvPr id="5" name="TextBox 4">
            <a:extLst>
              <a:ext uri="{FF2B5EF4-FFF2-40B4-BE49-F238E27FC236}">
                <a16:creationId xmlns:a16="http://schemas.microsoft.com/office/drawing/2014/main" id="{B19B3317-120E-5F58-AF95-980C5A3B7B36}"/>
              </a:ext>
            </a:extLst>
          </p:cNvPr>
          <p:cNvSpPr txBox="1"/>
          <p:nvPr/>
        </p:nvSpPr>
        <p:spPr>
          <a:xfrm>
            <a:off x="838446" y="5314890"/>
            <a:ext cx="7467109" cy="400110"/>
          </a:xfrm>
          <a:prstGeom prst="rect">
            <a:avLst/>
          </a:prstGeom>
          <a:noFill/>
          <a:ln>
            <a:solidFill>
              <a:schemeClr val="tx1"/>
            </a:solidFill>
          </a:ln>
        </p:spPr>
        <p:txBody>
          <a:bodyPr wrap="none" rtlCol="0">
            <a:spAutoFit/>
          </a:bodyPr>
          <a:lstStyle/>
          <a:p>
            <a:pPr algn="l"/>
            <a:r>
              <a:rPr lang="en-US" sz="2000" dirty="0"/>
              <a:t>This idea will be explored in more detail in subsequent chapters.</a:t>
            </a:r>
          </a:p>
        </p:txBody>
      </p:sp>
    </p:spTree>
    <p:extLst>
      <p:ext uri="{BB962C8B-B14F-4D97-AF65-F5344CB8AC3E}">
        <p14:creationId xmlns:p14="http://schemas.microsoft.com/office/powerpoint/2010/main" val="302044272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a:latin typeface="Consolas" panose="020B0609020204030204" pitchFamily="49" charset="0"/>
              </a:rPr>
              <a:t>Variable</a:t>
            </a:r>
            <a:br>
              <a:rPr lang="en-US" dirty="0"/>
            </a:br>
            <a:r>
              <a:rPr lang="en-US" sz="2400" dirty="0"/>
              <a:t>(continued)</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a:xfrm>
            <a:off x="458788" y="1363663"/>
            <a:ext cx="8229600" cy="4935537"/>
          </a:xfrm>
        </p:spPr>
        <p:txBody>
          <a:bodyPr/>
          <a:lstStyle/>
          <a:p>
            <a:r>
              <a:rPr lang="en-US" dirty="0"/>
              <a:t>Consider the following declarations.</a:t>
            </a:r>
          </a:p>
          <a:p>
            <a:pPr marL="457200" lvl="1" indent="0">
              <a:buNone/>
            </a:pPr>
            <a:r>
              <a:rPr lang="en-US" sz="1800" dirty="0">
                <a:latin typeface="Consolas" panose="020B0609020204030204" pitchFamily="49" charset="0"/>
              </a:rPr>
              <a:t>type </a:t>
            </a:r>
            <a:r>
              <a:rPr lang="en-US" sz="1800" dirty="0" err="1">
                <a:latin typeface="Consolas" panose="020B0609020204030204" pitchFamily="49" charset="0"/>
              </a:rPr>
              <a:t>MonthName</a:t>
            </a:r>
            <a:r>
              <a:rPr lang="en-US" sz="1800" dirty="0">
                <a:latin typeface="Consolas" panose="020B0609020204030204" pitchFamily="49" charset="0"/>
              </a:rPr>
              <a:t> = string[9];</a:t>
            </a:r>
          </a:p>
          <a:p>
            <a:pPr marL="457200" lvl="1" indent="0">
              <a:spcBef>
                <a:spcPts val="300"/>
              </a:spcBef>
              <a:buNone/>
            </a:pPr>
            <a:r>
              <a:rPr lang="en-US" sz="1800" dirty="0">
                <a:latin typeface="Consolas" panose="020B0609020204030204" pitchFamily="49" charset="0"/>
              </a:rPr>
              <a:t>type Month = record</a:t>
            </a:r>
          </a:p>
          <a:p>
            <a:pPr marL="457200" lvl="1" indent="0">
              <a:spcBef>
                <a:spcPts val="300"/>
              </a:spcBef>
              <a:buNone/>
            </a:pPr>
            <a:r>
              <a:rPr lang="en-US" sz="1800" dirty="0">
                <a:latin typeface="Consolas" panose="020B0609020204030204" pitchFamily="49" charset="0"/>
              </a:rPr>
              <a:t>  {</a:t>
            </a:r>
          </a:p>
          <a:p>
            <a:pPr marL="457200" lvl="1" indent="0">
              <a:spcBef>
                <a:spcPts val="300"/>
              </a:spcBef>
              <a:buNone/>
            </a:pPr>
            <a:r>
              <a:rPr lang="en-US" sz="1800" dirty="0">
                <a:latin typeface="Consolas" panose="020B0609020204030204" pitchFamily="49" charset="0"/>
              </a:rPr>
              <a:t>    name    : </a:t>
            </a:r>
            <a:r>
              <a:rPr lang="en-US" sz="1800" dirty="0" err="1">
                <a:latin typeface="Consolas" panose="020B0609020204030204" pitchFamily="49" charset="0"/>
              </a:rPr>
              <a:t>MonthName</a:t>
            </a:r>
            <a:r>
              <a:rPr lang="en-US" sz="1800" dirty="0">
                <a:latin typeface="Consolas" panose="020B0609020204030204" pitchFamily="49" charset="0"/>
              </a:rPr>
              <a:t>;</a:t>
            </a:r>
          </a:p>
          <a:p>
            <a:pPr marL="457200" lvl="1" indent="0">
              <a:spcBef>
                <a:spcPts val="300"/>
              </a:spcBef>
              <a:buNone/>
            </a:pPr>
            <a:r>
              <a:rPr lang="en-US" sz="1800" dirty="0">
                <a:latin typeface="Consolas" panose="020B0609020204030204" pitchFamily="49" charset="0"/>
              </a:rPr>
              <a:t>    </a:t>
            </a:r>
            <a:r>
              <a:rPr lang="en-US" sz="1800" dirty="0" err="1">
                <a:latin typeface="Consolas" panose="020B0609020204030204" pitchFamily="49" charset="0"/>
              </a:rPr>
              <a:t>maxDays</a:t>
            </a:r>
            <a:r>
              <a:rPr lang="en-US" sz="1800" dirty="0">
                <a:latin typeface="Consolas" panose="020B0609020204030204" pitchFamily="49" charset="0"/>
              </a:rPr>
              <a:t> : Integer;</a:t>
            </a:r>
          </a:p>
          <a:p>
            <a:pPr marL="457200" lvl="1" indent="0">
              <a:spcBef>
                <a:spcPts val="300"/>
              </a:spcBef>
              <a:buNone/>
            </a:pPr>
            <a:r>
              <a:rPr lang="en-US" sz="1800" dirty="0">
                <a:latin typeface="Consolas" panose="020B0609020204030204" pitchFamily="49" charset="0"/>
              </a:rPr>
              <a:t>  };</a:t>
            </a:r>
          </a:p>
          <a:p>
            <a:pPr marL="457200" lvl="1" indent="0">
              <a:spcBef>
                <a:spcPts val="300"/>
              </a:spcBef>
              <a:buNone/>
            </a:pPr>
            <a:r>
              <a:rPr lang="en-US" sz="1800" dirty="0">
                <a:latin typeface="Consolas" panose="020B0609020204030204" pitchFamily="49" charset="0"/>
              </a:rPr>
              <a:t>type Months = array[13] of Month; // 1 for "January"</a:t>
            </a:r>
          </a:p>
          <a:p>
            <a:pPr marL="457200" lvl="1" indent="0">
              <a:spcBef>
                <a:spcPts val="300"/>
              </a:spcBef>
              <a:buNone/>
            </a:pPr>
            <a:r>
              <a:rPr lang="en-US" sz="1800" dirty="0">
                <a:latin typeface="Consolas" panose="020B0609020204030204" pitchFamily="49" charset="0"/>
              </a:rPr>
              <a:t>var  months : Months;</a:t>
            </a:r>
          </a:p>
          <a:p>
            <a:r>
              <a:rPr lang="en-US" dirty="0"/>
              <a:t>While the declared type of variable </a:t>
            </a:r>
            <a:r>
              <a:rPr lang="en-US" dirty="0">
                <a:latin typeface="Consolas" panose="020B0609020204030204" pitchFamily="49" charset="0"/>
              </a:rPr>
              <a:t>months</a:t>
            </a:r>
            <a:r>
              <a:rPr lang="en-US" dirty="0"/>
              <a:t> is </a:t>
            </a:r>
            <a:r>
              <a:rPr lang="en-US" dirty="0">
                <a:latin typeface="Consolas" panose="020B0609020204030204" pitchFamily="49" charset="0"/>
              </a:rPr>
              <a:t>Months</a:t>
            </a:r>
            <a:r>
              <a:rPr lang="en-US" dirty="0"/>
              <a:t>, </a:t>
            </a:r>
            <a:r>
              <a:rPr lang="en-US" dirty="0">
                <a:latin typeface="Consolas" panose="020B0609020204030204" pitchFamily="49" charset="0"/>
              </a:rPr>
              <a:t>months</a:t>
            </a:r>
            <a:r>
              <a:rPr lang="en-US" dirty="0"/>
              <a:t> can be followed by an index expression, which can be followed by a field expression, which can be followed by …</a:t>
            </a:r>
            <a:endParaRPr lang="en-US" sz="1800" dirty="0">
              <a:latin typeface="Consolas" panose="020B0609020204030204" pitchFamily="49" charset="0"/>
            </a:endParaRP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61</a:t>
            </a:fld>
            <a:endParaRPr lang="en-US" dirty="0"/>
          </a:p>
        </p:txBody>
      </p:sp>
    </p:spTree>
    <p:extLst>
      <p:ext uri="{BB962C8B-B14F-4D97-AF65-F5344CB8AC3E}">
        <p14:creationId xmlns:p14="http://schemas.microsoft.com/office/powerpoint/2010/main" val="229717941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Variable</a:t>
            </a:r>
            <a:br>
              <a:rPr lang="en-US" dirty="0"/>
            </a:br>
            <a:r>
              <a:rPr lang="en-US" sz="2400" dirty="0"/>
              <a:t>(continued)</a:t>
            </a:r>
          </a:p>
        </p:txBody>
      </p:sp>
      <p:sp>
        <p:nvSpPr>
          <p:cNvPr id="7" name="Content Placeholder 6">
            <a:extLst>
              <a:ext uri="{FF2B5EF4-FFF2-40B4-BE49-F238E27FC236}">
                <a16:creationId xmlns:a16="http://schemas.microsoft.com/office/drawing/2014/main" id="{8903809D-C38B-9FA1-C6ED-EBEFC9F433EC}"/>
              </a:ext>
            </a:extLst>
          </p:cNvPr>
          <p:cNvSpPr>
            <a:spLocks noGrp="1"/>
          </p:cNvSpPr>
          <p:nvPr>
            <p:ph idx="1"/>
          </p:nvPr>
        </p:nvSpPr>
        <p:spPr/>
        <p:txBody>
          <a:bodyPr/>
          <a:lstStyle/>
          <a:p>
            <a:r>
              <a:rPr lang="en-US" dirty="0"/>
              <a:t>Applying selector expressions</a:t>
            </a:r>
          </a:p>
          <a:p>
            <a:pPr marL="457200" lvl="1" indent="0">
              <a:buNone/>
            </a:pPr>
            <a:r>
              <a:rPr lang="en-US" sz="1800" dirty="0">
                <a:latin typeface="Consolas" panose="020B0609020204030204" pitchFamily="49" charset="0"/>
              </a:rPr>
              <a:t>months                  // type is Months (an array type)</a:t>
            </a:r>
          </a:p>
          <a:p>
            <a:pPr marL="457200" lvl="1" indent="0">
              <a:buNone/>
            </a:pPr>
            <a:r>
              <a:rPr lang="en-US" sz="1800" dirty="0">
                <a:latin typeface="Consolas" panose="020B0609020204030204" pitchFamily="49" charset="0"/>
              </a:rPr>
              <a:t>months[3]               // type is Month (a record type)</a:t>
            </a:r>
          </a:p>
          <a:p>
            <a:pPr marL="457200" lvl="1" indent="0">
              <a:buNone/>
            </a:pPr>
            <a:r>
              <a:rPr lang="en-US" sz="1800" dirty="0">
                <a:latin typeface="Consolas" panose="020B0609020204030204" pitchFamily="49" charset="0"/>
              </a:rPr>
              <a:t>months[3].</a:t>
            </a:r>
            <a:r>
              <a:rPr lang="en-US" sz="1800" dirty="0" err="1">
                <a:latin typeface="Consolas" panose="020B0609020204030204" pitchFamily="49" charset="0"/>
              </a:rPr>
              <a:t>maxDays</a:t>
            </a:r>
            <a:r>
              <a:rPr lang="en-US" sz="1800" dirty="0">
                <a:latin typeface="Consolas" panose="020B0609020204030204" pitchFamily="49" charset="0"/>
              </a:rPr>
              <a:t>       // type is Integer</a:t>
            </a:r>
          </a:p>
          <a:p>
            <a:pPr marL="457200" lvl="1" indent="0">
              <a:buNone/>
            </a:pPr>
            <a:r>
              <a:rPr lang="en-US" sz="1800" dirty="0">
                <a:latin typeface="Consolas" panose="020B0609020204030204" pitchFamily="49" charset="0"/>
              </a:rPr>
              <a:t>months[3].name          // type is </a:t>
            </a:r>
            <a:r>
              <a:rPr lang="en-US" sz="1800" dirty="0" err="1">
                <a:latin typeface="Consolas" panose="020B0609020204030204" pitchFamily="49" charset="0"/>
              </a:rPr>
              <a:t>MonthName</a:t>
            </a:r>
            <a:r>
              <a:rPr lang="en-US" sz="1800" dirty="0">
                <a:latin typeface="Consolas" panose="020B0609020204030204" pitchFamily="49" charset="0"/>
              </a:rPr>
              <a:t> (a string type)</a:t>
            </a:r>
          </a:p>
          <a:p>
            <a:pPr marL="457200" lvl="1" indent="0">
              <a:buNone/>
            </a:pPr>
            <a:r>
              <a:rPr lang="en-US" sz="1800" dirty="0">
                <a:latin typeface="Consolas" panose="020B0609020204030204" pitchFamily="49" charset="0"/>
              </a:rPr>
              <a:t>months[3].</a:t>
            </a:r>
            <a:r>
              <a:rPr lang="en-US" sz="1800" dirty="0" err="1">
                <a:latin typeface="Consolas" panose="020B0609020204030204" pitchFamily="49" charset="0"/>
              </a:rPr>
              <a:t>name.length</a:t>
            </a:r>
            <a:r>
              <a:rPr lang="en-US" sz="1800" dirty="0">
                <a:latin typeface="Consolas" panose="020B0609020204030204" pitchFamily="49" charset="0"/>
              </a:rPr>
              <a:t>   // type is Integer</a:t>
            </a:r>
          </a:p>
          <a:p>
            <a:pPr marL="457200" lvl="1" indent="0">
              <a:buNone/>
            </a:pPr>
            <a:r>
              <a:rPr lang="en-US" sz="1800" dirty="0">
                <a:latin typeface="Consolas" panose="020B0609020204030204" pitchFamily="49" charset="0"/>
              </a:rPr>
              <a:t>months[3].name[2]       // type is Char</a:t>
            </a:r>
          </a:p>
          <a:p>
            <a:endParaRPr lang="en-US" dirty="0"/>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r>
              <a:rPr lang="en-US"/>
              <a:t>Slide </a:t>
            </a:r>
            <a:fld id="{0493F5BC-5863-40DB-9BF6-90302664BBE6}" type="slidenum">
              <a:rPr lang="en-US" smtClean="0"/>
              <a:pPr/>
              <a:t>62</a:t>
            </a:fld>
            <a:endParaRPr lang="en-US" dirty="0"/>
          </a:p>
        </p:txBody>
      </p:sp>
    </p:spTree>
    <p:extLst>
      <p:ext uri="{BB962C8B-B14F-4D97-AF65-F5344CB8AC3E}">
        <p14:creationId xmlns:p14="http://schemas.microsoft.com/office/powerpoint/2010/main" val="369651205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a:latin typeface="Consolas" panose="020B0609020204030204" pitchFamily="49" charset="0"/>
              </a:rPr>
              <a:t>Variable</a:t>
            </a:r>
            <a:br>
              <a:rPr lang="en-US" dirty="0"/>
            </a:br>
            <a:r>
              <a:rPr lang="en-US" sz="2400" dirty="0"/>
              <a:t>(continued)</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a:xfrm>
            <a:off x="458788" y="1363663"/>
            <a:ext cx="8226425" cy="4935537"/>
          </a:xfrm>
        </p:spPr>
        <p:txBody>
          <a:bodyPr/>
          <a:lstStyle/>
          <a:p>
            <a:r>
              <a:rPr lang="en-US" dirty="0"/>
              <a:t>Selector expressions in method </a:t>
            </a:r>
            <a:r>
              <a:rPr lang="en-US" dirty="0">
                <a:latin typeface="Consolas" panose="020B0609020204030204" pitchFamily="49" charset="0"/>
              </a:rPr>
              <a:t>checkConstraints()</a:t>
            </a:r>
            <a:r>
              <a:rPr lang="en-US" dirty="0"/>
              <a:t>.</a:t>
            </a:r>
          </a:p>
          <a:p>
            <a:pPr marL="438912" lvl="1" indent="0">
              <a:buNone/>
            </a:pPr>
            <a:r>
              <a:rPr lang="en-US" sz="1800" dirty="0">
                <a:latin typeface="Consolas" panose="020B0609020204030204" pitchFamily="49" charset="0"/>
              </a:rPr>
              <a:t>for (expr in </a:t>
            </a:r>
            <a:r>
              <a:rPr lang="en-US" sz="1800" dirty="0" err="1">
                <a:latin typeface="Consolas" panose="020B0609020204030204" pitchFamily="49" charset="0"/>
              </a:rPr>
              <a:t>selectorExprs</a:t>
            </a:r>
            <a:r>
              <a:rPr lang="en-US" sz="1800" dirty="0">
                <a:latin typeface="Consolas" panose="020B0609020204030204" pitchFamily="49" charset="0"/>
              </a:rPr>
              <a:t>)</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expr.checkConstraints</a:t>
            </a:r>
            <a:r>
              <a:rPr lang="en-US" sz="1800" dirty="0">
                <a:latin typeface="Consolas" panose="020B0609020204030204" pitchFamily="49" charset="0"/>
              </a:rPr>
              <a:t>()</a:t>
            </a:r>
          </a:p>
          <a:p>
            <a:pPr marL="438912" lvl="1" indent="0">
              <a:spcBef>
                <a:spcPts val="100"/>
              </a:spcBef>
              <a:buNone/>
            </a:pPr>
            <a:endParaRPr lang="en-US" sz="1800" dirty="0">
              <a:latin typeface="Consolas" panose="020B0609020204030204" pitchFamily="49" charset="0"/>
            </a:endParaRPr>
          </a:p>
          <a:p>
            <a:pPr marL="438912" lvl="1" indent="0">
              <a:spcBef>
                <a:spcPts val="100"/>
              </a:spcBef>
              <a:buNone/>
            </a:pPr>
            <a:r>
              <a:rPr lang="en-US" sz="1800" dirty="0">
                <a:latin typeface="Consolas" panose="020B0609020204030204" pitchFamily="49" charset="0"/>
              </a:rPr>
              <a:t>    if (type is </a:t>
            </a:r>
            <a:r>
              <a:rPr lang="en-US" sz="1800" dirty="0" err="1">
                <a:latin typeface="Consolas" panose="020B0609020204030204" pitchFamily="49" charset="0"/>
              </a:rPr>
              <a:t>ArrayType</a:t>
            </a:r>
            <a:r>
              <a:rPr lang="en-US" sz="1800" dirty="0">
                <a:latin typeface="Consolas" panose="020B0609020204030204" pitchFamily="49" charset="0"/>
              </a:rPr>
              <a:t>)</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 Applying the selector effectively changes the</a:t>
            </a:r>
          </a:p>
          <a:p>
            <a:pPr marL="438912" lvl="1" indent="0">
              <a:spcBef>
                <a:spcPts val="100"/>
              </a:spcBef>
              <a:buNone/>
            </a:pPr>
            <a:r>
              <a:rPr lang="en-US" sz="1800" dirty="0">
                <a:latin typeface="Consolas" panose="020B0609020204030204" pitchFamily="49" charset="0"/>
              </a:rPr>
              <a:t>        // variable's type to the element type of the array</a:t>
            </a:r>
          </a:p>
          <a:p>
            <a:pPr marL="438912"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arrayType</a:t>
            </a:r>
            <a:r>
              <a:rPr lang="en-US" sz="1800" dirty="0">
                <a:latin typeface="Consolas" panose="020B0609020204030204" pitchFamily="49" charset="0"/>
              </a:rPr>
              <a:t> = type as </a:t>
            </a:r>
            <a:r>
              <a:rPr lang="en-US" sz="1800" dirty="0" err="1">
                <a:latin typeface="Consolas" panose="020B0609020204030204" pitchFamily="49" charset="0"/>
              </a:rPr>
              <a:t>ArrayType</a:t>
            </a:r>
            <a:endParaRPr lang="en-US" sz="1800" dirty="0">
              <a:latin typeface="Consolas" panose="020B0609020204030204" pitchFamily="49" charset="0"/>
            </a:endParaRPr>
          </a:p>
          <a:p>
            <a:pPr marL="438912" lvl="1" indent="0">
              <a:spcBef>
                <a:spcPts val="100"/>
              </a:spcBef>
              <a:buNone/>
            </a:pPr>
            <a:r>
              <a:rPr lang="en-US" sz="1800" dirty="0">
                <a:latin typeface="Consolas" panose="020B0609020204030204" pitchFamily="49" charset="0"/>
              </a:rPr>
              <a:t>        type = </a:t>
            </a:r>
            <a:r>
              <a:rPr lang="en-US" sz="1800" dirty="0" err="1">
                <a:latin typeface="Consolas" panose="020B0609020204030204" pitchFamily="49" charset="0"/>
              </a:rPr>
              <a:t>arrayType.elementType</a:t>
            </a:r>
            <a:endParaRPr lang="en-US" sz="1800" dirty="0">
              <a:latin typeface="Consolas" panose="020B0609020204030204" pitchFamily="49" charset="0"/>
            </a:endParaRP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63</a:t>
            </a:fld>
            <a:endParaRPr lang="en-US" dirty="0"/>
          </a:p>
        </p:txBody>
      </p:sp>
      <p:sp>
        <p:nvSpPr>
          <p:cNvPr id="6" name="TextBox 5">
            <a:extLst>
              <a:ext uri="{FF2B5EF4-FFF2-40B4-BE49-F238E27FC236}">
                <a16:creationId xmlns:a16="http://schemas.microsoft.com/office/drawing/2014/main" id="{41DF7C19-DD4B-C06B-E08F-F88EDEC48DEF}"/>
              </a:ext>
            </a:extLst>
          </p:cNvPr>
          <p:cNvSpPr txBox="1">
            <a:spLocks noChangeArrowheads="1"/>
          </p:cNvSpPr>
          <p:nvPr/>
        </p:nvSpPr>
        <p:spPr bwMode="auto">
          <a:xfrm>
            <a:off x="3222912" y="5929868"/>
            <a:ext cx="2698175" cy="369332"/>
          </a:xfrm>
          <a:prstGeom prst="rect">
            <a:avLst/>
          </a:prstGeom>
          <a:noFill/>
          <a:ln w="9525">
            <a:noFill/>
            <a:miter lim="800000"/>
            <a:headEnd/>
            <a:tailEnd/>
          </a:ln>
        </p:spPr>
        <p:txBody>
          <a:bodyPr wrap="none">
            <a:spAutoFit/>
          </a:bodyPr>
          <a:lstStyle/>
          <a:p>
            <a:r>
              <a:rPr lang="en-US" sz="1800" dirty="0"/>
              <a:t>(continued on next slide)</a:t>
            </a:r>
          </a:p>
        </p:txBody>
      </p:sp>
    </p:spTree>
    <p:extLst>
      <p:ext uri="{BB962C8B-B14F-4D97-AF65-F5344CB8AC3E}">
        <p14:creationId xmlns:p14="http://schemas.microsoft.com/office/powerpoint/2010/main" val="376047112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a:latin typeface="Consolas" panose="020B0609020204030204" pitchFamily="49" charset="0"/>
              </a:rPr>
              <a:t>Variable</a:t>
            </a:r>
            <a:br>
              <a:rPr lang="en-US" dirty="0"/>
            </a:br>
            <a:r>
              <a:rPr lang="en-US" sz="2400" dirty="0"/>
              <a:t>(continued)</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a:xfrm>
            <a:off x="458787" y="1363663"/>
            <a:ext cx="8321040" cy="4935537"/>
          </a:xfrm>
        </p:spPr>
        <p:txBody>
          <a:bodyPr/>
          <a:lstStyle/>
          <a:p>
            <a:pPr marL="438912" lvl="1" indent="0">
              <a:spcBef>
                <a:spcPts val="100"/>
              </a:spcBef>
              <a:buNone/>
            </a:pPr>
            <a:r>
              <a:rPr lang="en-US" sz="1800" dirty="0">
                <a:latin typeface="Consolas" panose="020B0609020204030204" pitchFamily="49" charset="0"/>
              </a:rPr>
              <a:t>    else if (type is </a:t>
            </a:r>
            <a:r>
              <a:rPr lang="en-US" sz="1800" dirty="0" err="1">
                <a:latin typeface="Consolas" panose="020B0609020204030204" pitchFamily="49" charset="0"/>
              </a:rPr>
              <a:t>RecordType</a:t>
            </a:r>
            <a:r>
              <a:rPr lang="en-US" sz="1800" dirty="0">
                <a:latin typeface="Consolas" panose="020B0609020204030204" pitchFamily="49" charset="0"/>
              </a:rPr>
              <a:t>)</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 change type to the type of the field</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else if (type is </a:t>
            </a:r>
            <a:r>
              <a:rPr lang="en-US" sz="1800" dirty="0" err="1">
                <a:latin typeface="Consolas" panose="020B0609020204030204" pitchFamily="49" charset="0"/>
              </a:rPr>
              <a:t>StringType</a:t>
            </a:r>
            <a:r>
              <a:rPr lang="en-US" sz="1800" dirty="0">
                <a:latin typeface="Consolas" panose="020B0609020204030204" pitchFamily="49" charset="0"/>
              </a:rPr>
              <a:t>)</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 Selector can be field expression .length (Integer)</a:t>
            </a:r>
          </a:p>
          <a:p>
            <a:pPr marL="438912" lvl="1" indent="0">
              <a:spcBef>
                <a:spcPts val="100"/>
              </a:spcBef>
              <a:buNone/>
            </a:pPr>
            <a:r>
              <a:rPr lang="en-US" sz="1800" dirty="0">
                <a:latin typeface="Consolas" panose="020B0609020204030204" pitchFamily="49" charset="0"/>
              </a:rPr>
              <a:t>        // or an index expression for the characters (Char).</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else</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errorMsg</a:t>
            </a:r>
            <a:r>
              <a:rPr lang="en-US" sz="1800" dirty="0">
                <a:latin typeface="Consolas" panose="020B0609020204030204" pitchFamily="49" charset="0"/>
              </a:rPr>
              <a:t> = "Selector expression not allowed ..."</a:t>
            </a:r>
          </a:p>
          <a:p>
            <a:pPr marL="438912" lvl="1" indent="0">
              <a:spcBef>
                <a:spcPts val="100"/>
              </a:spcBef>
              <a:buNone/>
            </a:pPr>
            <a:r>
              <a:rPr lang="en-US" sz="1800" dirty="0">
                <a:latin typeface="Consolas" panose="020B0609020204030204" pitchFamily="49" charset="0"/>
              </a:rPr>
              <a:t>        throw error(</a:t>
            </a:r>
            <a:r>
              <a:rPr lang="en-US" sz="1800" dirty="0" err="1">
                <a:latin typeface="Consolas" panose="020B0609020204030204" pitchFamily="49" charset="0"/>
              </a:rPr>
              <a:t>expr.position</a:t>
            </a:r>
            <a:r>
              <a:rPr lang="en-US" sz="1800" dirty="0">
                <a:latin typeface="Consolas" panose="020B0609020204030204" pitchFamily="49" charset="0"/>
              </a:rPr>
              <a:t>, </a:t>
            </a:r>
            <a:r>
              <a:rPr lang="en-US" sz="1800" dirty="0" err="1">
                <a:latin typeface="Consolas" panose="020B0609020204030204" pitchFamily="49" charset="0"/>
              </a:rPr>
              <a:t>errorMsg</a:t>
            </a:r>
            <a:r>
              <a:rPr lang="en-US" sz="1800" dirty="0">
                <a:latin typeface="Consolas" panose="020B0609020204030204" pitchFamily="49" charset="0"/>
              </a:rPr>
              <a:t>)</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a:t>
            </a:r>
          </a:p>
          <a:p>
            <a:pPr marL="438912" lvl="1" indent="0">
              <a:spcBef>
                <a:spcPts val="200"/>
              </a:spcBef>
              <a:buNone/>
            </a:pPr>
            <a:endParaRPr lang="en-US" sz="1800" dirty="0">
              <a:latin typeface="Consolas" panose="020B0609020204030204" pitchFamily="49" charset="0"/>
            </a:endParaRP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64</a:t>
            </a:fld>
            <a:endParaRPr lang="en-US" dirty="0"/>
          </a:p>
        </p:txBody>
      </p:sp>
    </p:spTree>
    <p:extLst>
      <p:ext uri="{BB962C8B-B14F-4D97-AF65-F5344CB8AC3E}">
        <p14:creationId xmlns:p14="http://schemas.microsoft.com/office/powerpoint/2010/main" val="424823980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p:txBody>
          <a:bodyPr/>
          <a:lstStyle/>
          <a:p>
            <a:r>
              <a:rPr lang="en-US" dirty="0"/>
              <a:t>Maintaining Context During Parsing</a:t>
            </a:r>
          </a:p>
        </p:txBody>
      </p:sp>
      <p:sp>
        <p:nvSpPr>
          <p:cNvPr id="22533" name="Rectangle 3"/>
          <p:cNvSpPr>
            <a:spLocks noGrp="1" noChangeArrowheads="1"/>
          </p:cNvSpPr>
          <p:nvPr>
            <p:ph type="body" idx="1"/>
          </p:nvPr>
        </p:nvSpPr>
        <p:spPr/>
        <p:txBody>
          <a:bodyPr/>
          <a:lstStyle/>
          <a:p>
            <a:r>
              <a:rPr lang="en-US" dirty="0"/>
              <a:t>Certain CPRL statements need access to an enclosing context for constraint checking and code generation.</a:t>
            </a:r>
          </a:p>
          <a:p>
            <a:r>
              <a:rPr lang="en-US" dirty="0"/>
              <a:t>Example: </a:t>
            </a:r>
            <a:r>
              <a:rPr lang="en-US" sz="2000" dirty="0">
                <a:latin typeface="Consolas" panose="020B0609020204030204" pitchFamily="49" charset="0"/>
              </a:rPr>
              <a:t>exit when n &gt; 10;</a:t>
            </a:r>
          </a:p>
          <a:p>
            <a:r>
              <a:rPr lang="en-US" dirty="0"/>
              <a:t>An exit statement has meaning only when nested inside a loop, and code generation for an exit statement requires knowledge of which loop encloses it.</a:t>
            </a:r>
          </a:p>
          <a:p>
            <a:r>
              <a:rPr lang="en-US" dirty="0"/>
              <a:t>Similarly, a return statement needs to know which subprogram it is returning from.</a:t>
            </a:r>
          </a:p>
          <a:p>
            <a:r>
              <a:rPr lang="en-US" dirty="0"/>
              <a:t>Classes </a:t>
            </a:r>
            <a:r>
              <a:rPr lang="en-US" dirty="0">
                <a:latin typeface="Consolas" panose="020B0609020204030204" pitchFamily="49" charset="0"/>
              </a:rPr>
              <a:t>LoopContext</a:t>
            </a:r>
            <a:r>
              <a:rPr lang="en-US" dirty="0"/>
              <a:t> and </a:t>
            </a:r>
            <a:r>
              <a:rPr lang="en-US" dirty="0">
                <a:latin typeface="Consolas" panose="020B0609020204030204" pitchFamily="49" charset="0"/>
              </a:rPr>
              <a:t>SubprogramContext</a:t>
            </a:r>
            <a:r>
              <a:rPr lang="en-US" dirty="0"/>
              <a:t> will be used to maintain contextual information in these cases.</a:t>
            </a:r>
          </a:p>
        </p:txBody>
      </p:sp>
      <p:sp>
        <p:nvSpPr>
          <p:cNvPr id="22530" name="Footer Placeholder 3"/>
          <p:cNvSpPr>
            <a:spLocks noGrp="1"/>
          </p:cNvSpPr>
          <p:nvPr>
            <p:ph type="ftr" sz="quarter" idx="10"/>
          </p:nvPr>
        </p:nvSpPr>
        <p:spPr/>
        <p:txBody>
          <a:bodyPr/>
          <a:lstStyle/>
          <a:p>
            <a:r>
              <a:rPr lang="en-US" dirty="0"/>
              <a:t>©SoftMoore Consulting</a:t>
            </a:r>
          </a:p>
        </p:txBody>
      </p:sp>
      <p:sp>
        <p:nvSpPr>
          <p:cNvPr id="22531" name="Slide Number Placeholder 4"/>
          <p:cNvSpPr>
            <a:spLocks noGrp="1"/>
          </p:cNvSpPr>
          <p:nvPr>
            <p:ph type="sldNum" sz="quarter" idx="11"/>
          </p:nvPr>
        </p:nvSpPr>
        <p:spPr/>
        <p:txBody>
          <a:bodyPr/>
          <a:lstStyle/>
          <a:p>
            <a:r>
              <a:rPr lang="en-US" dirty="0"/>
              <a:t>Slide </a:t>
            </a:r>
            <a:fld id="{E181C637-EA7A-4AA2-BD9E-5103699E8BC5}" type="slidenum">
              <a:rPr lang="en-US" smtClean="0"/>
              <a:pPr/>
              <a:t>65</a:t>
            </a:fld>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3"/>
          <p:cNvSpPr>
            <a:spLocks noGrp="1"/>
          </p:cNvSpPr>
          <p:nvPr>
            <p:ph type="ftr" sz="quarter" idx="10"/>
          </p:nvPr>
        </p:nvSpPr>
        <p:spPr>
          <a:noFill/>
        </p:spPr>
        <p:txBody>
          <a:bodyPr/>
          <a:lstStyle/>
          <a:p>
            <a:r>
              <a:rPr lang="en-US" dirty="0"/>
              <a:t>©SoftMoore Consulting</a:t>
            </a:r>
          </a:p>
        </p:txBody>
      </p:sp>
      <p:sp>
        <p:nvSpPr>
          <p:cNvPr id="23555" name="Slide Number Placeholder 4"/>
          <p:cNvSpPr>
            <a:spLocks noGrp="1"/>
          </p:cNvSpPr>
          <p:nvPr>
            <p:ph type="sldNum" sz="quarter" idx="11"/>
          </p:nvPr>
        </p:nvSpPr>
        <p:spPr>
          <a:noFill/>
        </p:spPr>
        <p:txBody>
          <a:bodyPr/>
          <a:lstStyle/>
          <a:p>
            <a:r>
              <a:rPr lang="en-US" dirty="0"/>
              <a:t>Slide </a:t>
            </a:r>
            <a:fld id="{239EA5B9-23A7-4CC1-AF6B-C52A3FEA3809}" type="slidenum">
              <a:rPr lang="en-US" smtClean="0"/>
              <a:pPr/>
              <a:t>66</a:t>
            </a:fld>
            <a:endParaRPr lang="en-US" dirty="0"/>
          </a:p>
        </p:txBody>
      </p:sp>
      <p:sp>
        <p:nvSpPr>
          <p:cNvPr id="23556" name="Rectangle 2"/>
          <p:cNvSpPr>
            <a:spLocks noGrp="1" noChangeArrowheads="1"/>
          </p:cNvSpPr>
          <p:nvPr>
            <p:ph type="title"/>
          </p:nvPr>
        </p:nvSpPr>
        <p:spPr/>
        <p:txBody>
          <a:bodyPr/>
          <a:lstStyle/>
          <a:p>
            <a:r>
              <a:rPr lang="en-US" dirty="0"/>
              <a:t>Class </a:t>
            </a:r>
            <a:r>
              <a:rPr lang="en-US" dirty="0">
                <a:latin typeface="Consolas" panose="020B0609020204030204" pitchFamily="49" charset="0"/>
              </a:rPr>
              <a:t>Loop</a:t>
            </a:r>
            <a:r>
              <a:rPr lang="en-US" dirty="0">
                <a:latin typeface="Consolas" panose="020B0609020204030204" pitchFamily="49" charset="0"/>
                <a:cs typeface="Consolas" pitchFamily="49" charset="0"/>
              </a:rPr>
              <a:t>Context</a:t>
            </a:r>
          </a:p>
        </p:txBody>
      </p:sp>
      <p:sp>
        <p:nvSpPr>
          <p:cNvPr id="23557" name="Rectangle 3"/>
          <p:cNvSpPr>
            <a:spLocks noGrp="1" noChangeArrowheads="1"/>
          </p:cNvSpPr>
          <p:nvPr>
            <p:ph type="body" idx="1"/>
          </p:nvPr>
        </p:nvSpPr>
        <p:spPr/>
        <p:txBody>
          <a:bodyPr lIns="182880" tIns="91440"/>
          <a:lstStyle/>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The loop statement currently being parsed; </a:t>
            </a:r>
          </a:p>
          <a:p>
            <a:pPr marL="91440" indent="0">
              <a:spcBef>
                <a:spcPts val="100"/>
              </a:spcBef>
              <a:buFontTx/>
              <a:buNone/>
            </a:pPr>
            <a:r>
              <a:rPr lang="en-US" sz="1800" dirty="0">
                <a:latin typeface="Consolas" pitchFamily="49" charset="0"/>
              </a:rPr>
              <a:t> * null if not currently parsing a loop.</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val </a:t>
            </a:r>
            <a:r>
              <a:rPr lang="en-US" sz="1800" dirty="0" err="1">
                <a:latin typeface="Consolas" pitchFamily="49" charset="0"/>
              </a:rPr>
              <a:t>loopStmt</a:t>
            </a:r>
            <a:r>
              <a:rPr lang="en-US" sz="1800" dirty="0">
                <a:latin typeface="Consolas" pitchFamily="49" charset="0"/>
              </a:rPr>
              <a:t> : </a:t>
            </a:r>
            <a:r>
              <a:rPr lang="en-US" sz="1800" dirty="0" err="1">
                <a:latin typeface="Consolas" pitchFamily="49" charset="0"/>
              </a:rPr>
              <a:t>LoopStmt</a:t>
            </a:r>
            <a:r>
              <a:rPr lang="en-US" sz="1800" dirty="0">
                <a:latin typeface="Consolas" pitchFamily="49" charset="0"/>
              </a:rPr>
              <a:t>?</a:t>
            </a:r>
          </a:p>
          <a:p>
            <a:pPr marL="91440" indent="0">
              <a:spcBef>
                <a:spcPts val="100"/>
              </a:spcBef>
              <a:buFontTx/>
              <a:buNone/>
            </a:pPr>
            <a:endParaRPr lang="en-US" sz="1800" dirty="0">
              <a:latin typeface="Consolas" pitchFamily="49" charset="0"/>
            </a:endParaRPr>
          </a:p>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Called when starting to parse a loop statement.</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fun </a:t>
            </a:r>
            <a:r>
              <a:rPr lang="en-US" sz="1800" dirty="0" err="1">
                <a:latin typeface="Consolas" pitchFamily="49" charset="0"/>
              </a:rPr>
              <a:t>beginLoop</a:t>
            </a:r>
            <a:r>
              <a:rPr lang="en-US" sz="1800" dirty="0">
                <a:latin typeface="Consolas" pitchFamily="49" charset="0"/>
              </a:rPr>
              <a:t>(</a:t>
            </a:r>
            <a:r>
              <a:rPr lang="en-US" sz="1800" dirty="0" err="1">
                <a:latin typeface="Consolas" pitchFamily="49" charset="0"/>
              </a:rPr>
              <a:t>stmt</a:t>
            </a:r>
            <a:r>
              <a:rPr lang="en-US" sz="1800" dirty="0">
                <a:latin typeface="Consolas" pitchFamily="49" charset="0"/>
              </a:rPr>
              <a:t> : </a:t>
            </a:r>
            <a:r>
              <a:rPr lang="en-US" sz="1800" dirty="0" err="1">
                <a:latin typeface="Consolas" pitchFamily="49" charset="0"/>
              </a:rPr>
              <a:t>LoopStmt</a:t>
            </a:r>
            <a:r>
              <a:rPr lang="en-US" sz="1800" dirty="0">
                <a:latin typeface="Consolas" pitchFamily="49" charset="0"/>
              </a:rPr>
              <a:t>)</a:t>
            </a:r>
          </a:p>
          <a:p>
            <a:pPr marL="91440" indent="0">
              <a:spcBef>
                <a:spcPts val="100"/>
              </a:spcBef>
              <a:buFontTx/>
              <a:buNone/>
            </a:pPr>
            <a:endParaRPr lang="en-US" sz="1800" dirty="0">
              <a:latin typeface="Consolas" pitchFamily="49" charset="0"/>
            </a:endParaRPr>
          </a:p>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Called when finished parsing a loop statement.</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fun </a:t>
            </a:r>
            <a:r>
              <a:rPr lang="en-US" sz="1800" dirty="0" err="1">
                <a:latin typeface="Consolas" pitchFamily="49" charset="0"/>
              </a:rPr>
              <a:t>endLoop</a:t>
            </a:r>
            <a:r>
              <a:rPr lang="en-US" sz="1800" dirty="0">
                <a:latin typeface="Consolas" pitchFamily="49" charset="0"/>
              </a:rPr>
              <a:t>()</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3"/>
          <p:cNvSpPr>
            <a:spLocks noGrp="1"/>
          </p:cNvSpPr>
          <p:nvPr>
            <p:ph type="ftr" sz="quarter" idx="10"/>
          </p:nvPr>
        </p:nvSpPr>
        <p:spPr>
          <a:noFill/>
        </p:spPr>
        <p:txBody>
          <a:bodyPr/>
          <a:lstStyle/>
          <a:p>
            <a:r>
              <a:rPr lang="en-US" dirty="0"/>
              <a:t>©SoftMoore Consulting</a:t>
            </a:r>
          </a:p>
        </p:txBody>
      </p:sp>
      <p:sp>
        <p:nvSpPr>
          <p:cNvPr id="23555" name="Slide Number Placeholder 4"/>
          <p:cNvSpPr>
            <a:spLocks noGrp="1"/>
          </p:cNvSpPr>
          <p:nvPr>
            <p:ph type="sldNum" sz="quarter" idx="11"/>
          </p:nvPr>
        </p:nvSpPr>
        <p:spPr>
          <a:noFill/>
        </p:spPr>
        <p:txBody>
          <a:bodyPr/>
          <a:lstStyle/>
          <a:p>
            <a:r>
              <a:rPr lang="en-US" dirty="0"/>
              <a:t>Slide </a:t>
            </a:r>
            <a:fld id="{239EA5B9-23A7-4CC1-AF6B-C52A3FEA3809}" type="slidenum">
              <a:rPr lang="en-US" smtClean="0"/>
              <a:pPr/>
              <a:t>67</a:t>
            </a:fld>
            <a:endParaRPr lang="en-US" dirty="0"/>
          </a:p>
        </p:txBody>
      </p:sp>
      <p:sp>
        <p:nvSpPr>
          <p:cNvPr id="23556" name="Rectangle 2"/>
          <p:cNvSpPr>
            <a:spLocks noGrp="1" noChangeArrowheads="1"/>
          </p:cNvSpPr>
          <p:nvPr>
            <p:ph type="title"/>
          </p:nvPr>
        </p:nvSpPr>
        <p:spPr/>
        <p:txBody>
          <a:bodyPr/>
          <a:lstStyle/>
          <a:p>
            <a:r>
              <a:rPr lang="en-US" dirty="0"/>
              <a:t>Class </a:t>
            </a:r>
            <a:r>
              <a:rPr lang="en-US" dirty="0">
                <a:latin typeface="Consolas" pitchFamily="49" charset="0"/>
                <a:cs typeface="Consolas" pitchFamily="49" charset="0"/>
              </a:rPr>
              <a:t>SubprogramContext</a:t>
            </a:r>
            <a:endParaRPr lang="en-US" sz="2800" dirty="0">
              <a:cs typeface="Consolas" pitchFamily="49" charset="0"/>
            </a:endParaRPr>
          </a:p>
        </p:txBody>
      </p:sp>
      <p:sp>
        <p:nvSpPr>
          <p:cNvPr id="23557" name="Rectangle 3"/>
          <p:cNvSpPr>
            <a:spLocks noGrp="1" noChangeArrowheads="1"/>
          </p:cNvSpPr>
          <p:nvPr>
            <p:ph type="body" idx="1"/>
          </p:nvPr>
        </p:nvSpPr>
        <p:spPr>
          <a:xfrm>
            <a:off x="458787" y="1363663"/>
            <a:ext cx="8321040" cy="4935537"/>
          </a:xfrm>
        </p:spPr>
        <p:txBody>
          <a:bodyPr lIns="182880" tIns="91440"/>
          <a:lstStyle/>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The subprogram declaration currently being parsed;</a:t>
            </a:r>
          </a:p>
          <a:p>
            <a:pPr marL="91440" indent="0">
              <a:spcBef>
                <a:spcPts val="100"/>
              </a:spcBef>
              <a:buFontTx/>
              <a:buNone/>
            </a:pPr>
            <a:r>
              <a:rPr lang="en-US" sz="1800" dirty="0">
                <a:latin typeface="Consolas" pitchFamily="49" charset="0"/>
              </a:rPr>
              <a:t> * null if not currently parsing a subprogram.</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var subprogramDecl : SubprogramDecl? = null</a:t>
            </a:r>
          </a:p>
          <a:p>
            <a:pPr marL="91440" indent="0">
              <a:spcBef>
                <a:spcPts val="100"/>
              </a:spcBef>
              <a:buFontTx/>
              <a:buNone/>
            </a:pPr>
            <a:endParaRPr lang="en-US" sz="1800" dirty="0">
              <a:latin typeface="Consolas" pitchFamily="49" charset="0"/>
            </a:endParaRPr>
          </a:p>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Called when starting to parse a subprogram declaration.</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fun </a:t>
            </a:r>
            <a:r>
              <a:rPr lang="en-US" sz="1800" dirty="0" err="1">
                <a:latin typeface="Consolas" pitchFamily="49" charset="0"/>
              </a:rPr>
              <a:t>beginSubprogramDecl</a:t>
            </a:r>
            <a:r>
              <a:rPr lang="en-US" sz="1800" dirty="0">
                <a:latin typeface="Consolas" pitchFamily="49" charset="0"/>
              </a:rPr>
              <a:t>(</a:t>
            </a:r>
            <a:r>
              <a:rPr lang="en-US" sz="1800" dirty="0" err="1">
                <a:latin typeface="Consolas" pitchFamily="49" charset="0"/>
              </a:rPr>
              <a:t>subprogDecl</a:t>
            </a:r>
            <a:r>
              <a:rPr lang="en-US" sz="1800" dirty="0">
                <a:latin typeface="Consolas" pitchFamily="49" charset="0"/>
              </a:rPr>
              <a:t> : SubprogramDecl)</a:t>
            </a:r>
          </a:p>
          <a:p>
            <a:pPr marL="91440" indent="0">
              <a:spcBef>
                <a:spcPts val="100"/>
              </a:spcBef>
              <a:buFontTx/>
              <a:buNone/>
            </a:pPr>
            <a:endParaRPr lang="en-US" sz="1800" dirty="0">
              <a:latin typeface="Consolas" pitchFamily="49" charset="0"/>
            </a:endParaRPr>
          </a:p>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Called when finished parsing a subprogram declaration.</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fun </a:t>
            </a:r>
            <a:r>
              <a:rPr lang="en-US" sz="1800" dirty="0" err="1">
                <a:latin typeface="Consolas" pitchFamily="49" charset="0"/>
              </a:rPr>
              <a:t>endSubprogramDecl</a:t>
            </a:r>
            <a:r>
              <a:rPr lang="en-US" sz="1800" dirty="0">
                <a:latin typeface="Consolas" pitchFamily="49" charset="0"/>
              </a:rPr>
              <a:t>()</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p:txBody>
          <a:bodyPr/>
          <a:lstStyle/>
          <a:p>
            <a:r>
              <a:rPr lang="en-US" dirty="0"/>
              <a:t>Example: Using Context During Parsing</a:t>
            </a:r>
          </a:p>
        </p:txBody>
      </p:sp>
      <p:sp>
        <p:nvSpPr>
          <p:cNvPr id="24581" name="Rectangle 3"/>
          <p:cNvSpPr>
            <a:spLocks noGrp="1" noChangeArrowheads="1"/>
          </p:cNvSpPr>
          <p:nvPr>
            <p:ph type="body" idx="1"/>
          </p:nvPr>
        </p:nvSpPr>
        <p:spPr/>
        <p:txBody>
          <a:bodyPr/>
          <a:lstStyle/>
          <a:p>
            <a:r>
              <a:rPr lang="en-US" dirty="0"/>
              <a:t>When parsing a loop statement:</a:t>
            </a:r>
          </a:p>
          <a:p>
            <a:pPr lvl="1">
              <a:spcBef>
                <a:spcPts val="400"/>
              </a:spcBef>
              <a:buNone/>
            </a:pPr>
            <a:r>
              <a:rPr lang="en-US" sz="1800" dirty="0">
                <a:latin typeface="Consolas" pitchFamily="49" charset="0"/>
                <a:cs typeface="Consolas" pitchFamily="49" charset="0"/>
              </a:rPr>
              <a:t>val </a:t>
            </a:r>
            <a:r>
              <a:rPr lang="en-US" sz="1800" dirty="0" err="1">
                <a:latin typeface="Consolas" pitchFamily="49" charset="0"/>
                <a:cs typeface="Consolas" pitchFamily="49" charset="0"/>
              </a:rPr>
              <a:t>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LoopStmt</a:t>
            </a:r>
            <a:r>
              <a:rPr lang="en-US" sz="1800" dirty="0">
                <a:latin typeface="Consolas" pitchFamily="49" charset="0"/>
                <a:cs typeface="Consolas" pitchFamily="49" charset="0"/>
              </a:rPr>
              <a:t>()</a:t>
            </a:r>
          </a:p>
          <a:p>
            <a:pPr lvl="1">
              <a:spcBef>
                <a:spcPts val="200"/>
              </a:spcBef>
              <a:buNone/>
            </a:pPr>
            <a:r>
              <a:rPr lang="en-US" sz="1800" dirty="0">
                <a:latin typeface="Consolas" pitchFamily="49" charset="0"/>
                <a:cs typeface="Consolas" pitchFamily="49" charset="0"/>
              </a:rPr>
              <a:t>...</a:t>
            </a:r>
          </a:p>
          <a:p>
            <a:pPr lvl="1">
              <a:spcBef>
                <a:spcPts val="200"/>
              </a:spcBef>
              <a:buNone/>
            </a:pPr>
            <a:r>
              <a:rPr lang="en-US" sz="1800" b="1" dirty="0" err="1">
                <a:latin typeface="Consolas" pitchFamily="49" charset="0"/>
                <a:cs typeface="Consolas" pitchFamily="49" charset="0"/>
              </a:rPr>
              <a:t>loopContext.beginLoop</a:t>
            </a:r>
            <a:r>
              <a:rPr lang="en-US" sz="1800" b="1" dirty="0">
                <a:latin typeface="Consolas" pitchFamily="49" charset="0"/>
                <a:cs typeface="Consolas" pitchFamily="49" charset="0"/>
              </a:rPr>
              <a:t>(</a:t>
            </a:r>
            <a:r>
              <a:rPr lang="en-US" sz="1800" b="1" dirty="0" err="1">
                <a:latin typeface="Consolas" pitchFamily="49" charset="0"/>
                <a:cs typeface="Consolas" pitchFamily="49" charset="0"/>
              </a:rPr>
              <a:t>stmt</a:t>
            </a:r>
            <a:r>
              <a:rPr lang="en-US" sz="1800" b="1" dirty="0">
                <a:latin typeface="Consolas" pitchFamily="49" charset="0"/>
                <a:cs typeface="Consolas" pitchFamily="49" charset="0"/>
              </a:rPr>
              <a:t>)</a:t>
            </a:r>
          </a:p>
          <a:p>
            <a:pPr lvl="1">
              <a:spcBef>
                <a:spcPts val="200"/>
              </a:spcBef>
              <a:buNone/>
            </a:pPr>
            <a:r>
              <a:rPr lang="en-US" sz="1800" dirty="0" err="1">
                <a:latin typeface="Consolas" pitchFamily="49" charset="0"/>
                <a:cs typeface="Consolas" pitchFamily="49" charset="0"/>
              </a:rPr>
              <a:t>stmt.statement</a:t>
            </a:r>
            <a:r>
              <a:rPr lang="en-US" sz="1800" dirty="0">
                <a:latin typeface="Consolas" pitchFamily="49" charset="0"/>
                <a:cs typeface="Consolas" pitchFamily="49" charset="0"/>
              </a:rPr>
              <a:t> = </a:t>
            </a:r>
            <a:r>
              <a:rPr lang="en-US" sz="1800" dirty="0" err="1">
                <a:latin typeface="Consolas" pitchFamily="49" charset="0"/>
                <a:cs typeface="Consolas" pitchFamily="49" charset="0"/>
              </a:rPr>
              <a:t>parseStatement</a:t>
            </a:r>
            <a:r>
              <a:rPr lang="en-US" sz="1800" dirty="0">
                <a:latin typeface="Consolas" pitchFamily="49" charset="0"/>
                <a:cs typeface="Consolas" pitchFamily="49" charset="0"/>
              </a:rPr>
              <a:t>()</a:t>
            </a:r>
          </a:p>
          <a:p>
            <a:pPr lvl="1">
              <a:spcBef>
                <a:spcPts val="200"/>
              </a:spcBef>
              <a:buNone/>
            </a:pPr>
            <a:r>
              <a:rPr lang="en-US" sz="1800" b="1" dirty="0" err="1">
                <a:latin typeface="Consolas" pitchFamily="49" charset="0"/>
                <a:cs typeface="Consolas" pitchFamily="49" charset="0"/>
              </a:rPr>
              <a:t>loopContext.endLoop</a:t>
            </a:r>
            <a:r>
              <a:rPr lang="en-US" sz="1800" b="1" dirty="0">
                <a:latin typeface="Consolas" pitchFamily="49" charset="0"/>
                <a:cs typeface="Consolas" pitchFamily="49" charset="0"/>
              </a:rPr>
              <a:t>()</a:t>
            </a:r>
          </a:p>
          <a:p>
            <a:r>
              <a:rPr lang="en-US" dirty="0"/>
              <a:t>When parsing an exit statement:</a:t>
            </a:r>
          </a:p>
          <a:p>
            <a:pPr lvl="1">
              <a:spcBef>
                <a:spcPts val="400"/>
              </a:spcBef>
              <a:buNone/>
            </a:pPr>
            <a:r>
              <a:rPr lang="en-US" sz="1800" dirty="0">
                <a:latin typeface="Consolas" pitchFamily="49" charset="0"/>
                <a:cs typeface="Consolas" pitchFamily="49" charset="0"/>
              </a:rPr>
              <a:t>// save position for error reporting</a:t>
            </a:r>
          </a:p>
          <a:p>
            <a:pPr lvl="1">
              <a:spcBef>
                <a:spcPts val="200"/>
              </a:spcBef>
              <a:buNone/>
            </a:pPr>
            <a:r>
              <a:rPr lang="en-US" sz="1800" dirty="0" err="1">
                <a:latin typeface="Consolas" pitchFamily="49" charset="0"/>
                <a:cs typeface="Consolas" pitchFamily="49" charset="0"/>
              </a:rPr>
              <a:t>val</a:t>
            </a:r>
            <a:r>
              <a:rPr lang="en-US" sz="1800" dirty="0">
                <a:latin typeface="Consolas" pitchFamily="49" charset="0"/>
                <a:cs typeface="Consolas" pitchFamily="49" charset="0"/>
              </a:rPr>
              <a:t> </a:t>
            </a:r>
            <a:r>
              <a:rPr lang="en-US" sz="1800" dirty="0" err="1">
                <a:latin typeface="Consolas" pitchFamily="49" charset="0"/>
                <a:cs typeface="Consolas" pitchFamily="49" charset="0"/>
              </a:rPr>
              <a:t>exitPosition</a:t>
            </a:r>
            <a:r>
              <a:rPr lang="en-US" sz="1800" dirty="0">
                <a:latin typeface="Consolas" pitchFamily="49" charset="0"/>
                <a:cs typeface="Consolas" pitchFamily="49" charset="0"/>
              </a:rPr>
              <a:t> = </a:t>
            </a:r>
            <a:r>
              <a:rPr lang="en-US" sz="1800" dirty="0" err="1">
                <a:latin typeface="Consolas" pitchFamily="49" charset="0"/>
                <a:cs typeface="Consolas" pitchFamily="49" charset="0"/>
              </a:rPr>
              <a:t>scanner.position</a:t>
            </a:r>
            <a:endParaRPr lang="en-US" sz="1800" dirty="0">
              <a:latin typeface="Consolas" pitchFamily="49" charset="0"/>
              <a:cs typeface="Consolas" pitchFamily="49" charset="0"/>
            </a:endParaRPr>
          </a:p>
          <a:p>
            <a:pPr lvl="1">
              <a:spcBef>
                <a:spcPts val="200"/>
              </a:spcBef>
              <a:buNone/>
            </a:pPr>
            <a:r>
              <a:rPr lang="en-US" sz="1800" dirty="0">
                <a:latin typeface="Consolas" pitchFamily="49" charset="0"/>
                <a:cs typeface="Consolas" pitchFamily="49" charset="0"/>
              </a:rPr>
              <a:t>...</a:t>
            </a:r>
          </a:p>
          <a:p>
            <a:pPr lvl="1">
              <a:spcBef>
                <a:spcPts val="200"/>
              </a:spcBef>
              <a:buNone/>
            </a:pPr>
            <a:r>
              <a:rPr lang="en-US" sz="1800" dirty="0" err="1">
                <a:latin typeface="Consolas" pitchFamily="49" charset="0"/>
                <a:cs typeface="Consolas" pitchFamily="49" charset="0"/>
              </a:rPr>
              <a:t>val</a:t>
            </a:r>
            <a:r>
              <a:rPr lang="en-US" sz="1800" dirty="0">
                <a:latin typeface="Consolas" pitchFamily="49" charset="0"/>
                <a:cs typeface="Consolas" pitchFamily="49" charset="0"/>
              </a:rPr>
              <a:t> </a:t>
            </a:r>
            <a:r>
              <a:rPr lang="en-US" sz="1800" dirty="0" err="1">
                <a:latin typeface="Consolas" pitchFamily="49" charset="0"/>
                <a:cs typeface="Consolas" pitchFamily="49" charset="0"/>
              </a:rPr>
              <a:t>loopStmt</a:t>
            </a:r>
            <a:r>
              <a:rPr lang="en-US" sz="1800" dirty="0">
                <a:latin typeface="Consolas" pitchFamily="49" charset="0"/>
                <a:cs typeface="Consolas" pitchFamily="49" charset="0"/>
              </a:rPr>
              <a:t> = </a:t>
            </a:r>
            <a:r>
              <a:rPr lang="en-US" sz="1800" b="1" dirty="0" err="1">
                <a:latin typeface="Consolas" pitchFamily="49" charset="0"/>
                <a:cs typeface="Consolas" pitchFamily="49" charset="0"/>
              </a:rPr>
              <a:t>loopContext.loopStmt</a:t>
            </a:r>
            <a:r>
              <a:rPr lang="en-US" sz="1800" dirty="0">
                <a:latin typeface="Consolas" pitchFamily="49" charset="0"/>
                <a:cs typeface="Consolas" pitchFamily="49" charset="0"/>
              </a:rPr>
              <a:t> ?: throw </a:t>
            </a:r>
          </a:p>
          <a:p>
            <a:pPr lvl="1">
              <a:spcBef>
                <a:spcPts val="200"/>
              </a:spcBef>
              <a:buNone/>
            </a:pPr>
            <a:r>
              <a:rPr lang="en-US" sz="1800" dirty="0">
                <a:latin typeface="Consolas" pitchFamily="49" charset="0"/>
                <a:cs typeface="Consolas" pitchFamily="49" charset="0"/>
              </a:rPr>
              <a:t>            error(</a:t>
            </a:r>
            <a:r>
              <a:rPr lang="en-US" sz="1800" dirty="0" err="1">
                <a:latin typeface="Consolas" pitchFamily="49" charset="0"/>
                <a:cs typeface="Consolas" pitchFamily="49" charset="0"/>
              </a:rPr>
              <a:t>exitPosition</a:t>
            </a:r>
            <a:r>
              <a:rPr lang="en-US" sz="1800" dirty="0">
                <a:latin typeface="Consolas" pitchFamily="49" charset="0"/>
                <a:cs typeface="Consolas" pitchFamily="49" charset="0"/>
              </a:rPr>
              <a:t>, "Exit statement is not ...")</a:t>
            </a:r>
          </a:p>
          <a:p>
            <a:pPr lvl="1">
              <a:spcBef>
                <a:spcPts val="200"/>
              </a:spcBef>
              <a:buNone/>
            </a:pPr>
            <a:r>
              <a:rPr lang="en-US" sz="1800" dirty="0">
                <a:latin typeface="Consolas" pitchFamily="49" charset="0"/>
                <a:cs typeface="Consolas" pitchFamily="49" charset="0"/>
              </a:rPr>
              <a:t>match(Symbol.semicolon)</a:t>
            </a:r>
          </a:p>
          <a:p>
            <a:pPr lvl="1">
              <a:spcBef>
                <a:spcPts val="200"/>
              </a:spcBef>
              <a:buNone/>
            </a:pPr>
            <a:r>
              <a:rPr lang="en-US" sz="1800" dirty="0">
                <a:latin typeface="Consolas" pitchFamily="49" charset="0"/>
                <a:cs typeface="Consolas" pitchFamily="49" charset="0"/>
              </a:rPr>
              <a:t>return </a:t>
            </a:r>
            <a:r>
              <a:rPr lang="en-US" sz="1800" dirty="0" err="1">
                <a:latin typeface="Consolas" pitchFamily="49" charset="0"/>
                <a:cs typeface="Consolas" pitchFamily="49" charset="0"/>
              </a:rPr>
              <a:t>ExitStmt</a:t>
            </a:r>
            <a:r>
              <a:rPr lang="en-US" sz="1800" dirty="0">
                <a:latin typeface="Consolas" pitchFamily="49" charset="0"/>
                <a:cs typeface="Consolas" pitchFamily="49" charset="0"/>
              </a:rPr>
              <a:t>(</a:t>
            </a:r>
            <a:r>
              <a:rPr lang="en-US" sz="1800" dirty="0" err="1">
                <a:latin typeface="Consolas" pitchFamily="49" charset="0"/>
                <a:cs typeface="Consolas" pitchFamily="49" charset="0"/>
              </a:rPr>
              <a:t>whenExpr</a:t>
            </a:r>
            <a:r>
              <a:rPr lang="en-US" sz="1800" dirty="0">
                <a:latin typeface="Consolas" pitchFamily="49" charset="0"/>
                <a:cs typeface="Consolas" pitchFamily="49" charset="0"/>
              </a:rPr>
              <a:t>, </a:t>
            </a:r>
            <a:r>
              <a:rPr lang="en-US" sz="1800" dirty="0" err="1">
                <a:latin typeface="Consolas" pitchFamily="49" charset="0"/>
                <a:cs typeface="Consolas" pitchFamily="49" charset="0"/>
              </a:rPr>
              <a:t>loopStmt</a:t>
            </a:r>
            <a:r>
              <a:rPr lang="en-US" sz="1800" dirty="0">
                <a:latin typeface="Consolas" pitchFamily="49" charset="0"/>
                <a:cs typeface="Consolas" pitchFamily="49" charset="0"/>
              </a:rPr>
              <a:t>)</a:t>
            </a:r>
          </a:p>
        </p:txBody>
      </p:sp>
      <p:sp>
        <p:nvSpPr>
          <p:cNvPr id="24578" name="Footer Placeholder 3"/>
          <p:cNvSpPr>
            <a:spLocks noGrp="1"/>
          </p:cNvSpPr>
          <p:nvPr>
            <p:ph type="ftr" sz="quarter" idx="10"/>
          </p:nvPr>
        </p:nvSpPr>
        <p:spPr/>
        <p:txBody>
          <a:bodyPr/>
          <a:lstStyle/>
          <a:p>
            <a:r>
              <a:rPr lang="en-US" dirty="0"/>
              <a:t>©SoftMoore Consulting</a:t>
            </a:r>
          </a:p>
        </p:txBody>
      </p:sp>
      <p:sp>
        <p:nvSpPr>
          <p:cNvPr id="24579" name="Slide Number Placeholder 4"/>
          <p:cNvSpPr>
            <a:spLocks noGrp="1"/>
          </p:cNvSpPr>
          <p:nvPr>
            <p:ph type="sldNum" sz="quarter" idx="11"/>
          </p:nvPr>
        </p:nvSpPr>
        <p:spPr/>
        <p:txBody>
          <a:bodyPr/>
          <a:lstStyle/>
          <a:p>
            <a:r>
              <a:rPr lang="en-US" dirty="0"/>
              <a:t>Slide </a:t>
            </a:r>
            <a:fld id="{5290820B-F486-4161-A33F-1CCFEEE1147B}" type="slidenum">
              <a:rPr lang="en-US" smtClean="0"/>
              <a:pPr/>
              <a:t>68</a:t>
            </a:fld>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34138-0CFD-3601-B29E-C7A3C3D559AB}"/>
              </a:ext>
            </a:extLst>
          </p:cNvPr>
          <p:cNvSpPr>
            <a:spLocks noGrp="1"/>
          </p:cNvSpPr>
          <p:nvPr>
            <p:ph type="title"/>
          </p:nvPr>
        </p:nvSpPr>
        <p:spPr/>
        <p:txBody>
          <a:bodyPr/>
          <a:lstStyle/>
          <a:p>
            <a:r>
              <a:rPr lang="en-US" dirty="0"/>
              <a:t>Do We Need Context Classes?</a:t>
            </a:r>
          </a:p>
        </p:txBody>
      </p:sp>
      <p:sp>
        <p:nvSpPr>
          <p:cNvPr id="3" name="Content Placeholder 2">
            <a:extLst>
              <a:ext uri="{FF2B5EF4-FFF2-40B4-BE49-F238E27FC236}">
                <a16:creationId xmlns:a16="http://schemas.microsoft.com/office/drawing/2014/main" id="{FD9ED470-9AD3-F4D9-01A0-51FA668E9DD7}"/>
              </a:ext>
            </a:extLst>
          </p:cNvPr>
          <p:cNvSpPr>
            <a:spLocks noGrp="1"/>
          </p:cNvSpPr>
          <p:nvPr>
            <p:ph idx="1"/>
          </p:nvPr>
        </p:nvSpPr>
        <p:spPr/>
        <p:txBody>
          <a:bodyPr/>
          <a:lstStyle/>
          <a:p>
            <a:r>
              <a:rPr lang="en-US" sz="2400" dirty="0">
                <a:effectLst/>
                <a:latin typeface="+mn-lt"/>
                <a:ea typeface="Calibri" panose="020F0502020204030204" pitchFamily="34" charset="0"/>
                <a:cs typeface="Times New Roman" panose="02020603050405020304" pitchFamily="18" charset="0"/>
              </a:rPr>
              <a:t>Class </a:t>
            </a:r>
            <a:r>
              <a:rPr lang="en-US" sz="2400" dirty="0" err="1">
                <a:effectLst/>
                <a:latin typeface="Consolas" panose="020B0609020204030204" pitchFamily="49" charset="0"/>
                <a:ea typeface="Calibri" panose="020F0502020204030204" pitchFamily="34" charset="0"/>
                <a:cs typeface="Times New Roman" panose="02020603050405020304" pitchFamily="18" charset="0"/>
              </a:rPr>
              <a:t>LoopContext</a:t>
            </a:r>
            <a:r>
              <a:rPr lang="en-US" sz="2400" dirty="0">
                <a:effectLst/>
                <a:latin typeface="+mn-lt"/>
                <a:ea typeface="Calibri" panose="020F0502020204030204" pitchFamily="34" charset="0"/>
                <a:cs typeface="Times New Roman" panose="02020603050405020304" pitchFamily="18" charset="0"/>
              </a:rPr>
              <a:t> exists solely to help associate an </a:t>
            </a:r>
            <a:r>
              <a:rPr lang="en-US" sz="2400" dirty="0">
                <a:effectLst/>
                <a:latin typeface="Consolas" panose="020B0609020204030204" pitchFamily="49" charset="0"/>
                <a:ea typeface="Calibri" panose="020F0502020204030204" pitchFamily="34" charset="0"/>
                <a:cs typeface="Times New Roman" panose="02020603050405020304" pitchFamily="18" charset="0"/>
              </a:rPr>
              <a:t>exit</a:t>
            </a:r>
            <a:r>
              <a:rPr lang="en-US" sz="2400" dirty="0">
                <a:effectLst/>
                <a:latin typeface="+mn-lt"/>
                <a:ea typeface="Calibri" panose="020F0502020204030204" pitchFamily="34" charset="0"/>
                <a:cs typeface="Times New Roman" panose="02020603050405020304" pitchFamily="18" charset="0"/>
              </a:rPr>
              <a:t> statement with its enclosing </a:t>
            </a:r>
            <a:r>
              <a:rPr lang="en-US" sz="2400" dirty="0">
                <a:effectLst/>
                <a:latin typeface="Consolas" panose="020B0609020204030204" pitchFamily="49" charset="0"/>
                <a:ea typeface="Calibri" panose="020F0502020204030204" pitchFamily="34" charset="0"/>
                <a:cs typeface="Times New Roman" panose="02020603050405020304" pitchFamily="18" charset="0"/>
              </a:rPr>
              <a:t>loop</a:t>
            </a:r>
            <a:r>
              <a:rPr lang="en-US" sz="2400" dirty="0">
                <a:effectLst/>
                <a:latin typeface="+mn-lt"/>
                <a:ea typeface="Calibri" panose="020F0502020204030204" pitchFamily="34" charset="0"/>
                <a:cs typeface="Times New Roman" panose="02020603050405020304" pitchFamily="18" charset="0"/>
              </a:rPr>
              <a:t> statement</a:t>
            </a:r>
          </a:p>
          <a:p>
            <a:r>
              <a:rPr lang="en-US" dirty="0">
                <a:ea typeface="Calibri" panose="020F0502020204030204" pitchFamily="34" charset="0"/>
                <a:cs typeface="Times New Roman" panose="02020603050405020304" pitchFamily="18" charset="0"/>
              </a:rPr>
              <a:t>C</a:t>
            </a:r>
            <a:r>
              <a:rPr lang="en-US" sz="2400" dirty="0">
                <a:effectLst/>
                <a:latin typeface="+mn-lt"/>
                <a:ea typeface="Calibri" panose="020F0502020204030204" pitchFamily="34" charset="0"/>
                <a:cs typeface="Times New Roman" panose="02020603050405020304" pitchFamily="18" charset="0"/>
              </a:rPr>
              <a:t>lass </a:t>
            </a:r>
            <a:r>
              <a:rPr lang="en-US" sz="2400" dirty="0" err="1">
                <a:effectLst/>
                <a:latin typeface="Consolas" panose="020B0609020204030204" pitchFamily="49" charset="0"/>
                <a:ea typeface="Calibri" panose="020F0502020204030204" pitchFamily="34" charset="0"/>
                <a:cs typeface="Times New Roman" panose="02020603050405020304" pitchFamily="18" charset="0"/>
              </a:rPr>
              <a:t>SubprogramContext</a:t>
            </a:r>
            <a:r>
              <a:rPr lang="en-US" sz="2400" dirty="0">
                <a:effectLst/>
                <a:latin typeface="+mn-lt"/>
                <a:ea typeface="Calibri" panose="020F0502020204030204" pitchFamily="34" charset="0"/>
                <a:cs typeface="Times New Roman" panose="02020603050405020304" pitchFamily="18" charset="0"/>
              </a:rPr>
              <a:t> exists solely to help associate a return statement with its enclosing subprogram.</a:t>
            </a:r>
          </a:p>
          <a:p>
            <a:r>
              <a:rPr lang="en-US" sz="2400" dirty="0">
                <a:effectLst/>
                <a:latin typeface="+mn-lt"/>
                <a:ea typeface="Calibri" panose="020F0502020204030204" pitchFamily="34" charset="0"/>
                <a:cs typeface="Times New Roman" panose="02020603050405020304" pitchFamily="18" charset="0"/>
              </a:rPr>
              <a:t>Both classes can be eliminated if we had parent references to the AST classes.</a:t>
            </a:r>
          </a:p>
          <a:p>
            <a:r>
              <a:rPr lang="en-US" sz="2400" dirty="0">
                <a:effectLst/>
                <a:latin typeface="+mn-lt"/>
                <a:ea typeface="Calibri" panose="020F0502020204030204" pitchFamily="34" charset="0"/>
                <a:cs typeface="Times New Roman" panose="02020603050405020304" pitchFamily="18" charset="0"/>
              </a:rPr>
              <a:t>For example, if parent references existed, an </a:t>
            </a:r>
            <a:r>
              <a:rPr lang="en-US" sz="2400" dirty="0">
                <a:effectLst/>
                <a:latin typeface="Consolas" panose="020B0609020204030204" pitchFamily="49" charset="0"/>
                <a:ea typeface="Calibri" panose="020F0502020204030204" pitchFamily="34" charset="0"/>
                <a:cs typeface="Times New Roman" panose="02020603050405020304" pitchFamily="18" charset="0"/>
              </a:rPr>
              <a:t>exit</a:t>
            </a:r>
            <a:r>
              <a:rPr lang="en-US" sz="2400" dirty="0">
                <a:effectLst/>
                <a:latin typeface="+mn-lt"/>
                <a:ea typeface="Calibri" panose="020F0502020204030204" pitchFamily="34" charset="0"/>
                <a:cs typeface="Times New Roman" panose="02020603050405020304" pitchFamily="18" charset="0"/>
              </a:rPr>
              <a:t> statement could simply follow the chain of parent references to find its enclosing </a:t>
            </a:r>
            <a:r>
              <a:rPr lang="en-US" sz="2400" dirty="0">
                <a:effectLst/>
                <a:latin typeface="Consolas" panose="020B0609020204030204" pitchFamily="49" charset="0"/>
                <a:ea typeface="Calibri" panose="020F0502020204030204" pitchFamily="34" charset="0"/>
                <a:cs typeface="Times New Roman" panose="02020603050405020304" pitchFamily="18" charset="0"/>
              </a:rPr>
              <a:t>loop</a:t>
            </a:r>
            <a:r>
              <a:rPr lang="en-US" sz="2400" dirty="0">
                <a:effectLst/>
                <a:latin typeface="+mn-lt"/>
                <a:ea typeface="Calibri" panose="020F0502020204030204" pitchFamily="34" charset="0"/>
                <a:cs typeface="Times New Roman" panose="02020603050405020304" pitchFamily="18" charset="0"/>
              </a:rPr>
              <a:t> statement.</a:t>
            </a:r>
          </a:p>
          <a:p>
            <a:endParaRPr lang="en-US" dirty="0"/>
          </a:p>
        </p:txBody>
      </p:sp>
      <p:sp>
        <p:nvSpPr>
          <p:cNvPr id="4" name="Footer Placeholder 3">
            <a:extLst>
              <a:ext uri="{FF2B5EF4-FFF2-40B4-BE49-F238E27FC236}">
                <a16:creationId xmlns:a16="http://schemas.microsoft.com/office/drawing/2014/main" id="{B15E7607-756B-E94D-CAA6-5A1732CC67A6}"/>
              </a:ext>
            </a:extLst>
          </p:cNvPr>
          <p:cNvSpPr>
            <a:spLocks noGrp="1"/>
          </p:cNvSpPr>
          <p:nvPr>
            <p:ph type="ftr" sz="quarter" idx="10"/>
          </p:nvPr>
        </p:nvSpPr>
        <p:spPr/>
        <p:txBody>
          <a:bodyPr/>
          <a:lstStyle/>
          <a:p>
            <a:pPr>
              <a:defRPr/>
            </a:pPr>
            <a:r>
              <a:rPr lang="en-US"/>
              <a:t>©SoftMoore Consulting</a:t>
            </a:r>
            <a:endParaRPr lang="en-US" dirty="0"/>
          </a:p>
        </p:txBody>
      </p:sp>
      <p:sp>
        <p:nvSpPr>
          <p:cNvPr id="5" name="Slide Number Placeholder 4">
            <a:extLst>
              <a:ext uri="{FF2B5EF4-FFF2-40B4-BE49-F238E27FC236}">
                <a16:creationId xmlns:a16="http://schemas.microsoft.com/office/drawing/2014/main" id="{A2812B25-AE0A-8A36-6F54-C72891589010}"/>
              </a:ext>
            </a:extLst>
          </p:cNvPr>
          <p:cNvSpPr>
            <a:spLocks noGrp="1"/>
          </p:cNvSpPr>
          <p:nvPr>
            <p:ph type="sldNum" sz="quarter" idx="11"/>
          </p:nvPr>
        </p:nvSpPr>
        <p:spPr/>
        <p:txBody>
          <a:bodyPr/>
          <a:lstStyle/>
          <a:p>
            <a:pPr>
              <a:defRPr/>
            </a:pPr>
            <a:r>
              <a:rPr lang="en-US"/>
              <a:t>Slide </a:t>
            </a:r>
            <a:fld id="{A413A2F6-7BFD-463C-B63A-922040FAF32C}" type="slidenum">
              <a:rPr lang="en-US" smtClean="0"/>
              <a:pPr>
                <a:defRPr/>
              </a:pPr>
              <a:t>69</a:t>
            </a:fld>
            <a:endParaRPr lang="en-US" dirty="0"/>
          </a:p>
        </p:txBody>
      </p:sp>
    </p:spTree>
    <p:extLst>
      <p:ext uri="{BB962C8B-B14F-4D97-AF65-F5344CB8AC3E}">
        <p14:creationId xmlns:p14="http://schemas.microsoft.com/office/powerpoint/2010/main" val="7933099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itchFamily="49" charset="0"/>
                <a:cs typeface="Consolas" pitchFamily="49" charset="0"/>
              </a:rPr>
              <a:t>LoopStmt</a:t>
            </a:r>
          </a:p>
        </p:txBody>
      </p:sp>
      <p:sp>
        <p:nvSpPr>
          <p:cNvPr id="3" name="Content Placeholder 2"/>
          <p:cNvSpPr>
            <a:spLocks noGrp="1"/>
          </p:cNvSpPr>
          <p:nvPr>
            <p:ph idx="1"/>
          </p:nvPr>
        </p:nvSpPr>
        <p:spPr>
          <a:xfrm>
            <a:off x="458788" y="1363663"/>
            <a:ext cx="8229600" cy="4935537"/>
          </a:xfrm>
        </p:spPr>
        <p:txBody>
          <a:bodyPr lIns="182880" tIns="91440"/>
          <a:lstStyle/>
          <a:p>
            <a:pPr marL="182880" indent="0">
              <a:spcBef>
                <a:spcPts val="200"/>
              </a:spcBef>
              <a:buNone/>
            </a:pPr>
            <a:r>
              <a:rPr lang="en-US" sz="1800" dirty="0">
                <a:latin typeface="Consolas" pitchFamily="49" charset="0"/>
                <a:cs typeface="Consolas" pitchFamily="49" charset="0"/>
              </a:rPr>
              <a:t>class </a:t>
            </a:r>
            <a:r>
              <a:rPr lang="en-US" sz="1800" dirty="0" err="1">
                <a:latin typeface="Consolas" pitchFamily="49" charset="0"/>
                <a:cs typeface="Consolas" pitchFamily="49" charset="0"/>
              </a:rPr>
              <a:t>LoopStmt</a:t>
            </a:r>
            <a:r>
              <a:rPr lang="en-US" sz="1800" dirty="0">
                <a:latin typeface="Consolas" pitchFamily="49" charset="0"/>
                <a:cs typeface="Consolas" pitchFamily="49" charset="0"/>
              </a:rPr>
              <a:t> : Statement()</a:t>
            </a:r>
          </a:p>
          <a:p>
            <a:pPr marL="182880" indent="0">
              <a:spcBef>
                <a:spcPts val="200"/>
              </a:spcBef>
              <a:buNone/>
            </a:pPr>
            <a:r>
              <a:rPr lang="en-US" sz="1800" dirty="0">
                <a:latin typeface="Consolas" pitchFamily="49" charset="0"/>
                <a:cs typeface="Consolas" pitchFamily="49" charset="0"/>
              </a:rPr>
              <a:t>  {</a:t>
            </a:r>
          </a:p>
          <a:p>
            <a:pPr marL="182880" indent="0">
              <a:spcBef>
                <a:spcPts val="200"/>
              </a:spcBef>
              <a:buNone/>
            </a:pPr>
            <a:r>
              <a:rPr lang="en-US" sz="1800" dirty="0">
                <a:latin typeface="Consolas" pitchFamily="49" charset="0"/>
                <a:cs typeface="Consolas" pitchFamily="49" charset="0"/>
              </a:rPr>
              <a:t>    var </a:t>
            </a:r>
            <a:r>
              <a:rPr lang="en-US" sz="1800" dirty="0" err="1">
                <a:latin typeface="Consolas" pitchFamily="49" charset="0"/>
                <a:cs typeface="Consolas" pitchFamily="49" charset="0"/>
              </a:rPr>
              <a:t>whileExpr</a:t>
            </a:r>
            <a:r>
              <a:rPr lang="en-US" sz="1800" dirty="0">
                <a:latin typeface="Consolas" pitchFamily="49" charset="0"/>
                <a:cs typeface="Consolas" pitchFamily="49" charset="0"/>
              </a:rPr>
              <a:t> : Expression? = null</a:t>
            </a:r>
          </a:p>
          <a:p>
            <a:pPr marL="182880" indent="0">
              <a:spcBef>
                <a:spcPts val="200"/>
              </a:spcBef>
              <a:buNone/>
            </a:pPr>
            <a:r>
              <a:rPr lang="en-US" sz="1800" dirty="0">
                <a:latin typeface="Consolas" pitchFamily="49" charset="0"/>
                <a:cs typeface="Consolas" pitchFamily="49" charset="0"/>
              </a:rPr>
              <a:t>    var statement : Statement   = </a:t>
            </a:r>
            <a:r>
              <a:rPr lang="en-US" sz="1800" dirty="0" err="1">
                <a:latin typeface="Consolas" pitchFamily="49" charset="0"/>
                <a:cs typeface="Consolas" pitchFamily="49" charset="0"/>
              </a:rPr>
              <a:t>EmptyStatement</a:t>
            </a:r>
            <a:endParaRPr lang="en-US" sz="1800" dirty="0">
              <a:latin typeface="Consolas" pitchFamily="49" charset="0"/>
              <a:cs typeface="Consolas" pitchFamily="49" charset="0"/>
            </a:endParaRPr>
          </a:p>
          <a:p>
            <a:pPr marL="182880" indent="0">
              <a:spcBef>
                <a:spcPts val="200"/>
              </a:spcBef>
              <a:buNone/>
            </a:pPr>
            <a:r>
              <a:rPr lang="en-US" sz="1800" dirty="0">
                <a:latin typeface="Consolas" pitchFamily="49" charset="0"/>
                <a:cs typeface="Consolas" pitchFamily="49" charset="0"/>
              </a:rPr>
              <a:t>    ...</a:t>
            </a:r>
          </a:p>
          <a:p>
            <a:pPr marL="182880" indent="0">
              <a:spcBef>
                <a:spcPts val="20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7</a:t>
            </a:fld>
            <a:endParaRPr lang="en-US" dirty="0"/>
          </a:p>
        </p:txBody>
      </p:sp>
      <p:sp>
        <p:nvSpPr>
          <p:cNvPr id="6" name="TextBox 5">
            <a:extLst>
              <a:ext uri="{FF2B5EF4-FFF2-40B4-BE49-F238E27FC236}">
                <a16:creationId xmlns:a16="http://schemas.microsoft.com/office/drawing/2014/main" id="{BA53AFAA-D5AD-13FB-1145-22741AC6DABB}"/>
              </a:ext>
            </a:extLst>
          </p:cNvPr>
          <p:cNvSpPr txBox="1"/>
          <p:nvPr/>
        </p:nvSpPr>
        <p:spPr>
          <a:xfrm>
            <a:off x="796768" y="3505200"/>
            <a:ext cx="7550465" cy="2554545"/>
          </a:xfrm>
          <a:prstGeom prst="rect">
            <a:avLst/>
          </a:prstGeom>
          <a:noFill/>
          <a:ln>
            <a:solidFill>
              <a:schemeClr val="tx1"/>
            </a:solidFill>
          </a:ln>
        </p:spPr>
        <p:txBody>
          <a:bodyPr wrap="none" rtlCol="0">
            <a:spAutoFit/>
          </a:bodyPr>
          <a:lstStyle/>
          <a:p>
            <a:pPr algn="l"/>
            <a:r>
              <a:rPr lang="en-US" sz="2000" dirty="0"/>
              <a:t>Note:</a:t>
            </a:r>
          </a:p>
          <a:p>
            <a:pPr marL="342900" indent="-342900" algn="l">
              <a:buFont typeface="Arial" panose="020B0604020202020204" pitchFamily="34" charset="0"/>
              <a:buChar char="•"/>
            </a:pPr>
            <a:r>
              <a:rPr lang="en-US" sz="2000" dirty="0" err="1">
                <a:latin typeface="Consolas" panose="020B0609020204030204" pitchFamily="49" charset="0"/>
              </a:rPr>
              <a:t>whileExpr</a:t>
            </a:r>
            <a:r>
              <a:rPr lang="en-US" sz="2000" dirty="0"/>
              <a:t> can be null to indicate that the optional Boolean</a:t>
            </a:r>
            <a:br>
              <a:rPr lang="en-US" sz="2000" dirty="0"/>
            </a:br>
            <a:r>
              <a:rPr lang="en-US" sz="2000" dirty="0"/>
              <a:t>expression is not present.</a:t>
            </a:r>
          </a:p>
          <a:p>
            <a:pPr marL="342900" indent="-342900" algn="l">
              <a:buFont typeface="Arial" panose="020B0604020202020204" pitchFamily="34" charset="0"/>
              <a:buChar char="•"/>
            </a:pPr>
            <a:r>
              <a:rPr lang="en-US" sz="2000" dirty="0">
                <a:latin typeface="Consolas" panose="020B0609020204030204" pitchFamily="49" charset="0"/>
              </a:rPr>
              <a:t>statement</a:t>
            </a:r>
            <a:r>
              <a:rPr lang="en-US" sz="2000" dirty="0"/>
              <a:t> is initialized to an object named </a:t>
            </a:r>
            <a:r>
              <a:rPr lang="en-US" sz="2000" dirty="0" err="1">
                <a:latin typeface="Consolas" panose="020B0609020204030204" pitchFamily="49" charset="0"/>
              </a:rPr>
              <a:t>EmptyStatement</a:t>
            </a:r>
            <a:r>
              <a:rPr lang="en-US" sz="2000" dirty="0"/>
              <a:t>,</a:t>
            </a:r>
            <a:br>
              <a:rPr lang="en-US" sz="2000" dirty="0"/>
            </a:br>
            <a:r>
              <a:rPr lang="en-US" sz="2000" dirty="0"/>
              <a:t>which is subclassed from </a:t>
            </a:r>
            <a:r>
              <a:rPr lang="en-US" sz="2000" dirty="0">
                <a:latin typeface="Consolas" panose="020B0609020204030204" pitchFamily="49" charset="0"/>
              </a:rPr>
              <a:t>Statement</a:t>
            </a:r>
            <a:r>
              <a:rPr lang="en-US" sz="2000" dirty="0"/>
              <a:t>, passes all constraint</a:t>
            </a:r>
            <a:br>
              <a:rPr lang="en-US" sz="2000" dirty="0"/>
            </a:br>
            <a:r>
              <a:rPr lang="en-US" sz="2000" dirty="0"/>
              <a:t>checks, and generates no code.</a:t>
            </a:r>
          </a:p>
          <a:p>
            <a:pPr marL="342900" indent="-342900" algn="l">
              <a:buFont typeface="Arial" panose="020B0604020202020204" pitchFamily="34" charset="0"/>
              <a:buChar char="•"/>
            </a:pPr>
            <a:r>
              <a:rPr lang="en-US" sz="2000" dirty="0"/>
              <a:t>The parser assigns values to these two properties during</a:t>
            </a:r>
            <a:br>
              <a:rPr lang="en-US" sz="2000" dirty="0"/>
            </a:br>
            <a:r>
              <a:rPr lang="en-US" sz="2000" dirty="0"/>
              <a:t>parsing.</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a:spLocks noGrp="1"/>
          </p:cNvSpPr>
          <p:nvPr>
            <p:ph type="ftr" sz="quarter" idx="10"/>
          </p:nvPr>
        </p:nvSpPr>
        <p:spPr>
          <a:noFill/>
        </p:spPr>
        <p:txBody>
          <a:bodyPr/>
          <a:lstStyle/>
          <a:p>
            <a:r>
              <a:rPr lang="en-US" dirty="0"/>
              <a:t>©SoftMoore Consulting</a:t>
            </a:r>
          </a:p>
        </p:txBody>
      </p:sp>
      <p:sp>
        <p:nvSpPr>
          <p:cNvPr id="16387" name="Slide Number Placeholder 4"/>
          <p:cNvSpPr>
            <a:spLocks noGrp="1"/>
          </p:cNvSpPr>
          <p:nvPr>
            <p:ph type="sldNum" sz="quarter" idx="11"/>
          </p:nvPr>
        </p:nvSpPr>
        <p:spPr>
          <a:noFill/>
        </p:spPr>
        <p:txBody>
          <a:bodyPr/>
          <a:lstStyle/>
          <a:p>
            <a:r>
              <a:rPr lang="en-US" dirty="0"/>
              <a:t>Slide </a:t>
            </a:r>
            <a:fld id="{134458ED-4E89-4858-9DDE-3B7F8D65D42C}" type="slidenum">
              <a:rPr lang="en-US" smtClean="0"/>
              <a:pPr/>
              <a:t>70</a:t>
            </a:fld>
            <a:endParaRPr lang="en-US" dirty="0"/>
          </a:p>
        </p:txBody>
      </p:sp>
      <p:sp>
        <p:nvSpPr>
          <p:cNvPr id="16388" name="Rectangle 2"/>
          <p:cNvSpPr>
            <a:spLocks noGrp="1" noChangeArrowheads="1"/>
          </p:cNvSpPr>
          <p:nvPr>
            <p:ph type="title"/>
          </p:nvPr>
        </p:nvSpPr>
        <p:spPr/>
        <p:txBody>
          <a:bodyPr/>
          <a:lstStyle/>
          <a:p>
            <a:r>
              <a:rPr lang="en-US" dirty="0"/>
              <a:t>Version 3 of the Parser</a:t>
            </a:r>
            <a:br>
              <a:rPr lang="en-US" dirty="0"/>
            </a:br>
            <a:r>
              <a:rPr lang="en-US" sz="2400" dirty="0"/>
              <a:t>(Abstract Syntax Trees)</a:t>
            </a:r>
          </a:p>
        </p:txBody>
      </p:sp>
      <p:sp>
        <p:nvSpPr>
          <p:cNvPr id="16389" name="Rectangle 3"/>
          <p:cNvSpPr>
            <a:spLocks noGrp="1" noChangeArrowheads="1"/>
          </p:cNvSpPr>
          <p:nvPr>
            <p:ph type="body" idx="1"/>
          </p:nvPr>
        </p:nvSpPr>
        <p:spPr>
          <a:xfrm>
            <a:off x="458788" y="1363663"/>
            <a:ext cx="8226425" cy="4935537"/>
          </a:xfrm>
        </p:spPr>
        <p:txBody>
          <a:bodyPr/>
          <a:lstStyle/>
          <a:p>
            <a:r>
              <a:rPr lang="en-US" dirty="0"/>
              <a:t>Create AST classes in package “</a:t>
            </a:r>
            <a:r>
              <a:rPr lang="en-US" dirty="0">
                <a:latin typeface="Consolas" pitchFamily="49" charset="0"/>
              </a:rPr>
              <a:t>…ast</a:t>
            </a:r>
            <a:r>
              <a:rPr lang="en-US" dirty="0"/>
              <a:t>”</a:t>
            </a:r>
          </a:p>
          <a:p>
            <a:r>
              <a:rPr lang="en-US" dirty="0"/>
              <a:t>Add generation of AST structure; i.e., parsing methods should return AST objects or lists of AST objects.</a:t>
            </a:r>
          </a:p>
          <a:p>
            <a:r>
              <a:rPr lang="en-US"/>
              <a:t>For now, </a:t>
            </a:r>
            <a:r>
              <a:rPr lang="en-US" dirty="0"/>
              <a:t>u</a:t>
            </a:r>
            <a:r>
              <a:rPr lang="en-US"/>
              <a:t>se </a:t>
            </a:r>
            <a:r>
              <a:rPr lang="en-US" dirty="0"/>
              <a:t>empty bodies when overriding abstract methods </a:t>
            </a:r>
            <a:r>
              <a:rPr lang="en-US" dirty="0">
                <a:latin typeface="Consolas" pitchFamily="49" charset="0"/>
                <a:cs typeface="Consolas" pitchFamily="49" charset="0"/>
              </a:rPr>
              <a:t>checkConstraints()</a:t>
            </a:r>
            <a:r>
              <a:rPr lang="en-US" dirty="0"/>
              <a:t> and </a:t>
            </a:r>
            <a:r>
              <a:rPr lang="en-US" dirty="0">
                <a:latin typeface="Consolas" pitchFamily="49" charset="0"/>
                <a:cs typeface="Consolas" pitchFamily="49" charset="0"/>
              </a:rPr>
              <a:t>emit()</a:t>
            </a:r>
            <a:r>
              <a:rPr lang="en-US" dirty="0"/>
              <a:t>.</a:t>
            </a:r>
          </a:p>
          <a:p>
            <a:r>
              <a:rPr lang="en-US" dirty="0"/>
              <a:t>Use modified versions of </a:t>
            </a:r>
            <a:r>
              <a:rPr lang="en-US" dirty="0">
                <a:latin typeface="Consolas" panose="020B0609020204030204" pitchFamily="49" charset="0"/>
              </a:rPr>
              <a:t>Scope</a:t>
            </a:r>
            <a:r>
              <a:rPr lang="en-US" dirty="0"/>
              <a:t> and </a:t>
            </a:r>
            <a:r>
              <a:rPr lang="en-US" dirty="0">
                <a:latin typeface="Consolas" pitchFamily="49" charset="0"/>
                <a:cs typeface="Consolas" pitchFamily="49" charset="0"/>
              </a:rPr>
              <a:t>IdTable</a:t>
            </a:r>
            <a:r>
              <a:rPr lang="en-US" dirty="0"/>
              <a:t> to check for scope errors.</a:t>
            </a:r>
          </a:p>
          <a:p>
            <a:r>
              <a:rPr lang="en-US" dirty="0"/>
              <a:t>Use c</a:t>
            </a:r>
            <a:r>
              <a:rPr lang="en-US" dirty="0">
                <a:cs typeface="Consolas" pitchFamily="49" charset="0"/>
              </a:rPr>
              <a:t>ontext</a:t>
            </a:r>
            <a:r>
              <a:rPr lang="en-US" dirty="0"/>
              <a:t> classes to check exit and return statements.</a:t>
            </a:r>
          </a:p>
          <a:p>
            <a:endParaRPr lang="en-US" dirty="0"/>
          </a:p>
        </p:txBody>
      </p:sp>
      <p:sp>
        <p:nvSpPr>
          <p:cNvPr id="6" name="TextBox 5"/>
          <p:cNvSpPr txBox="1"/>
          <p:nvPr/>
        </p:nvSpPr>
        <p:spPr>
          <a:xfrm>
            <a:off x="758296" y="5191204"/>
            <a:ext cx="7627409" cy="1107996"/>
          </a:xfrm>
          <a:prstGeom prst="rect">
            <a:avLst/>
          </a:prstGeom>
          <a:noFill/>
          <a:ln>
            <a:solidFill>
              <a:schemeClr val="tx1"/>
            </a:solidFill>
          </a:ln>
        </p:spPr>
        <p:txBody>
          <a:bodyPr wrap="none" rtlCol="0">
            <a:spAutoFit/>
          </a:bodyPr>
          <a:lstStyle/>
          <a:p>
            <a:pPr algn="l"/>
            <a:r>
              <a:rPr lang="en-US" sz="2200" dirty="0"/>
              <a:t>At this point your compiler should accept all legal programs</a:t>
            </a:r>
          </a:p>
          <a:p>
            <a:pPr algn="l"/>
            <a:r>
              <a:rPr lang="en-US" sz="2200" dirty="0"/>
              <a:t>and reject most illegal programs.  Some programs with type</a:t>
            </a:r>
          </a:p>
          <a:p>
            <a:pPr algn="l"/>
            <a:r>
              <a:rPr lang="en-US" sz="2200" dirty="0"/>
              <a:t>or other miscellaneous errors will not yet be rejected.</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92FF69C2-CE04-1B78-61DB-C7CAB7DB49BC}"/>
              </a:ext>
            </a:extLst>
          </p:cNvPr>
          <p:cNvSpPr>
            <a:spLocks noGrp="1"/>
          </p:cNvSpPr>
          <p:nvPr>
            <p:ph type="title"/>
          </p:nvPr>
        </p:nvSpPr>
        <p:spPr/>
        <p:txBody>
          <a:bodyPr/>
          <a:lstStyle/>
          <a:p>
            <a:r>
              <a:rPr lang="en-US" dirty="0"/>
              <a:t>Inheritance Hierarchy for Declarations</a:t>
            </a:r>
          </a:p>
        </p:txBody>
      </p:sp>
      <p:sp>
        <p:nvSpPr>
          <p:cNvPr id="4" name="Footer Placeholder 3">
            <a:extLst>
              <a:ext uri="{FF2B5EF4-FFF2-40B4-BE49-F238E27FC236}">
                <a16:creationId xmlns:a16="http://schemas.microsoft.com/office/drawing/2014/main" id="{711A1CD8-EC40-8C8B-29EF-AB9441D2848F}"/>
              </a:ext>
            </a:extLst>
          </p:cNvPr>
          <p:cNvSpPr>
            <a:spLocks noGrp="1"/>
          </p:cNvSpPr>
          <p:nvPr>
            <p:ph type="ftr" sz="quarter" idx="10"/>
          </p:nvPr>
        </p:nvSpPr>
        <p:spPr/>
        <p:txBody>
          <a:bodyPr/>
          <a:lstStyle/>
          <a:p>
            <a:r>
              <a:rPr lang="en-US"/>
              <a:t>©SoftMoore Consulting</a:t>
            </a:r>
            <a:endParaRPr lang="en-US" dirty="0"/>
          </a:p>
        </p:txBody>
      </p:sp>
      <p:sp>
        <p:nvSpPr>
          <p:cNvPr id="5" name="Slide Number Placeholder 4">
            <a:extLst>
              <a:ext uri="{FF2B5EF4-FFF2-40B4-BE49-F238E27FC236}">
                <a16:creationId xmlns:a16="http://schemas.microsoft.com/office/drawing/2014/main" id="{510EF906-6DF4-ACC5-DAA5-AC03D7531BB9}"/>
              </a:ext>
            </a:extLst>
          </p:cNvPr>
          <p:cNvSpPr>
            <a:spLocks noGrp="1"/>
          </p:cNvSpPr>
          <p:nvPr>
            <p:ph type="sldNum" sz="quarter" idx="11"/>
          </p:nvPr>
        </p:nvSpPr>
        <p:spPr/>
        <p:txBody>
          <a:bodyPr/>
          <a:lstStyle/>
          <a:p>
            <a:r>
              <a:rPr lang="en-US"/>
              <a:t>Slide </a:t>
            </a:r>
            <a:fld id="{A413A2F6-7BFD-463C-B63A-922040FAF32C}" type="slidenum">
              <a:rPr lang="en-US" smtClean="0"/>
              <a:pPr/>
              <a:t>71</a:t>
            </a:fld>
            <a:endParaRPr lang="en-US" dirty="0"/>
          </a:p>
        </p:txBody>
      </p:sp>
      <p:grpSp>
        <p:nvGrpSpPr>
          <p:cNvPr id="11" name="Group 10">
            <a:extLst>
              <a:ext uri="{FF2B5EF4-FFF2-40B4-BE49-F238E27FC236}">
                <a16:creationId xmlns:a16="http://schemas.microsoft.com/office/drawing/2014/main" id="{A1D9528F-722C-184E-5B09-C94B68DF9735}"/>
              </a:ext>
            </a:extLst>
          </p:cNvPr>
          <p:cNvGrpSpPr/>
          <p:nvPr/>
        </p:nvGrpSpPr>
        <p:grpSpPr>
          <a:xfrm>
            <a:off x="137160" y="1896266"/>
            <a:ext cx="8869680" cy="3065469"/>
            <a:chOff x="1527968" y="1896266"/>
            <a:chExt cx="9136065" cy="3065469"/>
          </a:xfrm>
        </p:grpSpPr>
        <p:sp>
          <p:nvSpPr>
            <p:cNvPr id="12" name="Rectangle 6">
              <a:extLst>
                <a:ext uri="{FF2B5EF4-FFF2-40B4-BE49-F238E27FC236}">
                  <a16:creationId xmlns:a16="http://schemas.microsoft.com/office/drawing/2014/main" id="{21C1CC7D-8DAA-CD57-301C-89554D93A8B5}"/>
                </a:ext>
              </a:extLst>
            </p:cNvPr>
            <p:cNvSpPr>
              <a:spLocks noChangeArrowheads="1"/>
            </p:cNvSpPr>
            <p:nvPr/>
          </p:nvSpPr>
          <p:spPr bwMode="auto">
            <a:xfrm>
              <a:off x="5083574" y="1896266"/>
              <a:ext cx="1221489" cy="339196"/>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1" u="none" strike="noStrike" kern="0" cap="none" spc="0" normalizeH="0" baseline="0" noProof="0" dirty="0">
                  <a:ln>
                    <a:noFill/>
                  </a:ln>
                  <a:effectLst/>
                  <a:uLnTx/>
                  <a:uFillTx/>
                  <a:latin typeface="Arial"/>
                </a:rPr>
                <a:t>Declaration</a:t>
              </a:r>
            </a:p>
          </p:txBody>
        </p:sp>
        <p:sp>
          <p:nvSpPr>
            <p:cNvPr id="13" name="Text Box 9">
              <a:extLst>
                <a:ext uri="{FF2B5EF4-FFF2-40B4-BE49-F238E27FC236}">
                  <a16:creationId xmlns:a16="http://schemas.microsoft.com/office/drawing/2014/main" id="{814DCC7E-727B-5AA4-EC27-CF09CBCC5505}"/>
                </a:ext>
              </a:extLst>
            </p:cNvPr>
            <p:cNvSpPr txBox="1">
              <a:spLocks noChangeArrowheads="1"/>
            </p:cNvSpPr>
            <p:nvPr/>
          </p:nvSpPr>
          <p:spPr bwMode="auto">
            <a:xfrm>
              <a:off x="1527968" y="3866184"/>
              <a:ext cx="1130118" cy="339196"/>
            </a:xfrm>
            <a:prstGeom prst="rect">
              <a:avLst/>
            </a:prstGeom>
            <a:noFill/>
            <a:ln w="12700">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err="1">
                  <a:ln>
                    <a:noFill/>
                  </a:ln>
                  <a:effectLst/>
                  <a:uLnTx/>
                  <a:uFillTx/>
                  <a:latin typeface="Arial"/>
                </a:rPr>
                <a:t>ConstDecl</a:t>
              </a:r>
              <a:endParaRPr kumimoji="0" lang="en-US" sz="1600" b="0" i="0" u="none" strike="noStrike" kern="0" cap="none" spc="0" normalizeH="0" baseline="0" noProof="0" dirty="0">
                <a:ln>
                  <a:noFill/>
                </a:ln>
                <a:effectLst/>
                <a:uLnTx/>
                <a:uFillTx/>
                <a:latin typeface="Arial"/>
              </a:endParaRPr>
            </a:p>
          </p:txBody>
        </p:sp>
        <p:sp>
          <p:nvSpPr>
            <p:cNvPr id="14" name="Text Box 10">
              <a:extLst>
                <a:ext uri="{FF2B5EF4-FFF2-40B4-BE49-F238E27FC236}">
                  <a16:creationId xmlns:a16="http://schemas.microsoft.com/office/drawing/2014/main" id="{CD62702D-1761-CCDD-29A9-5A7839E7F228}"/>
                </a:ext>
              </a:extLst>
            </p:cNvPr>
            <p:cNvSpPr txBox="1">
              <a:spLocks noChangeArrowheads="1"/>
            </p:cNvSpPr>
            <p:nvPr/>
          </p:nvSpPr>
          <p:spPr bwMode="auto">
            <a:xfrm>
              <a:off x="6485874" y="3866184"/>
              <a:ext cx="913712" cy="339196"/>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err="1">
                  <a:ln>
                    <a:noFill/>
                  </a:ln>
                  <a:effectLst/>
                  <a:uLnTx/>
                  <a:uFillTx/>
                  <a:latin typeface="Arial"/>
                </a:rPr>
                <a:t>VarDecl</a:t>
              </a:r>
              <a:endParaRPr kumimoji="0" lang="en-US" sz="1600" b="0" i="0" u="none" strike="noStrike" kern="0" cap="none" spc="0" normalizeH="0" baseline="0" noProof="0" dirty="0">
                <a:ln>
                  <a:noFill/>
                </a:ln>
                <a:effectLst/>
                <a:uLnTx/>
                <a:uFillTx/>
                <a:latin typeface="Arial"/>
              </a:endParaRPr>
            </a:p>
          </p:txBody>
        </p:sp>
        <p:cxnSp>
          <p:nvCxnSpPr>
            <p:cNvPr id="15" name="AutoShape 22">
              <a:extLst>
                <a:ext uri="{FF2B5EF4-FFF2-40B4-BE49-F238E27FC236}">
                  <a16:creationId xmlns:a16="http://schemas.microsoft.com/office/drawing/2014/main" id="{79F10B0D-A5FF-A8D7-21E8-EF940A723F99}"/>
                </a:ext>
              </a:extLst>
            </p:cNvPr>
            <p:cNvCxnSpPr>
              <a:cxnSpLocks noChangeShapeType="1"/>
              <a:stCxn id="22" idx="0"/>
              <a:endCxn id="25" idx="3"/>
            </p:cNvCxnSpPr>
            <p:nvPr/>
          </p:nvCxnSpPr>
          <p:spPr bwMode="auto">
            <a:xfrm rot="5400000" flipH="1" flipV="1">
              <a:off x="4814190" y="2001097"/>
              <a:ext cx="472678" cy="1287578"/>
            </a:xfrm>
            <a:prstGeom prst="bentConnector3">
              <a:avLst>
                <a:gd name="adj1" fmla="val 50000"/>
              </a:avLst>
            </a:prstGeom>
            <a:noFill/>
            <a:ln w="9525">
              <a:solidFill>
                <a:schemeClr val="tx1"/>
              </a:solidFill>
              <a:miter lim="800000"/>
              <a:headEnd/>
              <a:tailEnd type="none" w="lg" len="lg"/>
            </a:ln>
          </p:spPr>
        </p:cxnSp>
        <p:sp>
          <p:nvSpPr>
            <p:cNvPr id="16" name="Text Box 9">
              <a:extLst>
                <a:ext uri="{FF2B5EF4-FFF2-40B4-BE49-F238E27FC236}">
                  <a16:creationId xmlns:a16="http://schemas.microsoft.com/office/drawing/2014/main" id="{BB1A376D-D310-6371-ECB2-9469689F2ADF}"/>
                </a:ext>
              </a:extLst>
            </p:cNvPr>
            <p:cNvSpPr txBox="1">
              <a:spLocks noChangeArrowheads="1"/>
            </p:cNvSpPr>
            <p:nvPr/>
          </p:nvSpPr>
          <p:spPr bwMode="auto">
            <a:xfrm>
              <a:off x="8229825" y="2881225"/>
              <a:ext cx="1723229" cy="339196"/>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1" u="none" strike="noStrike" kern="0" cap="none" spc="0" normalizeH="0" baseline="0" noProof="0" dirty="0" err="1">
                  <a:ln>
                    <a:noFill/>
                  </a:ln>
                  <a:effectLst/>
                  <a:uLnTx/>
                  <a:uFillTx/>
                  <a:latin typeface="Arial"/>
                </a:rPr>
                <a:t>SubprogramDecl</a:t>
              </a:r>
              <a:endParaRPr kumimoji="0" lang="en-US" sz="1600" b="0" i="1" u="none" strike="noStrike" kern="0" cap="none" spc="0" normalizeH="0" baseline="0" noProof="0" dirty="0">
                <a:ln>
                  <a:noFill/>
                </a:ln>
                <a:effectLst/>
                <a:uLnTx/>
                <a:uFillTx/>
                <a:latin typeface="Arial"/>
              </a:endParaRPr>
            </a:p>
          </p:txBody>
        </p:sp>
        <p:cxnSp>
          <p:nvCxnSpPr>
            <p:cNvPr id="17" name="Elbow Connector 31">
              <a:extLst>
                <a:ext uri="{FF2B5EF4-FFF2-40B4-BE49-F238E27FC236}">
                  <a16:creationId xmlns:a16="http://schemas.microsoft.com/office/drawing/2014/main" id="{E5623608-F127-1787-8CD2-64CA19A8B3EC}"/>
                </a:ext>
              </a:extLst>
            </p:cNvPr>
            <p:cNvCxnSpPr>
              <a:stCxn id="16" idx="0"/>
              <a:endCxn id="25" idx="3"/>
            </p:cNvCxnSpPr>
            <p:nvPr/>
          </p:nvCxnSpPr>
          <p:spPr bwMode="auto">
            <a:xfrm rot="16200000" flipV="1">
              <a:off x="7156540" y="946325"/>
              <a:ext cx="472678" cy="3397122"/>
            </a:xfrm>
            <a:prstGeom prst="bentConnector3">
              <a:avLst>
                <a:gd name="adj1" fmla="val 50000"/>
              </a:avLst>
            </a:prstGeom>
            <a:noFill/>
            <a:ln w="9525">
              <a:solidFill>
                <a:schemeClr val="tx1"/>
              </a:solidFill>
              <a:miter lim="800000"/>
              <a:headEnd/>
              <a:tailEnd type="none" w="lg" len="lg"/>
            </a:ln>
          </p:spPr>
        </p:cxnSp>
        <p:sp>
          <p:nvSpPr>
            <p:cNvPr id="18" name="Text Box 9">
              <a:extLst>
                <a:ext uri="{FF2B5EF4-FFF2-40B4-BE49-F238E27FC236}">
                  <a16:creationId xmlns:a16="http://schemas.microsoft.com/office/drawing/2014/main" id="{A4E4BC3F-8387-AB19-06B0-B0408ACD9C97}"/>
                </a:ext>
              </a:extLst>
            </p:cNvPr>
            <p:cNvSpPr txBox="1">
              <a:spLocks noChangeArrowheads="1"/>
            </p:cNvSpPr>
            <p:nvPr/>
          </p:nvSpPr>
          <p:spPr bwMode="auto">
            <a:xfrm>
              <a:off x="7644906" y="3866184"/>
              <a:ext cx="1380186" cy="339196"/>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err="1">
                  <a:ln>
                    <a:noFill/>
                  </a:ln>
                  <a:effectLst/>
                  <a:uLnTx/>
                  <a:uFillTx/>
                  <a:latin typeface="Arial"/>
                </a:rPr>
                <a:t>FunctionDecl</a:t>
              </a:r>
              <a:endParaRPr kumimoji="0" lang="en-US" sz="1600" b="0" i="0" u="none" strike="noStrike" kern="0" cap="none" spc="0" normalizeH="0" baseline="0" noProof="0" dirty="0">
                <a:ln>
                  <a:noFill/>
                </a:ln>
                <a:effectLst/>
                <a:uLnTx/>
                <a:uFillTx/>
                <a:latin typeface="Arial"/>
              </a:endParaRPr>
            </a:p>
          </p:txBody>
        </p:sp>
        <p:sp>
          <p:nvSpPr>
            <p:cNvPr id="19" name="Text Box 9">
              <a:extLst>
                <a:ext uri="{FF2B5EF4-FFF2-40B4-BE49-F238E27FC236}">
                  <a16:creationId xmlns:a16="http://schemas.microsoft.com/office/drawing/2014/main" id="{54866C32-40A9-4A64-5C52-38C0C7FA692D}"/>
                </a:ext>
              </a:extLst>
            </p:cNvPr>
            <p:cNvSpPr txBox="1">
              <a:spLocks noChangeArrowheads="1"/>
            </p:cNvSpPr>
            <p:nvPr/>
          </p:nvSpPr>
          <p:spPr bwMode="auto">
            <a:xfrm>
              <a:off x="9123547" y="3866184"/>
              <a:ext cx="1540486" cy="339196"/>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err="1">
                  <a:ln>
                    <a:noFill/>
                  </a:ln>
                  <a:effectLst/>
                  <a:uLnTx/>
                  <a:uFillTx/>
                  <a:latin typeface="Arial"/>
                </a:rPr>
                <a:t>ProcedureDecl</a:t>
              </a:r>
              <a:endParaRPr kumimoji="0" lang="en-US" sz="1600" b="0" i="0" u="none" strike="noStrike" kern="0" cap="none" spc="0" normalizeH="0" baseline="0" noProof="0" dirty="0">
                <a:ln>
                  <a:noFill/>
                </a:ln>
                <a:effectLst/>
                <a:uLnTx/>
                <a:uFillTx/>
                <a:latin typeface="Arial"/>
              </a:endParaRPr>
            </a:p>
          </p:txBody>
        </p:sp>
        <p:cxnSp>
          <p:nvCxnSpPr>
            <p:cNvPr id="20" name="Elbow Connector 35">
              <a:extLst>
                <a:ext uri="{FF2B5EF4-FFF2-40B4-BE49-F238E27FC236}">
                  <a16:creationId xmlns:a16="http://schemas.microsoft.com/office/drawing/2014/main" id="{29D0C17A-4CEA-D776-F4A1-5FB8A154101B}"/>
                </a:ext>
              </a:extLst>
            </p:cNvPr>
            <p:cNvCxnSpPr>
              <a:stCxn id="18" idx="0"/>
              <a:endCxn id="26" idx="3"/>
            </p:cNvCxnSpPr>
            <p:nvPr/>
          </p:nvCxnSpPr>
          <p:spPr bwMode="auto">
            <a:xfrm rot="5400000" flipH="1" flipV="1">
              <a:off x="8477715" y="3252460"/>
              <a:ext cx="471008" cy="756440"/>
            </a:xfrm>
            <a:prstGeom prst="bentConnector3">
              <a:avLst>
                <a:gd name="adj1" fmla="val 50000"/>
              </a:avLst>
            </a:prstGeom>
            <a:noFill/>
            <a:ln w="9525">
              <a:solidFill>
                <a:schemeClr val="tx1"/>
              </a:solidFill>
              <a:miter lim="800000"/>
              <a:headEnd/>
              <a:tailEnd type="none" w="lg" len="lg"/>
            </a:ln>
          </p:spPr>
        </p:cxnSp>
        <p:cxnSp>
          <p:nvCxnSpPr>
            <p:cNvPr id="21" name="Elbow Connector 37">
              <a:extLst>
                <a:ext uri="{FF2B5EF4-FFF2-40B4-BE49-F238E27FC236}">
                  <a16:creationId xmlns:a16="http://schemas.microsoft.com/office/drawing/2014/main" id="{DCF25C29-7B59-329E-11F5-86EBBC8A4E27}"/>
                </a:ext>
              </a:extLst>
            </p:cNvPr>
            <p:cNvCxnSpPr>
              <a:stCxn id="19" idx="0"/>
              <a:endCxn id="26" idx="3"/>
            </p:cNvCxnSpPr>
            <p:nvPr/>
          </p:nvCxnSpPr>
          <p:spPr bwMode="auto">
            <a:xfrm rot="16200000" flipV="1">
              <a:off x="9257111" y="3229504"/>
              <a:ext cx="471008" cy="802351"/>
            </a:xfrm>
            <a:prstGeom prst="bentConnector3">
              <a:avLst>
                <a:gd name="adj1" fmla="val 50000"/>
              </a:avLst>
            </a:prstGeom>
            <a:noFill/>
            <a:ln w="9525">
              <a:solidFill>
                <a:schemeClr val="tx1"/>
              </a:solidFill>
              <a:miter lim="800000"/>
              <a:headEnd/>
              <a:tailEnd type="none" w="lg" len="lg"/>
            </a:ln>
          </p:spPr>
        </p:cxnSp>
        <p:sp>
          <p:nvSpPr>
            <p:cNvPr id="22" name="Text Box 9">
              <a:extLst>
                <a:ext uri="{FF2B5EF4-FFF2-40B4-BE49-F238E27FC236}">
                  <a16:creationId xmlns:a16="http://schemas.microsoft.com/office/drawing/2014/main" id="{0899C122-1EB4-A244-8602-C4C7803DFE94}"/>
                </a:ext>
              </a:extLst>
            </p:cNvPr>
            <p:cNvSpPr txBox="1">
              <a:spLocks noChangeArrowheads="1"/>
            </p:cNvSpPr>
            <p:nvPr/>
          </p:nvSpPr>
          <p:spPr bwMode="auto">
            <a:xfrm>
              <a:off x="3870535" y="2881225"/>
              <a:ext cx="1072409" cy="339196"/>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1" u="none" strike="noStrike" kern="0" cap="none" spc="0" normalizeH="0" baseline="0" noProof="0" dirty="0" err="1">
                  <a:ln>
                    <a:noFill/>
                  </a:ln>
                  <a:effectLst/>
                  <a:uLnTx/>
                  <a:uFillTx/>
                  <a:latin typeface="Arial"/>
                </a:rPr>
                <a:t>InitialDecl</a:t>
              </a:r>
              <a:endParaRPr kumimoji="0" lang="en-US" sz="1600" b="0" i="1" u="none" strike="noStrike" kern="0" cap="none" spc="0" normalizeH="0" baseline="0" noProof="0" dirty="0">
                <a:ln>
                  <a:noFill/>
                </a:ln>
                <a:effectLst/>
                <a:uLnTx/>
                <a:uFillTx/>
                <a:latin typeface="Arial"/>
              </a:endParaRPr>
            </a:p>
          </p:txBody>
        </p:sp>
        <p:cxnSp>
          <p:nvCxnSpPr>
            <p:cNvPr id="23" name="Elbow Connector 42">
              <a:extLst>
                <a:ext uri="{FF2B5EF4-FFF2-40B4-BE49-F238E27FC236}">
                  <a16:creationId xmlns:a16="http://schemas.microsoft.com/office/drawing/2014/main" id="{6C595EA7-65CF-C542-25C3-8538892D797D}"/>
                </a:ext>
              </a:extLst>
            </p:cNvPr>
            <p:cNvCxnSpPr>
              <a:stCxn id="13" idx="0"/>
              <a:endCxn id="27" idx="3"/>
            </p:cNvCxnSpPr>
            <p:nvPr/>
          </p:nvCxnSpPr>
          <p:spPr bwMode="auto">
            <a:xfrm rot="5400000" flipH="1" flipV="1">
              <a:off x="3011846" y="2471291"/>
              <a:ext cx="476074" cy="2313712"/>
            </a:xfrm>
            <a:prstGeom prst="bentConnector3">
              <a:avLst>
                <a:gd name="adj1" fmla="val 50000"/>
              </a:avLst>
            </a:prstGeom>
            <a:noFill/>
            <a:ln w="9525">
              <a:solidFill>
                <a:schemeClr val="tx1"/>
              </a:solidFill>
              <a:miter lim="800000"/>
              <a:headEnd/>
              <a:tailEnd type="none" w="lg" len="lg"/>
            </a:ln>
          </p:spPr>
        </p:cxnSp>
        <p:cxnSp>
          <p:nvCxnSpPr>
            <p:cNvPr id="24" name="Elbow Connector 44">
              <a:extLst>
                <a:ext uri="{FF2B5EF4-FFF2-40B4-BE49-F238E27FC236}">
                  <a16:creationId xmlns:a16="http://schemas.microsoft.com/office/drawing/2014/main" id="{7FA2B59B-0ECB-80AC-FC54-3398F9810FA0}"/>
                </a:ext>
              </a:extLst>
            </p:cNvPr>
            <p:cNvCxnSpPr>
              <a:stCxn id="14" idx="0"/>
              <a:endCxn id="27" idx="3"/>
            </p:cNvCxnSpPr>
            <p:nvPr/>
          </p:nvCxnSpPr>
          <p:spPr bwMode="auto">
            <a:xfrm rot="16200000" flipV="1">
              <a:off x="5436698" y="2360151"/>
              <a:ext cx="476074" cy="2535991"/>
            </a:xfrm>
            <a:prstGeom prst="bentConnector3">
              <a:avLst>
                <a:gd name="adj1" fmla="val 50000"/>
              </a:avLst>
            </a:prstGeom>
            <a:noFill/>
            <a:ln w="9525">
              <a:solidFill>
                <a:schemeClr val="tx1"/>
              </a:solidFill>
              <a:miter lim="800000"/>
              <a:headEnd/>
              <a:tailEnd type="none" w="lg" len="lg"/>
            </a:ln>
          </p:spPr>
        </p:cxnSp>
        <p:sp>
          <p:nvSpPr>
            <p:cNvPr id="25" name="Isosceles Triangle 24">
              <a:extLst>
                <a:ext uri="{FF2B5EF4-FFF2-40B4-BE49-F238E27FC236}">
                  <a16:creationId xmlns:a16="http://schemas.microsoft.com/office/drawing/2014/main" id="{54F51A05-4DF7-DCC3-2667-FF0475436345}"/>
                </a:ext>
              </a:extLst>
            </p:cNvPr>
            <p:cNvSpPr/>
            <p:nvPr/>
          </p:nvSpPr>
          <p:spPr bwMode="auto">
            <a:xfrm>
              <a:off x="5612022" y="2243955"/>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effectLst/>
                <a:uLnTx/>
                <a:uFillTx/>
                <a:latin typeface="Arial" charset="0"/>
              </a:endParaRPr>
            </a:p>
          </p:txBody>
        </p:sp>
        <p:sp>
          <p:nvSpPr>
            <p:cNvPr id="26" name="Isosceles Triangle 25">
              <a:extLst>
                <a:ext uri="{FF2B5EF4-FFF2-40B4-BE49-F238E27FC236}">
                  <a16:creationId xmlns:a16="http://schemas.microsoft.com/office/drawing/2014/main" id="{B673396B-06BA-6793-78E9-295EA641A299}"/>
                </a:ext>
              </a:extLst>
            </p:cNvPr>
            <p:cNvSpPr/>
            <p:nvPr/>
          </p:nvSpPr>
          <p:spPr bwMode="auto">
            <a:xfrm>
              <a:off x="9009143" y="3230584"/>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effectLst/>
                <a:uLnTx/>
                <a:uFillTx/>
                <a:latin typeface="Arial" charset="0"/>
              </a:endParaRPr>
            </a:p>
          </p:txBody>
        </p:sp>
        <p:sp>
          <p:nvSpPr>
            <p:cNvPr id="27" name="Isosceles Triangle 26">
              <a:extLst>
                <a:ext uri="{FF2B5EF4-FFF2-40B4-BE49-F238E27FC236}">
                  <a16:creationId xmlns:a16="http://schemas.microsoft.com/office/drawing/2014/main" id="{B3A64715-2D1E-BD73-821D-9B88056E0DE3}"/>
                </a:ext>
              </a:extLst>
            </p:cNvPr>
            <p:cNvSpPr/>
            <p:nvPr/>
          </p:nvSpPr>
          <p:spPr bwMode="auto">
            <a:xfrm>
              <a:off x="4324443" y="3225518"/>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effectLst/>
                <a:uLnTx/>
                <a:uFillTx/>
                <a:latin typeface="Arial" charset="0"/>
              </a:endParaRPr>
            </a:p>
          </p:txBody>
        </p:sp>
        <p:sp>
          <p:nvSpPr>
            <p:cNvPr id="28" name="Text Box 9">
              <a:extLst>
                <a:ext uri="{FF2B5EF4-FFF2-40B4-BE49-F238E27FC236}">
                  <a16:creationId xmlns:a16="http://schemas.microsoft.com/office/drawing/2014/main" id="{4C73CD7A-6A33-D0EB-47FE-BC89446AB5AE}"/>
                </a:ext>
              </a:extLst>
            </p:cNvPr>
            <p:cNvSpPr txBox="1">
              <a:spLocks noChangeArrowheads="1"/>
            </p:cNvSpPr>
            <p:nvPr/>
          </p:nvSpPr>
          <p:spPr bwMode="auto">
            <a:xfrm>
              <a:off x="1966607" y="2881225"/>
              <a:ext cx="1037143" cy="339196"/>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lang="en-US" sz="1600" kern="0" dirty="0">
                  <a:latin typeface="Arial"/>
                </a:rPr>
                <a:t>Field</a:t>
              </a:r>
              <a:r>
                <a:rPr kumimoji="0" lang="en-US" sz="1600" b="0" u="none" strike="noStrike" kern="0" cap="none" spc="0" normalizeH="0" baseline="0" noProof="0" dirty="0" err="1">
                  <a:ln>
                    <a:noFill/>
                  </a:ln>
                  <a:effectLst/>
                  <a:uLnTx/>
                  <a:uFillTx/>
                  <a:latin typeface="Arial"/>
                </a:rPr>
                <a:t>Decl</a:t>
              </a:r>
              <a:endParaRPr kumimoji="0" lang="en-US" sz="1600" b="0" u="none" strike="noStrike" kern="0" cap="none" spc="0" normalizeH="0" baseline="0" noProof="0" dirty="0">
                <a:ln>
                  <a:noFill/>
                </a:ln>
                <a:effectLst/>
                <a:uLnTx/>
                <a:uFillTx/>
                <a:latin typeface="Arial"/>
              </a:endParaRPr>
            </a:p>
          </p:txBody>
        </p:sp>
        <p:sp>
          <p:nvSpPr>
            <p:cNvPr id="29" name="Text Box 9">
              <a:extLst>
                <a:ext uri="{FF2B5EF4-FFF2-40B4-BE49-F238E27FC236}">
                  <a16:creationId xmlns:a16="http://schemas.microsoft.com/office/drawing/2014/main" id="{98DC8700-AAD8-CA1D-2AAD-B9E30A108E31}"/>
                </a:ext>
              </a:extLst>
            </p:cNvPr>
            <p:cNvSpPr txBox="1">
              <a:spLocks noChangeArrowheads="1"/>
            </p:cNvSpPr>
            <p:nvPr/>
          </p:nvSpPr>
          <p:spPr bwMode="auto">
            <a:xfrm>
              <a:off x="5719789" y="2881225"/>
              <a:ext cx="1553310" cy="339196"/>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u="none" strike="noStrike" kern="0" cap="none" spc="0" normalizeH="0" baseline="0" noProof="0" dirty="0" err="1">
                  <a:ln>
                    <a:noFill/>
                  </a:ln>
                  <a:effectLst/>
                  <a:uLnTx/>
                  <a:uFillTx/>
                  <a:latin typeface="Arial"/>
                </a:rPr>
                <a:t>Paramet</a:t>
              </a:r>
              <a:r>
                <a:rPr lang="en-US" sz="1600" kern="0" dirty="0">
                  <a:latin typeface="Arial"/>
                </a:rPr>
                <a:t>er</a:t>
              </a:r>
              <a:r>
                <a:rPr kumimoji="0" lang="en-US" sz="1600" b="0" u="none" strike="noStrike" kern="0" cap="none" spc="0" normalizeH="0" baseline="0" noProof="0" dirty="0" err="1">
                  <a:ln>
                    <a:noFill/>
                  </a:ln>
                  <a:effectLst/>
                  <a:uLnTx/>
                  <a:uFillTx/>
                  <a:latin typeface="Arial"/>
                </a:rPr>
                <a:t>Decl</a:t>
              </a:r>
              <a:endParaRPr kumimoji="0" lang="en-US" sz="1600" b="0" u="none" strike="noStrike" kern="0" cap="none" spc="0" normalizeH="0" baseline="0" noProof="0" dirty="0">
                <a:ln>
                  <a:noFill/>
                </a:ln>
                <a:effectLst/>
                <a:uLnTx/>
                <a:uFillTx/>
                <a:latin typeface="Arial"/>
              </a:endParaRPr>
            </a:p>
          </p:txBody>
        </p:sp>
        <p:sp>
          <p:nvSpPr>
            <p:cNvPr id="30" name="Text Box 10">
              <a:extLst>
                <a:ext uri="{FF2B5EF4-FFF2-40B4-BE49-F238E27FC236}">
                  <a16:creationId xmlns:a16="http://schemas.microsoft.com/office/drawing/2014/main" id="{51AA75BE-7869-3D40-62A2-239027E2E1C4}"/>
                </a:ext>
              </a:extLst>
            </p:cNvPr>
            <p:cNvSpPr txBox="1">
              <a:spLocks noChangeArrowheads="1"/>
            </p:cNvSpPr>
            <p:nvPr/>
          </p:nvSpPr>
          <p:spPr bwMode="auto">
            <a:xfrm>
              <a:off x="1988974" y="4611937"/>
              <a:ext cx="1540486" cy="339196"/>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err="1">
                  <a:ln>
                    <a:noFill/>
                  </a:ln>
                  <a:effectLst/>
                  <a:uLnTx/>
                  <a:uFillTx/>
                  <a:latin typeface="Arial"/>
                </a:rPr>
                <a:t>ArrayTypeDecl</a:t>
              </a:r>
              <a:endParaRPr kumimoji="0" lang="en-US" sz="1600" b="0" i="0" u="none" strike="noStrike" kern="0" cap="none" spc="0" normalizeH="0" baseline="0" noProof="0" dirty="0">
                <a:ln>
                  <a:noFill/>
                </a:ln>
                <a:effectLst/>
                <a:uLnTx/>
                <a:uFillTx/>
                <a:latin typeface="Arial"/>
              </a:endParaRPr>
            </a:p>
          </p:txBody>
        </p:sp>
        <p:sp>
          <p:nvSpPr>
            <p:cNvPr id="31" name="Text Box 10">
              <a:extLst>
                <a:ext uri="{FF2B5EF4-FFF2-40B4-BE49-F238E27FC236}">
                  <a16:creationId xmlns:a16="http://schemas.microsoft.com/office/drawing/2014/main" id="{E05A73BA-F2DB-58E7-1569-9DED664EDD00}"/>
                </a:ext>
              </a:extLst>
            </p:cNvPr>
            <p:cNvSpPr txBox="1">
              <a:spLocks noChangeArrowheads="1"/>
            </p:cNvSpPr>
            <p:nvPr/>
          </p:nvSpPr>
          <p:spPr bwMode="auto">
            <a:xfrm>
              <a:off x="4792629" y="3866184"/>
              <a:ext cx="1481176" cy="339196"/>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err="1">
                  <a:ln>
                    <a:noFill/>
                  </a:ln>
                  <a:effectLst/>
                  <a:uLnTx/>
                  <a:uFillTx/>
                  <a:latin typeface="Arial"/>
                </a:rPr>
                <a:t>SingleVarDecl</a:t>
              </a:r>
              <a:endParaRPr kumimoji="0" lang="en-US" sz="1600" b="0" i="0" u="none" strike="noStrike" kern="0" cap="none" spc="0" normalizeH="0" baseline="0" noProof="0" dirty="0">
                <a:ln>
                  <a:noFill/>
                </a:ln>
                <a:effectLst/>
                <a:uLnTx/>
                <a:uFillTx/>
                <a:latin typeface="Arial"/>
              </a:endParaRPr>
            </a:p>
          </p:txBody>
        </p:sp>
        <p:sp>
          <p:nvSpPr>
            <p:cNvPr id="32" name="Text Box 10">
              <a:extLst>
                <a:ext uri="{FF2B5EF4-FFF2-40B4-BE49-F238E27FC236}">
                  <a16:creationId xmlns:a16="http://schemas.microsoft.com/office/drawing/2014/main" id="{EC76C1E5-A443-E5CD-E3B4-2DA73DBD0CF0}"/>
                </a:ext>
              </a:extLst>
            </p:cNvPr>
            <p:cNvSpPr txBox="1">
              <a:spLocks noChangeArrowheads="1"/>
            </p:cNvSpPr>
            <p:nvPr/>
          </p:nvSpPr>
          <p:spPr bwMode="auto">
            <a:xfrm>
              <a:off x="2870155" y="3866184"/>
              <a:ext cx="1710405" cy="339196"/>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err="1">
                  <a:ln>
                    <a:noFill/>
                  </a:ln>
                  <a:effectLst/>
                  <a:uLnTx/>
                  <a:uFillTx/>
                  <a:latin typeface="Arial"/>
                </a:rPr>
                <a:t>RecordTypeDecl</a:t>
              </a:r>
              <a:endParaRPr kumimoji="0" lang="en-US" sz="1600" b="0" i="0" u="none" strike="noStrike" kern="0" cap="none" spc="0" normalizeH="0" baseline="0" noProof="0" dirty="0">
                <a:ln>
                  <a:noFill/>
                </a:ln>
                <a:effectLst/>
                <a:uLnTx/>
                <a:uFillTx/>
                <a:latin typeface="Arial"/>
              </a:endParaRPr>
            </a:p>
          </p:txBody>
        </p:sp>
        <p:sp>
          <p:nvSpPr>
            <p:cNvPr id="33" name="Text Box 10">
              <a:extLst>
                <a:ext uri="{FF2B5EF4-FFF2-40B4-BE49-F238E27FC236}">
                  <a16:creationId xmlns:a16="http://schemas.microsoft.com/office/drawing/2014/main" id="{71F06213-324A-0E8C-B998-B692028C3F8E}"/>
                </a:ext>
              </a:extLst>
            </p:cNvPr>
            <p:cNvSpPr txBox="1">
              <a:spLocks noChangeArrowheads="1"/>
            </p:cNvSpPr>
            <p:nvPr/>
          </p:nvSpPr>
          <p:spPr bwMode="auto">
            <a:xfrm>
              <a:off x="5587938" y="4622539"/>
              <a:ext cx="1585370" cy="339196"/>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lang="en-US" sz="1600" kern="0" dirty="0" err="1">
                  <a:latin typeface="Arial"/>
                </a:rPr>
                <a:t>StringType</a:t>
              </a:r>
              <a:r>
                <a:rPr kumimoji="0" lang="en-US" sz="1600" b="0" i="0" u="none" strike="noStrike" kern="0" cap="none" spc="0" normalizeH="0" baseline="0" noProof="0" dirty="0" err="1">
                  <a:ln>
                    <a:noFill/>
                  </a:ln>
                  <a:effectLst/>
                  <a:uLnTx/>
                  <a:uFillTx/>
                  <a:latin typeface="Arial"/>
                </a:rPr>
                <a:t>Decl</a:t>
              </a:r>
              <a:endParaRPr kumimoji="0" lang="en-US" sz="1600" b="0" i="0" u="none" strike="noStrike" kern="0" cap="none" spc="0" normalizeH="0" baseline="0" noProof="0" dirty="0">
                <a:ln>
                  <a:noFill/>
                </a:ln>
                <a:effectLst/>
                <a:uLnTx/>
                <a:uFillTx/>
                <a:latin typeface="Arial"/>
              </a:endParaRPr>
            </a:p>
          </p:txBody>
        </p:sp>
        <p:cxnSp>
          <p:nvCxnSpPr>
            <p:cNvPr id="34" name="Connector: Elbow 51">
              <a:extLst>
                <a:ext uri="{FF2B5EF4-FFF2-40B4-BE49-F238E27FC236}">
                  <a16:creationId xmlns:a16="http://schemas.microsoft.com/office/drawing/2014/main" id="{68211C87-7822-9858-EBF3-F7666F4754F8}"/>
                </a:ext>
              </a:extLst>
            </p:cNvPr>
            <p:cNvCxnSpPr>
              <a:cxnSpLocks/>
              <a:stCxn id="37" idx="2"/>
              <a:endCxn id="30" idx="0"/>
            </p:cNvCxnSpPr>
            <p:nvPr/>
          </p:nvCxnSpPr>
          <p:spPr>
            <a:xfrm>
              <a:off x="2754735" y="3623264"/>
              <a:ext cx="4482" cy="988673"/>
            </a:xfrm>
            <a:prstGeom prst="straightConnector1">
              <a:avLst/>
            </a:prstGeom>
            <a:noFill/>
            <a:ln w="9525">
              <a:solidFill>
                <a:schemeClr val="tx1"/>
              </a:solidFill>
              <a:miter lim="800000"/>
              <a:headEnd/>
              <a:tailEnd type="none" w="lg" len="lg"/>
            </a:ln>
          </p:spPr>
        </p:cxnSp>
        <p:cxnSp>
          <p:nvCxnSpPr>
            <p:cNvPr id="35" name="Connector: Elbow 34">
              <a:extLst>
                <a:ext uri="{FF2B5EF4-FFF2-40B4-BE49-F238E27FC236}">
                  <a16:creationId xmlns:a16="http://schemas.microsoft.com/office/drawing/2014/main" id="{9A618668-AA86-1E84-9BE9-573ED6514F05}"/>
                </a:ext>
              </a:extLst>
            </p:cNvPr>
            <p:cNvCxnSpPr>
              <a:stCxn id="25" idx="3"/>
              <a:endCxn id="28" idx="0"/>
            </p:cNvCxnSpPr>
            <p:nvPr/>
          </p:nvCxnSpPr>
          <p:spPr>
            <a:xfrm rot="5400000">
              <a:off x="3853410" y="1040317"/>
              <a:ext cx="472678" cy="3209139"/>
            </a:xfrm>
            <a:prstGeom prst="bentConnector3">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Connector: Elbow 35">
              <a:extLst>
                <a:ext uri="{FF2B5EF4-FFF2-40B4-BE49-F238E27FC236}">
                  <a16:creationId xmlns:a16="http://schemas.microsoft.com/office/drawing/2014/main" id="{833720D2-7004-01DF-93C1-D6FE47BA725F}"/>
                </a:ext>
              </a:extLst>
            </p:cNvPr>
            <p:cNvCxnSpPr>
              <a:cxnSpLocks/>
              <a:stCxn id="25" idx="3"/>
              <a:endCxn id="29" idx="0"/>
            </p:cNvCxnSpPr>
            <p:nvPr/>
          </p:nvCxnSpPr>
          <p:spPr>
            <a:xfrm rot="16200000" flipH="1">
              <a:off x="5859042" y="2243823"/>
              <a:ext cx="472678" cy="802126"/>
            </a:xfrm>
            <a:prstGeom prst="bentConnector3">
              <a:avLst>
                <a:gd name="adj1" fmla="val 50000"/>
              </a:avLst>
            </a:prstGeom>
            <a:noFill/>
            <a:ln w="9525">
              <a:solidFill>
                <a:schemeClr val="tx1"/>
              </a:solidFill>
              <a:miter lim="800000"/>
              <a:headEnd/>
              <a:tailEnd type="none" w="lg" len="lg"/>
            </a:ln>
          </p:spPr>
        </p:cxnSp>
        <p:sp>
          <p:nvSpPr>
            <p:cNvPr id="37" name="Diamond 36">
              <a:extLst>
                <a:ext uri="{FF2B5EF4-FFF2-40B4-BE49-F238E27FC236}">
                  <a16:creationId xmlns:a16="http://schemas.microsoft.com/office/drawing/2014/main" id="{B6A15396-F1D2-93E0-0A62-73F90AFA0D44}"/>
                </a:ext>
              </a:extLst>
            </p:cNvPr>
            <p:cNvSpPr/>
            <p:nvPr/>
          </p:nvSpPr>
          <p:spPr>
            <a:xfrm>
              <a:off x="2663295" y="3440384"/>
              <a:ext cx="182880" cy="182880"/>
            </a:xfrm>
            <a:prstGeom prst="diamond">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Connector: Elbow 51">
              <a:extLst>
                <a:ext uri="{FF2B5EF4-FFF2-40B4-BE49-F238E27FC236}">
                  <a16:creationId xmlns:a16="http://schemas.microsoft.com/office/drawing/2014/main" id="{0E5C1CD4-1A61-CC8F-BDED-7CCCA81A7A34}"/>
                </a:ext>
              </a:extLst>
            </p:cNvPr>
            <p:cNvCxnSpPr>
              <a:cxnSpLocks/>
              <a:stCxn id="39" idx="2"/>
              <a:endCxn id="33" idx="0"/>
            </p:cNvCxnSpPr>
            <p:nvPr/>
          </p:nvCxnSpPr>
          <p:spPr>
            <a:xfrm>
              <a:off x="6378479" y="3631228"/>
              <a:ext cx="2144" cy="991311"/>
            </a:xfrm>
            <a:prstGeom prst="straightConnector1">
              <a:avLst/>
            </a:prstGeom>
            <a:noFill/>
            <a:ln w="9525">
              <a:solidFill>
                <a:schemeClr val="tx1"/>
              </a:solidFill>
              <a:miter lim="800000"/>
              <a:headEnd/>
              <a:tailEnd type="none" w="lg" len="lg"/>
            </a:ln>
          </p:spPr>
        </p:cxnSp>
        <p:sp>
          <p:nvSpPr>
            <p:cNvPr id="39" name="Diamond 38">
              <a:extLst>
                <a:ext uri="{FF2B5EF4-FFF2-40B4-BE49-F238E27FC236}">
                  <a16:creationId xmlns:a16="http://schemas.microsoft.com/office/drawing/2014/main" id="{F8508AAF-D7E9-A2EE-61DB-934CFE5DB413}"/>
                </a:ext>
              </a:extLst>
            </p:cNvPr>
            <p:cNvSpPr/>
            <p:nvPr/>
          </p:nvSpPr>
          <p:spPr>
            <a:xfrm>
              <a:off x="6287039" y="3448348"/>
              <a:ext cx="182880" cy="182880"/>
            </a:xfrm>
            <a:prstGeom prst="diamond">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5" name="Elbow Connector 42">
              <a:extLst>
                <a:ext uri="{FF2B5EF4-FFF2-40B4-BE49-F238E27FC236}">
                  <a16:creationId xmlns:a16="http://schemas.microsoft.com/office/drawing/2014/main" id="{0BF28788-9230-D743-9CFF-6EEE44C3F8DF}"/>
                </a:ext>
              </a:extLst>
            </p:cNvPr>
            <p:cNvCxnSpPr>
              <a:cxnSpLocks/>
              <a:stCxn id="32" idx="0"/>
              <a:endCxn id="27" idx="3"/>
            </p:cNvCxnSpPr>
            <p:nvPr/>
          </p:nvCxnSpPr>
          <p:spPr bwMode="auto">
            <a:xfrm rot="5400000" flipH="1" flipV="1">
              <a:off x="3828011" y="3287457"/>
              <a:ext cx="476074" cy="681381"/>
            </a:xfrm>
            <a:prstGeom prst="bentConnector3">
              <a:avLst>
                <a:gd name="adj1" fmla="val 50000"/>
              </a:avLst>
            </a:prstGeom>
            <a:noFill/>
            <a:ln w="9525">
              <a:solidFill>
                <a:schemeClr val="tx1"/>
              </a:solidFill>
              <a:miter lim="800000"/>
              <a:headEnd/>
              <a:tailEnd type="none" w="lg" len="lg"/>
            </a:ln>
          </p:spPr>
        </p:cxnSp>
        <p:cxnSp>
          <p:nvCxnSpPr>
            <p:cNvPr id="66" name="Elbow Connector 42">
              <a:extLst>
                <a:ext uri="{FF2B5EF4-FFF2-40B4-BE49-F238E27FC236}">
                  <a16:creationId xmlns:a16="http://schemas.microsoft.com/office/drawing/2014/main" id="{0B0700F5-60E1-634E-9316-FC64232FB070}"/>
                </a:ext>
              </a:extLst>
            </p:cNvPr>
            <p:cNvCxnSpPr>
              <a:cxnSpLocks/>
              <a:stCxn id="31" idx="0"/>
              <a:endCxn id="27" idx="3"/>
            </p:cNvCxnSpPr>
            <p:nvPr/>
          </p:nvCxnSpPr>
          <p:spPr bwMode="auto">
            <a:xfrm rot="16200000" flipV="1">
              <a:off x="4731941" y="3064908"/>
              <a:ext cx="476074" cy="1126478"/>
            </a:xfrm>
            <a:prstGeom prst="bentConnector3">
              <a:avLst>
                <a:gd name="adj1" fmla="val 50000"/>
              </a:avLst>
            </a:prstGeom>
            <a:noFill/>
            <a:ln w="9525">
              <a:solidFill>
                <a:schemeClr val="tx1"/>
              </a:solidFill>
              <a:miter lim="800000"/>
              <a:headEnd/>
              <a:tailEnd type="none" w="lg" len="lg"/>
            </a:ln>
          </p:spPr>
        </p:cxnSp>
      </p:grpSp>
    </p:spTree>
    <p:extLst>
      <p:ext uri="{BB962C8B-B14F-4D97-AF65-F5344CB8AC3E}">
        <p14:creationId xmlns:p14="http://schemas.microsoft.com/office/powerpoint/2010/main" val="107096235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DB4725-B516-1CFA-E8C3-0C2F1A2C409F}"/>
            </a:ext>
          </a:extLst>
        </p:cNvPr>
        <p:cNvGrpSpPr/>
        <p:nvPr/>
      </p:nvGrpSpPr>
      <p:grpSpPr>
        <a:xfrm>
          <a:off x="0" y="0"/>
          <a:ext cx="0" cy="0"/>
          <a:chOff x="0" y="0"/>
          <a:chExt cx="0" cy="0"/>
        </a:xfrm>
      </p:grpSpPr>
      <p:sp>
        <p:nvSpPr>
          <p:cNvPr id="10" name="Title 9">
            <a:extLst>
              <a:ext uri="{FF2B5EF4-FFF2-40B4-BE49-F238E27FC236}">
                <a16:creationId xmlns:a16="http://schemas.microsoft.com/office/drawing/2014/main" id="{4C208B60-A0FF-8079-00FF-17D458F86B11}"/>
              </a:ext>
            </a:extLst>
          </p:cNvPr>
          <p:cNvSpPr>
            <a:spLocks noGrp="1"/>
          </p:cNvSpPr>
          <p:nvPr>
            <p:ph type="title"/>
          </p:nvPr>
        </p:nvSpPr>
        <p:spPr/>
        <p:txBody>
          <a:bodyPr/>
          <a:lstStyle/>
          <a:p>
            <a:r>
              <a:rPr lang="en-US" dirty="0"/>
              <a:t>Inheritance Hierarchy for Statements</a:t>
            </a:r>
          </a:p>
        </p:txBody>
      </p:sp>
      <p:sp>
        <p:nvSpPr>
          <p:cNvPr id="4" name="Footer Placeholder 3">
            <a:extLst>
              <a:ext uri="{FF2B5EF4-FFF2-40B4-BE49-F238E27FC236}">
                <a16:creationId xmlns:a16="http://schemas.microsoft.com/office/drawing/2014/main" id="{2DEFF828-A3BA-A3FE-8B38-283A0DA19D48}"/>
              </a:ext>
            </a:extLst>
          </p:cNvPr>
          <p:cNvSpPr>
            <a:spLocks noGrp="1"/>
          </p:cNvSpPr>
          <p:nvPr>
            <p:ph type="ftr" sz="quarter" idx="10"/>
          </p:nvPr>
        </p:nvSpPr>
        <p:spPr/>
        <p:txBody>
          <a:bodyPr/>
          <a:lstStyle/>
          <a:p>
            <a:r>
              <a:rPr lang="en-US"/>
              <a:t>©SoftMoore Consulting</a:t>
            </a:r>
            <a:endParaRPr lang="en-US" dirty="0"/>
          </a:p>
        </p:txBody>
      </p:sp>
      <p:sp>
        <p:nvSpPr>
          <p:cNvPr id="5" name="Slide Number Placeholder 4">
            <a:extLst>
              <a:ext uri="{FF2B5EF4-FFF2-40B4-BE49-F238E27FC236}">
                <a16:creationId xmlns:a16="http://schemas.microsoft.com/office/drawing/2014/main" id="{30DD3CC1-AA4B-C5B7-D982-9836838F21A3}"/>
              </a:ext>
            </a:extLst>
          </p:cNvPr>
          <p:cNvSpPr>
            <a:spLocks noGrp="1"/>
          </p:cNvSpPr>
          <p:nvPr>
            <p:ph type="sldNum" sz="quarter" idx="11"/>
          </p:nvPr>
        </p:nvSpPr>
        <p:spPr/>
        <p:txBody>
          <a:bodyPr/>
          <a:lstStyle/>
          <a:p>
            <a:r>
              <a:rPr lang="en-US"/>
              <a:t>Slide </a:t>
            </a:r>
            <a:fld id="{A413A2F6-7BFD-463C-B63A-922040FAF32C}" type="slidenum">
              <a:rPr lang="en-US" smtClean="0"/>
              <a:pPr/>
              <a:t>72</a:t>
            </a:fld>
            <a:endParaRPr lang="en-US" dirty="0"/>
          </a:p>
        </p:txBody>
      </p:sp>
      <p:grpSp>
        <p:nvGrpSpPr>
          <p:cNvPr id="2" name="Group 1">
            <a:extLst>
              <a:ext uri="{FF2B5EF4-FFF2-40B4-BE49-F238E27FC236}">
                <a16:creationId xmlns:a16="http://schemas.microsoft.com/office/drawing/2014/main" id="{67AF02BF-2A2E-26AF-ADB3-A8FC11549E2E}"/>
              </a:ext>
            </a:extLst>
          </p:cNvPr>
          <p:cNvGrpSpPr/>
          <p:nvPr/>
        </p:nvGrpSpPr>
        <p:grpSpPr>
          <a:xfrm>
            <a:off x="137160" y="1905000"/>
            <a:ext cx="8869680" cy="2142562"/>
            <a:chOff x="1390922" y="2400217"/>
            <a:chExt cx="9323070" cy="2142562"/>
          </a:xfrm>
        </p:grpSpPr>
        <p:sp>
          <p:nvSpPr>
            <p:cNvPr id="3" name="Rectangle 7">
              <a:extLst>
                <a:ext uri="{FF2B5EF4-FFF2-40B4-BE49-F238E27FC236}">
                  <a16:creationId xmlns:a16="http://schemas.microsoft.com/office/drawing/2014/main" id="{0EA5FB89-42C0-FDC4-32A2-02258C197C50}"/>
                </a:ext>
              </a:extLst>
            </p:cNvPr>
            <p:cNvSpPr>
              <a:spLocks noChangeArrowheads="1"/>
            </p:cNvSpPr>
            <p:nvPr/>
          </p:nvSpPr>
          <p:spPr bwMode="auto">
            <a:xfrm>
              <a:off x="5719033" y="2400217"/>
              <a:ext cx="1122103" cy="339196"/>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1" u="none" strike="noStrike" kern="0" cap="none" spc="0" normalizeH="0" baseline="0" noProof="0" dirty="0">
                  <a:ln>
                    <a:noFill/>
                  </a:ln>
                  <a:effectLst/>
                  <a:uLnTx/>
                  <a:uFillTx/>
                  <a:latin typeface="Arial"/>
                </a:rPr>
                <a:t>Statement</a:t>
              </a:r>
            </a:p>
          </p:txBody>
        </p:sp>
        <p:sp>
          <p:nvSpPr>
            <p:cNvPr id="6" name="Text Box 11">
              <a:extLst>
                <a:ext uri="{FF2B5EF4-FFF2-40B4-BE49-F238E27FC236}">
                  <a16:creationId xmlns:a16="http://schemas.microsoft.com/office/drawing/2014/main" id="{0A214343-61F3-8C31-6545-B1B0A20B9652}"/>
                </a:ext>
              </a:extLst>
            </p:cNvPr>
            <p:cNvSpPr txBox="1">
              <a:spLocks noChangeArrowheads="1"/>
            </p:cNvSpPr>
            <p:nvPr/>
          </p:nvSpPr>
          <p:spPr bwMode="auto">
            <a:xfrm>
              <a:off x="2921549" y="4203583"/>
              <a:ext cx="724557" cy="339196"/>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err="1">
                  <a:ln>
                    <a:noFill/>
                  </a:ln>
                  <a:effectLst/>
                  <a:uLnTx/>
                  <a:uFillTx/>
                  <a:latin typeface="Arial"/>
                </a:rPr>
                <a:t>IfStmt</a:t>
              </a:r>
              <a:endParaRPr kumimoji="0" lang="en-US" sz="1600" b="0" i="0" u="none" strike="noStrike" kern="0" cap="none" spc="0" normalizeH="0" baseline="0" noProof="0" dirty="0">
                <a:ln>
                  <a:noFill/>
                </a:ln>
                <a:effectLst/>
                <a:uLnTx/>
                <a:uFillTx/>
                <a:latin typeface="Arial"/>
              </a:endParaRPr>
            </a:p>
          </p:txBody>
        </p:sp>
        <p:sp>
          <p:nvSpPr>
            <p:cNvPr id="7" name="Text Box 12">
              <a:extLst>
                <a:ext uri="{FF2B5EF4-FFF2-40B4-BE49-F238E27FC236}">
                  <a16:creationId xmlns:a16="http://schemas.microsoft.com/office/drawing/2014/main" id="{E2A847F6-1690-DB43-A252-2CB8CAA97DC6}"/>
                </a:ext>
              </a:extLst>
            </p:cNvPr>
            <p:cNvSpPr txBox="1">
              <a:spLocks noChangeArrowheads="1"/>
            </p:cNvSpPr>
            <p:nvPr/>
          </p:nvSpPr>
          <p:spPr bwMode="auto">
            <a:xfrm>
              <a:off x="6447766" y="3409987"/>
              <a:ext cx="1064394" cy="339196"/>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err="1">
                  <a:ln>
                    <a:noFill/>
                  </a:ln>
                  <a:effectLst/>
                  <a:uLnTx/>
                  <a:uFillTx/>
                  <a:latin typeface="Arial"/>
                </a:rPr>
                <a:t>LoopStmt</a:t>
              </a:r>
              <a:endParaRPr kumimoji="0" lang="en-US" sz="1600" b="0" i="0" u="none" strike="noStrike" kern="0" cap="none" spc="0" normalizeH="0" baseline="0" noProof="0" dirty="0">
                <a:ln>
                  <a:noFill/>
                </a:ln>
                <a:effectLst/>
                <a:uLnTx/>
                <a:uFillTx/>
                <a:latin typeface="Arial"/>
              </a:endParaRPr>
            </a:p>
          </p:txBody>
        </p:sp>
        <p:cxnSp>
          <p:nvCxnSpPr>
            <p:cNvPr id="8" name="AutoShape 25">
              <a:extLst>
                <a:ext uri="{FF2B5EF4-FFF2-40B4-BE49-F238E27FC236}">
                  <a16:creationId xmlns:a16="http://schemas.microsoft.com/office/drawing/2014/main" id="{C36BC756-63BB-1D87-7C33-6958248F58D7}"/>
                </a:ext>
              </a:extLst>
            </p:cNvPr>
            <p:cNvCxnSpPr>
              <a:cxnSpLocks noChangeShapeType="1"/>
              <a:stCxn id="11" idx="0"/>
              <a:endCxn id="9" idx="3"/>
            </p:cNvCxnSpPr>
            <p:nvPr/>
          </p:nvCxnSpPr>
          <p:spPr bwMode="auto">
            <a:xfrm rot="5400000" flipH="1" flipV="1">
              <a:off x="4002286" y="1132189"/>
              <a:ext cx="506409" cy="4049188"/>
            </a:xfrm>
            <a:prstGeom prst="bentConnector3">
              <a:avLst>
                <a:gd name="adj1" fmla="val 50000"/>
              </a:avLst>
            </a:prstGeom>
            <a:noFill/>
            <a:ln w="9525">
              <a:solidFill>
                <a:schemeClr val="tx1"/>
              </a:solidFill>
              <a:miter lim="800000"/>
              <a:headEnd/>
              <a:tailEnd type="none" w="lg" len="lg"/>
            </a:ln>
          </p:spPr>
        </p:cxnSp>
        <p:sp>
          <p:nvSpPr>
            <p:cNvPr id="9" name="Isosceles Triangle 8">
              <a:extLst>
                <a:ext uri="{FF2B5EF4-FFF2-40B4-BE49-F238E27FC236}">
                  <a16:creationId xmlns:a16="http://schemas.microsoft.com/office/drawing/2014/main" id="{1ADA0877-17ED-9FA9-7D03-4C1962F20711}"/>
                </a:ext>
              </a:extLst>
            </p:cNvPr>
            <p:cNvSpPr/>
            <p:nvPr/>
          </p:nvSpPr>
          <p:spPr bwMode="auto">
            <a:xfrm>
              <a:off x="6197788" y="2738986"/>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effectLst/>
                <a:uLnTx/>
                <a:uFillTx/>
                <a:latin typeface="Arial" charset="0"/>
              </a:endParaRPr>
            </a:p>
          </p:txBody>
        </p:sp>
        <p:sp>
          <p:nvSpPr>
            <p:cNvPr id="11" name="Text Box 11">
              <a:extLst>
                <a:ext uri="{FF2B5EF4-FFF2-40B4-BE49-F238E27FC236}">
                  <a16:creationId xmlns:a16="http://schemas.microsoft.com/office/drawing/2014/main" id="{A3F33AAC-572A-22F0-864C-FA2955637FC4}"/>
                </a:ext>
              </a:extLst>
            </p:cNvPr>
            <p:cNvSpPr txBox="1">
              <a:spLocks noChangeArrowheads="1"/>
            </p:cNvSpPr>
            <p:nvPr/>
          </p:nvSpPr>
          <p:spPr bwMode="auto">
            <a:xfrm>
              <a:off x="1390922" y="3409987"/>
              <a:ext cx="1679948" cy="339196"/>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err="1">
                  <a:ln>
                    <a:noFill/>
                  </a:ln>
                  <a:effectLst/>
                  <a:uLnTx/>
                  <a:uFillTx/>
                  <a:latin typeface="Arial"/>
                </a:rPr>
                <a:t>AssignmentStmt</a:t>
              </a:r>
              <a:endParaRPr kumimoji="0" lang="en-US" sz="1600" b="0" i="0" u="none" strike="noStrike" kern="0" cap="none" spc="0" normalizeH="0" baseline="0" noProof="0" dirty="0">
                <a:ln>
                  <a:noFill/>
                </a:ln>
                <a:effectLst/>
                <a:uLnTx/>
                <a:uFillTx/>
                <a:latin typeface="Arial"/>
              </a:endParaRPr>
            </a:p>
          </p:txBody>
        </p:sp>
        <p:sp>
          <p:nvSpPr>
            <p:cNvPr id="12" name="Text Box 11">
              <a:extLst>
                <a:ext uri="{FF2B5EF4-FFF2-40B4-BE49-F238E27FC236}">
                  <a16:creationId xmlns:a16="http://schemas.microsoft.com/office/drawing/2014/main" id="{B3AEF510-D620-EB75-9627-83AE368B009E}"/>
                </a:ext>
              </a:extLst>
            </p:cNvPr>
            <p:cNvSpPr txBox="1">
              <a:spLocks noChangeArrowheads="1"/>
            </p:cNvSpPr>
            <p:nvPr/>
          </p:nvSpPr>
          <p:spPr bwMode="auto">
            <a:xfrm>
              <a:off x="3855310" y="4203583"/>
              <a:ext cx="1611018" cy="339196"/>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err="1">
                  <a:ln>
                    <a:noFill/>
                  </a:ln>
                  <a:effectLst/>
                  <a:uLnTx/>
                  <a:uFillTx/>
                  <a:latin typeface="Arial"/>
                </a:rPr>
                <a:t>CompoundStmt</a:t>
              </a:r>
              <a:endParaRPr kumimoji="0" lang="en-US" sz="1600" b="0" i="0" u="none" strike="noStrike" kern="0" cap="none" spc="0" normalizeH="0" baseline="0" noProof="0" dirty="0">
                <a:ln>
                  <a:noFill/>
                </a:ln>
                <a:effectLst/>
                <a:uLnTx/>
                <a:uFillTx/>
                <a:latin typeface="Arial"/>
              </a:endParaRPr>
            </a:p>
          </p:txBody>
        </p:sp>
        <p:sp>
          <p:nvSpPr>
            <p:cNvPr id="13" name="Text Box 11">
              <a:extLst>
                <a:ext uri="{FF2B5EF4-FFF2-40B4-BE49-F238E27FC236}">
                  <a16:creationId xmlns:a16="http://schemas.microsoft.com/office/drawing/2014/main" id="{15743EAC-F0B1-C9C1-9628-B432B1DE1016}"/>
                </a:ext>
              </a:extLst>
            </p:cNvPr>
            <p:cNvSpPr txBox="1">
              <a:spLocks noChangeArrowheads="1"/>
            </p:cNvSpPr>
            <p:nvPr/>
          </p:nvSpPr>
          <p:spPr bwMode="auto">
            <a:xfrm>
              <a:off x="3486689" y="3409987"/>
              <a:ext cx="950581" cy="339196"/>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err="1">
                  <a:ln>
                    <a:noFill/>
                  </a:ln>
                  <a:effectLst/>
                  <a:uLnTx/>
                  <a:uFillTx/>
                  <a:latin typeface="Arial"/>
                </a:rPr>
                <a:t>ExitStmt</a:t>
              </a:r>
              <a:endParaRPr kumimoji="0" lang="en-US" sz="1600" b="0" i="0" u="none" strike="noStrike" kern="0" cap="none" spc="0" normalizeH="0" baseline="0" noProof="0" dirty="0">
                <a:ln>
                  <a:noFill/>
                </a:ln>
                <a:effectLst/>
                <a:uLnTx/>
                <a:uFillTx/>
                <a:latin typeface="Arial"/>
              </a:endParaRPr>
            </a:p>
          </p:txBody>
        </p:sp>
        <p:sp>
          <p:nvSpPr>
            <p:cNvPr id="14" name="Text Box 11">
              <a:extLst>
                <a:ext uri="{FF2B5EF4-FFF2-40B4-BE49-F238E27FC236}">
                  <a16:creationId xmlns:a16="http://schemas.microsoft.com/office/drawing/2014/main" id="{C76C40AF-771D-C05E-238E-9943F609E96D}"/>
                </a:ext>
              </a:extLst>
            </p:cNvPr>
            <p:cNvSpPr txBox="1">
              <a:spLocks noChangeArrowheads="1"/>
            </p:cNvSpPr>
            <p:nvPr/>
          </p:nvSpPr>
          <p:spPr bwMode="auto">
            <a:xfrm>
              <a:off x="6293878" y="4203583"/>
              <a:ext cx="1372171" cy="339196"/>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err="1">
                  <a:ln>
                    <a:noFill/>
                  </a:ln>
                  <a:effectLst/>
                  <a:uLnTx/>
                  <a:uFillTx/>
                  <a:latin typeface="Arial"/>
                </a:rPr>
                <a:t>ForLoopStmt</a:t>
              </a:r>
              <a:endParaRPr kumimoji="0" lang="en-US" sz="1600" b="0" i="0" u="none" strike="noStrike" kern="0" cap="none" spc="0" normalizeH="0" baseline="0" noProof="0" dirty="0">
                <a:ln>
                  <a:noFill/>
                </a:ln>
                <a:effectLst/>
                <a:uLnTx/>
                <a:uFillTx/>
                <a:latin typeface="Arial"/>
              </a:endParaRPr>
            </a:p>
          </p:txBody>
        </p:sp>
        <p:sp>
          <p:nvSpPr>
            <p:cNvPr id="15" name="Text Box 11">
              <a:extLst>
                <a:ext uri="{FF2B5EF4-FFF2-40B4-BE49-F238E27FC236}">
                  <a16:creationId xmlns:a16="http://schemas.microsoft.com/office/drawing/2014/main" id="{664F8608-FE50-979C-0430-D7EAAB1C0A4E}"/>
                </a:ext>
              </a:extLst>
            </p:cNvPr>
            <p:cNvSpPr txBox="1">
              <a:spLocks noChangeArrowheads="1"/>
            </p:cNvSpPr>
            <p:nvPr/>
          </p:nvSpPr>
          <p:spPr bwMode="auto">
            <a:xfrm>
              <a:off x="8328232" y="4203583"/>
              <a:ext cx="1905971" cy="339196"/>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err="1">
                  <a:ln>
                    <a:noFill/>
                  </a:ln>
                  <a:effectLst/>
                  <a:uLnTx/>
                  <a:uFillTx/>
                  <a:latin typeface="Arial"/>
                </a:rPr>
                <a:t>ProcedureCallStmt</a:t>
              </a:r>
              <a:endParaRPr kumimoji="0" lang="en-US" sz="1600" b="0" i="0" u="none" strike="noStrike" kern="0" cap="none" spc="0" normalizeH="0" baseline="0" noProof="0" dirty="0">
                <a:ln>
                  <a:noFill/>
                </a:ln>
                <a:effectLst/>
                <a:uLnTx/>
                <a:uFillTx/>
                <a:latin typeface="Arial"/>
              </a:endParaRPr>
            </a:p>
          </p:txBody>
        </p:sp>
        <p:sp>
          <p:nvSpPr>
            <p:cNvPr id="16" name="Text Box 11">
              <a:extLst>
                <a:ext uri="{FF2B5EF4-FFF2-40B4-BE49-F238E27FC236}">
                  <a16:creationId xmlns:a16="http://schemas.microsoft.com/office/drawing/2014/main" id="{54FB8DF9-8C97-B67E-ADB8-C97CDDFF4521}"/>
                </a:ext>
              </a:extLst>
            </p:cNvPr>
            <p:cNvSpPr txBox="1">
              <a:spLocks noChangeArrowheads="1"/>
            </p:cNvSpPr>
            <p:nvPr/>
          </p:nvSpPr>
          <p:spPr bwMode="auto">
            <a:xfrm>
              <a:off x="7975419" y="3409987"/>
              <a:ext cx="1098058" cy="339196"/>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err="1">
                  <a:ln>
                    <a:noFill/>
                  </a:ln>
                  <a:effectLst/>
                  <a:uLnTx/>
                  <a:uFillTx/>
                  <a:latin typeface="Arial"/>
                </a:rPr>
                <a:t>ReadStmt</a:t>
              </a:r>
              <a:endParaRPr kumimoji="0" lang="en-US" sz="1600" b="0" i="0" u="none" strike="noStrike" kern="0" cap="none" spc="0" normalizeH="0" baseline="0" noProof="0" dirty="0">
                <a:ln>
                  <a:noFill/>
                </a:ln>
                <a:effectLst/>
                <a:uLnTx/>
                <a:uFillTx/>
                <a:latin typeface="Arial"/>
              </a:endParaRPr>
            </a:p>
          </p:txBody>
        </p:sp>
        <p:sp>
          <p:nvSpPr>
            <p:cNvPr id="17" name="Text Box 11">
              <a:extLst>
                <a:ext uri="{FF2B5EF4-FFF2-40B4-BE49-F238E27FC236}">
                  <a16:creationId xmlns:a16="http://schemas.microsoft.com/office/drawing/2014/main" id="{0C68B092-818C-451A-45B4-6D3DA7374CA2}"/>
                </a:ext>
              </a:extLst>
            </p:cNvPr>
            <p:cNvSpPr txBox="1">
              <a:spLocks noChangeArrowheads="1"/>
            </p:cNvSpPr>
            <p:nvPr/>
          </p:nvSpPr>
          <p:spPr bwMode="auto">
            <a:xfrm>
              <a:off x="9489298" y="3409987"/>
              <a:ext cx="1224694" cy="339196"/>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err="1">
                  <a:ln>
                    <a:noFill/>
                  </a:ln>
                  <a:effectLst/>
                  <a:uLnTx/>
                  <a:uFillTx/>
                  <a:latin typeface="Arial"/>
                </a:rPr>
                <a:t>ReturnStmt</a:t>
              </a:r>
              <a:endParaRPr kumimoji="0" lang="en-US" sz="1600" b="0" i="0" u="none" strike="noStrike" kern="0" cap="none" spc="0" normalizeH="0" baseline="0" noProof="0" dirty="0">
                <a:ln>
                  <a:noFill/>
                </a:ln>
                <a:effectLst/>
                <a:uLnTx/>
                <a:uFillTx/>
                <a:latin typeface="Arial"/>
              </a:endParaRPr>
            </a:p>
          </p:txBody>
        </p:sp>
        <p:sp>
          <p:nvSpPr>
            <p:cNvPr id="18" name="Text Box 11">
              <a:extLst>
                <a:ext uri="{FF2B5EF4-FFF2-40B4-BE49-F238E27FC236}">
                  <a16:creationId xmlns:a16="http://schemas.microsoft.com/office/drawing/2014/main" id="{6BD64828-2347-C798-9D81-7CE4904B103F}"/>
                </a:ext>
              </a:extLst>
            </p:cNvPr>
            <p:cNvSpPr txBox="1">
              <a:spLocks noChangeArrowheads="1"/>
            </p:cNvSpPr>
            <p:nvPr/>
          </p:nvSpPr>
          <p:spPr bwMode="auto">
            <a:xfrm>
              <a:off x="4853089" y="3409987"/>
              <a:ext cx="1226298" cy="339196"/>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err="1">
                  <a:ln>
                    <a:noFill/>
                  </a:ln>
                  <a:effectLst/>
                  <a:uLnTx/>
                  <a:uFillTx/>
                  <a:latin typeface="Arial"/>
                </a:rPr>
                <a:t>OutputStmt</a:t>
              </a:r>
              <a:endParaRPr kumimoji="0" lang="en-US" sz="1600" b="0" i="0" u="none" strike="noStrike" kern="0" cap="none" spc="0" normalizeH="0" baseline="0" noProof="0" dirty="0">
                <a:ln>
                  <a:noFill/>
                </a:ln>
                <a:effectLst/>
                <a:uLnTx/>
                <a:uFillTx/>
                <a:latin typeface="Arial"/>
              </a:endParaRPr>
            </a:p>
          </p:txBody>
        </p:sp>
        <p:cxnSp>
          <p:nvCxnSpPr>
            <p:cNvPr id="19" name="AutoShape 26">
              <a:extLst>
                <a:ext uri="{FF2B5EF4-FFF2-40B4-BE49-F238E27FC236}">
                  <a16:creationId xmlns:a16="http://schemas.microsoft.com/office/drawing/2014/main" id="{DCD7E1B2-3663-F482-0587-2881DD959477}"/>
                </a:ext>
              </a:extLst>
            </p:cNvPr>
            <p:cNvCxnSpPr>
              <a:cxnSpLocks noChangeShapeType="1"/>
              <a:stCxn id="13" idx="0"/>
              <a:endCxn id="9" idx="3"/>
            </p:cNvCxnSpPr>
            <p:nvPr/>
          </p:nvCxnSpPr>
          <p:spPr bwMode="auto">
            <a:xfrm rot="5400000" flipH="1" flipV="1">
              <a:off x="4867828" y="1997731"/>
              <a:ext cx="506409" cy="2318104"/>
            </a:xfrm>
            <a:prstGeom prst="bentConnector3">
              <a:avLst>
                <a:gd name="adj1" fmla="val 50000"/>
              </a:avLst>
            </a:prstGeom>
            <a:noFill/>
            <a:ln w="9525">
              <a:solidFill>
                <a:schemeClr val="tx1"/>
              </a:solidFill>
              <a:miter lim="800000"/>
              <a:headEnd/>
              <a:tailEnd type="none" w="lg" len="lg"/>
            </a:ln>
          </p:spPr>
        </p:cxnSp>
        <p:cxnSp>
          <p:nvCxnSpPr>
            <p:cNvPr id="20" name="AutoShape 26">
              <a:extLst>
                <a:ext uri="{FF2B5EF4-FFF2-40B4-BE49-F238E27FC236}">
                  <a16:creationId xmlns:a16="http://schemas.microsoft.com/office/drawing/2014/main" id="{A691EBFC-48B1-3EE2-0033-DE602562AE56}"/>
                </a:ext>
              </a:extLst>
            </p:cNvPr>
            <p:cNvCxnSpPr>
              <a:cxnSpLocks noChangeShapeType="1"/>
              <a:stCxn id="18" idx="0"/>
              <a:endCxn id="9" idx="3"/>
            </p:cNvCxnSpPr>
            <p:nvPr/>
          </p:nvCxnSpPr>
          <p:spPr bwMode="auto">
            <a:xfrm rot="5400000" flipH="1" flipV="1">
              <a:off x="5619957" y="2749860"/>
              <a:ext cx="506409" cy="813846"/>
            </a:xfrm>
            <a:prstGeom prst="bentConnector3">
              <a:avLst>
                <a:gd name="adj1" fmla="val 50000"/>
              </a:avLst>
            </a:prstGeom>
            <a:noFill/>
            <a:ln w="9525">
              <a:solidFill>
                <a:schemeClr val="tx1"/>
              </a:solidFill>
              <a:miter lim="800000"/>
              <a:headEnd/>
              <a:tailEnd type="none" w="lg" len="lg"/>
            </a:ln>
          </p:spPr>
        </p:cxnSp>
        <p:cxnSp>
          <p:nvCxnSpPr>
            <p:cNvPr id="21" name="AutoShape 26">
              <a:extLst>
                <a:ext uri="{FF2B5EF4-FFF2-40B4-BE49-F238E27FC236}">
                  <a16:creationId xmlns:a16="http://schemas.microsoft.com/office/drawing/2014/main" id="{F159277A-9E94-80C5-C49D-87EC77585AB0}"/>
                </a:ext>
              </a:extLst>
            </p:cNvPr>
            <p:cNvCxnSpPr>
              <a:cxnSpLocks noChangeShapeType="1"/>
              <a:stCxn id="16" idx="0"/>
              <a:endCxn id="9" idx="3"/>
            </p:cNvCxnSpPr>
            <p:nvPr/>
          </p:nvCxnSpPr>
          <p:spPr bwMode="auto">
            <a:xfrm rot="16200000" flipV="1">
              <a:off x="7149062" y="2034601"/>
              <a:ext cx="506409" cy="2244364"/>
            </a:xfrm>
            <a:prstGeom prst="bentConnector3">
              <a:avLst>
                <a:gd name="adj1" fmla="val 50000"/>
              </a:avLst>
            </a:prstGeom>
            <a:noFill/>
            <a:ln w="9525">
              <a:solidFill>
                <a:schemeClr val="tx1"/>
              </a:solidFill>
              <a:miter lim="800000"/>
              <a:headEnd/>
              <a:tailEnd type="none" w="lg" len="lg"/>
            </a:ln>
          </p:spPr>
        </p:cxnSp>
        <p:cxnSp>
          <p:nvCxnSpPr>
            <p:cNvPr id="22" name="Straight Connector 63">
              <a:extLst>
                <a:ext uri="{FF2B5EF4-FFF2-40B4-BE49-F238E27FC236}">
                  <a16:creationId xmlns:a16="http://schemas.microsoft.com/office/drawing/2014/main" id="{BB5E5636-3C9E-F282-1472-A6F91AA164AB}"/>
                </a:ext>
              </a:extLst>
            </p:cNvPr>
            <p:cNvCxnSpPr>
              <a:cxnSpLocks/>
              <a:stCxn id="9" idx="3"/>
              <a:endCxn id="7" idx="0"/>
            </p:cNvCxnSpPr>
            <p:nvPr/>
          </p:nvCxnSpPr>
          <p:spPr>
            <a:xfrm rot="16200000" flipH="1">
              <a:off x="6376819" y="2806842"/>
              <a:ext cx="506409" cy="699879"/>
            </a:xfrm>
            <a:prstGeom prst="bentConnector3">
              <a:avLst>
                <a:gd name="adj1" fmla="val 50000"/>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Connector: Elbow 51">
              <a:extLst>
                <a:ext uri="{FF2B5EF4-FFF2-40B4-BE49-F238E27FC236}">
                  <a16:creationId xmlns:a16="http://schemas.microsoft.com/office/drawing/2014/main" id="{E1E6F378-4F73-0EE5-5239-6CB681ED7B78}"/>
                </a:ext>
              </a:extLst>
            </p:cNvPr>
            <p:cNvCxnSpPr>
              <a:cxnSpLocks/>
              <a:stCxn id="24" idx="2"/>
              <a:endCxn id="12" idx="0"/>
            </p:cNvCxnSpPr>
            <p:nvPr/>
          </p:nvCxnSpPr>
          <p:spPr>
            <a:xfrm>
              <a:off x="4653424" y="3148799"/>
              <a:ext cx="7395" cy="1054784"/>
            </a:xfrm>
            <a:prstGeom prst="straightConnector1">
              <a:avLst/>
            </a:prstGeom>
            <a:noFill/>
            <a:ln w="9525">
              <a:solidFill>
                <a:schemeClr val="tx1"/>
              </a:solidFill>
              <a:miter lim="800000"/>
              <a:headEnd/>
              <a:tailEnd type="none" w="lg" len="lg"/>
            </a:ln>
          </p:spPr>
        </p:cxnSp>
        <p:sp>
          <p:nvSpPr>
            <p:cNvPr id="24" name="Diamond 23">
              <a:extLst>
                <a:ext uri="{FF2B5EF4-FFF2-40B4-BE49-F238E27FC236}">
                  <a16:creationId xmlns:a16="http://schemas.microsoft.com/office/drawing/2014/main" id="{1797572D-ECA9-FC6E-7C02-DA447294C00F}"/>
                </a:ext>
              </a:extLst>
            </p:cNvPr>
            <p:cNvSpPr/>
            <p:nvPr/>
          </p:nvSpPr>
          <p:spPr>
            <a:xfrm>
              <a:off x="4561984" y="2965919"/>
              <a:ext cx="182880" cy="182880"/>
            </a:xfrm>
            <a:prstGeom prst="diamond">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Connector: Elbow 51">
              <a:extLst>
                <a:ext uri="{FF2B5EF4-FFF2-40B4-BE49-F238E27FC236}">
                  <a16:creationId xmlns:a16="http://schemas.microsoft.com/office/drawing/2014/main" id="{2DAC7D61-6839-45A5-0462-778375651FF6}"/>
                </a:ext>
              </a:extLst>
            </p:cNvPr>
            <p:cNvCxnSpPr>
              <a:cxnSpLocks/>
              <a:stCxn id="26" idx="2"/>
              <a:endCxn id="6" idx="0"/>
            </p:cNvCxnSpPr>
            <p:nvPr/>
          </p:nvCxnSpPr>
          <p:spPr>
            <a:xfrm flipH="1">
              <a:off x="3283828" y="3153713"/>
              <a:ext cx="2819" cy="1049870"/>
            </a:xfrm>
            <a:prstGeom prst="straightConnector1">
              <a:avLst/>
            </a:prstGeom>
            <a:noFill/>
            <a:ln w="9525">
              <a:solidFill>
                <a:schemeClr val="tx1"/>
              </a:solidFill>
              <a:miter lim="800000"/>
              <a:headEnd/>
              <a:tailEnd type="none" w="lg" len="lg"/>
            </a:ln>
          </p:spPr>
        </p:cxnSp>
        <p:sp>
          <p:nvSpPr>
            <p:cNvPr id="26" name="Diamond 25">
              <a:extLst>
                <a:ext uri="{FF2B5EF4-FFF2-40B4-BE49-F238E27FC236}">
                  <a16:creationId xmlns:a16="http://schemas.microsoft.com/office/drawing/2014/main" id="{D63C4DBD-93E3-549D-653A-AD75C1ED132A}"/>
                </a:ext>
              </a:extLst>
            </p:cNvPr>
            <p:cNvSpPr/>
            <p:nvPr/>
          </p:nvSpPr>
          <p:spPr>
            <a:xfrm>
              <a:off x="3195207" y="2970833"/>
              <a:ext cx="182880" cy="182880"/>
            </a:xfrm>
            <a:prstGeom prst="diamond">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Connector: Elbow 51">
              <a:extLst>
                <a:ext uri="{FF2B5EF4-FFF2-40B4-BE49-F238E27FC236}">
                  <a16:creationId xmlns:a16="http://schemas.microsoft.com/office/drawing/2014/main" id="{9A36A899-8162-AAE2-F2AD-414F6065E348}"/>
                </a:ext>
              </a:extLst>
            </p:cNvPr>
            <p:cNvCxnSpPr>
              <a:cxnSpLocks/>
              <a:stCxn id="28" idx="2"/>
              <a:endCxn id="15" idx="0"/>
            </p:cNvCxnSpPr>
            <p:nvPr/>
          </p:nvCxnSpPr>
          <p:spPr>
            <a:xfrm flipH="1">
              <a:off x="9281218" y="3155242"/>
              <a:ext cx="1967" cy="1048341"/>
            </a:xfrm>
            <a:prstGeom prst="straightConnector1">
              <a:avLst/>
            </a:prstGeom>
            <a:noFill/>
            <a:ln w="9525">
              <a:solidFill>
                <a:schemeClr val="tx1"/>
              </a:solidFill>
              <a:miter lim="800000"/>
              <a:headEnd/>
              <a:tailEnd type="none" w="lg" len="lg"/>
            </a:ln>
          </p:spPr>
        </p:cxnSp>
        <p:sp>
          <p:nvSpPr>
            <p:cNvPr id="28" name="Diamond 27">
              <a:extLst>
                <a:ext uri="{FF2B5EF4-FFF2-40B4-BE49-F238E27FC236}">
                  <a16:creationId xmlns:a16="http://schemas.microsoft.com/office/drawing/2014/main" id="{9D7FCC7A-7B43-6D42-0F57-9F813E539731}"/>
                </a:ext>
              </a:extLst>
            </p:cNvPr>
            <p:cNvSpPr/>
            <p:nvPr/>
          </p:nvSpPr>
          <p:spPr>
            <a:xfrm>
              <a:off x="9191745" y="2972362"/>
              <a:ext cx="182880" cy="182880"/>
            </a:xfrm>
            <a:prstGeom prst="diamond">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a:extLst>
                <a:ext uri="{FF2B5EF4-FFF2-40B4-BE49-F238E27FC236}">
                  <a16:creationId xmlns:a16="http://schemas.microsoft.com/office/drawing/2014/main" id="{D726587D-FEC2-EAFE-A6DE-45C493BBBC2C}"/>
                </a:ext>
              </a:extLst>
            </p:cNvPr>
            <p:cNvSpPr/>
            <p:nvPr/>
          </p:nvSpPr>
          <p:spPr bwMode="auto">
            <a:xfrm>
              <a:off x="6897667" y="3758905"/>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effectLst/>
                <a:uLnTx/>
                <a:uFillTx/>
                <a:latin typeface="Arial" charset="0"/>
              </a:endParaRPr>
            </a:p>
          </p:txBody>
        </p:sp>
        <p:cxnSp>
          <p:nvCxnSpPr>
            <p:cNvPr id="30" name="Straight Connector 29">
              <a:extLst>
                <a:ext uri="{FF2B5EF4-FFF2-40B4-BE49-F238E27FC236}">
                  <a16:creationId xmlns:a16="http://schemas.microsoft.com/office/drawing/2014/main" id="{BEE1C26F-4349-FB13-35BB-2954F206FF9B}"/>
                </a:ext>
              </a:extLst>
            </p:cNvPr>
            <p:cNvCxnSpPr>
              <a:stCxn id="29" idx="3"/>
              <a:endCxn id="14" idx="0"/>
            </p:cNvCxnSpPr>
            <p:nvPr/>
          </p:nvCxnSpPr>
          <p:spPr>
            <a:xfrm>
              <a:off x="6979963" y="3923497"/>
              <a:ext cx="1" cy="280086"/>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Connector: Elbow 30">
              <a:extLst>
                <a:ext uri="{FF2B5EF4-FFF2-40B4-BE49-F238E27FC236}">
                  <a16:creationId xmlns:a16="http://schemas.microsoft.com/office/drawing/2014/main" id="{60FCC79F-196B-D169-97B2-D3B71F562523}"/>
                </a:ext>
              </a:extLst>
            </p:cNvPr>
            <p:cNvCxnSpPr>
              <a:stCxn id="9" idx="3"/>
              <a:endCxn id="17" idx="0"/>
            </p:cNvCxnSpPr>
            <p:nvPr/>
          </p:nvCxnSpPr>
          <p:spPr>
            <a:xfrm rot="16200000" flipH="1">
              <a:off x="7937660" y="1246001"/>
              <a:ext cx="506409" cy="3821561"/>
            </a:xfrm>
            <a:prstGeom prst="bentConnector3">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1507295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20724D-1E9D-831A-A7A4-451D4AC9B551}"/>
            </a:ext>
          </a:extLst>
        </p:cNvPr>
        <p:cNvGrpSpPr/>
        <p:nvPr/>
      </p:nvGrpSpPr>
      <p:grpSpPr>
        <a:xfrm>
          <a:off x="0" y="0"/>
          <a:ext cx="0" cy="0"/>
          <a:chOff x="0" y="0"/>
          <a:chExt cx="0" cy="0"/>
        </a:xfrm>
      </p:grpSpPr>
      <p:sp>
        <p:nvSpPr>
          <p:cNvPr id="10" name="Title 9">
            <a:extLst>
              <a:ext uri="{FF2B5EF4-FFF2-40B4-BE49-F238E27FC236}">
                <a16:creationId xmlns:a16="http://schemas.microsoft.com/office/drawing/2014/main" id="{E0BD47F5-E3AF-54E8-794B-FDA154676D66}"/>
              </a:ext>
            </a:extLst>
          </p:cNvPr>
          <p:cNvSpPr>
            <a:spLocks noGrp="1"/>
          </p:cNvSpPr>
          <p:nvPr>
            <p:ph type="title"/>
          </p:nvPr>
        </p:nvSpPr>
        <p:spPr>
          <a:xfrm>
            <a:off x="892368" y="46727"/>
            <a:ext cx="7315200" cy="1004887"/>
          </a:xfrm>
        </p:spPr>
        <p:txBody>
          <a:bodyPr/>
          <a:lstStyle/>
          <a:p>
            <a:r>
              <a:rPr lang="en-US" dirty="0"/>
              <a:t>Inheritance Hierarchy for Expressions</a:t>
            </a:r>
          </a:p>
        </p:txBody>
      </p:sp>
      <p:sp>
        <p:nvSpPr>
          <p:cNvPr id="4" name="Footer Placeholder 3">
            <a:extLst>
              <a:ext uri="{FF2B5EF4-FFF2-40B4-BE49-F238E27FC236}">
                <a16:creationId xmlns:a16="http://schemas.microsoft.com/office/drawing/2014/main" id="{973D07EC-C187-6860-19EF-571BE252AD39}"/>
              </a:ext>
            </a:extLst>
          </p:cNvPr>
          <p:cNvSpPr>
            <a:spLocks noGrp="1"/>
          </p:cNvSpPr>
          <p:nvPr>
            <p:ph type="ftr" sz="quarter" idx="10"/>
          </p:nvPr>
        </p:nvSpPr>
        <p:spPr/>
        <p:txBody>
          <a:bodyPr/>
          <a:lstStyle/>
          <a:p>
            <a:r>
              <a:rPr lang="en-US"/>
              <a:t>©SoftMoore Consulting</a:t>
            </a:r>
            <a:endParaRPr lang="en-US" dirty="0"/>
          </a:p>
        </p:txBody>
      </p:sp>
      <p:sp>
        <p:nvSpPr>
          <p:cNvPr id="5" name="Slide Number Placeholder 4">
            <a:extLst>
              <a:ext uri="{FF2B5EF4-FFF2-40B4-BE49-F238E27FC236}">
                <a16:creationId xmlns:a16="http://schemas.microsoft.com/office/drawing/2014/main" id="{129F3D3B-A9CA-A7AC-8C88-E882070FB295}"/>
              </a:ext>
            </a:extLst>
          </p:cNvPr>
          <p:cNvSpPr>
            <a:spLocks noGrp="1"/>
          </p:cNvSpPr>
          <p:nvPr>
            <p:ph type="sldNum" sz="quarter" idx="11"/>
          </p:nvPr>
        </p:nvSpPr>
        <p:spPr/>
        <p:txBody>
          <a:bodyPr/>
          <a:lstStyle/>
          <a:p>
            <a:r>
              <a:rPr lang="en-US"/>
              <a:t>Slide </a:t>
            </a:r>
            <a:fld id="{A413A2F6-7BFD-463C-B63A-922040FAF32C}" type="slidenum">
              <a:rPr lang="en-US" smtClean="0"/>
              <a:pPr/>
              <a:t>73</a:t>
            </a:fld>
            <a:endParaRPr lang="en-US" dirty="0"/>
          </a:p>
        </p:txBody>
      </p:sp>
      <p:grpSp>
        <p:nvGrpSpPr>
          <p:cNvPr id="2" name="Group 1">
            <a:extLst>
              <a:ext uri="{FF2B5EF4-FFF2-40B4-BE49-F238E27FC236}">
                <a16:creationId xmlns:a16="http://schemas.microsoft.com/office/drawing/2014/main" id="{658CC212-85BD-1E0A-7F75-7A90A62B286B}"/>
              </a:ext>
            </a:extLst>
          </p:cNvPr>
          <p:cNvGrpSpPr/>
          <p:nvPr/>
        </p:nvGrpSpPr>
        <p:grpSpPr>
          <a:xfrm>
            <a:off x="137160" y="1905000"/>
            <a:ext cx="8869680" cy="2464959"/>
            <a:chOff x="1952354" y="2196521"/>
            <a:chExt cx="9191532" cy="2464959"/>
          </a:xfrm>
        </p:grpSpPr>
        <p:sp>
          <p:nvSpPr>
            <p:cNvPr id="3" name="Rectangle 13">
              <a:extLst>
                <a:ext uri="{FF2B5EF4-FFF2-40B4-BE49-F238E27FC236}">
                  <a16:creationId xmlns:a16="http://schemas.microsoft.com/office/drawing/2014/main" id="{6FCEDF5D-4B3C-8A45-19BD-BC176FC45D60}"/>
                </a:ext>
              </a:extLst>
            </p:cNvPr>
            <p:cNvSpPr>
              <a:spLocks noChangeArrowheads="1"/>
            </p:cNvSpPr>
            <p:nvPr/>
          </p:nvSpPr>
          <p:spPr bwMode="auto">
            <a:xfrm>
              <a:off x="6222695" y="2196521"/>
              <a:ext cx="1199047" cy="339196"/>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1" u="none" strike="noStrike" kern="0" cap="none" spc="0" normalizeH="0" baseline="0" noProof="0" dirty="0">
                  <a:ln>
                    <a:noFill/>
                  </a:ln>
                  <a:effectLst/>
                  <a:uLnTx/>
                  <a:uFillTx/>
                  <a:latin typeface="Arial"/>
                </a:rPr>
                <a:t>Expression</a:t>
              </a:r>
            </a:p>
          </p:txBody>
        </p:sp>
        <p:sp>
          <p:nvSpPr>
            <p:cNvPr id="6" name="Text Box 15">
              <a:extLst>
                <a:ext uri="{FF2B5EF4-FFF2-40B4-BE49-F238E27FC236}">
                  <a16:creationId xmlns:a16="http://schemas.microsoft.com/office/drawing/2014/main" id="{E5B948EF-1892-0437-6BEC-194C402495B1}"/>
                </a:ext>
              </a:extLst>
            </p:cNvPr>
            <p:cNvSpPr txBox="1">
              <a:spLocks noChangeArrowheads="1"/>
            </p:cNvSpPr>
            <p:nvPr/>
          </p:nvSpPr>
          <p:spPr bwMode="auto">
            <a:xfrm>
              <a:off x="1952354" y="4322284"/>
              <a:ext cx="1243931" cy="339196"/>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err="1">
                  <a:ln>
                    <a:noFill/>
                  </a:ln>
                  <a:effectLst/>
                  <a:uLnTx/>
                  <a:uFillTx/>
                  <a:latin typeface="Arial"/>
                </a:rPr>
                <a:t>AddingExpr</a:t>
              </a:r>
              <a:endParaRPr kumimoji="0" lang="en-US" sz="1600" b="0" i="0" u="none" strike="noStrike" kern="0" cap="none" spc="0" normalizeH="0" baseline="0" noProof="0" dirty="0">
                <a:ln>
                  <a:noFill/>
                </a:ln>
                <a:effectLst/>
                <a:uLnTx/>
                <a:uFillTx/>
                <a:latin typeface="Arial"/>
              </a:endParaRPr>
            </a:p>
          </p:txBody>
        </p:sp>
        <p:sp>
          <p:nvSpPr>
            <p:cNvPr id="7" name="Text Box 16">
              <a:extLst>
                <a:ext uri="{FF2B5EF4-FFF2-40B4-BE49-F238E27FC236}">
                  <a16:creationId xmlns:a16="http://schemas.microsoft.com/office/drawing/2014/main" id="{6376F79C-6652-8D39-8CCB-2F51EB3757BC}"/>
                </a:ext>
              </a:extLst>
            </p:cNvPr>
            <p:cNvSpPr txBox="1">
              <a:spLocks noChangeArrowheads="1"/>
            </p:cNvSpPr>
            <p:nvPr/>
          </p:nvSpPr>
          <p:spPr bwMode="auto">
            <a:xfrm>
              <a:off x="6421426" y="4322284"/>
              <a:ext cx="1516442" cy="339196"/>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err="1">
                  <a:ln>
                    <a:noFill/>
                  </a:ln>
                  <a:effectLst/>
                  <a:uLnTx/>
                  <a:uFillTx/>
                  <a:latin typeface="Arial"/>
                </a:rPr>
                <a:t>RelationalExpr</a:t>
              </a:r>
              <a:endParaRPr kumimoji="0" lang="en-US" sz="1600" b="0" i="0" u="none" strike="noStrike" kern="0" cap="none" spc="0" normalizeH="0" baseline="0" noProof="0" dirty="0">
                <a:ln>
                  <a:noFill/>
                </a:ln>
                <a:effectLst/>
                <a:uLnTx/>
                <a:uFillTx/>
                <a:latin typeface="Arial"/>
              </a:endParaRPr>
            </a:p>
          </p:txBody>
        </p:sp>
        <p:sp>
          <p:nvSpPr>
            <p:cNvPr id="8" name="Text Box 24">
              <a:extLst>
                <a:ext uri="{FF2B5EF4-FFF2-40B4-BE49-F238E27FC236}">
                  <a16:creationId xmlns:a16="http://schemas.microsoft.com/office/drawing/2014/main" id="{123304AB-EF08-150E-054B-B7B104C006AA}"/>
                </a:ext>
              </a:extLst>
            </p:cNvPr>
            <p:cNvSpPr txBox="1">
              <a:spLocks noChangeArrowheads="1"/>
            </p:cNvSpPr>
            <p:nvPr/>
          </p:nvSpPr>
          <p:spPr bwMode="auto">
            <a:xfrm>
              <a:off x="2790416" y="3276665"/>
              <a:ext cx="1243930" cy="339196"/>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lang="en-US" sz="1600" kern="0" dirty="0">
                  <a:latin typeface="Arial"/>
                </a:rPr>
                <a:t>ConstValue</a:t>
              </a:r>
              <a:endParaRPr kumimoji="0" lang="en-US" sz="1600" b="0" i="0" u="none" strike="noStrike" kern="0" cap="none" spc="0" normalizeH="0" baseline="0" noProof="0" dirty="0">
                <a:ln>
                  <a:noFill/>
                </a:ln>
                <a:effectLst/>
                <a:uLnTx/>
                <a:uFillTx/>
                <a:latin typeface="Arial"/>
              </a:endParaRPr>
            </a:p>
          </p:txBody>
        </p:sp>
        <p:cxnSp>
          <p:nvCxnSpPr>
            <p:cNvPr id="9" name="AutoShape 27">
              <a:extLst>
                <a:ext uri="{FF2B5EF4-FFF2-40B4-BE49-F238E27FC236}">
                  <a16:creationId xmlns:a16="http://schemas.microsoft.com/office/drawing/2014/main" id="{67BC281A-9217-D4E4-68AE-33CA9C5435B8}"/>
                </a:ext>
              </a:extLst>
            </p:cNvPr>
            <p:cNvCxnSpPr>
              <a:cxnSpLocks noChangeShapeType="1"/>
              <a:stCxn id="14" idx="0"/>
              <a:endCxn id="15" idx="3"/>
            </p:cNvCxnSpPr>
            <p:nvPr/>
          </p:nvCxnSpPr>
          <p:spPr bwMode="auto">
            <a:xfrm rot="5400000" flipH="1" flipV="1">
              <a:off x="5542239" y="1996686"/>
              <a:ext cx="573473" cy="1986486"/>
            </a:xfrm>
            <a:prstGeom prst="bentConnector3">
              <a:avLst>
                <a:gd name="adj1" fmla="val 50000"/>
              </a:avLst>
            </a:prstGeom>
            <a:noFill/>
            <a:ln w="9525">
              <a:solidFill>
                <a:schemeClr val="tx1"/>
              </a:solidFill>
              <a:miter lim="800000"/>
              <a:headEnd/>
              <a:tailEnd type="none" w="lg" len="lg"/>
            </a:ln>
          </p:spPr>
        </p:cxnSp>
        <p:cxnSp>
          <p:nvCxnSpPr>
            <p:cNvPr id="11" name="AutoShape 28">
              <a:extLst>
                <a:ext uri="{FF2B5EF4-FFF2-40B4-BE49-F238E27FC236}">
                  <a16:creationId xmlns:a16="http://schemas.microsoft.com/office/drawing/2014/main" id="{1D8414F7-0841-98F2-2690-C25D28B74021}"/>
                </a:ext>
              </a:extLst>
            </p:cNvPr>
            <p:cNvCxnSpPr>
              <a:cxnSpLocks noChangeShapeType="1"/>
              <a:stCxn id="8" idx="0"/>
              <a:endCxn id="15" idx="3"/>
            </p:cNvCxnSpPr>
            <p:nvPr/>
          </p:nvCxnSpPr>
          <p:spPr bwMode="auto">
            <a:xfrm rot="5400000" flipH="1" flipV="1">
              <a:off x="4830563" y="1285011"/>
              <a:ext cx="573473" cy="3409837"/>
            </a:xfrm>
            <a:prstGeom prst="bentConnector3">
              <a:avLst>
                <a:gd name="adj1" fmla="val 50000"/>
              </a:avLst>
            </a:prstGeom>
            <a:noFill/>
            <a:ln w="9525">
              <a:solidFill>
                <a:schemeClr val="tx1"/>
              </a:solidFill>
              <a:miter lim="800000"/>
              <a:headEnd/>
              <a:tailEnd type="none" w="lg" len="lg"/>
            </a:ln>
          </p:spPr>
        </p:cxnSp>
        <p:cxnSp>
          <p:nvCxnSpPr>
            <p:cNvPr id="12" name="AutoShape 29">
              <a:extLst>
                <a:ext uri="{FF2B5EF4-FFF2-40B4-BE49-F238E27FC236}">
                  <a16:creationId xmlns:a16="http://schemas.microsoft.com/office/drawing/2014/main" id="{721EA430-0768-9F85-1FCB-847762EDB144}"/>
                </a:ext>
              </a:extLst>
            </p:cNvPr>
            <p:cNvCxnSpPr>
              <a:cxnSpLocks noChangeShapeType="1"/>
              <a:stCxn id="6" idx="0"/>
              <a:endCxn id="16" idx="3"/>
            </p:cNvCxnSpPr>
            <p:nvPr/>
          </p:nvCxnSpPr>
          <p:spPr bwMode="auto">
            <a:xfrm rot="5400000" flipH="1" flipV="1">
              <a:off x="3437295" y="2923847"/>
              <a:ext cx="535462" cy="2261412"/>
            </a:xfrm>
            <a:prstGeom prst="bentConnector3">
              <a:avLst>
                <a:gd name="adj1" fmla="val 50000"/>
              </a:avLst>
            </a:prstGeom>
            <a:noFill/>
            <a:ln w="9525">
              <a:solidFill>
                <a:schemeClr val="tx1"/>
              </a:solidFill>
              <a:miter lim="800000"/>
              <a:headEnd/>
              <a:tailEnd type="none" w="lg" len="lg"/>
            </a:ln>
          </p:spPr>
        </p:cxnSp>
        <p:cxnSp>
          <p:nvCxnSpPr>
            <p:cNvPr id="13" name="AutoShape 30">
              <a:extLst>
                <a:ext uri="{FF2B5EF4-FFF2-40B4-BE49-F238E27FC236}">
                  <a16:creationId xmlns:a16="http://schemas.microsoft.com/office/drawing/2014/main" id="{958C989D-E463-589A-8523-0074B532C300}"/>
                </a:ext>
              </a:extLst>
            </p:cNvPr>
            <p:cNvCxnSpPr>
              <a:cxnSpLocks noChangeShapeType="1"/>
              <a:stCxn id="7" idx="0"/>
              <a:endCxn id="16" idx="3"/>
            </p:cNvCxnSpPr>
            <p:nvPr/>
          </p:nvCxnSpPr>
          <p:spPr bwMode="auto">
            <a:xfrm rot="16200000" flipV="1">
              <a:off x="5739959" y="2882595"/>
              <a:ext cx="535462" cy="2343915"/>
            </a:xfrm>
            <a:prstGeom prst="bentConnector3">
              <a:avLst>
                <a:gd name="adj1" fmla="val 50000"/>
              </a:avLst>
            </a:prstGeom>
            <a:noFill/>
            <a:ln w="9525">
              <a:solidFill>
                <a:schemeClr val="tx1"/>
              </a:solidFill>
              <a:miter lim="800000"/>
              <a:headEnd/>
              <a:tailEnd type="none" w="lg" len="lg"/>
            </a:ln>
          </p:spPr>
        </p:cxnSp>
        <p:sp>
          <p:nvSpPr>
            <p:cNvPr id="14" name="Rectangle 14">
              <a:extLst>
                <a:ext uri="{FF2B5EF4-FFF2-40B4-BE49-F238E27FC236}">
                  <a16:creationId xmlns:a16="http://schemas.microsoft.com/office/drawing/2014/main" id="{09BE035F-6EDC-38A2-6BFA-55A551B68A17}"/>
                </a:ext>
              </a:extLst>
            </p:cNvPr>
            <p:cNvSpPr>
              <a:spLocks noChangeArrowheads="1"/>
            </p:cNvSpPr>
            <p:nvPr/>
          </p:nvSpPr>
          <p:spPr bwMode="auto">
            <a:xfrm>
              <a:off x="4241819" y="3276665"/>
              <a:ext cx="1187826" cy="339196"/>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1" u="none" strike="noStrike" kern="0" cap="none" spc="0" normalizeH="0" baseline="0" noProof="0" dirty="0" err="1">
                  <a:ln>
                    <a:noFill/>
                  </a:ln>
                  <a:effectLst/>
                  <a:uLnTx/>
                  <a:uFillTx/>
                  <a:latin typeface="Arial"/>
                </a:rPr>
                <a:t>BinaryExpr</a:t>
              </a:r>
              <a:endParaRPr kumimoji="0" lang="en-US" sz="1600" b="0" i="1" u="none" strike="noStrike" kern="0" cap="none" spc="0" normalizeH="0" baseline="0" noProof="0" dirty="0">
                <a:ln>
                  <a:noFill/>
                </a:ln>
                <a:effectLst/>
                <a:uLnTx/>
                <a:uFillTx/>
                <a:latin typeface="Arial"/>
              </a:endParaRPr>
            </a:p>
          </p:txBody>
        </p:sp>
        <p:sp>
          <p:nvSpPr>
            <p:cNvPr id="15" name="Isosceles Triangle 14">
              <a:extLst>
                <a:ext uri="{FF2B5EF4-FFF2-40B4-BE49-F238E27FC236}">
                  <a16:creationId xmlns:a16="http://schemas.microsoft.com/office/drawing/2014/main" id="{37C9220F-BBBE-EC3B-C5C8-73B7C708A4CF}"/>
                </a:ext>
              </a:extLst>
            </p:cNvPr>
            <p:cNvSpPr/>
            <p:nvPr/>
          </p:nvSpPr>
          <p:spPr bwMode="auto">
            <a:xfrm>
              <a:off x="6739922" y="2538600"/>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effectLst/>
                <a:uLnTx/>
                <a:uFillTx/>
                <a:latin typeface="Arial" charset="0"/>
              </a:endParaRPr>
            </a:p>
          </p:txBody>
        </p:sp>
        <p:sp>
          <p:nvSpPr>
            <p:cNvPr id="16" name="Isosceles Triangle 15">
              <a:extLst>
                <a:ext uri="{FF2B5EF4-FFF2-40B4-BE49-F238E27FC236}">
                  <a16:creationId xmlns:a16="http://schemas.microsoft.com/office/drawing/2014/main" id="{2379B965-8D98-05ED-C7CC-4632116D18F5}"/>
                </a:ext>
              </a:extLst>
            </p:cNvPr>
            <p:cNvSpPr/>
            <p:nvPr/>
          </p:nvSpPr>
          <p:spPr bwMode="auto">
            <a:xfrm>
              <a:off x="4753436" y="3622230"/>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effectLst/>
                <a:uLnTx/>
                <a:uFillTx/>
                <a:latin typeface="Arial" charset="0"/>
              </a:endParaRPr>
            </a:p>
          </p:txBody>
        </p:sp>
        <p:sp>
          <p:nvSpPr>
            <p:cNvPr id="17" name="Text Box 15">
              <a:extLst>
                <a:ext uri="{FF2B5EF4-FFF2-40B4-BE49-F238E27FC236}">
                  <a16:creationId xmlns:a16="http://schemas.microsoft.com/office/drawing/2014/main" id="{7745FD54-D4EA-ABD0-3ED0-0C62C4148E18}"/>
                </a:ext>
              </a:extLst>
            </p:cNvPr>
            <p:cNvSpPr txBox="1">
              <a:spLocks noChangeArrowheads="1"/>
            </p:cNvSpPr>
            <p:nvPr/>
          </p:nvSpPr>
          <p:spPr bwMode="auto">
            <a:xfrm>
              <a:off x="3328231" y="4322284"/>
              <a:ext cx="1255152" cy="339196"/>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lang="en-US" sz="1600" kern="0" dirty="0">
                  <a:latin typeface="Arial"/>
                </a:rPr>
                <a:t>Logical</a:t>
              </a:r>
              <a:r>
                <a:rPr kumimoji="0" lang="en-US" sz="1600" b="0" i="0" u="none" strike="noStrike" kern="0" cap="none" spc="0" normalizeH="0" baseline="0" noProof="0" dirty="0">
                  <a:ln>
                    <a:noFill/>
                  </a:ln>
                  <a:effectLst/>
                  <a:uLnTx/>
                  <a:uFillTx/>
                  <a:latin typeface="Arial"/>
                </a:rPr>
                <a:t>Expr</a:t>
              </a:r>
            </a:p>
          </p:txBody>
        </p:sp>
        <p:sp>
          <p:nvSpPr>
            <p:cNvPr id="18" name="Text Box 15">
              <a:extLst>
                <a:ext uri="{FF2B5EF4-FFF2-40B4-BE49-F238E27FC236}">
                  <a16:creationId xmlns:a16="http://schemas.microsoft.com/office/drawing/2014/main" id="{62CE9BF8-4D3E-2018-5F27-FA2B69938A0C}"/>
                </a:ext>
              </a:extLst>
            </p:cNvPr>
            <p:cNvSpPr txBox="1">
              <a:spLocks noChangeArrowheads="1"/>
            </p:cNvSpPr>
            <p:nvPr/>
          </p:nvSpPr>
          <p:spPr bwMode="auto">
            <a:xfrm>
              <a:off x="4715329" y="4322284"/>
              <a:ext cx="1574150" cy="339196"/>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lang="en-US" sz="1600" kern="0" dirty="0">
                  <a:latin typeface="Arial"/>
                </a:rPr>
                <a:t>Multiplying</a:t>
              </a:r>
              <a:r>
                <a:rPr kumimoji="0" lang="en-US" sz="1600" b="0" i="0" u="none" strike="noStrike" kern="0" cap="none" spc="0" normalizeH="0" baseline="0" noProof="0" dirty="0">
                  <a:ln>
                    <a:noFill/>
                  </a:ln>
                  <a:effectLst/>
                  <a:uLnTx/>
                  <a:uFillTx/>
                  <a:latin typeface="Arial"/>
                </a:rPr>
                <a:t>Expr</a:t>
              </a:r>
            </a:p>
          </p:txBody>
        </p:sp>
        <p:sp>
          <p:nvSpPr>
            <p:cNvPr id="19" name="Text Box 24">
              <a:extLst>
                <a:ext uri="{FF2B5EF4-FFF2-40B4-BE49-F238E27FC236}">
                  <a16:creationId xmlns:a16="http://schemas.microsoft.com/office/drawing/2014/main" id="{2FBD44FE-2BB2-C6FE-AC89-F81A773D9B65}"/>
                </a:ext>
              </a:extLst>
            </p:cNvPr>
            <p:cNvSpPr txBox="1">
              <a:spLocks noChangeArrowheads="1"/>
            </p:cNvSpPr>
            <p:nvPr/>
          </p:nvSpPr>
          <p:spPr bwMode="auto">
            <a:xfrm>
              <a:off x="5637118" y="3276665"/>
              <a:ext cx="1049967" cy="339196"/>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lang="en-US" sz="1600" kern="0" dirty="0" err="1">
                  <a:latin typeface="Arial"/>
                </a:rPr>
                <a:t>FieldExpr</a:t>
              </a:r>
              <a:endParaRPr kumimoji="0" lang="en-US" sz="1600" b="0" i="0" u="none" strike="noStrike" kern="0" cap="none" spc="0" normalizeH="0" baseline="0" noProof="0" dirty="0">
                <a:ln>
                  <a:noFill/>
                </a:ln>
                <a:effectLst/>
                <a:uLnTx/>
                <a:uFillTx/>
                <a:latin typeface="Arial"/>
              </a:endParaRPr>
            </a:p>
          </p:txBody>
        </p:sp>
        <p:sp>
          <p:nvSpPr>
            <p:cNvPr id="20" name="Text Box 24">
              <a:extLst>
                <a:ext uri="{FF2B5EF4-FFF2-40B4-BE49-F238E27FC236}">
                  <a16:creationId xmlns:a16="http://schemas.microsoft.com/office/drawing/2014/main" id="{13B3D754-1EA7-F288-5F56-0B05725482A1}"/>
                </a:ext>
              </a:extLst>
            </p:cNvPr>
            <p:cNvSpPr txBox="1">
              <a:spLocks noChangeArrowheads="1"/>
            </p:cNvSpPr>
            <p:nvPr/>
          </p:nvSpPr>
          <p:spPr bwMode="auto">
            <a:xfrm>
              <a:off x="6894558" y="3276665"/>
              <a:ext cx="1744067" cy="339196"/>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a:ln>
                    <a:noFill/>
                  </a:ln>
                  <a:effectLst/>
                  <a:uLnTx/>
                  <a:uFillTx/>
                  <a:latin typeface="Arial"/>
                </a:rPr>
                <a:t>F</a:t>
              </a:r>
              <a:r>
                <a:rPr lang="en-US" sz="1600" kern="0" dirty="0" err="1">
                  <a:latin typeface="Arial"/>
                </a:rPr>
                <a:t>unctionCallExpr</a:t>
              </a:r>
              <a:endParaRPr kumimoji="0" lang="en-US" sz="1600" b="0" i="0" u="none" strike="noStrike" kern="0" cap="none" spc="0" normalizeH="0" baseline="0" noProof="0" dirty="0">
                <a:ln>
                  <a:noFill/>
                </a:ln>
                <a:effectLst/>
                <a:uLnTx/>
                <a:uFillTx/>
                <a:latin typeface="Arial"/>
              </a:endParaRPr>
            </a:p>
          </p:txBody>
        </p:sp>
        <p:sp>
          <p:nvSpPr>
            <p:cNvPr id="21" name="Text Box 24">
              <a:extLst>
                <a:ext uri="{FF2B5EF4-FFF2-40B4-BE49-F238E27FC236}">
                  <a16:creationId xmlns:a16="http://schemas.microsoft.com/office/drawing/2014/main" id="{9769CE68-C8DA-A432-9666-B014CF21530D}"/>
                </a:ext>
              </a:extLst>
            </p:cNvPr>
            <p:cNvSpPr txBox="1">
              <a:spLocks noChangeArrowheads="1"/>
            </p:cNvSpPr>
            <p:nvPr/>
          </p:nvSpPr>
          <p:spPr bwMode="auto">
            <a:xfrm>
              <a:off x="10207731" y="3276665"/>
              <a:ext cx="936155" cy="339196"/>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a:ln>
                    <a:noFill/>
                  </a:ln>
                  <a:effectLst/>
                  <a:uLnTx/>
                  <a:uFillTx/>
                  <a:latin typeface="Arial"/>
                </a:rPr>
                <a:t>Padding</a:t>
              </a:r>
            </a:p>
          </p:txBody>
        </p:sp>
        <p:sp>
          <p:nvSpPr>
            <p:cNvPr id="22" name="Text Box 24">
              <a:extLst>
                <a:ext uri="{FF2B5EF4-FFF2-40B4-BE49-F238E27FC236}">
                  <a16:creationId xmlns:a16="http://schemas.microsoft.com/office/drawing/2014/main" id="{B09CAFA0-F19E-50A7-11B2-B3F5BEA4B06B}"/>
                </a:ext>
              </a:extLst>
            </p:cNvPr>
            <p:cNvSpPr txBox="1">
              <a:spLocks noChangeArrowheads="1"/>
            </p:cNvSpPr>
            <p:nvPr/>
          </p:nvSpPr>
          <p:spPr bwMode="auto">
            <a:xfrm>
              <a:off x="8846098" y="3276665"/>
              <a:ext cx="1154162" cy="339196"/>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1" u="none" strike="noStrike" kern="0" cap="none" spc="0" normalizeH="0" baseline="0" noProof="0" dirty="0" err="1">
                  <a:ln>
                    <a:noFill/>
                  </a:ln>
                  <a:effectLst/>
                  <a:uLnTx/>
                  <a:uFillTx/>
                  <a:latin typeface="Arial"/>
                </a:rPr>
                <a:t>UnaryExpr</a:t>
              </a:r>
              <a:endParaRPr kumimoji="0" lang="en-US" sz="1600" b="0" i="1" u="none" strike="noStrike" kern="0" cap="none" spc="0" normalizeH="0" baseline="0" noProof="0" dirty="0">
                <a:ln>
                  <a:noFill/>
                </a:ln>
                <a:effectLst/>
                <a:uLnTx/>
                <a:uFillTx/>
                <a:latin typeface="Arial"/>
              </a:endParaRPr>
            </a:p>
          </p:txBody>
        </p:sp>
        <p:sp>
          <p:nvSpPr>
            <p:cNvPr id="23" name="Text Box 24">
              <a:extLst>
                <a:ext uri="{FF2B5EF4-FFF2-40B4-BE49-F238E27FC236}">
                  <a16:creationId xmlns:a16="http://schemas.microsoft.com/office/drawing/2014/main" id="{6AF8C855-C746-635B-EB07-67484C0DEA36}"/>
                </a:ext>
              </a:extLst>
            </p:cNvPr>
            <p:cNvSpPr txBox="1">
              <a:spLocks noChangeArrowheads="1"/>
            </p:cNvSpPr>
            <p:nvPr/>
          </p:nvSpPr>
          <p:spPr bwMode="auto">
            <a:xfrm>
              <a:off x="8108378" y="4322284"/>
              <a:ext cx="1426674" cy="339196"/>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err="1">
                  <a:ln>
                    <a:noFill/>
                  </a:ln>
                  <a:effectLst/>
                  <a:uLnTx/>
                  <a:uFillTx/>
                  <a:latin typeface="Arial"/>
                </a:rPr>
                <a:t>NegationExpr</a:t>
              </a:r>
              <a:endParaRPr kumimoji="0" lang="en-US" sz="1600" b="0" i="0" u="none" strike="noStrike" kern="0" cap="none" spc="0" normalizeH="0" baseline="0" noProof="0" dirty="0">
                <a:ln>
                  <a:noFill/>
                </a:ln>
                <a:effectLst/>
                <a:uLnTx/>
                <a:uFillTx/>
                <a:latin typeface="Arial"/>
              </a:endParaRPr>
            </a:p>
          </p:txBody>
        </p:sp>
        <p:sp>
          <p:nvSpPr>
            <p:cNvPr id="24" name="Text Box 24">
              <a:extLst>
                <a:ext uri="{FF2B5EF4-FFF2-40B4-BE49-F238E27FC236}">
                  <a16:creationId xmlns:a16="http://schemas.microsoft.com/office/drawing/2014/main" id="{D5E510FF-AF97-FBD9-EFFB-61452FFD034F}"/>
                </a:ext>
              </a:extLst>
            </p:cNvPr>
            <p:cNvSpPr txBox="1">
              <a:spLocks noChangeArrowheads="1"/>
            </p:cNvSpPr>
            <p:nvPr/>
          </p:nvSpPr>
          <p:spPr bwMode="auto">
            <a:xfrm>
              <a:off x="9655969" y="4322284"/>
              <a:ext cx="926537" cy="339196"/>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err="1">
                  <a:ln>
                    <a:noFill/>
                  </a:ln>
                  <a:effectLst/>
                  <a:uLnTx/>
                  <a:uFillTx/>
                  <a:latin typeface="Arial"/>
                </a:rPr>
                <a:t>NotExpr</a:t>
              </a:r>
              <a:endParaRPr kumimoji="0" lang="en-US" sz="1600" b="0" i="0" u="none" strike="noStrike" kern="0" cap="none" spc="0" normalizeH="0" baseline="0" noProof="0" dirty="0">
                <a:ln>
                  <a:noFill/>
                </a:ln>
                <a:effectLst/>
                <a:uLnTx/>
                <a:uFillTx/>
                <a:latin typeface="Arial"/>
              </a:endParaRPr>
            </a:p>
          </p:txBody>
        </p:sp>
        <p:sp>
          <p:nvSpPr>
            <p:cNvPr id="25" name="Isosceles Triangle 24">
              <a:extLst>
                <a:ext uri="{FF2B5EF4-FFF2-40B4-BE49-F238E27FC236}">
                  <a16:creationId xmlns:a16="http://schemas.microsoft.com/office/drawing/2014/main" id="{D6EE2646-C12C-6079-97B9-1781A1FD52C2}"/>
                </a:ext>
              </a:extLst>
            </p:cNvPr>
            <p:cNvSpPr/>
            <p:nvPr/>
          </p:nvSpPr>
          <p:spPr bwMode="auto">
            <a:xfrm>
              <a:off x="9389651" y="3624730"/>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effectLst/>
                <a:uLnTx/>
                <a:uFillTx/>
                <a:latin typeface="Arial" charset="0"/>
              </a:endParaRPr>
            </a:p>
          </p:txBody>
        </p:sp>
        <p:cxnSp>
          <p:nvCxnSpPr>
            <p:cNvPr id="26" name="Connector: Elbow 25">
              <a:extLst>
                <a:ext uri="{FF2B5EF4-FFF2-40B4-BE49-F238E27FC236}">
                  <a16:creationId xmlns:a16="http://schemas.microsoft.com/office/drawing/2014/main" id="{B69B4B76-8001-CBBE-C4FA-98D574CE3905}"/>
                </a:ext>
              </a:extLst>
            </p:cNvPr>
            <p:cNvCxnSpPr>
              <a:stCxn id="25" idx="3"/>
              <a:endCxn id="23" idx="0"/>
            </p:cNvCxnSpPr>
            <p:nvPr/>
          </p:nvCxnSpPr>
          <p:spPr>
            <a:xfrm rot="5400000">
              <a:off x="8880350" y="3730687"/>
              <a:ext cx="532962" cy="650232"/>
            </a:xfrm>
            <a:prstGeom prst="bentConnector3">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Connector: Elbow 26">
              <a:extLst>
                <a:ext uri="{FF2B5EF4-FFF2-40B4-BE49-F238E27FC236}">
                  <a16:creationId xmlns:a16="http://schemas.microsoft.com/office/drawing/2014/main" id="{A6E84086-F669-BD58-883F-AFDA81AC5478}"/>
                </a:ext>
              </a:extLst>
            </p:cNvPr>
            <p:cNvCxnSpPr>
              <a:cxnSpLocks/>
              <a:stCxn id="25" idx="3"/>
              <a:endCxn id="24" idx="0"/>
            </p:cNvCxnSpPr>
            <p:nvPr/>
          </p:nvCxnSpPr>
          <p:spPr>
            <a:xfrm rot="16200000" flipH="1">
              <a:off x="9529111" y="3732157"/>
              <a:ext cx="532962" cy="647291"/>
            </a:xfrm>
            <a:prstGeom prst="bentConnector3">
              <a:avLst>
                <a:gd name="adj1" fmla="val 50000"/>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AutoShape 30">
              <a:extLst>
                <a:ext uri="{FF2B5EF4-FFF2-40B4-BE49-F238E27FC236}">
                  <a16:creationId xmlns:a16="http://schemas.microsoft.com/office/drawing/2014/main" id="{C4D359F2-5CEF-3785-FD77-BD202267C79B}"/>
                </a:ext>
              </a:extLst>
            </p:cNvPr>
            <p:cNvCxnSpPr>
              <a:cxnSpLocks noChangeShapeType="1"/>
              <a:stCxn id="20" idx="0"/>
              <a:endCxn id="15" idx="3"/>
            </p:cNvCxnSpPr>
            <p:nvPr/>
          </p:nvCxnSpPr>
          <p:spPr bwMode="auto">
            <a:xfrm rot="16200000" flipV="1">
              <a:off x="7007669" y="2517742"/>
              <a:ext cx="573473" cy="944374"/>
            </a:xfrm>
            <a:prstGeom prst="bentConnector3">
              <a:avLst>
                <a:gd name="adj1" fmla="val 50000"/>
              </a:avLst>
            </a:prstGeom>
            <a:noFill/>
            <a:ln w="9525">
              <a:solidFill>
                <a:schemeClr val="tx1"/>
              </a:solidFill>
              <a:miter lim="800000"/>
              <a:headEnd/>
              <a:tailEnd type="none" w="lg" len="lg"/>
            </a:ln>
          </p:spPr>
        </p:cxnSp>
        <p:cxnSp>
          <p:nvCxnSpPr>
            <p:cNvPr id="29" name="AutoShape 30">
              <a:extLst>
                <a:ext uri="{FF2B5EF4-FFF2-40B4-BE49-F238E27FC236}">
                  <a16:creationId xmlns:a16="http://schemas.microsoft.com/office/drawing/2014/main" id="{AE7E349A-DB0F-7A80-3877-EEA6EA640A0A}"/>
                </a:ext>
              </a:extLst>
            </p:cNvPr>
            <p:cNvCxnSpPr>
              <a:cxnSpLocks noChangeShapeType="1"/>
              <a:stCxn id="22" idx="0"/>
              <a:endCxn id="15" idx="3"/>
            </p:cNvCxnSpPr>
            <p:nvPr/>
          </p:nvCxnSpPr>
          <p:spPr bwMode="auto">
            <a:xfrm rot="16200000" flipV="1">
              <a:off x="7835963" y="1689448"/>
              <a:ext cx="573473" cy="2600961"/>
            </a:xfrm>
            <a:prstGeom prst="bentConnector3">
              <a:avLst>
                <a:gd name="adj1" fmla="val 50000"/>
              </a:avLst>
            </a:prstGeom>
            <a:noFill/>
            <a:ln w="9525">
              <a:solidFill>
                <a:schemeClr val="tx1"/>
              </a:solidFill>
              <a:miter lim="800000"/>
              <a:headEnd/>
              <a:tailEnd type="none" w="lg" len="lg"/>
            </a:ln>
          </p:spPr>
        </p:cxnSp>
        <p:cxnSp>
          <p:nvCxnSpPr>
            <p:cNvPr id="30" name="AutoShape 30">
              <a:extLst>
                <a:ext uri="{FF2B5EF4-FFF2-40B4-BE49-F238E27FC236}">
                  <a16:creationId xmlns:a16="http://schemas.microsoft.com/office/drawing/2014/main" id="{8D978D55-B9DE-AA9E-A8AE-D28A62CC4293}"/>
                </a:ext>
              </a:extLst>
            </p:cNvPr>
            <p:cNvCxnSpPr>
              <a:cxnSpLocks noChangeShapeType="1"/>
              <a:stCxn id="21" idx="0"/>
              <a:endCxn id="15" idx="3"/>
            </p:cNvCxnSpPr>
            <p:nvPr/>
          </p:nvCxnSpPr>
          <p:spPr bwMode="auto">
            <a:xfrm rot="16200000" flipV="1">
              <a:off x="8462278" y="1063133"/>
              <a:ext cx="573473" cy="3853591"/>
            </a:xfrm>
            <a:prstGeom prst="bentConnector3">
              <a:avLst>
                <a:gd name="adj1" fmla="val 50000"/>
              </a:avLst>
            </a:prstGeom>
            <a:noFill/>
            <a:ln w="9525">
              <a:solidFill>
                <a:schemeClr val="tx1"/>
              </a:solidFill>
              <a:miter lim="800000"/>
              <a:headEnd/>
              <a:tailEnd type="none" w="lg" len="lg"/>
            </a:ln>
          </p:spPr>
        </p:cxnSp>
        <p:cxnSp>
          <p:nvCxnSpPr>
            <p:cNvPr id="59" name="Connector: Elbow 58">
              <a:extLst>
                <a:ext uri="{FF2B5EF4-FFF2-40B4-BE49-F238E27FC236}">
                  <a16:creationId xmlns:a16="http://schemas.microsoft.com/office/drawing/2014/main" id="{697ECF6A-02FD-9C45-7642-5D7D78F096B0}"/>
                </a:ext>
              </a:extLst>
            </p:cNvPr>
            <p:cNvCxnSpPr>
              <a:stCxn id="16" idx="3"/>
              <a:endCxn id="17" idx="0"/>
            </p:cNvCxnSpPr>
            <p:nvPr/>
          </p:nvCxnSpPr>
          <p:spPr>
            <a:xfrm rot="5400000">
              <a:off x="4128039" y="3614591"/>
              <a:ext cx="535462" cy="879925"/>
            </a:xfrm>
            <a:prstGeom prst="bentConnector3">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Connector: Elbow 59">
              <a:extLst>
                <a:ext uri="{FF2B5EF4-FFF2-40B4-BE49-F238E27FC236}">
                  <a16:creationId xmlns:a16="http://schemas.microsoft.com/office/drawing/2014/main" id="{072BDC2B-A120-6FDD-E360-27CDBBED44FF}"/>
                </a:ext>
              </a:extLst>
            </p:cNvPr>
            <p:cNvCxnSpPr>
              <a:stCxn id="16" idx="3"/>
              <a:endCxn id="18" idx="0"/>
            </p:cNvCxnSpPr>
            <p:nvPr/>
          </p:nvCxnSpPr>
          <p:spPr>
            <a:xfrm rot="16200000" flipH="1">
              <a:off x="4901337" y="3721217"/>
              <a:ext cx="535462" cy="666672"/>
            </a:xfrm>
            <a:prstGeom prst="bentConnector3">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96214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027"/>
          <p:cNvSpPr>
            <a:spLocks noGrp="1" noChangeArrowheads="1"/>
          </p:cNvSpPr>
          <p:nvPr>
            <p:ph type="title"/>
          </p:nvPr>
        </p:nvSpPr>
        <p:spPr/>
        <p:txBody>
          <a:bodyPr/>
          <a:lstStyle/>
          <a:p>
            <a:r>
              <a:rPr lang="en-US" dirty="0"/>
              <a:t>Abstract Syntax Trees: Example 3</a:t>
            </a:r>
          </a:p>
        </p:txBody>
      </p:sp>
      <p:sp>
        <p:nvSpPr>
          <p:cNvPr id="6147" name="Rectangle 1026"/>
          <p:cNvSpPr>
            <a:spLocks noGrp="1" noChangeArrowheads="1"/>
          </p:cNvSpPr>
          <p:nvPr>
            <p:ph type="body" idx="1"/>
          </p:nvPr>
        </p:nvSpPr>
        <p:spPr/>
        <p:txBody>
          <a:bodyPr/>
          <a:lstStyle/>
          <a:p>
            <a:pPr>
              <a:spcBef>
                <a:spcPts val="1200"/>
              </a:spcBef>
            </a:pPr>
            <a:r>
              <a:rPr lang="en-US" dirty="0"/>
              <a:t>Consider the rule for a </a:t>
            </a:r>
            <a:r>
              <a:rPr lang="en-US" dirty="0" err="1">
                <a:latin typeface="Consolas" panose="020B0609020204030204" pitchFamily="49" charset="0"/>
              </a:rPr>
              <a:t>forLoop</a:t>
            </a:r>
            <a:r>
              <a:rPr lang="en-US" dirty="0"/>
              <a:t> statement.</a:t>
            </a:r>
          </a:p>
          <a:p>
            <a:pPr marL="457200" lvl="1" indent="0">
              <a:spcBef>
                <a:spcPts val="1200"/>
              </a:spcBef>
              <a:buNone/>
            </a:pPr>
            <a:r>
              <a:rPr lang="en-US" sz="1900" dirty="0" err="1">
                <a:latin typeface="Consolas" pitchFamily="49" charset="0"/>
                <a:cs typeface="Consolas" pitchFamily="49" charset="0"/>
              </a:rPr>
              <a:t>forLoopStmt</a:t>
            </a:r>
            <a:r>
              <a:rPr lang="en-US" sz="1900" dirty="0">
                <a:latin typeface="Consolas" pitchFamily="49" charset="0"/>
                <a:cs typeface="Consolas" pitchFamily="49" charset="0"/>
              </a:rPr>
              <a:t> = "for" </a:t>
            </a:r>
            <a:r>
              <a:rPr lang="en-US" sz="1900" dirty="0" err="1">
                <a:latin typeface="Consolas" pitchFamily="49" charset="0"/>
                <a:cs typeface="Consolas" pitchFamily="49" charset="0"/>
              </a:rPr>
              <a:t>varId</a:t>
            </a:r>
            <a:r>
              <a:rPr lang="en-US" sz="1900" dirty="0">
                <a:latin typeface="Consolas" pitchFamily="49" charset="0"/>
                <a:cs typeface="Consolas" pitchFamily="49" charset="0"/>
              </a:rPr>
              <a:t> "in" </a:t>
            </a:r>
            <a:r>
              <a:rPr lang="en-US" sz="1900" dirty="0" err="1">
                <a:latin typeface="Consolas" pitchFamily="49" charset="0"/>
                <a:cs typeface="Consolas" pitchFamily="49" charset="0"/>
              </a:rPr>
              <a:t>intExpr</a:t>
            </a:r>
            <a:r>
              <a:rPr lang="en-US" sz="1900" dirty="0">
                <a:latin typeface="Consolas" pitchFamily="49" charset="0"/>
                <a:cs typeface="Consolas" pitchFamily="49" charset="0"/>
              </a:rPr>
              <a:t> ".." </a:t>
            </a:r>
            <a:r>
              <a:rPr lang="en-US" sz="1900" dirty="0" err="1">
                <a:latin typeface="Consolas" pitchFamily="49" charset="0"/>
                <a:cs typeface="Consolas" pitchFamily="49" charset="0"/>
              </a:rPr>
              <a:t>intExpr</a:t>
            </a:r>
            <a:br>
              <a:rPr lang="en-US" sz="1900" dirty="0">
                <a:latin typeface="Consolas" pitchFamily="49" charset="0"/>
                <a:cs typeface="Consolas" pitchFamily="49" charset="0"/>
              </a:rPr>
            </a:br>
            <a:r>
              <a:rPr lang="en-US" sz="1900" dirty="0">
                <a:latin typeface="Consolas" pitchFamily="49" charset="0"/>
                <a:cs typeface="Consolas" pitchFamily="49" charset="0"/>
              </a:rPr>
              <a:t>              "loop" statement .</a:t>
            </a:r>
            <a:endParaRPr lang="en-US" sz="1900" dirty="0"/>
          </a:p>
          <a:p>
            <a:r>
              <a:rPr lang="en-US" dirty="0"/>
              <a:t>Class </a:t>
            </a:r>
            <a:r>
              <a:rPr lang="en-US" dirty="0" err="1">
                <a:latin typeface="Consolas" panose="020B0609020204030204" pitchFamily="49" charset="0"/>
              </a:rPr>
              <a:t>ForLoopStmt</a:t>
            </a:r>
            <a:r>
              <a:rPr lang="en-US" dirty="0"/>
              <a:t> is implemented as a subclass of </a:t>
            </a:r>
            <a:r>
              <a:rPr lang="en-US" dirty="0" err="1">
                <a:latin typeface="Consolas" panose="020B0609020204030204" pitchFamily="49" charset="0"/>
              </a:rPr>
              <a:t>LoopStmt</a:t>
            </a:r>
            <a:r>
              <a:rPr lang="en-US" dirty="0"/>
              <a:t>; the loop variable is implicitly declared. </a:t>
            </a:r>
          </a:p>
          <a:p>
            <a:endParaRPr lang="en-US" dirty="0"/>
          </a:p>
        </p:txBody>
      </p:sp>
      <p:sp>
        <p:nvSpPr>
          <p:cNvPr id="6148" name="Footer Placeholder 3"/>
          <p:cNvSpPr>
            <a:spLocks noGrp="1"/>
          </p:cNvSpPr>
          <p:nvPr>
            <p:ph type="ftr" sz="quarter" idx="10"/>
          </p:nvPr>
        </p:nvSpPr>
        <p:spPr>
          <a:noFill/>
        </p:spPr>
        <p:txBody>
          <a:bodyPr/>
          <a:lstStyle/>
          <a:p>
            <a:r>
              <a:rPr lang="en-US" dirty="0"/>
              <a:t>©SoftMoore Consulting</a:t>
            </a:r>
          </a:p>
        </p:txBody>
      </p:sp>
      <p:sp>
        <p:nvSpPr>
          <p:cNvPr id="6149" name="Slide Number Placeholder 4"/>
          <p:cNvSpPr>
            <a:spLocks noGrp="1"/>
          </p:cNvSpPr>
          <p:nvPr>
            <p:ph type="sldNum" sz="quarter" idx="11"/>
          </p:nvPr>
        </p:nvSpPr>
        <p:spPr>
          <a:noFill/>
        </p:spPr>
        <p:txBody>
          <a:bodyPr/>
          <a:lstStyle/>
          <a:p>
            <a:r>
              <a:rPr lang="en-US" dirty="0"/>
              <a:t>Slide </a:t>
            </a:r>
            <a:fld id="{C69BB9DA-6BC1-475A-9D42-BD2EB79B294B}" type="slidenum">
              <a:rPr lang="en-US" smtClean="0"/>
              <a:pPr/>
              <a:t>8</a:t>
            </a:fld>
            <a:endParaRPr lang="en-US" dirty="0"/>
          </a:p>
        </p:txBody>
      </p:sp>
      <p:grpSp>
        <p:nvGrpSpPr>
          <p:cNvPr id="36" name="Group 35">
            <a:extLst>
              <a:ext uri="{FF2B5EF4-FFF2-40B4-BE49-F238E27FC236}">
                <a16:creationId xmlns:a16="http://schemas.microsoft.com/office/drawing/2014/main" id="{12658FF9-886D-C92B-0948-FBFCA6B153E5}"/>
              </a:ext>
            </a:extLst>
          </p:cNvPr>
          <p:cNvGrpSpPr/>
          <p:nvPr/>
        </p:nvGrpSpPr>
        <p:grpSpPr>
          <a:xfrm>
            <a:off x="2123746" y="3581400"/>
            <a:ext cx="6182054" cy="2246553"/>
            <a:chOff x="1828800" y="3620847"/>
            <a:chExt cx="6182054" cy="2246553"/>
          </a:xfrm>
        </p:grpSpPr>
        <p:sp>
          <p:nvSpPr>
            <p:cNvPr id="3" name="Text Box 1028">
              <a:extLst>
                <a:ext uri="{FF2B5EF4-FFF2-40B4-BE49-F238E27FC236}">
                  <a16:creationId xmlns:a16="http://schemas.microsoft.com/office/drawing/2014/main" id="{ED259683-CECE-CEB5-DD59-E80ED7C4F75C}"/>
                </a:ext>
              </a:extLst>
            </p:cNvPr>
            <p:cNvSpPr txBox="1">
              <a:spLocks noChangeArrowheads="1"/>
            </p:cNvSpPr>
            <p:nvPr/>
          </p:nvSpPr>
          <p:spPr bwMode="auto">
            <a:xfrm>
              <a:off x="3187950" y="4469089"/>
              <a:ext cx="1372171" cy="339196"/>
            </a:xfrm>
            <a:prstGeom prst="rect">
              <a:avLst/>
            </a:prstGeom>
            <a:noFill/>
            <a:ln w="9525">
              <a:solidFill>
                <a:schemeClr val="tx1"/>
              </a:solidFill>
              <a:miter lim="800000"/>
              <a:headEnd/>
              <a:tailEnd/>
            </a:ln>
          </p:spPr>
          <p:txBody>
            <a:bodyPr wrap="square" lIns="92075" tIns="46038" rIns="92075" bIns="46038">
              <a:spAutoFit/>
            </a:bodyPr>
            <a:lstStyle/>
            <a:p>
              <a:r>
                <a:rPr lang="en-US" sz="1600" dirty="0" err="1">
                  <a:latin typeface="Arial" panose="020B0604020202020204" pitchFamily="34" charset="0"/>
                  <a:cs typeface="Arial" panose="020B0604020202020204" pitchFamily="34" charset="0"/>
                </a:rPr>
                <a:t>ForLoopStmt</a:t>
              </a:r>
              <a:endParaRPr lang="en-US" sz="1600" dirty="0">
                <a:latin typeface="Arial" panose="020B0604020202020204" pitchFamily="34" charset="0"/>
                <a:cs typeface="Arial" panose="020B0604020202020204" pitchFamily="34" charset="0"/>
              </a:endParaRPr>
            </a:p>
          </p:txBody>
        </p:sp>
        <p:sp>
          <p:nvSpPr>
            <p:cNvPr id="4" name="Text Box 1029">
              <a:extLst>
                <a:ext uri="{FF2B5EF4-FFF2-40B4-BE49-F238E27FC236}">
                  <a16:creationId xmlns:a16="http://schemas.microsoft.com/office/drawing/2014/main" id="{3A9C5B4D-5A7F-4246-F67D-E7CF6C805384}"/>
                </a:ext>
              </a:extLst>
            </p:cNvPr>
            <p:cNvSpPr txBox="1">
              <a:spLocks noChangeArrowheads="1"/>
            </p:cNvSpPr>
            <p:nvPr/>
          </p:nvSpPr>
          <p:spPr bwMode="auto">
            <a:xfrm>
              <a:off x="3274512" y="5528204"/>
              <a:ext cx="1199046" cy="339196"/>
            </a:xfrm>
            <a:prstGeom prst="rect">
              <a:avLst/>
            </a:prstGeom>
            <a:noFill/>
            <a:ln w="9525">
              <a:solidFill>
                <a:schemeClr val="tx1"/>
              </a:solidFill>
              <a:miter lim="800000"/>
              <a:headEnd/>
              <a:tailEnd/>
            </a:ln>
          </p:spPr>
          <p:txBody>
            <a:bodyPr wrap="none" lIns="92075" tIns="46038" rIns="92075" bIns="46038">
              <a:spAutoFit/>
            </a:bodyPr>
            <a:lstStyle/>
            <a:p>
              <a:r>
                <a:rPr lang="en-US" sz="1600" i="1" dirty="0">
                  <a:latin typeface="Arial" panose="020B0604020202020204" pitchFamily="34" charset="0"/>
                  <a:cs typeface="Arial" panose="020B0604020202020204" pitchFamily="34" charset="0"/>
                </a:rPr>
                <a:t>Expression</a:t>
              </a:r>
            </a:p>
          </p:txBody>
        </p:sp>
        <p:cxnSp>
          <p:nvCxnSpPr>
            <p:cNvPr id="5" name="AutoShape 1031">
              <a:extLst>
                <a:ext uri="{FF2B5EF4-FFF2-40B4-BE49-F238E27FC236}">
                  <a16:creationId xmlns:a16="http://schemas.microsoft.com/office/drawing/2014/main" id="{D45EFB8C-ABFE-705B-C392-406679140093}"/>
                </a:ext>
              </a:extLst>
            </p:cNvPr>
            <p:cNvCxnSpPr>
              <a:cxnSpLocks noChangeShapeType="1"/>
              <a:stCxn id="6" idx="2"/>
              <a:endCxn id="4" idx="0"/>
            </p:cNvCxnSpPr>
            <p:nvPr/>
          </p:nvCxnSpPr>
          <p:spPr bwMode="auto">
            <a:xfrm rot="5400000">
              <a:off x="3609069" y="5263236"/>
              <a:ext cx="529935" cy="1"/>
            </a:xfrm>
            <a:prstGeom prst="bentConnector3">
              <a:avLst>
                <a:gd name="adj1" fmla="val 50000"/>
              </a:avLst>
            </a:prstGeom>
            <a:noFill/>
            <a:ln w="9525">
              <a:solidFill>
                <a:schemeClr val="tx1"/>
              </a:solidFill>
              <a:miter lim="800000"/>
              <a:headEnd type="none" w="lg" len="lg"/>
              <a:tailEnd type="none" w="lg" len="lg"/>
            </a:ln>
          </p:spPr>
        </p:cxnSp>
        <p:sp>
          <p:nvSpPr>
            <p:cNvPr id="6" name="AutoShape 1033">
              <a:extLst>
                <a:ext uri="{FF2B5EF4-FFF2-40B4-BE49-F238E27FC236}">
                  <a16:creationId xmlns:a16="http://schemas.microsoft.com/office/drawing/2014/main" id="{081D65DF-E9AE-FF72-976C-14A98ECB1F7A}"/>
                </a:ext>
              </a:extLst>
            </p:cNvPr>
            <p:cNvSpPr>
              <a:spLocks noChangeArrowheads="1"/>
            </p:cNvSpPr>
            <p:nvPr/>
          </p:nvSpPr>
          <p:spPr bwMode="auto">
            <a:xfrm>
              <a:off x="3805773" y="4815706"/>
              <a:ext cx="136525" cy="182563"/>
            </a:xfrm>
            <a:prstGeom prst="diamond">
              <a:avLst/>
            </a:prstGeom>
            <a:noFill/>
            <a:ln w="9525">
              <a:solidFill>
                <a:schemeClr val="tx1"/>
              </a:solidFill>
              <a:miter lim="800000"/>
              <a:headEnd type="none" w="sm" len="sm"/>
              <a:tailEnd type="none" w="sm" len="sm"/>
            </a:ln>
          </p:spPr>
          <p:txBody>
            <a:bodyPr wrap="none" lIns="92075" tIns="46038" rIns="92075" bIns="46038" anchor="ctr"/>
            <a:lstStyle/>
            <a:p>
              <a:endParaRPr lang="en-US" sz="160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A837B51F-EBFA-FB09-0B03-B0AB6F2E784D}"/>
                </a:ext>
              </a:extLst>
            </p:cNvPr>
            <p:cNvSpPr txBox="1"/>
            <p:nvPr/>
          </p:nvSpPr>
          <p:spPr>
            <a:xfrm>
              <a:off x="5588100" y="5227745"/>
              <a:ext cx="298480"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1</a:t>
              </a:r>
            </a:p>
          </p:txBody>
        </p:sp>
        <p:sp>
          <p:nvSpPr>
            <p:cNvPr id="8" name="Text Box 1028">
              <a:extLst>
                <a:ext uri="{FF2B5EF4-FFF2-40B4-BE49-F238E27FC236}">
                  <a16:creationId xmlns:a16="http://schemas.microsoft.com/office/drawing/2014/main" id="{F02D1825-6A0E-C1A9-5A05-5A511F70BD40}"/>
                </a:ext>
              </a:extLst>
            </p:cNvPr>
            <p:cNvSpPr txBox="1">
              <a:spLocks noChangeArrowheads="1"/>
            </p:cNvSpPr>
            <p:nvPr/>
          </p:nvSpPr>
          <p:spPr bwMode="auto">
            <a:xfrm>
              <a:off x="3336757" y="3620847"/>
              <a:ext cx="1064394" cy="339196"/>
            </a:xfrm>
            <a:prstGeom prst="rect">
              <a:avLst/>
            </a:prstGeom>
            <a:noFill/>
            <a:ln w="9525">
              <a:solidFill>
                <a:schemeClr val="tx1"/>
              </a:solidFill>
              <a:miter lim="800000"/>
              <a:headEnd/>
              <a:tailEnd/>
            </a:ln>
          </p:spPr>
          <p:txBody>
            <a:bodyPr wrap="none" lIns="92075" tIns="46038" rIns="92075" bIns="46038">
              <a:spAutoFit/>
            </a:bodyPr>
            <a:lstStyle/>
            <a:p>
              <a:r>
                <a:rPr lang="en-US" sz="1600" dirty="0" err="1">
                  <a:latin typeface="Arial" panose="020B0604020202020204" pitchFamily="34" charset="0"/>
                  <a:cs typeface="Arial" panose="020B0604020202020204" pitchFamily="34" charset="0"/>
                </a:rPr>
                <a:t>LoopStmt</a:t>
              </a:r>
              <a:endParaRPr lang="en-US" sz="1600" dirty="0">
                <a:latin typeface="Arial" panose="020B0604020202020204" pitchFamily="34" charset="0"/>
                <a:cs typeface="Arial" panose="020B0604020202020204" pitchFamily="34" charset="0"/>
              </a:endParaRPr>
            </a:p>
          </p:txBody>
        </p:sp>
        <p:sp>
          <p:nvSpPr>
            <p:cNvPr id="9" name="Text Box 1029">
              <a:extLst>
                <a:ext uri="{FF2B5EF4-FFF2-40B4-BE49-F238E27FC236}">
                  <a16:creationId xmlns:a16="http://schemas.microsoft.com/office/drawing/2014/main" id="{BD5C8A1E-92E9-2A9C-1C45-DBC5A003574C}"/>
                </a:ext>
              </a:extLst>
            </p:cNvPr>
            <p:cNvSpPr txBox="1">
              <a:spLocks noChangeArrowheads="1"/>
            </p:cNvSpPr>
            <p:nvPr/>
          </p:nvSpPr>
          <p:spPr bwMode="auto">
            <a:xfrm>
              <a:off x="1828800" y="5528204"/>
              <a:ext cx="928524" cy="339196"/>
            </a:xfrm>
            <a:prstGeom prst="rect">
              <a:avLst/>
            </a:prstGeom>
            <a:noFill/>
            <a:ln w="9525">
              <a:solidFill>
                <a:schemeClr val="tx1"/>
              </a:solidFill>
              <a:miter lim="800000"/>
              <a:headEnd/>
              <a:tailEnd/>
            </a:ln>
          </p:spPr>
          <p:txBody>
            <a:bodyPr wrap="none" lIns="92075" tIns="46038" rIns="92075" bIns="46038">
              <a:spAutoFit/>
            </a:bodyPr>
            <a:lstStyle/>
            <a:p>
              <a:r>
                <a:rPr lang="en-US" sz="1600" dirty="0">
                  <a:latin typeface="Arial" panose="020B0604020202020204" pitchFamily="34" charset="0"/>
                  <a:cs typeface="Arial" panose="020B0604020202020204" pitchFamily="34" charset="0"/>
                </a:rPr>
                <a:t>Variable</a:t>
              </a:r>
            </a:p>
          </p:txBody>
        </p:sp>
        <p:sp>
          <p:nvSpPr>
            <p:cNvPr id="10" name="Text Box 1029">
              <a:extLst>
                <a:ext uri="{FF2B5EF4-FFF2-40B4-BE49-F238E27FC236}">
                  <a16:creationId xmlns:a16="http://schemas.microsoft.com/office/drawing/2014/main" id="{132BF104-FA0A-BE44-7F35-7F5CE08773E4}"/>
                </a:ext>
              </a:extLst>
            </p:cNvPr>
            <p:cNvSpPr txBox="1">
              <a:spLocks noChangeArrowheads="1"/>
            </p:cNvSpPr>
            <p:nvPr/>
          </p:nvSpPr>
          <p:spPr bwMode="auto">
            <a:xfrm>
              <a:off x="4990746" y="5528204"/>
              <a:ext cx="1199046" cy="339196"/>
            </a:xfrm>
            <a:prstGeom prst="rect">
              <a:avLst/>
            </a:prstGeom>
            <a:noFill/>
            <a:ln w="9525">
              <a:solidFill>
                <a:schemeClr val="tx1"/>
              </a:solidFill>
              <a:miter lim="800000"/>
              <a:headEnd/>
              <a:tailEnd/>
            </a:ln>
          </p:spPr>
          <p:txBody>
            <a:bodyPr wrap="none" lIns="92075" tIns="46038" rIns="92075" bIns="46038">
              <a:spAutoFit/>
            </a:bodyPr>
            <a:lstStyle/>
            <a:p>
              <a:r>
                <a:rPr lang="en-US" sz="1600" i="1" dirty="0">
                  <a:latin typeface="Arial" panose="020B0604020202020204" pitchFamily="34" charset="0"/>
                  <a:cs typeface="Arial" panose="020B0604020202020204" pitchFamily="34" charset="0"/>
                </a:rPr>
                <a:t>Expression</a:t>
              </a:r>
            </a:p>
          </p:txBody>
        </p:sp>
        <p:sp>
          <p:nvSpPr>
            <p:cNvPr id="11" name="Isosceles Triangle 10">
              <a:extLst>
                <a:ext uri="{FF2B5EF4-FFF2-40B4-BE49-F238E27FC236}">
                  <a16:creationId xmlns:a16="http://schemas.microsoft.com/office/drawing/2014/main" id="{56295C06-C2EF-9925-A838-51834BEF4745}"/>
                </a:ext>
              </a:extLst>
            </p:cNvPr>
            <p:cNvSpPr/>
            <p:nvPr/>
          </p:nvSpPr>
          <p:spPr bwMode="auto">
            <a:xfrm>
              <a:off x="3786658" y="3967110"/>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cxnSp>
          <p:nvCxnSpPr>
            <p:cNvPr id="12" name="Straight Arrow Connector 11">
              <a:extLst>
                <a:ext uri="{FF2B5EF4-FFF2-40B4-BE49-F238E27FC236}">
                  <a16:creationId xmlns:a16="http://schemas.microsoft.com/office/drawing/2014/main" id="{B1D131CF-319B-0C76-E611-62C5531349B4}"/>
                </a:ext>
              </a:extLst>
            </p:cNvPr>
            <p:cNvCxnSpPr>
              <a:stCxn id="11" idx="3"/>
              <a:endCxn id="3" idx="0"/>
            </p:cNvCxnSpPr>
            <p:nvPr/>
          </p:nvCxnSpPr>
          <p:spPr>
            <a:xfrm>
              <a:off x="3868954" y="4131702"/>
              <a:ext cx="5082" cy="337387"/>
            </a:xfrm>
            <a:prstGeom prst="straightConnector1">
              <a:avLst/>
            </a:prstGeom>
            <a:noFill/>
            <a:ln w="9525">
              <a:solidFill>
                <a:schemeClr val="tx1"/>
              </a:solidFill>
              <a:miter lim="800000"/>
              <a:headEnd type="none" w="lg" len="lg"/>
              <a:tailEnd type="none" w="lg" len="lg"/>
            </a:ln>
          </p:spPr>
        </p:cxnSp>
        <p:cxnSp>
          <p:nvCxnSpPr>
            <p:cNvPr id="13" name="Connector: Elbow 12">
              <a:extLst>
                <a:ext uri="{FF2B5EF4-FFF2-40B4-BE49-F238E27FC236}">
                  <a16:creationId xmlns:a16="http://schemas.microsoft.com/office/drawing/2014/main" id="{ABD0BA70-6D3A-AF05-E996-C39740F2FBB6}"/>
                </a:ext>
              </a:extLst>
            </p:cNvPr>
            <p:cNvCxnSpPr>
              <a:stCxn id="6" idx="2"/>
              <a:endCxn id="9" idx="0"/>
            </p:cNvCxnSpPr>
            <p:nvPr/>
          </p:nvCxnSpPr>
          <p:spPr>
            <a:xfrm rot="5400000">
              <a:off x="2818582" y="4472749"/>
              <a:ext cx="529935" cy="1580974"/>
            </a:xfrm>
            <a:prstGeom prst="bentConnector3">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Connector: Elbow 13">
              <a:extLst>
                <a:ext uri="{FF2B5EF4-FFF2-40B4-BE49-F238E27FC236}">
                  <a16:creationId xmlns:a16="http://schemas.microsoft.com/office/drawing/2014/main" id="{D5C4770E-4772-7C82-4510-C3FF95C363CB}"/>
                </a:ext>
              </a:extLst>
            </p:cNvPr>
            <p:cNvCxnSpPr>
              <a:stCxn id="6" idx="2"/>
              <a:endCxn id="10" idx="0"/>
            </p:cNvCxnSpPr>
            <p:nvPr/>
          </p:nvCxnSpPr>
          <p:spPr>
            <a:xfrm rot="16200000" flipH="1">
              <a:off x="4467185" y="4405119"/>
              <a:ext cx="529935" cy="1716233"/>
            </a:xfrm>
            <a:prstGeom prst="bentConnector3">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F5AD586D-5CC8-7E6E-3AC3-C0A6CE075F04}"/>
                </a:ext>
              </a:extLst>
            </p:cNvPr>
            <p:cNvSpPr txBox="1"/>
            <p:nvPr/>
          </p:nvSpPr>
          <p:spPr>
            <a:xfrm>
              <a:off x="3883704" y="5227745"/>
              <a:ext cx="298480"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1</a:t>
              </a:r>
            </a:p>
          </p:txBody>
        </p:sp>
        <p:sp>
          <p:nvSpPr>
            <p:cNvPr id="25" name="TextBox 24">
              <a:extLst>
                <a:ext uri="{FF2B5EF4-FFF2-40B4-BE49-F238E27FC236}">
                  <a16:creationId xmlns:a16="http://schemas.microsoft.com/office/drawing/2014/main" id="{3D454258-6018-BFD7-F51B-DE368F7CE7DC}"/>
                </a:ext>
              </a:extLst>
            </p:cNvPr>
            <p:cNvSpPr txBox="1"/>
            <p:nvPr/>
          </p:nvSpPr>
          <p:spPr>
            <a:xfrm>
              <a:off x="2306842" y="5227745"/>
              <a:ext cx="298480"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1</a:t>
              </a:r>
            </a:p>
          </p:txBody>
        </p:sp>
        <p:grpSp>
          <p:nvGrpSpPr>
            <p:cNvPr id="35" name="Group 34">
              <a:extLst>
                <a:ext uri="{FF2B5EF4-FFF2-40B4-BE49-F238E27FC236}">
                  <a16:creationId xmlns:a16="http://schemas.microsoft.com/office/drawing/2014/main" id="{2CC99388-D831-F442-141A-FC64A491D989}"/>
                </a:ext>
              </a:extLst>
            </p:cNvPr>
            <p:cNvGrpSpPr/>
            <p:nvPr/>
          </p:nvGrpSpPr>
          <p:grpSpPr>
            <a:xfrm>
              <a:off x="5267654" y="4246126"/>
              <a:ext cx="2743200" cy="762000"/>
              <a:chOff x="5267654" y="4246126"/>
              <a:chExt cx="2743200" cy="762000"/>
            </a:xfrm>
          </p:grpSpPr>
          <p:grpSp>
            <p:nvGrpSpPr>
              <p:cNvPr id="28" name="Group 24">
                <a:extLst>
                  <a:ext uri="{FF2B5EF4-FFF2-40B4-BE49-F238E27FC236}">
                    <a16:creationId xmlns:a16="http://schemas.microsoft.com/office/drawing/2014/main" id="{E4CB02DB-19B3-3AC6-543D-4E937CC21EAD}"/>
                  </a:ext>
                </a:extLst>
              </p:cNvPr>
              <p:cNvGrpSpPr>
                <a:grpSpLocks/>
              </p:cNvGrpSpPr>
              <p:nvPr/>
            </p:nvGrpSpPr>
            <p:grpSpPr bwMode="auto">
              <a:xfrm>
                <a:off x="5267654" y="4246126"/>
                <a:ext cx="2743200" cy="762000"/>
                <a:chOff x="1680" y="2201"/>
                <a:chExt cx="2361" cy="693"/>
              </a:xfrm>
            </p:grpSpPr>
            <p:sp>
              <p:nvSpPr>
                <p:cNvPr id="30" name="AutoShape 9">
                  <a:extLst>
                    <a:ext uri="{FF2B5EF4-FFF2-40B4-BE49-F238E27FC236}">
                      <a16:creationId xmlns:a16="http://schemas.microsoft.com/office/drawing/2014/main" id="{EEC3B0BA-F9F2-5C6B-BEB0-642D2C0ED043}"/>
                    </a:ext>
                  </a:extLst>
                </p:cNvPr>
                <p:cNvSpPr>
                  <a:spLocks noChangeArrowheads="1"/>
                </p:cNvSpPr>
                <p:nvPr/>
              </p:nvSpPr>
              <p:spPr bwMode="gray">
                <a:xfrm>
                  <a:off x="3811" y="2201"/>
                  <a:ext cx="230" cy="230"/>
                </a:xfrm>
                <a:prstGeom prst="rtTriangl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defTabSz="912813">
                    <a:defRPr sz="2400">
                      <a:solidFill>
                        <a:schemeClr val="tx1"/>
                      </a:solidFill>
                      <a:latin typeface="Arial" panose="020B0604020202020204" pitchFamily="34" charset="0"/>
                    </a:defRPr>
                  </a:lvl1pPr>
                  <a:lvl2pPr marL="742950" indent="-285750" defTabSz="912813">
                    <a:defRPr sz="2400">
                      <a:solidFill>
                        <a:schemeClr val="tx1"/>
                      </a:solidFill>
                      <a:latin typeface="Arial" panose="020B0604020202020204" pitchFamily="34" charset="0"/>
                    </a:defRPr>
                  </a:lvl2pPr>
                  <a:lvl3pPr marL="1143000" indent="-228600" defTabSz="912813">
                    <a:defRPr sz="2400">
                      <a:solidFill>
                        <a:schemeClr val="tx1"/>
                      </a:solidFill>
                      <a:latin typeface="Arial" panose="020B0604020202020204" pitchFamily="34" charset="0"/>
                    </a:defRPr>
                  </a:lvl3pPr>
                  <a:lvl4pPr marL="1600200" indent="-228600" defTabSz="912813">
                    <a:defRPr sz="2400">
                      <a:solidFill>
                        <a:schemeClr val="tx1"/>
                      </a:solidFill>
                      <a:latin typeface="Arial" panose="020B0604020202020204" pitchFamily="34" charset="0"/>
                    </a:defRPr>
                  </a:lvl4pPr>
                  <a:lvl5pPr marL="2057400" indent="-228600" defTabSz="912813">
                    <a:defRPr sz="2400">
                      <a:solidFill>
                        <a:schemeClr val="tx1"/>
                      </a:solidFill>
                      <a:latin typeface="Arial" panose="020B0604020202020204" pitchFamily="34" charset="0"/>
                    </a:defRPr>
                  </a:lvl5pPr>
                  <a:lvl6pPr marL="2514600" indent="-228600" algn="ctr" defTabSz="912813"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defTabSz="912813"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defTabSz="912813"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defTabSz="912813"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1" name="Line 19">
                  <a:extLst>
                    <a:ext uri="{FF2B5EF4-FFF2-40B4-BE49-F238E27FC236}">
                      <a16:creationId xmlns:a16="http://schemas.microsoft.com/office/drawing/2014/main" id="{B2502F72-E721-3976-E675-B82E3635822C}"/>
                    </a:ext>
                  </a:extLst>
                </p:cNvPr>
                <p:cNvSpPr>
                  <a:spLocks noChangeShapeType="1"/>
                </p:cNvSpPr>
                <p:nvPr/>
              </p:nvSpPr>
              <p:spPr bwMode="gray">
                <a:xfrm>
                  <a:off x="1680" y="2203"/>
                  <a:ext cx="0" cy="691"/>
                </a:xfrm>
                <a:prstGeom prst="line">
                  <a:avLst/>
                </a:prstGeom>
                <a:noFill/>
                <a:ln w="95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lIns="92075" tIns="46038" rIns="92075" bIns="46038" anchor="ctr"/>
                <a:lstStyle/>
                <a:p>
                  <a:endParaRPr lang="en-US"/>
                </a:p>
              </p:txBody>
            </p:sp>
            <p:sp>
              <p:nvSpPr>
                <p:cNvPr id="32" name="Line 20">
                  <a:extLst>
                    <a:ext uri="{FF2B5EF4-FFF2-40B4-BE49-F238E27FC236}">
                      <a16:creationId xmlns:a16="http://schemas.microsoft.com/office/drawing/2014/main" id="{7D8F10DF-34B0-9410-83D6-79A021AA0626}"/>
                    </a:ext>
                  </a:extLst>
                </p:cNvPr>
                <p:cNvSpPr>
                  <a:spLocks noChangeShapeType="1"/>
                </p:cNvSpPr>
                <p:nvPr/>
              </p:nvSpPr>
              <p:spPr bwMode="gray">
                <a:xfrm>
                  <a:off x="1680" y="2894"/>
                  <a:ext cx="2361" cy="0"/>
                </a:xfrm>
                <a:prstGeom prst="line">
                  <a:avLst/>
                </a:prstGeom>
                <a:noFill/>
                <a:ln w="95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lIns="92075" tIns="46038" rIns="92075" bIns="46038" anchor="ctr"/>
                <a:lstStyle/>
                <a:p>
                  <a:endParaRPr lang="en-US"/>
                </a:p>
              </p:txBody>
            </p:sp>
            <p:sp>
              <p:nvSpPr>
                <p:cNvPr id="33" name="Line 21">
                  <a:extLst>
                    <a:ext uri="{FF2B5EF4-FFF2-40B4-BE49-F238E27FC236}">
                      <a16:creationId xmlns:a16="http://schemas.microsoft.com/office/drawing/2014/main" id="{488F261C-D840-92BB-9A5F-2E26D302DE53}"/>
                    </a:ext>
                  </a:extLst>
                </p:cNvPr>
                <p:cNvSpPr>
                  <a:spLocks noChangeShapeType="1"/>
                </p:cNvSpPr>
                <p:nvPr/>
              </p:nvSpPr>
              <p:spPr bwMode="gray">
                <a:xfrm>
                  <a:off x="1680" y="2201"/>
                  <a:ext cx="2131" cy="0"/>
                </a:xfrm>
                <a:prstGeom prst="line">
                  <a:avLst/>
                </a:prstGeom>
                <a:noFill/>
                <a:ln w="95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lIns="92075" tIns="46038" rIns="92075" bIns="46038" anchor="ctr"/>
                <a:lstStyle/>
                <a:p>
                  <a:endParaRPr lang="en-US" dirty="0"/>
                </a:p>
              </p:txBody>
            </p:sp>
            <p:sp>
              <p:nvSpPr>
                <p:cNvPr id="34" name="Line 22">
                  <a:extLst>
                    <a:ext uri="{FF2B5EF4-FFF2-40B4-BE49-F238E27FC236}">
                      <a16:creationId xmlns:a16="http://schemas.microsoft.com/office/drawing/2014/main" id="{6F25BEE3-79A4-26B4-4DE5-9C3251031BFB}"/>
                    </a:ext>
                  </a:extLst>
                </p:cNvPr>
                <p:cNvSpPr>
                  <a:spLocks noChangeShapeType="1"/>
                </p:cNvSpPr>
                <p:nvPr/>
              </p:nvSpPr>
              <p:spPr bwMode="gray">
                <a:xfrm>
                  <a:off x="4041" y="2433"/>
                  <a:ext cx="0" cy="461"/>
                </a:xfrm>
                <a:prstGeom prst="line">
                  <a:avLst/>
                </a:prstGeom>
                <a:noFill/>
                <a:ln w="95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lIns="92075" tIns="46038" rIns="92075" bIns="46038" anchor="ctr"/>
                <a:lstStyle/>
                <a:p>
                  <a:endParaRPr lang="en-US"/>
                </a:p>
              </p:txBody>
            </p:sp>
          </p:grpSp>
          <p:sp>
            <p:nvSpPr>
              <p:cNvPr id="29" name="TextBox 28">
                <a:extLst>
                  <a:ext uri="{FF2B5EF4-FFF2-40B4-BE49-F238E27FC236}">
                    <a16:creationId xmlns:a16="http://schemas.microsoft.com/office/drawing/2014/main" id="{4936451E-7D65-72EF-5C5B-7F62157B3A19}"/>
                  </a:ext>
                </a:extLst>
              </p:cNvPr>
              <p:cNvSpPr txBox="1"/>
              <p:nvPr/>
            </p:nvSpPr>
            <p:spPr>
              <a:xfrm>
                <a:off x="5334000" y="4360989"/>
                <a:ext cx="2377440" cy="569387"/>
              </a:xfrm>
              <a:prstGeom prst="rect">
                <a:avLst/>
              </a:prstGeom>
              <a:noFill/>
            </p:spPr>
            <p:txBody>
              <a:bodyPr wrap="none" rtlCol="0">
                <a:spAutoFit/>
              </a:bodyPr>
              <a:lstStyle/>
              <a:p>
                <a:r>
                  <a:rPr lang="en-US" sz="1500" dirty="0">
                    <a:latin typeface="Arial" panose="020B0604020202020204" pitchFamily="34" charset="0"/>
                    <a:cs typeface="Arial" panose="020B0604020202020204" pitchFamily="34" charset="0"/>
                  </a:rPr>
                  <a:t>inherits an instance of class</a:t>
                </a:r>
              </a:p>
              <a:p>
                <a:r>
                  <a:rPr lang="en-US" sz="1500" dirty="0">
                    <a:latin typeface="Consolas" panose="020B0609020204030204" pitchFamily="49" charset="0"/>
                    <a:cs typeface="Arial" panose="020B0604020202020204" pitchFamily="34" charset="0"/>
                  </a:rPr>
                  <a:t>Statement</a:t>
                </a:r>
                <a:r>
                  <a:rPr lang="en-US" sz="1500" dirty="0">
                    <a:latin typeface="Arial" panose="020B0604020202020204" pitchFamily="34" charset="0"/>
                    <a:cs typeface="Arial" panose="020B0604020202020204" pitchFamily="34" charset="0"/>
                  </a:rPr>
                  <a:t> from </a:t>
                </a:r>
                <a:r>
                  <a:rPr lang="en-US" sz="1500" dirty="0" err="1">
                    <a:latin typeface="Consolas" panose="020B0609020204030204" pitchFamily="49" charset="0"/>
                    <a:cs typeface="Arial" panose="020B0604020202020204" pitchFamily="34" charset="0"/>
                  </a:rPr>
                  <a:t>LoopStmt</a:t>
                </a:r>
                <a:endParaRPr lang="en-US" sz="1500" dirty="0">
                  <a:latin typeface="Consolas" panose="020B0609020204030204" pitchFamily="49" charset="0"/>
                  <a:cs typeface="Arial" panose="020B0604020202020204" pitchFamily="34" charset="0"/>
                </a:endParaRPr>
              </a:p>
            </p:txBody>
          </p:sp>
        </p:grpSp>
        <p:cxnSp>
          <p:nvCxnSpPr>
            <p:cNvPr id="27" name="Straight Connector 26">
              <a:extLst>
                <a:ext uri="{FF2B5EF4-FFF2-40B4-BE49-F238E27FC236}">
                  <a16:creationId xmlns:a16="http://schemas.microsoft.com/office/drawing/2014/main" id="{6F7DAB47-4F74-C064-9075-4B8861B0701C}"/>
                </a:ext>
              </a:extLst>
            </p:cNvPr>
            <p:cNvCxnSpPr>
              <a:cxnSpLocks/>
              <a:stCxn id="3" idx="3"/>
            </p:cNvCxnSpPr>
            <p:nvPr/>
          </p:nvCxnSpPr>
          <p:spPr>
            <a:xfrm>
              <a:off x="4560120" y="4638687"/>
              <a:ext cx="731520" cy="0"/>
            </a:xfrm>
            <a:prstGeom prst="line">
              <a:avLst/>
            </a:prstGeom>
            <a:ln w="9525">
              <a:solidFill>
                <a:schemeClr val="tx1"/>
              </a:solidFill>
              <a:prstDash val="lg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932171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err="1">
                <a:latin typeface="Consolas" pitchFamily="49" charset="0"/>
                <a:cs typeface="Consolas" pitchFamily="49" charset="0"/>
              </a:rPr>
              <a:t>ForLoopStmt</a:t>
            </a:r>
            <a:endParaRPr lang="en-US" dirty="0">
              <a:latin typeface="Consolas" pitchFamily="49" charset="0"/>
              <a:cs typeface="Consolas" pitchFamily="49" charset="0"/>
            </a:endParaRPr>
          </a:p>
        </p:txBody>
      </p:sp>
      <p:sp>
        <p:nvSpPr>
          <p:cNvPr id="3" name="Content Placeholder 2"/>
          <p:cNvSpPr>
            <a:spLocks noGrp="1"/>
          </p:cNvSpPr>
          <p:nvPr>
            <p:ph idx="1"/>
          </p:nvPr>
        </p:nvSpPr>
        <p:spPr>
          <a:xfrm>
            <a:off x="458788" y="1363663"/>
            <a:ext cx="8321040" cy="4935537"/>
          </a:xfrm>
        </p:spPr>
        <p:txBody>
          <a:bodyPr lIns="182880" tIns="91440"/>
          <a:lstStyle/>
          <a:p>
            <a:pPr marL="182880" indent="0">
              <a:spcBef>
                <a:spcPts val="200"/>
              </a:spcBef>
              <a:buNone/>
            </a:pPr>
            <a:r>
              <a:rPr lang="en-US" sz="1800" dirty="0">
                <a:latin typeface="Consolas" pitchFamily="49" charset="0"/>
                <a:cs typeface="Consolas" pitchFamily="49" charset="0"/>
              </a:rPr>
              <a:t>class </a:t>
            </a:r>
            <a:r>
              <a:rPr lang="en-US" sz="1800" dirty="0" err="1">
                <a:latin typeface="Consolas" pitchFamily="49" charset="0"/>
                <a:cs typeface="Consolas" pitchFamily="49" charset="0"/>
              </a:rPr>
              <a:t>ForLoopStmt</a:t>
            </a:r>
            <a:r>
              <a:rPr lang="en-US" sz="1800" dirty="0">
                <a:latin typeface="Consolas" pitchFamily="49" charset="0"/>
                <a:cs typeface="Consolas" pitchFamily="49" charset="0"/>
              </a:rPr>
              <a:t>(private </a:t>
            </a:r>
            <a:r>
              <a:rPr lang="en-US" sz="1800" dirty="0" err="1">
                <a:latin typeface="Consolas" pitchFamily="49" charset="0"/>
                <a:cs typeface="Consolas" pitchFamily="49" charset="0"/>
              </a:rPr>
              <a:t>val</a:t>
            </a:r>
            <a:r>
              <a:rPr lang="en-US" sz="1800" dirty="0">
                <a:latin typeface="Consolas" pitchFamily="49" charset="0"/>
                <a:cs typeface="Consolas" pitchFamily="49" charset="0"/>
              </a:rPr>
              <a:t> </a:t>
            </a:r>
            <a:r>
              <a:rPr lang="en-US" sz="1800" dirty="0" err="1">
                <a:latin typeface="Consolas" pitchFamily="49" charset="0"/>
                <a:cs typeface="Consolas" pitchFamily="49" charset="0"/>
              </a:rPr>
              <a:t>loopVar</a:t>
            </a:r>
            <a:r>
              <a:rPr lang="en-US" sz="1800" dirty="0">
                <a:latin typeface="Consolas" pitchFamily="49" charset="0"/>
                <a:cs typeface="Consolas" pitchFamily="49" charset="0"/>
              </a:rPr>
              <a:t>    : Variable,</a:t>
            </a:r>
          </a:p>
          <a:p>
            <a:pPr marL="182880" indent="0">
              <a:spcBef>
                <a:spcPts val="200"/>
              </a:spcBef>
              <a:buNone/>
            </a:pPr>
            <a:r>
              <a:rPr lang="en-US" sz="1800" dirty="0">
                <a:latin typeface="Consolas" pitchFamily="49" charset="0"/>
                <a:cs typeface="Consolas" pitchFamily="49" charset="0"/>
              </a:rPr>
              <a:t>                  private </a:t>
            </a:r>
            <a:r>
              <a:rPr lang="en-US" sz="1800" dirty="0" err="1">
                <a:latin typeface="Consolas" pitchFamily="49" charset="0"/>
                <a:cs typeface="Consolas" pitchFamily="49" charset="0"/>
              </a:rPr>
              <a:t>val</a:t>
            </a:r>
            <a:r>
              <a:rPr lang="en-US" sz="1800" dirty="0">
                <a:latin typeface="Consolas" pitchFamily="49" charset="0"/>
                <a:cs typeface="Consolas" pitchFamily="49" charset="0"/>
              </a:rPr>
              <a:t> </a:t>
            </a:r>
            <a:r>
              <a:rPr lang="en-US" sz="1800" dirty="0" err="1">
                <a:latin typeface="Consolas" pitchFamily="49" charset="0"/>
                <a:cs typeface="Consolas" pitchFamily="49" charset="0"/>
              </a:rPr>
              <a:t>rangeStart</a:t>
            </a:r>
            <a:r>
              <a:rPr lang="en-US" sz="1800" dirty="0">
                <a:latin typeface="Consolas" pitchFamily="49" charset="0"/>
                <a:cs typeface="Consolas" pitchFamily="49" charset="0"/>
              </a:rPr>
              <a:t> : Expression,</a:t>
            </a:r>
          </a:p>
          <a:p>
            <a:pPr marL="182880" indent="0">
              <a:spcBef>
                <a:spcPts val="200"/>
              </a:spcBef>
              <a:buNone/>
            </a:pPr>
            <a:r>
              <a:rPr lang="en-US" sz="1800" dirty="0">
                <a:latin typeface="Consolas" pitchFamily="49" charset="0"/>
                <a:cs typeface="Consolas" pitchFamily="49" charset="0"/>
              </a:rPr>
              <a:t>                  private </a:t>
            </a:r>
            <a:r>
              <a:rPr lang="en-US" sz="1800" dirty="0" err="1">
                <a:latin typeface="Consolas" pitchFamily="49" charset="0"/>
                <a:cs typeface="Consolas" pitchFamily="49" charset="0"/>
              </a:rPr>
              <a:t>val</a:t>
            </a:r>
            <a:r>
              <a:rPr lang="en-US" sz="1800" dirty="0">
                <a:latin typeface="Consolas" pitchFamily="49" charset="0"/>
                <a:cs typeface="Consolas" pitchFamily="49" charset="0"/>
              </a:rPr>
              <a:t> </a:t>
            </a:r>
            <a:r>
              <a:rPr lang="en-US" sz="1800" dirty="0" err="1">
                <a:latin typeface="Consolas" pitchFamily="49" charset="0"/>
                <a:cs typeface="Consolas" pitchFamily="49" charset="0"/>
              </a:rPr>
              <a:t>rangeEnd</a:t>
            </a:r>
            <a:r>
              <a:rPr lang="en-US" sz="1800" dirty="0">
                <a:latin typeface="Consolas" pitchFamily="49" charset="0"/>
                <a:cs typeface="Consolas" pitchFamily="49" charset="0"/>
              </a:rPr>
              <a:t>   : Expression)</a:t>
            </a:r>
          </a:p>
          <a:p>
            <a:pPr marL="182880" indent="0">
              <a:spcBef>
                <a:spcPts val="200"/>
              </a:spcBef>
              <a:buNone/>
            </a:pPr>
            <a:r>
              <a:rPr lang="en-US" sz="1800" dirty="0">
                <a:latin typeface="Consolas" pitchFamily="49" charset="0"/>
                <a:cs typeface="Consolas" pitchFamily="49" charset="0"/>
              </a:rPr>
              <a:t>      : </a:t>
            </a:r>
            <a:r>
              <a:rPr lang="en-US" sz="1800" dirty="0" err="1">
                <a:latin typeface="Consolas" pitchFamily="49" charset="0"/>
                <a:cs typeface="Consolas" pitchFamily="49" charset="0"/>
              </a:rPr>
              <a:t>LoopStmt</a:t>
            </a:r>
            <a:r>
              <a:rPr lang="en-US" sz="1800" dirty="0">
                <a:latin typeface="Consolas" pitchFamily="49" charset="0"/>
                <a:cs typeface="Consolas" pitchFamily="49" charset="0"/>
              </a:rPr>
              <a:t>()</a:t>
            </a:r>
          </a:p>
          <a:p>
            <a:pPr marL="182880" indent="0">
              <a:spcBef>
                <a:spcPts val="200"/>
              </a:spcBef>
              <a:buNone/>
            </a:pPr>
            <a:r>
              <a:rPr lang="en-US" sz="1800" dirty="0">
                <a:latin typeface="Consolas" pitchFamily="49" charset="0"/>
                <a:cs typeface="Consolas" pitchFamily="49" charset="0"/>
              </a:rPr>
              <a:t>  {</a:t>
            </a:r>
          </a:p>
          <a:p>
            <a:pPr marL="182880" indent="0">
              <a:spcBef>
                <a:spcPts val="200"/>
              </a:spcBef>
              <a:buNone/>
            </a:pPr>
            <a:r>
              <a:rPr lang="en-US" sz="1800" dirty="0">
                <a:latin typeface="Consolas" pitchFamily="49" charset="0"/>
                <a:cs typeface="Consolas" pitchFamily="49" charset="0"/>
              </a:rPr>
              <a:t>    ...</a:t>
            </a:r>
          </a:p>
          <a:p>
            <a:pPr marL="182880" indent="0">
              <a:spcBef>
                <a:spcPts val="200"/>
              </a:spcBef>
              <a:buNone/>
            </a:pPr>
            <a:r>
              <a:rPr lang="en-US" sz="1800" dirty="0">
                <a:latin typeface="Consolas" pitchFamily="49" charset="0"/>
                <a:cs typeface="Consolas" pitchFamily="49" charset="0"/>
              </a:rPr>
              <a:t>  }</a:t>
            </a:r>
          </a:p>
          <a:p>
            <a:pPr marL="182880" indent="0">
              <a:spcBef>
                <a:spcPts val="200"/>
              </a:spcBef>
              <a:buNone/>
            </a:pPr>
            <a:endParaRPr lang="en-US" sz="180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9</a:t>
            </a:fld>
            <a:endParaRPr lang="en-US" dirty="0"/>
          </a:p>
        </p:txBody>
      </p:sp>
    </p:spTree>
    <p:extLst>
      <p:ext uri="{BB962C8B-B14F-4D97-AF65-F5344CB8AC3E}">
        <p14:creationId xmlns:p14="http://schemas.microsoft.com/office/powerpoint/2010/main" val="270404315"/>
      </p:ext>
    </p:extLst>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8103</TotalTime>
  <Words>5659</Words>
  <Application>Microsoft Office PowerPoint</Application>
  <PresentationFormat>On-screen Show (4:3)</PresentationFormat>
  <Paragraphs>931</Paragraphs>
  <Slides>73</Slides>
  <Notes>34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73</vt:i4>
      </vt:variant>
    </vt:vector>
  </HeadingPairs>
  <TitlesOfParts>
    <vt:vector size="78" baseType="lpstr">
      <vt:lpstr>Aptos</vt:lpstr>
      <vt:lpstr>Arial</vt:lpstr>
      <vt:lpstr>Calibri</vt:lpstr>
      <vt:lpstr>Consolas</vt:lpstr>
      <vt:lpstr>SoftMoore2</vt:lpstr>
      <vt:lpstr>Abstract Syntax Trees</vt:lpstr>
      <vt:lpstr>Abstract Syntax Trees</vt:lpstr>
      <vt:lpstr>Representing Abstract Syntax Trees</vt:lpstr>
      <vt:lpstr>Abstract Syntax Trees: Example 1</vt:lpstr>
      <vt:lpstr>Class AssignmentStmt</vt:lpstr>
      <vt:lpstr>Abstract Syntax Trees: Example 2</vt:lpstr>
      <vt:lpstr>Class LoopStmt</vt:lpstr>
      <vt:lpstr>Abstract Syntax Trees: Example 3</vt:lpstr>
      <vt:lpstr>Class ForLoopStmt</vt:lpstr>
      <vt:lpstr>Abstract Syntax Trees: Example 4</vt:lpstr>
      <vt:lpstr>Abstract Syntax Trees: Example 4 (continued)</vt:lpstr>
      <vt:lpstr>Class BinaryExpr</vt:lpstr>
      <vt:lpstr>Structure of Abstract Syntax Trees</vt:lpstr>
      <vt:lpstr>Outline of Class AST</vt:lpstr>
      <vt:lpstr>Subclasses of AST</vt:lpstr>
      <vt:lpstr>Using Collection Classes</vt:lpstr>
      <vt:lpstr>Naming Conventions for AST</vt:lpstr>
      <vt:lpstr>Naming Conventions for AST (continued)</vt:lpstr>
      <vt:lpstr>Methods parseWriteStmt() and parseWritelnStmt()</vt:lpstr>
      <vt:lpstr>Method parseLiteral()</vt:lpstr>
      <vt:lpstr>Partial AST Inheritance Diagram for the Language CPRL</vt:lpstr>
      <vt:lpstr>Language Constraints Associated With Identifiers</vt:lpstr>
      <vt:lpstr>Class Scope</vt:lpstr>
      <vt:lpstr>Property/Selected Methods in Class IdTable</vt:lpstr>
      <vt:lpstr>Property/Selected Methods in Class IdTable (continued)</vt:lpstr>
      <vt:lpstr>VarDecl versus SingleVarDecl</vt:lpstr>
      <vt:lpstr>Class SingleVarDecl</vt:lpstr>
      <vt:lpstr>Class VarDecl</vt:lpstr>
      <vt:lpstr>Initializers</vt:lpstr>
      <vt:lpstr>AST Classes Involved in Initialization</vt:lpstr>
      <vt:lpstr>Parsing Methods for Initializers</vt:lpstr>
      <vt:lpstr>Interface VariableDecl</vt:lpstr>
      <vt:lpstr>Interface VariableDecl (continued)</vt:lpstr>
      <vt:lpstr>Clarifying the Relationships</vt:lpstr>
      <vt:lpstr>Example: Using Interface VariableDecl</vt:lpstr>
      <vt:lpstr>Adding Declarations to IdTable</vt:lpstr>
      <vt:lpstr>Adding Declarations to IdTable (continued)</vt:lpstr>
      <vt:lpstr>Using IdTable to Check Applied Occurrences of Identifiers</vt:lpstr>
      <vt:lpstr>Example: Using IdTable to Check Applied Occurrences of Identifiers</vt:lpstr>
      <vt:lpstr>Types in CPRL</vt:lpstr>
      <vt:lpstr>Class Type</vt:lpstr>
      <vt:lpstr>Class Type (continued)</vt:lpstr>
      <vt:lpstr>Class ArrayType</vt:lpstr>
      <vt:lpstr>Classes StringType and RecordType</vt:lpstr>
      <vt:lpstr>Example: Parsing a ConstDecl</vt:lpstr>
      <vt:lpstr>Example: Parsing a ConstDecl (continued)</vt:lpstr>
      <vt:lpstr>The Scope Level of a Variable Declaration</vt:lpstr>
      <vt:lpstr>Example: Scope Levels</vt:lpstr>
      <vt:lpstr>Example: Scope Levels (continued)</vt:lpstr>
      <vt:lpstr>Structural AST References</vt:lpstr>
      <vt:lpstr>Nonstructural AST References</vt:lpstr>
      <vt:lpstr>Nonstructural References</vt:lpstr>
      <vt:lpstr>Example: Abstract Syntax Tree</vt:lpstr>
      <vt:lpstr>Example: Abstract Syntax Tree (continued)</vt:lpstr>
      <vt:lpstr>Determining Types of Expressions</vt:lpstr>
      <vt:lpstr>Example: RelationalExpr</vt:lpstr>
      <vt:lpstr>Example: AddingExpr</vt:lpstr>
      <vt:lpstr>Example: AddingExpr (continued)</vt:lpstr>
      <vt:lpstr>Example: Variable</vt:lpstr>
      <vt:lpstr>Example: Variable (continued)</vt:lpstr>
      <vt:lpstr>Example: Variable (continued)</vt:lpstr>
      <vt:lpstr>Example: Variable (continued)</vt:lpstr>
      <vt:lpstr>Example: Variable (continued)</vt:lpstr>
      <vt:lpstr>Example: Variable (continued)</vt:lpstr>
      <vt:lpstr>Maintaining Context During Parsing</vt:lpstr>
      <vt:lpstr>Class LoopContext</vt:lpstr>
      <vt:lpstr>Class SubprogramContext</vt:lpstr>
      <vt:lpstr>Example: Using Context During Parsing</vt:lpstr>
      <vt:lpstr>Do We Need Context Classes?</vt:lpstr>
      <vt:lpstr>Version 3 of the Parser (Abstract Syntax Trees)</vt:lpstr>
      <vt:lpstr>Inheritance Hierarchy for Declarations</vt:lpstr>
      <vt:lpstr>Inheritance Hierarchy for Statements</vt:lpstr>
      <vt:lpstr>Inheritance Hierarchy for Expressions</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 Syntax Trees</dc:title>
  <dc:creator>John I. Moore, Jr.</dc:creator>
  <cp:lastModifiedBy>John Moore</cp:lastModifiedBy>
  <cp:revision>419</cp:revision>
  <cp:lastPrinted>2020-06-01T19:22:35Z</cp:lastPrinted>
  <dcterms:created xsi:type="dcterms:W3CDTF">2005-01-12T21:47:45Z</dcterms:created>
  <dcterms:modified xsi:type="dcterms:W3CDTF">2025-05-08T12:12:21Z</dcterms:modified>
</cp:coreProperties>
</file>