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3"/>
  </p:notesMasterIdLst>
  <p:handoutMasterIdLst>
    <p:handoutMasterId r:id="rId74"/>
  </p:handoutMasterIdLst>
  <p:sldIdLst>
    <p:sldId id="256" r:id="rId2"/>
    <p:sldId id="275" r:id="rId3"/>
    <p:sldId id="276" r:id="rId4"/>
    <p:sldId id="257" r:id="rId5"/>
    <p:sldId id="289" r:id="rId6"/>
    <p:sldId id="310" r:id="rId7"/>
    <p:sldId id="290" r:id="rId8"/>
    <p:sldId id="315" r:id="rId9"/>
    <p:sldId id="311" r:id="rId10"/>
    <p:sldId id="292" r:id="rId11"/>
    <p:sldId id="312" r:id="rId12"/>
    <p:sldId id="293" r:id="rId13"/>
    <p:sldId id="294" r:id="rId14"/>
    <p:sldId id="295" r:id="rId15"/>
    <p:sldId id="296" r:id="rId16"/>
    <p:sldId id="340" r:id="rId17"/>
    <p:sldId id="343" r:id="rId18"/>
    <p:sldId id="344" r:id="rId19"/>
    <p:sldId id="345" r:id="rId20"/>
    <p:sldId id="339" r:id="rId21"/>
    <p:sldId id="341" r:id="rId22"/>
    <p:sldId id="342" r:id="rId23"/>
    <p:sldId id="346" r:id="rId24"/>
    <p:sldId id="347" r:id="rId25"/>
    <p:sldId id="297" r:id="rId26"/>
    <p:sldId id="298" r:id="rId27"/>
    <p:sldId id="330" r:id="rId28"/>
    <p:sldId id="332" r:id="rId29"/>
    <p:sldId id="337" r:id="rId30"/>
    <p:sldId id="331" r:id="rId31"/>
    <p:sldId id="299" r:id="rId32"/>
    <p:sldId id="313" r:id="rId33"/>
    <p:sldId id="300" r:id="rId34"/>
    <p:sldId id="363" r:id="rId35"/>
    <p:sldId id="301" r:id="rId36"/>
    <p:sldId id="361" r:id="rId37"/>
    <p:sldId id="302" r:id="rId38"/>
    <p:sldId id="314" r:id="rId39"/>
    <p:sldId id="303" r:id="rId40"/>
    <p:sldId id="338" r:id="rId41"/>
    <p:sldId id="367" r:id="rId42"/>
    <p:sldId id="369" r:id="rId43"/>
    <p:sldId id="370" r:id="rId44"/>
    <p:sldId id="258" r:id="rId45"/>
    <p:sldId id="271" r:id="rId46"/>
    <p:sldId id="355" r:id="rId47"/>
    <p:sldId id="356" r:id="rId48"/>
    <p:sldId id="316" r:id="rId49"/>
    <p:sldId id="354" r:id="rId50"/>
    <p:sldId id="318" r:id="rId51"/>
    <p:sldId id="323" r:id="rId52"/>
    <p:sldId id="326" r:id="rId53"/>
    <p:sldId id="320" r:id="rId54"/>
    <p:sldId id="325" r:id="rId55"/>
    <p:sldId id="327" r:id="rId56"/>
    <p:sldId id="324" r:id="rId57"/>
    <p:sldId id="352" r:id="rId58"/>
    <p:sldId id="353" r:id="rId59"/>
    <p:sldId id="366" r:id="rId60"/>
    <p:sldId id="329" r:id="rId61"/>
    <p:sldId id="365" r:id="rId62"/>
    <p:sldId id="328" r:id="rId63"/>
    <p:sldId id="336" r:id="rId64"/>
    <p:sldId id="348" r:id="rId65"/>
    <p:sldId id="349" r:id="rId66"/>
    <p:sldId id="350" r:id="rId67"/>
    <p:sldId id="351" r:id="rId68"/>
    <p:sldId id="357" r:id="rId69"/>
    <p:sldId id="358" r:id="rId70"/>
    <p:sldId id="359" r:id="rId71"/>
    <p:sldId id="360" r:id="rId7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5" autoAdjust="0"/>
    <p:restoredTop sz="97017" autoAdjust="0"/>
  </p:normalViewPr>
  <p:slideViewPr>
    <p:cSldViewPr>
      <p:cViewPr varScale="1">
        <p:scale>
          <a:sx n="70" d="100"/>
          <a:sy n="70" d="100"/>
        </p:scale>
        <p:origin x="126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966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Syntax Analysis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6-</a:t>
            </a:r>
            <a:fld id="{328A1A18-0D16-48A6-9D6A-656124C16658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18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0A3EBC75-E27E-4C29-8D1F-C210F5625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33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E8EB1-791B-4C5D-84F8-9C75F68238B6}" type="slidenum">
              <a:rPr lang="en-US"/>
              <a:pPr/>
              <a:t>1</a:t>
            </a:fld>
            <a:endParaRPr 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0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1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4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8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7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2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7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53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7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1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7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0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18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7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6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F7624EB1-F083-4E77-9F78-569C6646FEF6}" type="slidenum">
              <a:rPr lang="en-US" smtClean="0"/>
              <a:pPr defTabSz="964974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8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98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D92411FA-7305-4EA7-A40B-F5D90476B901}" type="slidenum">
              <a:rPr lang="en-US" smtClean="0"/>
              <a:pPr defTabSz="964974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27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974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974"/>
            <a:fld id="{E4963487-933C-4DBA-A7C2-D88BC4B3A77E}" type="slidenum">
              <a:rPr lang="en-US" smtClean="0"/>
              <a:pPr defTabSz="964974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2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2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787B2-CA22-4F43-97B5-008638377A11}" type="slidenum">
              <a:rPr lang="en-US"/>
              <a:pPr/>
              <a:t>5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843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297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5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CAEBAF-079A-4551-8851-22D271D740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53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34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1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24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72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981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Slide </a:t>
            </a:r>
            <a:fld id="{C4B77F53-B4BB-4C95-959A-F68CD984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B622C74-3FF6-46ED-9482-DE5C443F4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AEBB37-5ED1-4F30-8B79-CCD3B55E8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 smtClean="0"/>
            </a:lvl1pPr>
          </a:lstStyle>
          <a:p>
            <a:pPr>
              <a:defRPr/>
            </a:pPr>
            <a:r>
              <a:rPr lang="en-US"/>
              <a:t>Slide </a:t>
            </a:r>
            <a:fld id="{D15FCA4C-2A1F-43BB-B092-08212C3F7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8" r:id="rId4"/>
    <p:sldLayoutId id="214748366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FA3670F-EC8F-4261-9377-269ADC05270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  <a:br>
              <a:rPr lang="en-US" dirty="0"/>
            </a:br>
            <a:r>
              <a:rPr lang="en-US" sz="3000" dirty="0"/>
              <a:t>(a.k.a. Parsing)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700" dirty="0"/>
              <a:t>Grammar analysis and recursive descent parsing.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D446EE-589A-4C39-9258-577C172775D9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sequence of syntax factors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recognized by parsing the individual factors one at a time in order.</a:t>
            </a:r>
          </a:p>
          <a:p>
            <a:r>
              <a:rPr lang="en-US" dirty="0"/>
              <a:t>In other words, the algorithm for parsing F</a:t>
            </a:r>
            <a:r>
              <a:rPr lang="en-US" baseline="-25000" dirty="0"/>
              <a:t>1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 … is simply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1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2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for parsing F</a:t>
            </a:r>
            <a:r>
              <a:rPr lang="en-US" baseline="-25000" dirty="0"/>
              <a:t>3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67F0797-B4EB-4031-84E7-CA013858C795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Recursive Descent Parsing</a:t>
            </a:r>
            <a:br>
              <a:rPr lang="en-US"/>
            </a:br>
            <a:r>
              <a:rPr lang="en-US"/>
              <a:t>Refinement 2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The algorithm used to parse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 variable ":=" expression ";"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is simply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variable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followed by</a:t>
            </a:r>
          </a:p>
          <a:p>
            <a:pPr lvl="1"/>
            <a:r>
              <a:rPr lang="en-US" dirty="0"/>
              <a:t>the algorithm used to parse </a:t>
            </a:r>
            <a:r>
              <a:rPr lang="en-US" dirty="0">
                <a:latin typeface="Consolas" pitchFamily="49" charset="0"/>
              </a:rPr>
              <a:t>";"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4D965B-4E1A-459E-B346-8CA2EC1892D8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3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single terminal symbol </a:t>
            </a:r>
            <a:r>
              <a:rPr lang="en-US" dirty="0">
                <a:latin typeface="Consolas" pitchFamily="49" charset="0"/>
              </a:rPr>
              <a:t>t</a:t>
            </a:r>
            <a:r>
              <a:rPr lang="en-US" dirty="0"/>
              <a:t> on the right side of a rule is recognized by calling the “helper” parsing method </a:t>
            </a:r>
            <a:r>
              <a:rPr lang="en-US" dirty="0">
                <a:latin typeface="Consolas" pitchFamily="49" charset="0"/>
              </a:rPr>
              <a:t>match(t)</a:t>
            </a:r>
            <a:r>
              <a:rPr lang="en-US" dirty="0"/>
              <a:t> defined as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private fun match(expectedSymbol : 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expectedSymbol)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scanner.advance()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else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</a:t>
            </a:r>
            <a:r>
              <a:rPr lang="en-US" sz="1800" dirty="0" err="1">
                <a:latin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}</a:t>
            </a:r>
          </a:p>
          <a:p>
            <a:r>
              <a:rPr lang="en-US" dirty="0"/>
              <a:t>Example: The algorithm for recognizing the assignment operator </a:t>
            </a:r>
            <a:r>
              <a:rPr lang="en-US" dirty="0">
                <a:latin typeface="Consolas" pitchFamily="49" charset="0"/>
              </a:rPr>
              <a:t>":="</a:t>
            </a:r>
            <a:r>
              <a:rPr lang="en-US" dirty="0"/>
              <a:t> is simply the method call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match(Symbol.assign)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20E6FF0-13EE-4CFE-85B4-75EB8C45B3B2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4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nonterminal symbol N on the right side of a rule is recognized by calling the method corresponding to the rule for N; i.e., the algorithm for recognizing nonterminal N is simply a call to the method </a:t>
            </a:r>
            <a:r>
              <a:rPr lang="en-US" dirty="0" err="1">
                <a:latin typeface="Consolas" pitchFamily="49" charset="0"/>
              </a:rPr>
              <a:t>parseN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Example: The algorithm for recognizing the nonterminal symbol </a:t>
            </a:r>
            <a:r>
              <a:rPr lang="en-US" dirty="0">
                <a:latin typeface="Consolas" pitchFamily="49" charset="0"/>
              </a:rPr>
              <a:t>expression</a:t>
            </a:r>
            <a:r>
              <a:rPr lang="en-US" dirty="0"/>
              <a:t> on the right side of a rule is simply</a:t>
            </a:r>
            <a:br>
              <a:rPr lang="en-US" dirty="0"/>
            </a:br>
            <a:r>
              <a:rPr lang="en-US" dirty="0"/>
              <a:t>a call to the method </a:t>
            </a:r>
            <a:r>
              <a:rPr lang="en-US" dirty="0" err="1">
                <a:latin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A27B0D9-1254-4601-820A-CE52EA116A9E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Application of the</a:t>
            </a:r>
            <a:br>
              <a:rPr lang="en-US" dirty="0"/>
            </a:br>
            <a:r>
              <a:rPr lang="en-US" dirty="0"/>
              <a:t> Recursive Descent Parsing Refinements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assignment statement: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r>
              <a:rPr lang="en-US" dirty="0"/>
              <a:t>The complete parsing method for recognizing an assignment statement is as follows: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parseAssignmentStmt()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parseVariable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match(Symbol.assign)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appear at the start of a syntax expression E is denoted First(E).</a:t>
            </a:r>
          </a:p>
          <a:p>
            <a:r>
              <a:rPr lang="en-US" dirty="0"/>
              <a:t>First sets provide important information that can be used to guide decisions during parser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 Examples from CPRL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constId</a:t>
            </a:r>
            <a:r>
              <a:rPr lang="en-US" sz="1800" dirty="0">
                <a:latin typeface="Consolas" panose="020B0609020204030204" pitchFamily="49" charset="0"/>
              </a:rPr>
              <a:t> ":=" literal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constDecl</a:t>
            </a:r>
            <a:r>
              <a:rPr lang="en-US" sz="2000" dirty="0"/>
              <a:t>) = { “</a:t>
            </a:r>
            <a:r>
              <a:rPr lang="en-US" sz="2000" dirty="0" err="1"/>
              <a:t>const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"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" identifiers ":" </a:t>
            </a:r>
            <a:r>
              <a:rPr lang="en-US" sz="1800" dirty="0" err="1"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varDecl</a:t>
            </a:r>
            <a:r>
              <a:rPr lang="en-US" sz="2000" dirty="0"/>
              <a:t>) = { “</a:t>
            </a:r>
            <a:r>
              <a:rPr lang="en-US" sz="2000" dirty="0" err="1"/>
              <a:t>var</a:t>
            </a:r>
            <a:r>
              <a:rPr lang="en-US" sz="2000" dirty="0"/>
              <a:t>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= "type" </a:t>
            </a:r>
            <a:r>
              <a:rPr lang="en-US" sz="1800" dirty="0" err="1">
                <a:latin typeface="Consolas" panose="020B0609020204030204" pitchFamily="49" charset="0"/>
              </a:rPr>
              <a:t>typeId</a:t>
            </a:r>
            <a:r>
              <a:rPr lang="en-US" sz="1800" dirty="0">
                <a:latin typeface="Consolas" panose="020B0609020204030204" pitchFamily="49" charset="0"/>
              </a:rPr>
              <a:t> "=" "array"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arrayTypeDecl</a:t>
            </a:r>
            <a:r>
              <a:rPr lang="en-US" sz="2000" dirty="0"/>
              <a:t>) = {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constDecl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arrayTypeDecl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initialDecl</a:t>
            </a:r>
            <a:r>
              <a:rPr lang="en-US" sz="2000" dirty="0"/>
              <a:t>) = { “const”, “</a:t>
            </a:r>
            <a:r>
              <a:rPr lang="en-US" sz="2000" dirty="0" err="1"/>
              <a:t>var</a:t>
            </a:r>
            <a:r>
              <a:rPr lang="en-US" sz="2000" dirty="0"/>
              <a:t>”, “type”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statementPart</a:t>
            </a:r>
            <a:r>
              <a:rPr lang="en-US" sz="1800" dirty="0">
                <a:latin typeface="Consolas" panose="020B0609020204030204" pitchFamily="49" charset="0"/>
              </a:rPr>
              <a:t> = "begin" statements "end" .</a:t>
            </a:r>
            <a:br>
              <a:rPr lang="en-US" sz="1800" dirty="0"/>
            </a:br>
            <a:r>
              <a:rPr lang="en-US" sz="2000" dirty="0"/>
              <a:t>First(</a:t>
            </a:r>
            <a:r>
              <a:rPr lang="en-US" sz="2000" dirty="0" err="1"/>
              <a:t>statementPart</a:t>
            </a:r>
            <a:r>
              <a:rPr lang="en-US" sz="2000" dirty="0"/>
              <a:t>) = { “begin” }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(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)? "loop" ... ";" 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2000" dirty="0"/>
              <a:t>First(</a:t>
            </a:r>
            <a:r>
              <a:rPr lang="en-US" sz="2000" dirty="0" err="1"/>
              <a:t>loopStmt</a:t>
            </a:r>
            <a:r>
              <a:rPr lang="en-US" sz="2000" dirty="0"/>
              <a:t>) = { “while”, “loop” }</a:t>
            </a:r>
          </a:p>
        </p:txBody>
      </p:sp>
    </p:spTree>
    <p:extLst>
      <p:ext uri="{BB962C8B-B14F-4D97-AF65-F5344CB8AC3E}">
        <p14:creationId xmlns:p14="http://schemas.microsoft.com/office/powerpoint/2010/main" val="185605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A19FA14-D1FE-4538-B3AF-B78738B28387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First Sets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 is a terminal symbol, First(t) = { t }</a:t>
            </a:r>
          </a:p>
          <a:p>
            <a:r>
              <a:rPr lang="en-US" dirty="0"/>
              <a:t>If all strings derived from E are nonempty, then</a:t>
            </a:r>
            <a:br>
              <a:rPr lang="en-US" dirty="0"/>
            </a:br>
            <a:r>
              <a:rPr lang="en-US" dirty="0"/>
              <a:t>First(E F) = First(E)</a:t>
            </a:r>
          </a:p>
          <a:p>
            <a:r>
              <a:rPr lang="en-US" dirty="0"/>
              <a:t>If some strings derived from E can be empty, then First(E F)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  <a:p>
            <a:r>
              <a:rPr lang="en-US" dirty="0">
                <a:sym typeface="Symbol" pitchFamily="18" charset="2"/>
              </a:rPr>
              <a:t>First(E | F)</a:t>
            </a:r>
            <a:r>
              <a:rPr lang="en-US" dirty="0"/>
              <a:t> = First(E) </a:t>
            </a:r>
            <a:r>
              <a:rPr lang="en-US" dirty="0">
                <a:sym typeface="MT Extra" pitchFamily="18" charset="2"/>
              </a:rPr>
              <a:t></a:t>
            </a:r>
            <a:r>
              <a:rPr lang="en-US" dirty="0">
                <a:sym typeface="Symbol" pitchFamily="18" charset="2"/>
              </a:rPr>
              <a:t> First(F)</a:t>
            </a:r>
          </a:p>
        </p:txBody>
      </p:sp>
    </p:spTree>
    <p:extLst>
      <p:ext uri="{BB962C8B-B14F-4D97-AF65-F5344CB8AC3E}">
        <p14:creationId xmlns:p14="http://schemas.microsoft.com/office/powerpoint/2010/main" val="331676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31EBCCF-16EE-4DEA-BB0E-EFFBC8946B7A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First Sets: Special Cases</a:t>
            </a:r>
            <a:endParaRPr lang="en-US" sz="26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The following rules can be derived as special cases of the previous rules</a:t>
            </a:r>
          </a:p>
          <a:p>
            <a:r>
              <a:rPr lang="en-US" sz="2150" dirty="0">
                <a:sym typeface="Symbol" pitchFamily="18" charset="2"/>
              </a:rPr>
              <a:t>First( ( E )* ) = First(E)</a:t>
            </a:r>
          </a:p>
          <a:p>
            <a:r>
              <a:rPr lang="en-US" sz="2150" dirty="0">
                <a:sym typeface="Symbol" pitchFamily="18" charset="2"/>
              </a:rPr>
              <a:t>First( ( E )+ ) = First(E)</a:t>
            </a:r>
          </a:p>
          <a:p>
            <a:r>
              <a:rPr lang="en-US" sz="2150" dirty="0">
                <a:sym typeface="Symbol" pitchFamily="18" charset="2"/>
              </a:rPr>
              <a:t>First( ( E )? ) = First(E)</a:t>
            </a:r>
          </a:p>
          <a:p>
            <a:r>
              <a:rPr lang="en-US" sz="2150" dirty="0">
                <a:sym typeface="Symbol" pitchFamily="18" charset="2"/>
              </a:rPr>
              <a:t>First( ( E )*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/>
              <a:t>if all strings derived from E are nonempty</a:t>
            </a:r>
            <a:endParaRPr lang="en-US" sz="2150" dirty="0">
              <a:sym typeface="MT Extra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)+ F ) = First(E) </a:t>
            </a:r>
            <a:r>
              <a:rPr lang="en-US" sz="2150" dirty="0">
                <a:sym typeface="MT Extra" pitchFamily="18" charset="2"/>
              </a:rPr>
              <a:t> First(F) </a:t>
            </a:r>
            <a:r>
              <a:rPr lang="en-US" sz="2150" dirty="0"/>
              <a:t>if some strings derived from E are empty</a:t>
            </a:r>
            <a:endParaRPr lang="en-US" sz="2150" dirty="0">
              <a:sym typeface="Symbol" pitchFamily="18" charset="2"/>
            </a:endParaRPr>
          </a:p>
          <a:p>
            <a:r>
              <a:rPr lang="en-US" sz="2150" dirty="0">
                <a:sym typeface="Symbol" pitchFamily="18" charset="2"/>
              </a:rPr>
              <a:t>First( ( E )? F ) = First(E) </a:t>
            </a:r>
            <a:r>
              <a:rPr lang="en-US" sz="2150" dirty="0">
                <a:sym typeface="MT Extra" pitchFamily="18" charset="2"/>
              </a:rPr>
              <a:t> First(F)</a:t>
            </a:r>
            <a:endParaRPr lang="en-US" sz="215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863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A92AF2F-9BA5-4881-80DA-DC442126E5D5}" type="slidenum">
              <a:rPr lang="en-US"/>
              <a:pPr/>
              <a:t>19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First Sets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bottom-up approach</a:t>
            </a:r>
          </a:p>
          <a:p>
            <a:r>
              <a:rPr lang="en-US" dirty="0"/>
              <a:t>Start with simplest rules and work toward more complicated (composite) rules.</a:t>
            </a:r>
          </a:p>
        </p:txBody>
      </p:sp>
    </p:spTree>
    <p:extLst>
      <p:ext uri="{BB962C8B-B14F-4D97-AF65-F5344CB8AC3E}">
        <p14:creationId xmlns:p14="http://schemas.microsoft.com/office/powerpoint/2010/main" val="3077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2D8318-779E-4481-8FD9-998642D600A8}" type="slidenum">
              <a:rPr lang="en-US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  <a:endParaRPr lang="en-US" sz="260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Overall parser structure is based on context-free grammars (a.k.a. BNF/EBNF grammars)</a:t>
            </a:r>
          </a:p>
          <a:p>
            <a:r>
              <a:rPr lang="en-US" dirty="0"/>
              <a:t>Input: stream of tokens from the scanner</a:t>
            </a:r>
            <a:br>
              <a:rPr lang="en-US" dirty="0"/>
            </a:br>
            <a:r>
              <a:rPr lang="en-US" dirty="0"/>
              <a:t>From the perspective of the parser, each token is treated as a terminal symbol.</a:t>
            </a:r>
          </a:p>
          <a:p>
            <a:r>
              <a:rPr lang="en-US" dirty="0"/>
              <a:t>Output: intermediate representation of the source code (e.g., abstract syntax trees)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all </a:t>
            </a:r>
            <a:r>
              <a:rPr lang="en-US" b="1" dirty="0"/>
              <a:t>terminal</a:t>
            </a:r>
            <a:r>
              <a:rPr lang="en-US" dirty="0"/>
              <a:t> symbols that can follow immediately after a syntax expression E is denoted Follow(E).</a:t>
            </a:r>
          </a:p>
          <a:p>
            <a:r>
              <a:rPr lang="en-US" dirty="0"/>
              <a:t>Understanding Follow sets is important not only for parser development but also for error recovery.  </a:t>
            </a:r>
          </a:p>
          <a:p>
            <a:r>
              <a:rPr lang="en-US" dirty="0"/>
              <a:t>If N is a nonterminal, we will use Follow(N) during error recovery when trying to parse N.  To compute Follow(N) for a nonterminal N, you must analyze all rules that reference N.</a:t>
            </a:r>
          </a:p>
          <a:p>
            <a:r>
              <a:rPr lang="en-US" dirty="0"/>
              <a:t>Computation of follow sets can be a bit more involved than computation of first sets.</a:t>
            </a:r>
          </a:p>
        </p:txBody>
      </p:sp>
    </p:spTree>
    <p:extLst>
      <p:ext uri="{BB962C8B-B14F-4D97-AF65-F5344CB8AC3E}">
        <p14:creationId xmlns:p14="http://schemas.microsoft.com/office/powerpoint/2010/main" val="21707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endParaRPr lang="en-US" sz="24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What can follow an </a:t>
            </a:r>
            <a:r>
              <a:rPr lang="en-US" dirty="0" err="1"/>
              <a:t>initialDecl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From the rule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457200" lvl="1" indent="0">
              <a:buNone/>
            </a:pPr>
            <a:r>
              <a:rPr lang="en-US" dirty="0"/>
              <a:t>   we know that any initialDecl can follow an initialDecl, so the</a:t>
            </a:r>
            <a:br>
              <a:rPr lang="en-US" dirty="0"/>
            </a:br>
            <a:r>
              <a:rPr lang="en-US" dirty="0"/>
              <a:t>   follow set for initialDecl includes the first set of initialDecl;</a:t>
            </a:r>
            <a:br>
              <a:rPr lang="en-US" dirty="0"/>
            </a:br>
            <a:r>
              <a:rPr lang="en-US" dirty="0"/>
              <a:t>   i.e., “const”, “var”, and “type”.</a:t>
            </a:r>
          </a:p>
          <a:p>
            <a:pPr lvl="1"/>
            <a:r>
              <a:rPr lang="en-US" dirty="0"/>
              <a:t>From the rules</a:t>
            </a:r>
          </a:p>
          <a:p>
            <a:pPr marL="82296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declarativePart = initialDecls subprogramDecls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 = ( </a:t>
            </a: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)* .</a:t>
            </a:r>
          </a:p>
          <a:p>
            <a:pPr marL="82296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subprogramDecl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procedureDecl</a:t>
            </a:r>
            <a:r>
              <a:rPr lang="en-US" dirty="0">
                <a:latin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</a:rPr>
              <a:t>functionDecl</a:t>
            </a:r>
            <a:r>
              <a:rPr lang="en-US" dirty="0">
                <a:latin typeface="Consolas" panose="020B06090202040302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en-US" dirty="0"/>
              <a:t>   we know that a </a:t>
            </a:r>
            <a:r>
              <a:rPr lang="en-US" dirty="0" err="1"/>
              <a:t>procedureDecl</a:t>
            </a:r>
            <a:r>
              <a:rPr lang="en-US" dirty="0"/>
              <a:t> or </a:t>
            </a:r>
            <a:r>
              <a:rPr lang="en-US" dirty="0" err="1"/>
              <a:t>functionDecl</a:t>
            </a:r>
            <a:r>
              <a:rPr lang="en-US" dirty="0"/>
              <a:t> can follow an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initialDecl</a:t>
            </a:r>
            <a:r>
              <a:rPr lang="en-US" dirty="0"/>
              <a:t>, so the follow set for </a:t>
            </a:r>
            <a:r>
              <a:rPr lang="en-US" dirty="0" err="1"/>
              <a:t>initialDecl</a:t>
            </a:r>
            <a:r>
              <a:rPr lang="en-US" dirty="0"/>
              <a:t> includes “procedure”</a:t>
            </a:r>
            <a:br>
              <a:rPr lang="en-US" dirty="0"/>
            </a:br>
            <a:r>
              <a:rPr lang="en-US" dirty="0"/>
              <a:t>   and “function”.</a:t>
            </a:r>
          </a:p>
        </p:txBody>
      </p:sp>
    </p:spTree>
    <p:extLst>
      <p:ext uri="{BB962C8B-B14F-4D97-AF65-F5344CB8AC3E}">
        <p14:creationId xmlns:p14="http://schemas.microsoft.com/office/powerpoint/2010/main" val="307163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F38682-C549-4590-B6B3-FA0D681E0236}" type="slidenum">
              <a:rPr lang="en-US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 Examples from CPRL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lvl="1"/>
            <a:r>
              <a:rPr lang="en-US" dirty="0"/>
              <a:t>From the rules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program = declarativePart statementPart "." .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statementPart</a:t>
            </a:r>
            <a:r>
              <a:rPr lang="en-US" dirty="0">
                <a:latin typeface="Consolas" panose="020B0609020204030204" pitchFamily="49" charset="0"/>
              </a:rPr>
              <a:t> = "begin" statements "end" .</a:t>
            </a:r>
          </a:p>
          <a:p>
            <a:pPr marL="457200" lvl="1" indent="0">
              <a:buNone/>
            </a:pPr>
            <a:r>
              <a:rPr lang="en-US" dirty="0"/>
              <a:t>   we know that </a:t>
            </a:r>
            <a:r>
              <a:rPr lang="en-US" dirty="0" err="1"/>
              <a:t>statementPart</a:t>
            </a:r>
            <a:r>
              <a:rPr lang="en-US" dirty="0"/>
              <a:t> can follow an </a:t>
            </a:r>
            <a:r>
              <a:rPr lang="en-US" dirty="0" err="1"/>
              <a:t>initialDecl</a:t>
            </a:r>
            <a:r>
              <a:rPr lang="en-US" dirty="0"/>
              <a:t>, so the</a:t>
            </a:r>
            <a:br>
              <a:rPr lang="en-US" dirty="0"/>
            </a:br>
            <a:r>
              <a:rPr lang="en-US" dirty="0"/>
              <a:t>   follow set for </a:t>
            </a:r>
            <a:r>
              <a:rPr lang="en-US" dirty="0" err="1"/>
              <a:t>initialDecl</a:t>
            </a:r>
            <a:r>
              <a:rPr lang="en-US" dirty="0"/>
              <a:t> includes “begin”.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</a:t>
            </a:r>
            <a:r>
              <a:rPr lang="en-US" dirty="0" err="1"/>
              <a:t>initialDecl</a:t>
            </a:r>
            <a:r>
              <a:rPr lang="en-US" dirty="0"/>
              <a:t>) =</a:t>
            </a:r>
            <a:br>
              <a:rPr lang="en-US" dirty="0"/>
            </a:br>
            <a:r>
              <a:rPr lang="en-US" dirty="0"/>
              <a:t>       { “const”, “</a:t>
            </a:r>
            <a:r>
              <a:rPr lang="en-US" dirty="0" err="1"/>
              <a:t>var</a:t>
            </a:r>
            <a:r>
              <a:rPr lang="en-US" dirty="0"/>
              <a:t>”, “type”, “procedure”, “function”, “begin” }</a:t>
            </a:r>
          </a:p>
          <a:p>
            <a:r>
              <a:rPr lang="en-US" dirty="0"/>
              <a:t>What can follow a </a:t>
            </a:r>
            <a:r>
              <a:rPr lang="en-US" dirty="0" err="1"/>
              <a:t>loopStmt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...   (left as an exercise)</a:t>
            </a:r>
          </a:p>
          <a:p>
            <a:pPr lvl="1"/>
            <a:r>
              <a:rPr lang="en-US" dirty="0"/>
              <a:t>Conclusion:</a:t>
            </a:r>
            <a:br>
              <a:rPr lang="en-US" dirty="0"/>
            </a:br>
            <a:r>
              <a:rPr lang="en-US" dirty="0"/>
              <a:t>Follow(loopStmt) =</a:t>
            </a:r>
            <a:br>
              <a:rPr lang="en-US" dirty="0"/>
            </a:br>
            <a:r>
              <a:rPr lang="en-US" dirty="0"/>
              <a:t>       { identifier, “return”, “end”, “if”, “elsif”, “else”, “while”, “loop”,</a:t>
            </a:r>
            <a:br>
              <a:rPr lang="en-US" dirty="0"/>
            </a:br>
            <a:r>
              <a:rPr lang="en-US" dirty="0"/>
              <a:t>         “exit”,  “read”, “write”, “writeln” }</a:t>
            </a:r>
          </a:p>
        </p:txBody>
      </p:sp>
    </p:spTree>
    <p:extLst>
      <p:ext uri="{BB962C8B-B14F-4D97-AF65-F5344CB8AC3E}">
        <p14:creationId xmlns:p14="http://schemas.microsoft.com/office/powerpoint/2010/main" val="353096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ADE6112-263F-4C46-BADB-6A731720FD25}" type="slidenum">
              <a:rPr lang="en-US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Computing Follow Sets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Computing Follow(T)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U .     N = S ( T )* U .     N = S ( T )? U .</a:t>
            </a:r>
          </a:p>
          <a:p>
            <a:pPr lvl="1"/>
            <a:r>
              <a:rPr lang="en-US" dirty="0"/>
              <a:t>Follow(T) includes First(U).</a:t>
            </a:r>
          </a:p>
          <a:p>
            <a:pPr lvl="1"/>
            <a:r>
              <a:rPr lang="en-US" dirty="0"/>
              <a:t>If U can be empty, then Follow(T) also includes Follow(N).</a:t>
            </a:r>
          </a:p>
          <a:p>
            <a:r>
              <a:rPr lang="en-US" dirty="0"/>
              <a:t>Consider all production rules similar to the following:</a:t>
            </a:r>
            <a:br>
              <a:rPr lang="en-US" dirty="0"/>
            </a:br>
            <a:r>
              <a:rPr lang="en-US" dirty="0"/>
              <a:t>	N = S T .     N = S ( T )* .     N = S ( T )? .</a:t>
            </a:r>
            <a:br>
              <a:rPr lang="en-US" dirty="0"/>
            </a:br>
            <a:r>
              <a:rPr lang="en-US" dirty="0"/>
              <a:t>In all these cases, Follow(T) includes Follow(N).</a:t>
            </a:r>
          </a:p>
          <a:p>
            <a:r>
              <a:rPr lang="en-US" dirty="0"/>
              <a:t>If T occurs in the form ( T )* or ( T )+, then Follow(T) includes First(T).</a:t>
            </a:r>
          </a:p>
        </p:txBody>
      </p:sp>
    </p:spTree>
    <p:extLst>
      <p:ext uri="{BB962C8B-B14F-4D97-AF65-F5344CB8AC3E}">
        <p14:creationId xmlns:p14="http://schemas.microsoft.com/office/powerpoint/2010/main" val="322334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F258D45-8470-4041-87A6-EC8D88B70F2D}" type="slidenum">
              <a:rPr lang="en-US"/>
              <a:pPr/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for Computing Follow Sets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top-down approach.</a:t>
            </a:r>
          </a:p>
          <a:p>
            <a:r>
              <a:rPr lang="en-US" dirty="0"/>
              <a:t>Start with first rule (the one containing the start symbol) and work toward the simpler rules.</a:t>
            </a:r>
          </a:p>
        </p:txBody>
      </p:sp>
    </p:spTree>
    <p:extLst>
      <p:ext uri="{BB962C8B-B14F-4D97-AF65-F5344CB8AC3E}">
        <p14:creationId xmlns:p14="http://schemas.microsoft.com/office/powerpoint/2010/main" val="2197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FF52FF-6953-4631-AE4B-4E1C962F2CD1}" type="slidenum">
              <a:rPr lang="en-US"/>
              <a:pPr/>
              <a:t>25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5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)*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b="1" dirty="0"/>
              <a:t>Grammar Restriction 1</a:t>
            </a:r>
            <a:r>
              <a:rPr lang="en-US" dirty="0"/>
              <a:t>: First(E) and Follow( (E)*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(E)*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(Why?)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5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dirty="0"/>
              <a:t> is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fun parseInitialDecls()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Symbol.constRW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Symbol.varRW   ||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parseInitialDecl()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In CPRL, the symbols “const”, “</a:t>
            </a:r>
            <a:r>
              <a:rPr lang="en-US" dirty="0" err="1"/>
              <a:t>var</a:t>
            </a:r>
            <a:r>
              <a:rPr lang="en-US" dirty="0"/>
              <a:t>”, and “type” cannot follow </a:t>
            </a:r>
            <a:r>
              <a:rPr lang="en-US" dirty="0" err="1"/>
              <a:t>initialDecls</a:t>
            </a:r>
            <a:r>
              <a:rPr lang="en-US" dirty="0"/>
              <a:t>.  (Which symbols can follow?)</a:t>
            </a:r>
          </a:p>
          <a:p>
            <a:pPr lvl="1"/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056FA40-A277-4C9F-853A-085C6BCB053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 provides several helper methods for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testing properties of symbols.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isSubprogramDeclStarter()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isLogicalOperator()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isRelationalOperator()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isAddingOperator()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isMultiplyingOperator()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isLiteral() : Boolean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isExprStarter() : Boolean</a:t>
            </a:r>
          </a:p>
          <a:p>
            <a:pPr lvl="1">
              <a:spcBef>
                <a:spcPts val="6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 Returns true if this symbol can start a statement.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= this == Symbol.exitRW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Symbol.identifier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Symbol.ifRW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Symbol.loopRW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Symbol.whileRW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Symbol.readRW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Symbol.writelnRW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|| this == Symbol.returnRW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isInitialDeclStarter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182880"/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true if this symbol can start an initial declaration.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isInitialDeclStarter() = this == Symbol.constRW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Symbol.varRW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     || this == Symbol.typeRW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E4CD9C-C1A0-4A19-91B2-E12FAB715195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200" dirty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3667653" y="3203489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cxnSp>
        <p:nvCxnSpPr>
          <p:cNvPr id="5128" name="AutoShape 14"/>
          <p:cNvCxnSpPr>
            <a:cxnSpLocks noChangeShapeType="1"/>
            <a:endCxn id="5125" idx="0"/>
          </p:cNvCxnSpPr>
          <p:nvPr/>
        </p:nvCxnSpPr>
        <p:spPr bwMode="auto">
          <a:xfrm>
            <a:off x="4580069" y="2728001"/>
            <a:ext cx="1984" cy="47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9" name="AutoShape 15"/>
          <p:cNvCxnSpPr>
            <a:cxnSpLocks noChangeShapeType="1"/>
            <a:stCxn id="5125" idx="2"/>
            <a:endCxn id="5126" idx="0"/>
          </p:cNvCxnSpPr>
          <p:nvPr/>
        </p:nvCxnSpPr>
        <p:spPr bwMode="auto">
          <a:xfrm>
            <a:off x="4582053" y="3660689"/>
            <a:ext cx="2479" cy="49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88B0F-258F-4A6F-B6EC-8495FADD7471}"/>
              </a:ext>
            </a:extLst>
          </p:cNvPr>
          <p:cNvGrpSpPr/>
          <p:nvPr/>
        </p:nvGrpSpPr>
        <p:grpSpPr>
          <a:xfrm>
            <a:off x="3618919" y="4157576"/>
            <a:ext cx="2553281" cy="1602846"/>
            <a:chOff x="3570828" y="4157576"/>
            <a:chExt cx="2553281" cy="1602846"/>
          </a:xfrm>
        </p:grpSpPr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4354500" y="4157576"/>
              <a:ext cx="3638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</a:t>
              </a:r>
            </a:p>
          </p:txBody>
        </p:sp>
        <p:sp>
          <p:nvSpPr>
            <p:cNvPr id="5130" name="Text Box 16"/>
            <p:cNvSpPr txBox="1">
              <a:spLocks noChangeArrowheads="1"/>
            </p:cNvSpPr>
            <p:nvPr/>
          </p:nvSpPr>
          <p:spPr bwMode="auto">
            <a:xfrm>
              <a:off x="3570828" y="4789401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 err="1"/>
                <a:t>id</a:t>
              </a:r>
              <a:r>
                <a:rPr lang="en-US" sz="1600" baseline="-25000" dirty="0" err="1"/>
                <a:t>y</a:t>
              </a:r>
              <a:endParaRPr lang="en-US" sz="1600" baseline="-25000" dirty="0"/>
            </a:p>
          </p:txBody>
        </p:sp>
        <p:sp>
          <p:nvSpPr>
            <p:cNvPr id="5131" name="Text Box 17"/>
            <p:cNvSpPr txBox="1">
              <a:spLocks noChangeArrowheads="1"/>
            </p:cNvSpPr>
            <p:nvPr/>
          </p:nvSpPr>
          <p:spPr bwMode="auto">
            <a:xfrm>
              <a:off x="4385215" y="5421226"/>
              <a:ext cx="41357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/>
                <a:t>id</a:t>
              </a:r>
              <a:r>
                <a:rPr lang="en-US" sz="1600" baseline="-25000"/>
                <a:t>x</a:t>
              </a:r>
            </a:p>
          </p:txBody>
        </p:sp>
        <p:sp>
          <p:nvSpPr>
            <p:cNvPr id="5132" name="Text Box 18"/>
            <p:cNvSpPr txBox="1">
              <a:spLocks noChangeArrowheads="1"/>
            </p:cNvSpPr>
            <p:nvPr/>
          </p:nvSpPr>
          <p:spPr bwMode="auto">
            <a:xfrm>
              <a:off x="5100904" y="4789401"/>
              <a:ext cx="30617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5133" name="Text Box 19"/>
            <p:cNvSpPr txBox="1">
              <a:spLocks noChangeArrowheads="1"/>
            </p:cNvSpPr>
            <p:nvPr/>
          </p:nvSpPr>
          <p:spPr bwMode="auto">
            <a:xfrm>
              <a:off x="5596722" y="5421226"/>
              <a:ext cx="52738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cxnSp>
          <p:nvCxnSpPr>
            <p:cNvPr id="5134" name="AutoShape 20"/>
            <p:cNvCxnSpPr>
              <a:cxnSpLocks noChangeShapeType="1"/>
              <a:stCxn id="5126" idx="2"/>
              <a:endCxn id="5130" idx="0"/>
            </p:cNvCxnSpPr>
            <p:nvPr/>
          </p:nvCxnSpPr>
          <p:spPr bwMode="auto">
            <a:xfrm flipH="1">
              <a:off x="3777616" y="4496772"/>
              <a:ext cx="7588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5" name="AutoShape 21"/>
            <p:cNvCxnSpPr>
              <a:cxnSpLocks noChangeShapeType="1"/>
              <a:stCxn id="5126" idx="2"/>
              <a:endCxn id="5132" idx="0"/>
            </p:cNvCxnSpPr>
            <p:nvPr/>
          </p:nvCxnSpPr>
          <p:spPr bwMode="auto">
            <a:xfrm>
              <a:off x="4536441" y="4496772"/>
              <a:ext cx="717550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6" name="AutoShape 22"/>
            <p:cNvCxnSpPr>
              <a:cxnSpLocks noChangeShapeType="1"/>
              <a:stCxn id="5132" idx="2"/>
              <a:endCxn id="5131" idx="0"/>
            </p:cNvCxnSpPr>
            <p:nvPr/>
          </p:nvCxnSpPr>
          <p:spPr bwMode="auto">
            <a:xfrm flipH="1">
              <a:off x="4592003" y="5128597"/>
              <a:ext cx="661988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7" name="AutoShape 23"/>
            <p:cNvCxnSpPr>
              <a:cxnSpLocks noChangeShapeType="1"/>
              <a:stCxn id="5132" idx="2"/>
              <a:endCxn id="5133" idx="0"/>
            </p:cNvCxnSpPr>
            <p:nvPr/>
          </p:nvCxnSpPr>
          <p:spPr bwMode="auto">
            <a:xfrm>
              <a:off x="5253991" y="5128597"/>
              <a:ext cx="606425" cy="2926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" name="TextBox 1"/>
          <p:cNvSpPr txBox="1"/>
          <p:nvPr/>
        </p:nvSpPr>
        <p:spPr>
          <a:xfrm>
            <a:off x="2219868" y="1519535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Sequence of tokens returned by the scanner</a:t>
            </a:r>
          </a:p>
        </p:txBody>
      </p:sp>
      <p:sp>
        <p:nvSpPr>
          <p:cNvPr id="3" name="Right Brace 2"/>
          <p:cNvSpPr/>
          <p:nvPr/>
        </p:nvSpPr>
        <p:spPr bwMode="auto">
          <a:xfrm rot="16200000">
            <a:off x="4444893" y="-2154936"/>
            <a:ext cx="274320" cy="85039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8822" y="2297026"/>
            <a:ext cx="8506462" cy="339239"/>
            <a:chOff x="337604" y="5649912"/>
            <a:chExt cx="8506462" cy="339239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37604" y="5649912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y</a:t>
              </a:r>
              <a:r>
                <a:rPr lang="en-US" sz="1600" dirty="0"/>
                <a:t>”, (1, 1)]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353211" y="5649955"/>
              <a:ext cx="106439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:=</a:t>
              </a:r>
              <a:r>
                <a:rPr lang="en-US" sz="1600" dirty="0"/>
                <a:t> [(1, 3)]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453503" y="5649955"/>
              <a:ext cx="197970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</a:t>
              </a:r>
              <a:r>
                <a:rPr lang="en-US" sz="1600" dirty="0">
                  <a:latin typeface="Consolas" pitchFamily="49" charset="0"/>
                </a:rPr>
                <a:t>x</a:t>
              </a:r>
              <a:r>
                <a:rPr lang="en-US" sz="1600" dirty="0"/>
                <a:t>”, (1, 6)]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5469111" y="5649955"/>
              <a:ext cx="95218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>
                  <a:latin typeface="Consolas" pitchFamily="49" charset="0"/>
                </a:rPr>
                <a:t>+</a:t>
              </a:r>
              <a:r>
                <a:rPr lang="en-US" sz="1600" dirty="0"/>
                <a:t> [(1, 8)]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457194" y="5649912"/>
              <a:ext cx="238687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</a:t>
              </a:r>
              <a:r>
                <a:rPr lang="en-US" sz="1600" dirty="0">
                  <a:latin typeface="Consolas" pitchFamily="49" charset="0"/>
                </a:rPr>
                <a:t>100</a:t>
              </a:r>
              <a:r>
                <a:rPr lang="en-US" sz="1600" dirty="0"/>
                <a:t>”, (1, 10)]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>
              <a:buNone/>
            </a:pPr>
            <a:r>
              <a:rPr lang="en-US" dirty="0"/>
              <a:t>Using the helper methods in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r>
              <a:rPr lang="en-US" dirty="0"/>
              <a:t>, we can rewrite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the code for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parseInitialDecls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as follows:</a:t>
            </a:r>
            <a:br>
              <a:rPr lang="en-US" dirty="0"/>
            </a:b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82880"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fun parseInitialDecls()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while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scanner.symbol.isInitialDeclStarter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parseInitialDecl()</a:t>
            </a:r>
          </a:p>
          <a:p>
            <a:pPr marL="182880"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182880" lvl="1">
              <a:spcBef>
                <a:spcPts val="0"/>
              </a:spcBef>
              <a:buNone/>
            </a:pP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8D1DD6-7A5D-44E5-B845-2D8D0D66AD0E}" type="slidenum">
              <a:rPr lang="en-US"/>
              <a:pPr/>
              <a:t>31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6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 syntax factor of the form ( E )+ is equivalent to   E ( E )*, a syntax factor of the form ( E )+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 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  <a:p>
            <a:r>
              <a:rPr lang="en-US" dirty="0"/>
              <a:t>Equivalently, the algorithm for recognizing ( E )+ can be written using a loop that tests at the bottom.</a:t>
            </a:r>
          </a:p>
          <a:p>
            <a:pPr lvl="1">
              <a:buFontTx/>
              <a:buNone/>
            </a:pPr>
            <a:r>
              <a:rPr lang="en-US" i="1" dirty="0"/>
              <a:t>loop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exit when current symbol is </a:t>
            </a:r>
            <a:r>
              <a:rPr lang="en-US" b="1" i="1" dirty="0"/>
              <a:t>not</a:t>
            </a:r>
            <a:r>
              <a:rPr lang="en-US" i="1" dirty="0"/>
              <a:t> in First(E)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2BBC297-C7F6-4AA8-AFAD-429D5266500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</a:t>
            </a:r>
            <a:br>
              <a:rPr lang="en-US" dirty="0"/>
            </a:br>
            <a:r>
              <a:rPr lang="en-US" dirty="0"/>
              <a:t>Refinement 6 </a:t>
            </a: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Java, the loop structure that tests at the bottom is called a do-while loop, so the algorithm implemented in Java would more closely resemble the following:</a:t>
            </a:r>
          </a:p>
          <a:p>
            <a:pPr lvl="1">
              <a:buFontTx/>
              <a:buNone/>
            </a:pPr>
            <a:r>
              <a:rPr lang="en-US" i="1" dirty="0"/>
              <a:t>do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while current symbol is in First(E)</a:t>
            </a:r>
          </a:p>
          <a:p>
            <a:r>
              <a:rPr lang="en-US" b="1" dirty="0"/>
              <a:t>Grammar Restriction 2</a:t>
            </a:r>
            <a:r>
              <a:rPr lang="en-US" dirty="0"/>
              <a:t>: If E can generate the empty string, then First(E) and Follow( (E)+ ) must be disjoint</a:t>
            </a:r>
            <a:br>
              <a:rPr lang="en-US" dirty="0"/>
            </a:br>
            <a:r>
              <a:rPr lang="en-US" dirty="0"/>
              <a:t>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(E+) )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 (Why?)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ED2D3A3-4A81-444F-BDBF-E33BD959AF76}" type="slidenum">
              <a:rPr lang="en-US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7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( E )?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3</a:t>
            </a:r>
            <a:r>
              <a:rPr lang="en-US" dirty="0"/>
              <a:t>: First(E) and Follow( (E)? ) must be disjoint in this context; i.e.,</a:t>
            </a:r>
            <a:br>
              <a:rPr lang="en-US" dirty="0"/>
            </a:br>
            <a:r>
              <a:rPr lang="en-US" dirty="0"/>
              <a:t>  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Follow( (E)? ) = </a:t>
            </a:r>
            <a:r>
              <a:rPr lang="en-US" dirty="0">
                <a:sym typeface="Symbol" pitchFamily="18" charset="2"/>
              </a:rPr>
              <a:t></a:t>
            </a:r>
            <a:br>
              <a:rPr lang="en-US" dirty="0">
                <a:sym typeface="Symbol" pitchFamily="18" charset="2"/>
              </a:rPr>
            </a:br>
            <a:r>
              <a:rPr lang="en-US" dirty="0"/>
              <a:t>(Same reason as before.)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B12F-977E-46E5-9859-D9DC6B9A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25E0-6631-4F14-BEAF-3FB335C1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similar to method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except that it takes no parameters and doesn’t throw an exception.  It simply advances the scanner.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used when we already know that the next symbol in the input stream is the one we want. We could use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for this purpose, but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  <a:r>
              <a:rPr lang="en-US" dirty="0"/>
              <a:t> is slightly more efficient.</a:t>
            </a:r>
          </a:p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matchCurrentSymbol()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matchCurrentSymbol()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scanner.advance();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7E21-6E66-4820-8814-D76312D12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846C6-B96A-4688-8248-99AC75E551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rule for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exitStmt = "exit" ( "when" booleanExpr )? ";" .</a:t>
            </a:r>
          </a:p>
          <a:p>
            <a:r>
              <a:rPr lang="en-US" dirty="0"/>
              <a:t>The method for parsing 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parseExitStmt()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match(Symbol.exitRW);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Symbol.whenRW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matchCurrentSymbol()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parseExpression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lvl="1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match(Symbol.semicolon)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40885" y="2793695"/>
            <a:ext cx="1769715" cy="10163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sz="2000" dirty="0"/>
              <a:t>first check for</a:t>
            </a:r>
          </a:p>
          <a:p>
            <a:pPr algn="l"/>
            <a:r>
              <a:rPr lang="en-US" sz="2000" dirty="0"/>
              <a:t>optional when</a:t>
            </a:r>
          </a:p>
          <a:p>
            <a:pPr algn="l"/>
            <a:r>
              <a:rPr lang="en-US" sz="2000" dirty="0"/>
              <a:t>clause</a:t>
            </a:r>
          </a:p>
        </p:txBody>
      </p:sp>
      <p:cxnSp>
        <p:nvCxnSpPr>
          <p:cNvPr id="5" name="Elbow Connector 4"/>
          <p:cNvCxnSpPr>
            <a:stCxn id="11" idx="1"/>
            <a:endCxn id="12" idx="0"/>
          </p:cNvCxnSpPr>
          <p:nvPr/>
        </p:nvCxnSpPr>
        <p:spPr bwMode="auto">
          <a:xfrm rot="10800000" flipV="1">
            <a:off x="5715001" y="3301848"/>
            <a:ext cx="1125885" cy="43195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638800" y="373380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105A-EC61-47B2-9304-7D6E3A74AC41}"/>
              </a:ext>
            </a:extLst>
          </p:cNvPr>
          <p:cNvSpPr txBox="1"/>
          <p:nvPr/>
        </p:nvSpPr>
        <p:spPr>
          <a:xfrm>
            <a:off x="5468201" y="4549914"/>
            <a:ext cx="31423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slightly more efficient than</a:t>
            </a:r>
          </a:p>
          <a:p>
            <a:pPr algn="l"/>
            <a:r>
              <a:rPr lang="en-US" sz="1900" dirty="0">
                <a:latin typeface="Consolas" panose="020B0609020204030204" pitchFamily="49" charset="0"/>
              </a:rPr>
              <a:t>match(</a:t>
            </a:r>
            <a:r>
              <a:rPr lang="en-US" sz="1900" dirty="0" err="1">
                <a:latin typeface="Consolas" panose="020B0609020204030204" pitchFamily="49" charset="0"/>
              </a:rPr>
              <a:t>Symbol.whenRW</a:t>
            </a:r>
            <a:r>
              <a:rPr lang="en-US" sz="19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0" name="Elbow Connector 4">
            <a:extLst>
              <a:ext uri="{FF2B5EF4-FFF2-40B4-BE49-F238E27FC236}">
                <a16:creationId xmlns:a16="http://schemas.microsoft.com/office/drawing/2014/main" id="{C2E100CE-256B-4C47-A4F7-9A89DDCBE380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 bwMode="auto">
          <a:xfrm rot="10800000">
            <a:off x="4684851" y="4518951"/>
            <a:ext cx="783351" cy="3849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5">
            <a:extLst>
              <a:ext uri="{FF2B5EF4-FFF2-40B4-BE49-F238E27FC236}">
                <a16:creationId xmlns:a16="http://schemas.microsoft.com/office/drawing/2014/main" id="{C142EA10-CF1B-43C5-B0F7-D1C97220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50" y="4442750"/>
            <a:ext cx="152400" cy="15240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E1AD59E-1EB5-4709-A752-D75D75221FA1}" type="slidenum">
              <a:rPr lang="en-US"/>
              <a:pPr/>
              <a:t>36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7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 is simply</a:t>
            </a:r>
            <a:br>
              <a:rPr lang="en-US" dirty="0"/>
            </a:br>
            <a:r>
              <a:rPr lang="en-US" dirty="0"/>
              <a:t> { “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” }, so we use the reserved word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to tell us whether or not to parse a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clause.</a:t>
            </a:r>
          </a:p>
          <a:p>
            <a:r>
              <a:rPr lang="en-US" dirty="0"/>
              <a:t>Questions: What is the follow set for the optional </a:t>
            </a:r>
            <a:r>
              <a:rPr lang="en-US" dirty="0">
                <a:latin typeface="Consolas" panose="020B0609020204030204" pitchFamily="49" charset="0"/>
              </a:rPr>
              <a:t>when</a:t>
            </a:r>
            <a:r>
              <a:rPr lang="en-US" dirty="0"/>
              <a:t> clause?  What problem would we have if it contained the reserved word “</a:t>
            </a:r>
            <a:r>
              <a:rPr lang="en-US" dirty="0">
                <a:latin typeface="Consolas" pitchFamily="49" charset="0"/>
              </a:rPr>
              <a:t>when</a:t>
            </a:r>
            <a:r>
              <a:rPr lang="en-US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6182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446E5C1-4856-4EE4-B89D-6E3CCA497F64}" type="slidenum">
              <a:rPr lang="en-US"/>
              <a:pPr/>
              <a:t>37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8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syntax factor of the form E | F is recognized by the following algorithm:</a:t>
            </a:r>
          </a:p>
          <a:p>
            <a:pPr lvl="1">
              <a:buFontTx/>
              <a:buNone/>
            </a:pPr>
            <a:r>
              <a:rPr lang="en-US" i="1" dirty="0"/>
              <a:t>if current symbol is in First(E)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 err="1"/>
              <a:t>elsif</a:t>
            </a:r>
            <a:r>
              <a:rPr lang="en-US" i="1" dirty="0"/>
              <a:t> current symbol is in First(F) then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apply the algorithm for recognizing F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else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     parsing error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i="1" dirty="0"/>
              <a:t>end if</a:t>
            </a:r>
          </a:p>
          <a:p>
            <a:r>
              <a:rPr lang="en-US" b="1" dirty="0"/>
              <a:t>Grammar Restriction 4</a:t>
            </a:r>
            <a:r>
              <a:rPr lang="en-US" dirty="0"/>
              <a:t>: First(E) and First(F) must be disjoint in this context; i.e., First(E) </a:t>
            </a:r>
            <a:r>
              <a:rPr lang="en-US" dirty="0">
                <a:sym typeface="MT Extra" pitchFamily="18" charset="2"/>
              </a:rPr>
              <a:t></a:t>
            </a:r>
            <a:r>
              <a:rPr lang="en-US" dirty="0"/>
              <a:t> First(F) = </a:t>
            </a:r>
            <a:r>
              <a:rPr lang="en-US" dirty="0">
                <a:sym typeface="Symbol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F1F58F9-8185-44A0-954C-2F4CAAD93839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Recursive Descent Parsing Refinement 8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Consider the rule in CPRL for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</a:rPr>
              <a:t> .</a:t>
            </a:r>
          </a:p>
          <a:p>
            <a:r>
              <a:rPr lang="en-US" dirty="0"/>
              <a:t>The CPRL method for parsing </a:t>
            </a:r>
            <a:r>
              <a:rPr lang="en-US" dirty="0" err="1">
                <a:latin typeface="Consolas" pitchFamily="49" charset="0"/>
              </a:rPr>
              <a:t>initialDecl</a:t>
            </a:r>
            <a:r>
              <a:rPr lang="en-US" dirty="0"/>
              <a:t> is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 parseInitialDecl()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Symbol.constRW)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parseConstDecl()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Symbol.varRW)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parseVarDecl()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</a:rPr>
              <a:t> == Symbol.typeRW)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parseArrayTypeDecl()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...   // throw an </a:t>
            </a:r>
            <a:r>
              <a:rPr lang="en-US" sz="1800" dirty="0" err="1">
                <a:latin typeface="Consolas" pitchFamily="49" charset="0"/>
              </a:rPr>
              <a:t>InternalErrorException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lvl="1">
              <a:spcBef>
                <a:spcPct val="50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106" y="5899090"/>
            <a:ext cx="7407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(This logic could also be implemented using a when statement.)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39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grammar satisfies the restrictions imposed by the previous parsing rules, then the grammar is called an </a:t>
            </a:r>
            <a:r>
              <a:rPr lang="en-US" b="1" i="1" dirty="0"/>
              <a:t>LL(1) grammar</a:t>
            </a:r>
            <a:r>
              <a:rPr lang="en-US" dirty="0"/>
              <a:t>.</a:t>
            </a:r>
          </a:p>
          <a:p>
            <a:r>
              <a:rPr lang="en-US" dirty="0"/>
              <a:t>Recursive descent parsing using one symbol </a:t>
            </a:r>
            <a:r>
              <a:rPr lang="en-US" dirty="0" err="1"/>
              <a:t>lookahead</a:t>
            </a:r>
            <a:r>
              <a:rPr lang="en-US" dirty="0"/>
              <a:t> can be used only if the grammar is LL(1).</a:t>
            </a:r>
          </a:p>
          <a:p>
            <a:pPr lvl="1"/>
            <a:r>
              <a:rPr lang="en-US" dirty="0"/>
              <a:t>First ‘L’: read the source file from left to right</a:t>
            </a:r>
          </a:p>
          <a:p>
            <a:pPr lvl="1"/>
            <a:r>
              <a:rPr lang="en-US" dirty="0"/>
              <a:t>Second ‘L’: descend into the parse tree from left to right</a:t>
            </a:r>
          </a:p>
          <a:p>
            <a:pPr lvl="1"/>
            <a:r>
              <a:rPr lang="en-US" dirty="0"/>
              <a:t>Number ‘1’: one token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Not all grammars are LL(1).</a:t>
            </a:r>
          </a:p>
          <a:p>
            <a:pPr lvl="1"/>
            <a:r>
              <a:rPr lang="en-US" dirty="0"/>
              <a:t>e.g., any grammar has left recursion is not LL(1)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663E8A-341C-42FF-A6D8-EA5F992DFDFB}" type="slidenum">
              <a:rPr lang="en-US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Parser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recognition based on syntax, as defined by a context-free grammar</a:t>
            </a:r>
          </a:p>
          <a:p>
            <a:r>
              <a:rPr lang="en-US"/>
              <a:t>Error Handling/Recovery</a:t>
            </a:r>
            <a:endParaRPr lang="en-US" dirty="0"/>
          </a:p>
          <a:p>
            <a:r>
              <a:rPr lang="en-US" dirty="0"/>
              <a:t>Generation of intermediate representation</a:t>
            </a:r>
            <a:br>
              <a:rPr lang="en-US" dirty="0"/>
            </a:br>
            <a:r>
              <a:rPr lang="en-US" dirty="0"/>
              <a:t>(We will generate abstract syntax trees.)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3781" y="4191000"/>
            <a:ext cx="68964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The primary focus of this section is language</a:t>
            </a:r>
          </a:p>
          <a:p>
            <a:pPr algn="l"/>
            <a:r>
              <a:rPr lang="en-US" dirty="0"/>
              <a:t>recognition.  Subsequent sections will cover error</a:t>
            </a:r>
          </a:p>
          <a:p>
            <a:pPr algn="l"/>
            <a:r>
              <a:rPr lang="en-US" dirty="0"/>
              <a:t>recovery and generation of abstract syntax trees.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DA72EF-C538-422F-84F3-E7E30703B4D9}" type="slidenum">
              <a:rPr lang="en-US"/>
              <a:pPr/>
              <a:t>40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the syntax of most programming languages can be defined, or at least closely approximated, by an LL(1) grammar.</a:t>
            </a:r>
          </a:p>
          <a:p>
            <a:pPr lvl="1"/>
            <a:r>
              <a:rPr lang="en-US" dirty="0"/>
              <a:t>e.g., by using grammar transformations such as eliminating left recursion</a:t>
            </a:r>
          </a:p>
          <a:p>
            <a:r>
              <a:rPr lang="en-US" dirty="0"/>
              <a:t>The phrase “recursive descent” refers to the fact that we descend (top-down) the parse tree using recursive method/function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57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DFA-6558-4151-8776-A5BFDD4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EE08-5B9B-4DFA-AD47-664EB76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“recursive” part of the phrase “recursive descent” comes from the use of recursive method calls in the parser; e.g., to parse nested loop statements.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      // called when parsing the outer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parseStatements()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parseLoop</a:t>
            </a:r>
            <a:r>
              <a:rPr lang="en-US" sz="1800" dirty="0">
                <a:latin typeface="Consolas" panose="020B0609020204030204" pitchFamily="49" charset="0"/>
              </a:rPr>
              <a:t>()   // called when paring the inner loop</a:t>
            </a:r>
          </a:p>
          <a:p>
            <a:r>
              <a:rPr lang="en-US" dirty="0"/>
              <a:t>For the “descent” part of “recursive descent”, consider a portion of the parse tree for a simple CPRL program.</a:t>
            </a:r>
          </a:p>
          <a:p>
            <a:pPr marL="457200" lvl="1" indent="0">
              <a:buNone/>
            </a:pPr>
            <a:r>
              <a:rPr lang="da-DK" sz="1800" dirty="0">
                <a:latin typeface="Consolas" panose="020B0609020204030204" pitchFamily="49" charset="0"/>
              </a:rPr>
              <a:t>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da-DK" sz="1800" dirty="0">
                <a:latin typeface="Consolas" panose="020B0609020204030204" pitchFamily="49" charset="0"/>
              </a:rPr>
              <a:t>end.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E8D5-22B0-4C9F-8175-D95E5A1ED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72F66-7751-4D6D-AC42-D44C5B66E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5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437012-4300-4184-B6C5-378F41C2BA7A}"/>
              </a:ext>
            </a:extLst>
          </p:cNvPr>
          <p:cNvGrpSpPr/>
          <p:nvPr/>
        </p:nvGrpSpPr>
        <p:grpSpPr>
          <a:xfrm>
            <a:off x="557189" y="1326272"/>
            <a:ext cx="8029622" cy="5020100"/>
            <a:chOff x="1770795" y="1016813"/>
            <a:chExt cx="8029622" cy="5020100"/>
          </a:xfrm>
        </p:grpSpPr>
        <p:sp>
          <p:nvSpPr>
            <p:cNvPr id="7" name="Text Box 23">
              <a:extLst>
                <a:ext uri="{FF2B5EF4-FFF2-40B4-BE49-F238E27FC236}">
                  <a16:creationId xmlns:a16="http://schemas.microsoft.com/office/drawing/2014/main" id="{2DA82B8F-485A-4453-8CFB-97E0BF9D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386" y="1016813"/>
              <a:ext cx="104515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program</a:t>
              </a:r>
            </a:p>
          </p:txBody>
        </p:sp>
        <p:sp>
          <p:nvSpPr>
            <p:cNvPr id="8" name="Text Box 24">
              <a:extLst>
                <a:ext uri="{FF2B5EF4-FFF2-40B4-BE49-F238E27FC236}">
                  <a16:creationId xmlns:a16="http://schemas.microsoft.com/office/drawing/2014/main" id="{C2ED8F59-A229-458E-BC55-6B9D9AD0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583" y="2179344"/>
              <a:ext cx="172483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declarativePart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96C4F1D3-8A2F-46A7-A924-6336BCD11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1651" y="2179344"/>
              <a:ext cx="40876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latin typeface="Arial" charset="0"/>
                </a:rPr>
                <a:t>“.”</a:t>
              </a:r>
            </a:p>
          </p:txBody>
        </p:sp>
        <p:sp>
          <p:nvSpPr>
            <p:cNvPr id="10" name="Text Box 26">
              <a:extLst>
                <a:ext uri="{FF2B5EF4-FFF2-40B4-BE49-F238E27FC236}">
                  <a16:creationId xmlns:a16="http://schemas.microsoft.com/office/drawing/2014/main" id="{A0244307-7C1C-4967-82F8-04850FAB0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651" y="2179344"/>
              <a:ext cx="162223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statementPart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11" name="Text Box 30">
              <a:extLst>
                <a:ext uri="{FF2B5EF4-FFF2-40B4-BE49-F238E27FC236}">
                  <a16:creationId xmlns:a16="http://schemas.microsoft.com/office/drawing/2014/main" id="{DC252F22-D3BB-428D-8B20-1EB6F55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493" y="3341875"/>
              <a:ext cx="12888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2" name="AutoShape 33">
              <a:extLst>
                <a:ext uri="{FF2B5EF4-FFF2-40B4-BE49-F238E27FC236}">
                  <a16:creationId xmlns:a16="http://schemas.microsoft.com/office/drawing/2014/main" id="{D634626B-BB2C-47DE-9CE5-7E36BD3C72BB}"/>
                </a:ext>
              </a:extLst>
            </p:cNvPr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5400000">
              <a:off x="4586204" y="186582"/>
              <a:ext cx="792557" cy="319296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3" name="AutoShape 34">
              <a:extLst>
                <a:ext uri="{FF2B5EF4-FFF2-40B4-BE49-F238E27FC236}">
                  <a16:creationId xmlns:a16="http://schemas.microsoft.com/office/drawing/2014/main" id="{ED2A4F8A-5BA9-4570-90FB-F961358F510A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rot="16200000" flipH="1">
              <a:off x="7691221" y="274530"/>
              <a:ext cx="792557" cy="301706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4" name="AutoShape 36">
              <a:extLst>
                <a:ext uri="{FF2B5EF4-FFF2-40B4-BE49-F238E27FC236}">
                  <a16:creationId xmlns:a16="http://schemas.microsoft.com/office/drawing/2014/main" id="{B1A5F50F-709E-4AE8-A473-7D6818E7E821}"/>
                </a:ext>
              </a:extLst>
            </p:cNvPr>
            <p:cNvCxnSpPr>
              <a:cxnSpLocks noChangeShapeType="1"/>
              <a:stCxn id="10" idx="2"/>
              <a:endCxn id="20" idx="0"/>
            </p:cNvCxnSpPr>
            <p:nvPr/>
          </p:nvCxnSpPr>
          <p:spPr bwMode="auto">
            <a:xfrm flipH="1">
              <a:off x="7382770" y="2549318"/>
              <a:ext cx="1" cy="7925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37">
              <a:extLst>
                <a:ext uri="{FF2B5EF4-FFF2-40B4-BE49-F238E27FC236}">
                  <a16:creationId xmlns:a16="http://schemas.microsoft.com/office/drawing/2014/main" id="{F907AD61-C03D-4001-A627-7FE9540CBA1D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5400000">
              <a:off x="2598172" y="2554047"/>
              <a:ext cx="792557" cy="78309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30">
              <a:extLst>
                <a:ext uri="{FF2B5EF4-FFF2-40B4-BE49-F238E27FC236}">
                  <a16:creationId xmlns:a16="http://schemas.microsoft.com/office/drawing/2014/main" id="{53B407BB-3128-40BC-99C2-88BD20FFD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216" y="3341875"/>
              <a:ext cx="199413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subprogramDecls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17" name="Straight Arrow Connector 5">
              <a:extLst>
                <a:ext uri="{FF2B5EF4-FFF2-40B4-BE49-F238E27FC236}">
                  <a16:creationId xmlns:a16="http://schemas.microsoft.com/office/drawing/2014/main" id="{D3944237-BCB8-4FC8-A5E6-D0491C77A83C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484863" y="2450453"/>
              <a:ext cx="792557" cy="9902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18BDA56-E394-44BA-A4B6-226CA152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6445" y="3341875"/>
              <a:ext cx="90409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“begin”</a:t>
              </a:r>
            </a:p>
          </p:txBody>
        </p:sp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A699799C-F06E-4951-B744-B2F7E79BB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002" y="3341875"/>
              <a:ext cx="72455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“end”</a:t>
              </a:r>
            </a:p>
          </p:txBody>
        </p:sp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4FA0102F-4322-4045-B70F-64DF9569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539" y="3341875"/>
              <a:ext cx="131446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>
                  <a:latin typeface="Arial" charset="0"/>
                </a:rPr>
                <a:t>statements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788B8EB-5C98-4452-9AD0-7B2B0BA99385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rot="5400000">
              <a:off x="6354354" y="2313457"/>
              <a:ext cx="792557" cy="12642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A659CB8-E714-4935-AEAB-89919998AC1F}"/>
                </a:ext>
              </a:extLst>
            </p:cNvPr>
            <p:cNvCxnSpPr>
              <a:stCxn id="10" idx="2"/>
              <a:endCxn id="19" idx="0"/>
            </p:cNvCxnSpPr>
            <p:nvPr/>
          </p:nvCxnSpPr>
          <p:spPr>
            <a:xfrm rot="16200000" flipH="1">
              <a:off x="7578748" y="2353341"/>
              <a:ext cx="792557" cy="11845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42B3474-AE81-43F0-AF78-C2C5BAF153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6584590" y="1381162"/>
              <a:ext cx="792557" cy="80380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30">
              <a:extLst>
                <a:ext uri="{FF2B5EF4-FFF2-40B4-BE49-F238E27FC236}">
                  <a16:creationId xmlns:a16="http://schemas.microsoft.com/office/drawing/2014/main" id="{D1C704C4-016B-47D5-AF21-A6425B900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201" y="4504407"/>
              <a:ext cx="117339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initialDecl</a:t>
              </a:r>
              <a:endParaRPr lang="en-US" sz="1800" kern="0" dirty="0">
                <a:latin typeface="Arial" charset="0"/>
              </a:endParaRPr>
            </a:p>
          </p:txBody>
        </p: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E95AE253-7E94-4391-A7C5-6DD54E8D3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793" y="5666939"/>
              <a:ext cx="96821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kern="0" dirty="0" err="1">
                  <a:latin typeface="Arial" charset="0"/>
                </a:rPr>
                <a:t>varDecl</a:t>
              </a:r>
              <a:endParaRPr lang="en-US" sz="1800" kern="0" dirty="0">
                <a:latin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182523-09A0-4970-BF9F-006C70A9AD8E}"/>
                </a:ext>
              </a:extLst>
            </p:cNvPr>
            <p:cNvCxnSpPr>
              <a:stCxn id="11" idx="2"/>
              <a:endCxn id="24" idx="0"/>
            </p:cNvCxnSpPr>
            <p:nvPr/>
          </p:nvCxnSpPr>
          <p:spPr>
            <a:xfrm>
              <a:off x="2602900" y="3711849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1CB18C-4E67-4DAC-B146-4EA5FDDF0A0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2602900" y="4874381"/>
              <a:ext cx="0" cy="79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B3DF0-C61F-458B-84BA-876C37F36CF4}"/>
                </a:ext>
              </a:extLst>
            </p:cNvPr>
            <p:cNvSpPr/>
            <p:nvPr/>
          </p:nvSpPr>
          <p:spPr>
            <a:xfrm>
              <a:off x="5867109" y="109236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2738A-DA98-4061-9B11-7D1CAE443B2E}"/>
                </a:ext>
              </a:extLst>
            </p:cNvPr>
            <p:cNvSpPr/>
            <p:nvPr/>
          </p:nvSpPr>
          <p:spPr>
            <a:xfrm>
              <a:off x="2345157" y="224963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B27F1F-0395-4C14-9D06-7BBBC7B63E98}"/>
                </a:ext>
              </a:extLst>
            </p:cNvPr>
            <p:cNvSpPr/>
            <p:nvPr/>
          </p:nvSpPr>
          <p:spPr>
            <a:xfrm>
              <a:off x="1770795" y="342877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191C60-D997-40BE-8264-88CB51CA68C3}"/>
                </a:ext>
              </a:extLst>
            </p:cNvPr>
            <p:cNvSpPr/>
            <p:nvPr/>
          </p:nvSpPr>
          <p:spPr>
            <a:xfrm>
              <a:off x="1826487" y="4579914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C7C61D-7FBB-4959-9599-5563FFEF0B76}"/>
                </a:ext>
              </a:extLst>
            </p:cNvPr>
            <p:cNvSpPr/>
            <p:nvPr/>
          </p:nvSpPr>
          <p:spPr>
            <a:xfrm>
              <a:off x="1925259" y="5752433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8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364-2B9B-4AA7-B195-5FAEC9EC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Decent Parsing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7CD51-7CF1-4DBA-8AB8-CB86DC10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on the left side of the parse tree correspond to the order of calls to parsing methods; i.e., these are the first five paring methods called when parsing the program.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parseProgram()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parseDeclarativePart()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parseInitialDecls()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parseInitialDecl()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parseVarDecl()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CD5ED-7A78-4CEA-9CF5-EF0035BD9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388-C9C7-44C2-A554-7A72486E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E0313BD-28D9-42AB-B321-D9B25AE6CB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8ACA0C-D3FD-4880-BD81-21D6557BCFA8}" type="slidenum">
              <a:rPr lang="en-US"/>
              <a:pPr/>
              <a:t>44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a Parser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Three major versions of the parser for the compiler project:</a:t>
            </a:r>
          </a:p>
          <a:p>
            <a:r>
              <a:rPr lang="en-US" dirty="0"/>
              <a:t>Version 1: Language recognition based on a context-free grammar (with minor checking of language constraints)</a:t>
            </a:r>
          </a:p>
          <a:p>
            <a:r>
              <a:rPr lang="en-US" dirty="0"/>
              <a:t>Version 2: Add error-recovery</a:t>
            </a:r>
          </a:p>
          <a:p>
            <a:r>
              <a:rPr lang="en-US" dirty="0"/>
              <a:t>Version 3: Add generation of abstract syntax 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6E2ABD-3650-496A-92B8-532A265AD86B}" type="slidenum">
              <a:rPr lang="en-US"/>
              <a:pPr/>
              <a:t>45</a:t>
            </a:fld>
            <a:endParaRPr lang="en-US"/>
          </a:p>
        </p:txBody>
      </p:sp>
      <p:sp>
        <p:nvSpPr>
          <p:cNvPr id="337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Parser for CPRL</a:t>
            </a:r>
            <a:br>
              <a:rPr lang="en-US" dirty="0"/>
            </a:br>
            <a:r>
              <a:rPr lang="en-US" dirty="0"/>
              <a:t>Version 1: Language Recognition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parsing refinements discussed earlier.</a:t>
            </a:r>
          </a:p>
          <a:p>
            <a:r>
              <a:rPr lang="en-US" dirty="0"/>
              <a:t>Verify that the grammar restrictions (in terms of first and follow sets) are satisfied by the grammar for CPRL.</a:t>
            </a:r>
          </a:p>
          <a:p>
            <a:r>
              <a:rPr lang="en-US" dirty="0"/>
              <a:t>Use the grammar to develop version 1 of the parser.</a:t>
            </a:r>
          </a:p>
          <a:p>
            <a:pPr lvl="1"/>
            <a:r>
              <a:rPr lang="en-US" dirty="0"/>
              <a:t>requires grammar analysis</a:t>
            </a:r>
          </a:p>
          <a:p>
            <a:pPr lvl="1"/>
            <a:r>
              <a:rPr lang="en-US" dirty="0"/>
              <a:t>computation of first and follow sets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perspective of the grammar, there is no real distinction between a variable and a named value.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variable = ( varId | paramId ) ( "[" expression "]"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variable .</a:t>
            </a:r>
            <a:endParaRPr lang="en-US" dirty="0"/>
          </a:p>
          <a:p>
            <a:r>
              <a:rPr lang="en-US" dirty="0"/>
              <a:t>Both are parsed similarly, but we make a distinction based on the context where the identifier appears.</a:t>
            </a:r>
          </a:p>
          <a:p>
            <a:r>
              <a:rPr lang="en-US" dirty="0"/>
              <a:t>For example, consider the assignment statement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x := y;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” represents a variable, and the identifier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” represents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4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versus Named Values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speaking, it’s a variable if it appears on the left side of an assignment statement, and it’s a named value if it is used as an expression.</a:t>
            </a:r>
          </a:p>
          <a:p>
            <a:r>
              <a:rPr lang="en-US" dirty="0"/>
              <a:t>The distinction between a variable and a named value will become important later when we consider the topics of error recovery and code generation − the error recovery and code generation are different for a variable than for a named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31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given, the grammar for CPRL is “not quite” LL(1)</a:t>
            </a:r>
          </a:p>
          <a:p>
            <a:r>
              <a:rPr lang="en-US" dirty="0"/>
              <a:t>Example: Parsing a statement.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statement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ifStmt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loopStmt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exitStmt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readStmt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writelnStmt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>
              <a:spcBef>
                <a:spcPts val="400"/>
              </a:spcBef>
            </a:pPr>
            <a:r>
              <a:rPr lang="en-US" dirty="0"/>
              <a:t>Use the </a:t>
            </a:r>
            <a:r>
              <a:rPr lang="en-US" dirty="0" err="1"/>
              <a:t>lookahead</a:t>
            </a:r>
            <a:r>
              <a:rPr lang="en-US" dirty="0"/>
              <a:t> symbol to select the parsing method.</a:t>
            </a:r>
          </a:p>
          <a:p>
            <a:pPr lvl="1"/>
            <a:r>
              <a:rPr lang="en-US" dirty="0"/>
              <a:t>“if”	→  parse an “if” statement</a:t>
            </a:r>
          </a:p>
          <a:p>
            <a:pPr lvl="1"/>
            <a:r>
              <a:rPr lang="en-US" dirty="0"/>
              <a:t>“while”	→  parse a loop statement</a:t>
            </a:r>
          </a:p>
          <a:p>
            <a:pPr lvl="1"/>
            <a:r>
              <a:rPr lang="en-US" dirty="0"/>
              <a:t>“loop” 	→  parse a loop statement</a:t>
            </a:r>
          </a:p>
          <a:p>
            <a:pPr lvl="1"/>
            <a:r>
              <a:rPr lang="en-US" dirty="0"/>
              <a:t>identifier 	→  parse either an assignment statement or</a:t>
            </a:r>
            <a:br>
              <a:rPr lang="en-US" dirty="0"/>
            </a:br>
            <a:r>
              <a:rPr lang="en-US" dirty="0"/>
              <a:t>		      procedure call statement  (which one?)</a:t>
            </a:r>
          </a:p>
          <a:p>
            <a:r>
              <a:rPr lang="en-US" dirty="0"/>
              <a:t>An identifier is in the first set of both an assignment statement and a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Grammar Limitations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problem exists when parsing a factor.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factor = "not" factor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"(" expression ")" .</a:t>
            </a:r>
          </a:p>
          <a:p>
            <a:r>
              <a:rPr lang="en-US" dirty="0"/>
              <a:t>An identifier is in the first set of </a:t>
            </a:r>
            <a:r>
              <a:rPr lang="en-US" dirty="0" err="1">
                <a:latin typeface="Consolas" panose="020B0609020204030204" pitchFamily="49" charset="0"/>
              </a:rPr>
              <a:t>constValue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namedValue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functionCall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18A10B3-1160-4182-AAD1-273787EA6877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technique used in this course: recursive descent with single symbol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pPr lvl="1">
              <a:buFontTx/>
              <a:buNone/>
            </a:pPr>
            <a:r>
              <a:rPr lang="en-US" dirty="0"/>
              <a:t>(Briefly discuss other options.)</a:t>
            </a:r>
          </a:p>
          <a:p>
            <a:r>
              <a:rPr lang="en-US" dirty="0"/>
              <a:t>Uses recursive methods to “descend” through the parse tree (top-down parsing) as it parses a program.</a:t>
            </a:r>
          </a:p>
          <a:p>
            <a:r>
              <a:rPr lang="en-US" dirty="0"/>
              <a:t>The parser is constructed systematically from the grammar using a set of programming refinements.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Solutions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additional token </a:t>
            </a:r>
            <a:r>
              <a:rPr lang="en-US" dirty="0" err="1"/>
              <a:t>lookahead</a:t>
            </a:r>
            <a:r>
              <a:rPr lang="en-US" dirty="0"/>
              <a:t> – LL(2)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the symbol following the identifier is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parse an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    assignment statement.</a:t>
            </a:r>
          </a:p>
          <a:p>
            <a:pPr marL="857250" lvl="1" indent="-457200">
              <a:buSzPct val="100000"/>
              <a:buNone/>
            </a:pPr>
            <a:r>
              <a:rPr lang="en-US" dirty="0"/>
              <a:t>–  If it is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or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parse a procedure call statement.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Redesign/factor the grammar; e.g., replace</a:t>
            </a:r>
            <a:br>
              <a:rPr lang="en-US" dirty="0"/>
            </a:br>
            <a:r>
              <a:rPr lang="en-US" dirty="0"/>
              <a:t>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x | i y .</a:t>
            </a:r>
            <a:r>
              <a:rPr lang="en-US" dirty="0"/>
              <a:t>”   with 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 = i ( x | y ) .</a:t>
            </a:r>
            <a:r>
              <a:rPr lang="en-US" dirty="0"/>
              <a:t>”</a:t>
            </a:r>
          </a:p>
          <a:p>
            <a:pPr marL="457200" indent="-457200">
              <a:buSzPct val="100000"/>
              <a:buFontTx/>
              <a:buAutoNum type="arabicPeriod"/>
            </a:pPr>
            <a:r>
              <a:rPr lang="en-US" dirty="0"/>
              <a:t>Use an identifier table to store information about how the identifier was declared, and then later use the declaration information to determine if the identifier is a constant, variable, procedure name, etc.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4F16403-B530-477B-88E2-332BD9BA935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378075" y="5634038"/>
            <a:ext cx="43878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will use the third approach.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15F8AD4-EFF1-4D97-A806-F056EC1DAA3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/>
              <a:t>(Version 1)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create a preliminary version class </a:t>
            </a:r>
            <a:r>
              <a:rPr lang="en-US" dirty="0" err="1">
                <a:latin typeface="Consolas" pitchFamily="49" charset="0"/>
              </a:rPr>
              <a:t>IdTable</a:t>
            </a:r>
            <a:r>
              <a:rPr lang="en-US" dirty="0"/>
              <a:t> to help track identifiers that have been declared and to assist with basic constraint analysis of scope rules.</a:t>
            </a:r>
          </a:p>
          <a:p>
            <a:r>
              <a:rPr lang="en-US" dirty="0"/>
              <a:t>Types of Identifiers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class IdType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constantId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variableId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procedureId, functionId</a:t>
            </a:r>
          </a:p>
          <a:p>
            <a:pPr lvl="1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4425" y="4800600"/>
            <a:ext cx="69151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be extended in subsequent assignments to perform a more complete analysis</a:t>
            </a:r>
          </a:p>
          <a:p>
            <a:pPr algn="l"/>
            <a:r>
              <a:rPr lang="en-US" dirty="0"/>
              <a:t>of CPRL scope rules.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 is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  // which y?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begin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x := 8;    // which x?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0675E6-18E2-4D72-94B0-4C625CEA6DE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Scopes within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constants can be declared at the program level or at the subprogram level, introducing the concept of scope.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will need to search for names both within the current scope and possibly in enclosing scopes.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to their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new scope is opened, a new map is pushed onto the stack.</a:t>
            </a:r>
          </a:p>
          <a:p>
            <a:pPr lvl="1"/>
            <a:r>
              <a:rPr lang="en-US" dirty="0"/>
              <a:t>Searching for a declaration involves searching within the current level (top map in the stack) and then within enclosing scopes (maps under the top).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760E73F-8E99-40BA-8BA1-07C33AED279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token and its type at the current scope level.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is already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Token, idType : IdType)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Methods in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+mn-lt"/>
                <a:cs typeface="Consolas" pitchFamily="49" charset="0"/>
              </a:rPr>
              <a:t>(continued)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IdType associated with the identifier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IdType?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Declarations to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an identifier is declared, the parser will attempt to add its token and </a:t>
            </a:r>
            <a:r>
              <a:rPr lang="en-US" dirty="0" err="1">
                <a:latin typeface="Consolas" panose="020B0609020204030204" pitchFamily="49" charset="0"/>
              </a:rPr>
              <a:t>IdType</a:t>
            </a:r>
            <a:r>
              <a:rPr lang="en-US" dirty="0"/>
              <a:t> to the table within the current scope.</a:t>
            </a:r>
          </a:p>
          <a:p>
            <a:pPr lvl="1"/>
            <a:r>
              <a:rPr lang="en-US" dirty="0"/>
              <a:t>throws an exception if an identifier with the same name (same token text) has been previously declared in the current scope.</a:t>
            </a:r>
          </a:p>
          <a:p>
            <a:r>
              <a:rPr lang="en-US" dirty="0"/>
              <a:t>Example from method </a:t>
            </a:r>
            <a:r>
              <a:rPr lang="en-US" dirty="0">
                <a:latin typeface="Consolas" panose="020B0609020204030204" pitchFamily="49" charset="0"/>
              </a:rPr>
              <a:t>parseConstDecl()</a:t>
            </a:r>
            <a:endParaRPr lang="en-US" dirty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idTable.add(constId, IdType.constantId)</a:t>
            </a:r>
          </a:p>
        </p:txBody>
      </p:sp>
      <p:sp>
        <p:nvSpPr>
          <p:cNvPr id="3" name="Diamond 2"/>
          <p:cNvSpPr/>
          <p:nvPr/>
        </p:nvSpPr>
        <p:spPr bwMode="auto">
          <a:xfrm>
            <a:off x="2133600" y="3886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cxnSpLocks/>
            <a:stCxn id="6" idx="1"/>
            <a:endCxn id="3" idx="2"/>
          </p:cNvCxnSpPr>
          <p:nvPr/>
        </p:nvCxnSpPr>
        <p:spPr bwMode="auto">
          <a:xfrm rot="10800000">
            <a:off x="2209800" y="4038600"/>
            <a:ext cx="531410" cy="81263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741210" y="4343400"/>
            <a:ext cx="36615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Throws a </a:t>
            </a:r>
            <a:r>
              <a:rPr lang="en-US" sz="2000" dirty="0">
                <a:latin typeface="Consolas" panose="020B0609020204030204" pitchFamily="49" charset="0"/>
              </a:rPr>
              <a:t>ParserException</a:t>
            </a:r>
            <a:r>
              <a:rPr lang="en-US" sz="2000" dirty="0"/>
              <a:t> if</a:t>
            </a:r>
          </a:p>
          <a:p>
            <a:pPr algn="l"/>
            <a:r>
              <a:rPr lang="en-US" sz="2000" dirty="0"/>
              <a:t>the identifier is already defined</a:t>
            </a:r>
          </a:p>
          <a:p>
            <a:pPr algn="l"/>
            <a:r>
              <a:rPr lang="en-US" sz="2000" dirty="0"/>
              <a:t>in the current scope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 Applied</a:t>
            </a:r>
            <a:br>
              <a:rPr lang="en-US" dirty="0"/>
            </a:br>
            <a:r>
              <a:rPr lang="en-US" dirty="0"/>
              <a:t>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an identifier is encountered in the statement part of the program or a subprogram, the parser will</a:t>
            </a:r>
          </a:p>
          <a:p>
            <a:r>
              <a:rPr lang="en-US" dirty="0"/>
              <a:t>check that the identifier has been declared</a:t>
            </a:r>
          </a:p>
          <a:p>
            <a:r>
              <a:rPr lang="en-US" dirty="0"/>
              <a:t>use the information about how the identifier was declared to facilitate correct parsing (e.g., you can’t assign a value to an identifier that was declared as a constant.)</a:t>
            </a:r>
          </a:p>
        </p:txBody>
      </p:sp>
    </p:spTree>
    <p:extLst>
      <p:ext uri="{BB962C8B-B14F-4D97-AF65-F5344CB8AC3E}">
        <p14:creationId xmlns:p14="http://schemas.microsoft.com/office/powerpoint/2010/main" val="892096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in method </a:t>
            </a:r>
            <a:r>
              <a:rPr lang="en-US" sz="1800" dirty="0" err="1">
                <a:latin typeface="Consolas" panose="020B0609020204030204" pitchFamily="49" charset="0"/>
              </a:rPr>
              <a:t>parseFactor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Symbol.identifier -&gt;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Handle identifiers based on whether they are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declared as variables, constants, or functions.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!= null)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when (idType)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{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IdType.constantId -&gt; </a:t>
            </a:r>
            <a:r>
              <a:rPr lang="en-US" sz="1800" dirty="0" err="1">
                <a:latin typeface="Consolas" panose="020B0609020204030204" pitchFamily="49" charset="0"/>
              </a:rPr>
              <a:t>parseConstValue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IdType.variableId -&gt; parseNamedValue()</a:t>
            </a:r>
          </a:p>
          <a:p>
            <a:pPr marL="18288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</a:rPr>
              <a:t>IdType.functionId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parseFunctionCall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ACC46-8265-4508-ABC0-C548CD972D40}"/>
              </a:ext>
            </a:extLst>
          </p:cNvPr>
          <p:cNvSpPr txBox="1"/>
          <p:nvPr/>
        </p:nvSpPr>
        <p:spPr>
          <a:xfrm>
            <a:off x="3203677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833509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8EAF293-B99F-44EE-BE90-4690CF15C96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to Check</a:t>
            </a:r>
            <a:br>
              <a:rPr lang="en-US" dirty="0"/>
            </a:br>
            <a:r>
              <a:rPr lang="en-US" dirty="0"/>
              <a:t>Applied Occurrences of Identifiers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else              -&gt;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+ " is not valid as an expression.")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error("Identifier \"${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r>
              <a:rPr lang="en-US" sz="1800" dirty="0">
                <a:latin typeface="Consolas" panose="020B0609020204030204" pitchFamily="49" charset="0"/>
              </a:rPr>
              <a:t>}\" has not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+ "been declared.")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32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7679F83-E64D-463F-8393-AF3964C9EBBC}" type="slidenum">
              <a:rPr lang="en-US"/>
              <a:pPr/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Grammar Transformations</a:t>
            </a:r>
          </a:p>
        </p:txBody>
      </p:sp>
      <p:sp>
        <p:nvSpPr>
          <p:cNvPr id="819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an unambiguous grammar.</a:t>
            </a:r>
          </a:p>
          <a:p>
            <a:r>
              <a:rPr lang="en-US" dirty="0"/>
              <a:t>Separate lexical grammar rules from structural rules.</a:t>
            </a:r>
          </a:p>
          <a:p>
            <a:pPr lvl="1"/>
            <a:r>
              <a:rPr lang="en-US" dirty="0"/>
              <a:t>Let the scanner handle simple rules (operators, identifiers, etc.).</a:t>
            </a:r>
          </a:p>
          <a:p>
            <a:pPr lvl="1"/>
            <a:r>
              <a:rPr lang="en-US" dirty="0"/>
              <a:t>Symbols from the scanner become terminal symbols in the grammar for the parser.</a:t>
            </a:r>
          </a:p>
          <a:p>
            <a:r>
              <a:rPr lang="en-US" dirty="0"/>
              <a:t>Use a single rule for each nonterminal; i.e., each nonterminal appears on the left side of only one rule.</a:t>
            </a:r>
          </a:p>
          <a:p>
            <a:r>
              <a:rPr lang="en-US" dirty="0"/>
              <a:t>Eliminate left recursion.</a:t>
            </a:r>
          </a:p>
          <a:p>
            <a:r>
              <a:rPr lang="en-US" dirty="0"/>
              <a:t>Left factor wherever possible.</a:t>
            </a:r>
          </a:p>
          <a:p>
            <a:r>
              <a:rPr lang="en-US" dirty="0"/>
              <a:t>Certain grammar restrictions will be discussed in subsequent slides.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procedureDecl = "procedure" procId ( formalParameters )?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     "is" initialDecls statementPart procId ";" .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match(Symbol.procedureRW)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idTable.add(procId, IdType.procedureId)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idTable.openScope()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(scanner.getSymbol() == Symbol.leftParen)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match(Symbol.isRW)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parseInitialDecls()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parseStatementPart()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idTable.closeScope()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609492"/>
            <a:ext cx="4023360" cy="1645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Note that the procedure name is</a:t>
            </a:r>
          </a:p>
          <a:p>
            <a:pPr algn="l"/>
            <a:r>
              <a:rPr lang="en-US" sz="2000" dirty="0"/>
              <a:t>defined in the outer (program)</a:t>
            </a:r>
          </a:p>
          <a:p>
            <a:pPr algn="l"/>
            <a:r>
              <a:rPr lang="en-US" sz="2000" dirty="0"/>
              <a:t>scope, but its parameters and</a:t>
            </a:r>
          </a:p>
          <a:p>
            <a:pPr algn="l"/>
            <a:r>
              <a:rPr lang="en-US" sz="2000" dirty="0"/>
              <a:t>initial declarations are defined</a:t>
            </a:r>
          </a:p>
          <a:p>
            <a:pPr algn="l"/>
            <a:r>
              <a:rPr lang="en-US" sz="2000" dirty="0"/>
              <a:t>within the scope of the procedure.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5638800" y="3098863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4129235" y="43434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>
            <a:stCxn id="22" idx="0"/>
            <a:endCxn id="7" idx="3"/>
          </p:cNvCxnSpPr>
          <p:nvPr/>
        </p:nvCxnSpPr>
        <p:spPr bwMode="auto">
          <a:xfrm rot="16200000" flipV="1">
            <a:off x="6178886" y="2787378"/>
            <a:ext cx="1434429" cy="22098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Elbow Connector 11"/>
          <p:cNvCxnSpPr>
            <a:stCxn id="22" idx="0"/>
            <a:endCxn id="8" idx="3"/>
          </p:cNvCxnSpPr>
          <p:nvPr/>
        </p:nvCxnSpPr>
        <p:spPr bwMode="auto">
          <a:xfrm rot="16200000" flipV="1">
            <a:off x="6046372" y="2654863"/>
            <a:ext cx="189892" cy="371936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5" name="Elbow Connector 14"/>
          <p:cNvCxnSpPr>
            <a:stCxn id="22" idx="0"/>
            <a:endCxn id="16" idx="3"/>
          </p:cNvCxnSpPr>
          <p:nvPr/>
        </p:nvCxnSpPr>
        <p:spPr bwMode="auto">
          <a:xfrm rot="16200000" flipV="1">
            <a:off x="5070889" y="1679381"/>
            <a:ext cx="1135822" cy="472440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6" name="Diamond 15"/>
          <p:cNvSpPr/>
          <p:nvPr/>
        </p:nvSpPr>
        <p:spPr bwMode="auto">
          <a:xfrm>
            <a:off x="3124200" y="339747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amond 21"/>
          <p:cNvSpPr/>
          <p:nvPr/>
        </p:nvSpPr>
        <p:spPr bwMode="auto">
          <a:xfrm>
            <a:off x="7924800" y="460949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Procedure Declaration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91440" tIns="91440"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procId2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match(Symbol.identifier)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procId.text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!= procId2.text)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throw error(procId2.position, "Procedure name mismatch.")</a:t>
            </a:r>
          </a:p>
          <a:p>
            <a:pPr marL="182880" indent="0">
              <a:spcBef>
                <a:spcPts val="3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match(Symbol.semicolon)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74C77-E8E9-45F1-9943-812E98BC4CDA}"/>
              </a:ext>
            </a:extLst>
          </p:cNvPr>
          <p:cNvSpPr txBox="1"/>
          <p:nvPr/>
        </p:nvSpPr>
        <p:spPr>
          <a:xfrm>
            <a:off x="1252822" y="3886200"/>
            <a:ext cx="6638356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the check that the procedure names (</a:t>
            </a:r>
            <a:r>
              <a:rPr lang="en-US" sz="2200" dirty="0">
                <a:latin typeface="Consolas" panose="020B0609020204030204" pitchFamily="49" charset="0"/>
              </a:rPr>
              <a:t>procId</a:t>
            </a:r>
            <a:r>
              <a:rPr lang="en-US" sz="2200" dirty="0"/>
              <a:t> </a:t>
            </a:r>
          </a:p>
          <a:p>
            <a:pPr algn="l"/>
            <a:r>
              <a:rPr lang="en-US" sz="2200" dirty="0"/>
              <a:t>and </a:t>
            </a:r>
            <a:r>
              <a:rPr lang="en-US" sz="2200" dirty="0">
                <a:latin typeface="Consolas" panose="020B0609020204030204" pitchFamily="49" charset="0"/>
              </a:rPr>
              <a:t>procId2</a:t>
            </a:r>
            <a:r>
              <a:rPr lang="en-US" sz="2200" dirty="0"/>
              <a:t>) match.  Technically, ensuring that</a:t>
            </a:r>
          </a:p>
          <a:p>
            <a:pPr algn="l"/>
            <a:r>
              <a:rPr lang="en-US" sz="2200" dirty="0"/>
              <a:t>the procedure names match goes beyond simple</a:t>
            </a:r>
          </a:p>
          <a:p>
            <a:pPr algn="l"/>
            <a:r>
              <a:rPr lang="en-US" sz="2200" dirty="0"/>
              <a:t>syntax analysis and represents more of a constraint</a:t>
            </a:r>
          </a:p>
          <a:p>
            <a:pPr algn="l"/>
            <a:r>
              <a:rPr lang="en-US" sz="2200" dirty="0"/>
              <a:t>check.  As far as the context-free grammar is</a:t>
            </a:r>
          </a:p>
          <a:p>
            <a:pPr algn="l"/>
            <a:r>
              <a:rPr lang="en-US" sz="2200" dirty="0"/>
              <a:t>concerned, they are both just identifiers.</a:t>
            </a:r>
          </a:p>
        </p:txBody>
      </p:sp>
    </p:spTree>
    <p:extLst>
      <p:ext uri="{BB962C8B-B14F-4D97-AF65-F5344CB8AC3E}">
        <p14:creationId xmlns:p14="http://schemas.microsoft.com/office/powerpoint/2010/main" val="2847771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when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scanner.symbol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Symbol.identifier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idType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if (idType != null)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if (idType == IdType.variableId)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parseAssignmentStmt()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 if (idType == IdType.procedureId)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throw error(...)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Parsing a Statement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Symbol.ifRW      -&gt; parseIfStmt()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Symbol.loopRW, Symbol.whileRW -&gt; parseLoopStmt()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Symbol.exitRW    -&gt;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stmt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parseExitStmt()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Kotlin object (not class) used for consistency in error reporting.</a:t>
            </a:r>
          </a:p>
          <a:p>
            <a:r>
              <a:rPr lang="en-US" dirty="0"/>
              <a:t>Implements the singleton pattern (only one instance)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Methods in Object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18288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  Stops compilation if the maximum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number of errors have been reported.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9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In order to ease the transition to error recovery in the next version of the parser, most parsing methods will wrap the basic parsing logic in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Any parsing method that calls </a:t>
            </a:r>
            <a:r>
              <a:rPr lang="en-US" dirty="0">
                <a:latin typeface="Consolas" panose="020B0609020204030204" pitchFamily="49" charset="0"/>
              </a:rPr>
              <a:t>match()</a:t>
            </a:r>
            <a:r>
              <a:rPr lang="en-US" dirty="0"/>
              <a:t> or the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method of </a:t>
            </a:r>
            <a:r>
              <a:rPr lang="en-US" dirty="0">
                <a:latin typeface="Consolas" panose="020B0609020204030204" pitchFamily="49" charset="0"/>
              </a:rPr>
              <a:t>IdTable</a:t>
            </a:r>
            <a:r>
              <a:rPr lang="en-US" dirty="0"/>
              <a:t> will need to have a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  <a:p>
            <a:r>
              <a:rPr lang="en-US" dirty="0"/>
              <a:t>Error reporting will be implemented within the </a:t>
            </a:r>
            <a:r>
              <a:rPr lang="en-US" dirty="0">
                <a:latin typeface="Consolas" panose="020B0609020204030204" pitchFamily="49" charset="0"/>
              </a:rPr>
              <a:t>catch</a:t>
            </a:r>
            <a:r>
              <a:rPr lang="en-US" dirty="0"/>
              <a:t> clause of the </a:t>
            </a:r>
            <a:r>
              <a:rPr lang="en-US" dirty="0">
                <a:latin typeface="Consolas" panose="020B0609020204030204" pitchFamily="49" charset="0"/>
              </a:rPr>
              <a:t>try/catch</a:t>
            </a:r>
            <a:r>
              <a:rPr lang="en-US" dirty="0"/>
              <a:t>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parseAssignmentStmt()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try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parseVariable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match(Symbol.assign)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match(Symbol.semicolon)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catch (e : </a:t>
            </a:r>
            <a:r>
              <a:rPr lang="en-US" sz="1800" dirty="0" err="1">
                <a:latin typeface="Consolas" panose="020B0609020204030204" pitchFamily="49" charset="0"/>
              </a:rPr>
              <a:t>ParserException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exit()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4983480" y="2514600"/>
            <a:ext cx="274320" cy="1280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5785" y="2646849"/>
            <a:ext cx="2124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wrap the parsing</a:t>
            </a:r>
          </a:p>
          <a:p>
            <a:pPr algn="l"/>
            <a:r>
              <a:rPr lang="en-US" sz="2000" dirty="0"/>
              <a:t>statements in a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try/catch</a:t>
            </a:r>
            <a:r>
              <a:rPr lang="en-US" sz="2000" dirty="0"/>
              <a:t> block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9333" y="5591314"/>
            <a:ext cx="54393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This approach provides the framework that we</a:t>
            </a:r>
          </a:p>
          <a:p>
            <a:pPr algn="l"/>
            <a:r>
              <a:rPr lang="en-US" sz="2000" dirty="0"/>
              <a:t>will use for error recovery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24103171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79C-D746-4A2A-AEB3-951EC386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methods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94A6-65FD-45B2-B2A3-4CF3F64A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implement methods </a:t>
            </a:r>
            <a:r>
              <a:rPr lang="en-US" dirty="0" err="1">
                <a:latin typeface="Consolas" panose="020B0609020204030204" pitchFamily="49" charset="0"/>
              </a:rPr>
              <a:t>parseVariable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parseNamedValue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we use a helper method to provide common logic for both methods.</a:t>
            </a:r>
          </a:p>
          <a:p>
            <a:r>
              <a:rPr lang="en-US" dirty="0"/>
              <a:t>The helper method does not handle any parser exceptions but instead throws them back to the calling method where they can be handled appropriately.</a:t>
            </a:r>
          </a:p>
          <a:p>
            <a:r>
              <a:rPr lang="en-US" dirty="0"/>
              <a:t>An outline of the helper method,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is shown on the next couple of slides.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call the helper method to parse the grammar rule for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238E-0AE2-4578-B445-75ED58D0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54548-66F9-4D15-9852-0D4C8EA38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8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parses the following grammar rule: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// variable = ( varId | paramId ) ( "[" expression "]" )* .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parseVariableExpr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scanner.token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match(Symbol.identifier)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idType = </a:t>
            </a:r>
            <a:r>
              <a:rPr lang="en-US" sz="1800" dirty="0" err="1">
                <a:latin typeface="Consolas" panose="020B0609020204030204" pitchFamily="49" charset="0"/>
              </a:rPr>
              <a:t>idTable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(idType == null)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has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been declared."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82671-3E21-4D69-A710-5754A32FC76B}"/>
              </a:ext>
            </a:extLst>
          </p:cNvPr>
          <p:cNvSpPr txBox="1"/>
          <p:nvPr/>
        </p:nvSpPr>
        <p:spPr>
          <a:xfrm>
            <a:off x="3083452" y="594600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45913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C81F343-11D8-4A96-AD6F-874DA0A3951E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Descent Parsing</a:t>
            </a:r>
            <a:br>
              <a:rPr lang="en-US"/>
            </a:br>
            <a:r>
              <a:rPr lang="en-US"/>
              <a:t>Refinement 1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rule in the grammar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N = …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  <a:endParaRPr lang="en-US" sz="1800" dirty="0">
              <a:latin typeface="Consolas" pitchFamily="49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with the name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parseN</a:t>
            </a:r>
            <a:r>
              <a:rPr lang="en-US" sz="1800" dirty="0">
                <a:latin typeface="Consolas" pitchFamily="49" charset="0"/>
              </a:rPr>
              <a:t>()</a:t>
            </a:r>
            <a:endParaRPr lang="en-US" dirty="0"/>
          </a:p>
          <a:p>
            <a:r>
              <a:rPr lang="en-US" dirty="0"/>
              <a:t>Example: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define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r>
              <a:rPr lang="en-US" dirty="0"/>
              <a:t>Grammar transformations can be used to simplify the grammar before applying this refinement; e.g., substitution of </a:t>
            </a:r>
            <a:r>
              <a:rPr lang="en-US" dirty="0" err="1"/>
              <a:t>nonterminals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BEC-8E84-4E09-A050-C97B7097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parseVariableExpr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A296-7D11-4788-9B22-AC9B7314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 if (idType != IdType.variableId)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 = "Identifier \"$</a:t>
            </a:r>
            <a:r>
              <a:rPr lang="en-US" sz="1800" dirty="0" err="1">
                <a:latin typeface="Consolas" panose="020B0609020204030204" pitchFamily="49" charset="0"/>
              </a:rPr>
              <a:t>idToken</a:t>
            </a:r>
            <a:r>
              <a:rPr lang="en-US" sz="1800" dirty="0">
                <a:latin typeface="Consolas" panose="020B0609020204030204" pitchFamily="49" charset="0"/>
              </a:rPr>
              <a:t>\" is 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+ "not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</a:t>
            </a:r>
            <a:r>
              <a:rPr lang="en-US" sz="1800" dirty="0" err="1">
                <a:latin typeface="Consolas" panose="020B0609020204030204" pitchFamily="49" charset="0"/>
              </a:rPr>
              <a:t>idToken.position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scanner.symbol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Symbol.leftBracket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matchCurrentSymbol()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parseExpression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match(</a:t>
            </a:r>
            <a:r>
              <a:rPr lang="en-US" sz="1800" dirty="0" err="1">
                <a:latin typeface="Consolas" panose="020B0609020204030204" pitchFamily="49" charset="0"/>
              </a:rPr>
              <a:t>Symbol.rightBracket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EF3FE-E21A-4BC8-AB11-77F788140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69E2-78C3-49BB-BACE-112C4C8FC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94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72F8-0982-4B48-801A-6C360CED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4BBB-25A4-4270-BAC5-34E5FB0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parseVariable()</a:t>
            </a:r>
            <a:r>
              <a:rPr lang="en-US" dirty="0"/>
              <a:t> simply calls the helper method to parse its grammar rule.</a:t>
            </a:r>
          </a:p>
          <a:p>
            <a:pPr marL="457200" lvl="1" indent="0">
              <a:buNone/>
            </a:pPr>
            <a:r>
              <a:rPr lang="es-ES" sz="1800" dirty="0" err="1">
                <a:latin typeface="Consolas" panose="020B0609020204030204" pitchFamily="49" charset="0"/>
              </a:rPr>
              <a:t>fun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parseVariable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try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parseVariableExpr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catch (e : </a:t>
            </a:r>
            <a:r>
              <a:rPr lang="es-ES" sz="1800" dirty="0" err="1">
                <a:latin typeface="Consolas" panose="020B0609020204030204" pitchFamily="49" charset="0"/>
              </a:rPr>
              <a:t>ParserException</a:t>
            </a:r>
            <a:r>
              <a:rPr lang="es-ES" sz="18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ErrorHandler.reportError</a:t>
            </a:r>
            <a:r>
              <a:rPr lang="es-ES" sz="1800" dirty="0">
                <a:latin typeface="Consolas" panose="020B0609020204030204" pitchFamily="49" charset="0"/>
              </a:rPr>
              <a:t>(e)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latin typeface="Consolas" panose="020B0609020204030204" pitchFamily="49" charset="0"/>
              </a:rPr>
              <a:t>exit</a:t>
            </a:r>
            <a:r>
              <a:rPr lang="es-E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    }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s-E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parseNamedValue()</a:t>
            </a:r>
            <a:r>
              <a:rPr lang="en-US" dirty="0"/>
              <a:t> is implemented similarly.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7ADE5-5A2B-4600-AFAE-D36514274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881-4FEB-4BF8-9EAB-F3CF14EC5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Descent Parsing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methods of the parser function as follows:</a:t>
            </a:r>
          </a:p>
          <a:p>
            <a:r>
              <a:rPr lang="en-US" dirty="0"/>
              <a:t>The scanner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getSymbol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provides one symbol “</a:t>
            </a:r>
            <a:r>
              <a:rPr lang="en-US" dirty="0" err="1"/>
              <a:t>lookahead</a:t>
            </a:r>
            <a:r>
              <a:rPr lang="en-US" dirty="0"/>
              <a:t>” for the parsing methods.</a:t>
            </a:r>
          </a:p>
          <a:p>
            <a:r>
              <a:rPr lang="en-US" dirty="0"/>
              <a:t>On entry into the 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parseN()</a:t>
            </a:r>
            <a:r>
              <a:rPr lang="en-US" dirty="0"/>
              <a:t>, the symbol returned from the scanner should contain a symbol that could start on the right side of the rule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 = </a:t>
            </a:r>
            <a:r>
              <a:rPr lang="en-US" dirty="0">
                <a:latin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r>
              <a:rPr lang="en-US" dirty="0"/>
              <a:t>On exit from the method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the symbol returned from the scanner should contain the first symbol that could follow a syntactic phrase corresponding to </a:t>
            </a:r>
            <a:r>
              <a:rPr lang="en-US" dirty="0">
                <a:cs typeface="Consolas" pitchFamily="49" charset="0"/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If the production rules contain recursive references, the parsing methods will also contain recursive calls.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EE2AF44-A86A-466A-97F8-1FFAF91DE9BE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the “Right” Side of a Rule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now turn our attention to refinement of the method </a:t>
            </a:r>
            <a:r>
              <a:rPr lang="en-US" dirty="0">
                <a:latin typeface="Consolas" pitchFamily="49" charset="0"/>
              </a:rPr>
              <a:t>  parseN()</a:t>
            </a:r>
            <a:r>
              <a:rPr lang="en-US" dirty="0"/>
              <a:t> associated with a production rule “</a:t>
            </a:r>
            <a:r>
              <a:rPr lang="en-US" dirty="0">
                <a:latin typeface="Consolas" pitchFamily="49" charset="0"/>
              </a:rPr>
              <a:t>N = … .</a:t>
            </a:r>
            <a:r>
              <a:rPr lang="en-US" dirty="0"/>
              <a:t>”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by examining the form of the grammatical expression</a:t>
            </a:r>
            <a:br>
              <a:rPr lang="en-US" dirty="0"/>
            </a:br>
            <a:r>
              <a:rPr lang="en-US" dirty="0"/>
              <a:t>on the right side of the rule.</a:t>
            </a:r>
          </a:p>
          <a:p>
            <a:r>
              <a:rPr lang="en-US" dirty="0"/>
              <a:t>As an example, for the rule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have defined a parsing method named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</a:t>
            </a:r>
            <a:r>
              <a:rPr lang="en-US" sz="1800" dirty="0" err="1">
                <a:latin typeface="Consolas" pitchFamily="49" charset="0"/>
              </a:rPr>
              <a:t>parseAssignmentStmt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dirty="0"/>
              <a:t>	We focus on systematic implementation of this method by examining the right side of the rule.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6358</TotalTime>
  <Words>6129</Words>
  <Application>Microsoft Office PowerPoint</Application>
  <PresentationFormat>On-screen Show (4:3)</PresentationFormat>
  <Paragraphs>902</Paragraphs>
  <Slides>71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SoftMoore2</vt:lpstr>
      <vt:lpstr>Syntax Analysis (a.k.a. Parsing)</vt:lpstr>
      <vt:lpstr>Parser</vt:lpstr>
      <vt:lpstr>Parser (continued)</vt:lpstr>
      <vt:lpstr>Functions of the Parser</vt:lpstr>
      <vt:lpstr>Recursive Descent Parsing</vt:lpstr>
      <vt:lpstr>Initial Grammar Transformations</vt:lpstr>
      <vt:lpstr>Recursive Descent Parsing Refinement 1</vt:lpstr>
      <vt:lpstr>Recursive Descent Parsing Methods</vt:lpstr>
      <vt:lpstr>Parsing the “Right” Side of a Rule</vt:lpstr>
      <vt:lpstr>Recursive Descent Parsing Refinement 2</vt:lpstr>
      <vt:lpstr>Example: Recursive Descent Parsing Refinement 2</vt:lpstr>
      <vt:lpstr>Recursive Descent Parsing Refinement 3</vt:lpstr>
      <vt:lpstr>Recursive Descent Parsing Refinement 4</vt:lpstr>
      <vt:lpstr>Example: Application of the  Recursive Descent Parsing Refinements</vt:lpstr>
      <vt:lpstr>First Sets</vt:lpstr>
      <vt:lpstr>First Set Examples from CPRL</vt:lpstr>
      <vt:lpstr>Rules for Computing First Sets</vt:lpstr>
      <vt:lpstr>Computing First Sets: Special Cases</vt:lpstr>
      <vt:lpstr>Strategy for Computing First Sets</vt:lpstr>
      <vt:lpstr>Follow Sets</vt:lpstr>
      <vt:lpstr>Follow Set Examples from CPRL</vt:lpstr>
      <vt:lpstr>Follow Set Examples from CPRL (continued)</vt:lpstr>
      <vt:lpstr>Rules for Computing Follow Sets</vt:lpstr>
      <vt:lpstr>Strategy for Computing Follow Sets</vt:lpstr>
      <vt:lpstr>Recursive Descent Parsing Refinement 5</vt:lpstr>
      <vt:lpstr>Example: Recursive Descent Parsing Refinement 5</vt:lpstr>
      <vt:lpstr>Helper Methods in Class Symbol</vt:lpstr>
      <vt:lpstr>Method isStmtStarter()</vt:lpstr>
      <vt:lpstr>Method isInitialDeclStarter()</vt:lpstr>
      <vt:lpstr>Using Helper Methods in Class Symbol</vt:lpstr>
      <vt:lpstr>Recursive Descent Parsing Refinement 6</vt:lpstr>
      <vt:lpstr>Recursive Descent Parsing Refinement 6 (continued)</vt:lpstr>
      <vt:lpstr>Recursive Descent Parsing Refinement 7</vt:lpstr>
      <vt:lpstr>Helper Method matchCurrentSymbol()</vt:lpstr>
      <vt:lpstr>Example: Recursive Descent Parsing Refinement 7</vt:lpstr>
      <vt:lpstr>Example: Recursive Descent Parsing Refinement 7 (continued)</vt:lpstr>
      <vt:lpstr>Recursive Descent Parsing Refinement 8</vt:lpstr>
      <vt:lpstr>Example: Recursive Descent Parsing Refinement 8</vt:lpstr>
      <vt:lpstr>LL(1) Grammars</vt:lpstr>
      <vt:lpstr>LL(1) Grammars (continued)</vt:lpstr>
      <vt:lpstr>Recursive Decent Parsing</vt:lpstr>
      <vt:lpstr>Recursive Decent Parsing (continued)</vt:lpstr>
      <vt:lpstr>Recursive Decent Parsing (continued)</vt:lpstr>
      <vt:lpstr>Developing a Parser</vt:lpstr>
      <vt:lpstr>Developing a Parser for CPRL Version 1: Language Recognition</vt:lpstr>
      <vt:lpstr>Variables versus Named Values</vt:lpstr>
      <vt:lpstr>Variables versus Named Values (continued)</vt:lpstr>
      <vt:lpstr>Handling Grammar Limitations</vt:lpstr>
      <vt:lpstr>Handling Grammar Limitations (continued)</vt:lpstr>
      <vt:lpstr>Possible Solutions</vt:lpstr>
      <vt:lpstr>Class IdTable (Version 1)</vt:lpstr>
      <vt:lpstr>Procedure Example – Scope</vt:lpstr>
      <vt:lpstr>Handling Scopes within Class IdTable</vt:lpstr>
      <vt:lpstr>Selected Methods in IdTable</vt:lpstr>
      <vt:lpstr>Selected Methods in IdTable (continued)</vt:lpstr>
      <vt:lpstr>Adding Declarations to IdTable</vt:lpstr>
      <vt:lpstr>Using IdTable to Check Applied Occurrences of Identifiers</vt:lpstr>
      <vt:lpstr>Example Using IdTable to Check Applied Occurrences of Identifiers</vt:lpstr>
      <vt:lpstr>Example Using IdTable to Check Applied Occurrences of Identifiers (continued)</vt:lpstr>
      <vt:lpstr>Example: Parsing a Procedure Declaration</vt:lpstr>
      <vt:lpstr>Example: Parsing a Procedure Declaration (continued)</vt:lpstr>
      <vt:lpstr>Example: Parsing a Statement</vt:lpstr>
      <vt:lpstr>Example: Parsing a Statement (continued)</vt:lpstr>
      <vt:lpstr>Object ErrorHandler</vt:lpstr>
      <vt:lpstr>Two Key Methods in Object ErrorHandler</vt:lpstr>
      <vt:lpstr>Using ErrorHandler for Parser Version 1</vt:lpstr>
      <vt:lpstr>Using ErrorHandler for Parser Version 1 (continued)</vt:lpstr>
      <vt:lpstr>Implementing methods parseVariable() and parseNamedValue()</vt:lpstr>
      <vt:lpstr>Method parseVariableExpr()</vt:lpstr>
      <vt:lpstr>Method parseVariableExpr() (continued)</vt:lpstr>
      <vt:lpstr>Method parseVariable()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John I. Moore, Jr.</dc:creator>
  <cp:lastModifiedBy>John Moore</cp:lastModifiedBy>
  <cp:revision>298</cp:revision>
  <cp:lastPrinted>2020-02-14T16:03:22Z</cp:lastPrinted>
  <dcterms:created xsi:type="dcterms:W3CDTF">2005-01-12T21:47:45Z</dcterms:created>
  <dcterms:modified xsi:type="dcterms:W3CDTF">2020-08-15T20:19:08Z</dcterms:modified>
</cp:coreProperties>
</file>