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01" r:id="rId22"/>
    <p:sldId id="302"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17" r:id="rId36"/>
    <p:sldId id="320" r:id="rId37"/>
    <p:sldId id="314" r:id="rId38"/>
    <p:sldId id="315" r:id="rId39"/>
    <p:sldId id="316" r:id="rId40"/>
    <p:sldId id="324" r:id="rId41"/>
    <p:sldId id="325" r:id="rId42"/>
    <p:sldId id="322" r:id="rId43"/>
    <p:sldId id="330" r:id="rId44"/>
    <p:sldId id="336" r:id="rId45"/>
    <p:sldId id="337" r:id="rId46"/>
    <p:sldId id="344"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74" d="100"/>
          <a:sy n="74" d="100"/>
        </p:scale>
        <p:origin x="116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700" dirty="0">
                <a:latin typeface="Consolas" pitchFamily="49" charset="0"/>
                <a:cs typeface="Consolas" pitchFamily="49" charset="0"/>
              </a:rPr>
              <a:t>abstract class </a:t>
            </a:r>
            <a:r>
              <a:rPr lang="en-US" sz="1700" dirty="0" err="1">
                <a:latin typeface="Consolas" pitchFamily="49" charset="0"/>
                <a:cs typeface="Consolas" pitchFamily="49" charset="0"/>
              </a:rPr>
              <a:t>BinaryExpr</a:t>
            </a:r>
            <a:r>
              <a:rPr lang="en-US" sz="1700" dirty="0">
                <a:latin typeface="Consolas" pitchFamily="49" charset="0"/>
                <a:cs typeface="Consolas" pitchFamily="49" charset="0"/>
              </a:rPr>
              <a:t>(val </a:t>
            </a:r>
            <a:r>
              <a:rPr lang="en-US" sz="1700" dirty="0" err="1">
                <a:latin typeface="Consolas" pitchFamily="49" charset="0"/>
                <a:cs typeface="Consolas" pitchFamily="49" charset="0"/>
              </a:rPr>
              <a:t>leftOperand</a:t>
            </a:r>
            <a:r>
              <a:rPr lang="en-US" sz="1700" dirty="0">
                <a:latin typeface="Consolas" pitchFamily="49" charset="0"/>
                <a:cs typeface="Consolas" pitchFamily="49" charset="0"/>
              </a:rPr>
              <a:t>  : Expression,</a:t>
            </a:r>
          </a:p>
          <a:p>
            <a:pPr marL="0" indent="0">
              <a:spcBef>
                <a:spcPts val="200"/>
              </a:spcBef>
              <a:buNone/>
            </a:pPr>
            <a:r>
              <a:rPr lang="en-US" sz="1700" dirty="0">
                <a:latin typeface="Consolas" pitchFamily="49" charset="0"/>
                <a:cs typeface="Consolas" pitchFamily="49" charset="0"/>
              </a:rPr>
              <a:t>                          val operator     : Token,</a:t>
            </a:r>
          </a:p>
          <a:p>
            <a:pPr marL="0" indent="0">
              <a:spcBef>
                <a:spcPts val="200"/>
              </a:spcBef>
              <a:buNone/>
            </a:pPr>
            <a:r>
              <a:rPr lang="en-US" sz="1700" dirty="0">
                <a:latin typeface="Consolas" pitchFamily="49" charset="0"/>
                <a:cs typeface="Consolas" pitchFamily="49" charset="0"/>
              </a:rPr>
              <a:t>                          val </a:t>
            </a:r>
            <a:r>
              <a:rPr lang="en-US" sz="1700" dirty="0" err="1">
                <a:latin typeface="Consolas" pitchFamily="49" charset="0"/>
                <a:cs typeface="Consolas" pitchFamily="49" charset="0"/>
              </a:rPr>
              <a:t>rightOperand</a:t>
            </a:r>
            <a:r>
              <a:rPr lang="en-US" sz="1700" dirty="0">
                <a:latin typeface="Consolas" pitchFamily="49" charset="0"/>
                <a:cs typeface="Consolas" pitchFamily="49" charset="0"/>
              </a:rPr>
              <a:t> : Expression)</a:t>
            </a:r>
          </a:p>
          <a:p>
            <a:pPr marL="0" indent="0">
              <a:spcBef>
                <a:spcPts val="200"/>
              </a:spcBef>
              <a:buNone/>
            </a:pPr>
            <a:r>
              <a:rPr lang="en-US" sz="1700" dirty="0">
                <a:latin typeface="Consolas" pitchFamily="49" charset="0"/>
                <a:cs typeface="Consolas" pitchFamily="49" charset="0"/>
              </a:rPr>
              <a:t>    : Expression(</a:t>
            </a:r>
            <a:r>
              <a:rPr lang="en-US" sz="1700" dirty="0" err="1">
                <a:latin typeface="Consolas" pitchFamily="49" charset="0"/>
                <a:cs typeface="Consolas" pitchFamily="49" charset="0"/>
              </a:rPr>
              <a:t>operator.position</a:t>
            </a:r>
            <a:r>
              <a:rPr lang="en-US" sz="17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ConstDecl, VarDecl, ProcedureDecl,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the Modified</a:t>
            </a:r>
            <a:br>
              <a:rPr lang="en-US" sz="2900" dirty="0"/>
            </a:br>
            <a:r>
              <a:rPr lang="en-US" sz="2900" dirty="0"/>
              <a:t>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getCurrentLevel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p:cNvSpPr txBox="1"/>
          <p:nvPr/>
        </p:nvSpPr>
        <p:spPr>
          <a:xfrm>
            <a:off x="2350494" y="5181600"/>
            <a:ext cx="5117106" cy="707886"/>
          </a:xfrm>
          <a:prstGeom prst="rect">
            <a:avLst/>
          </a:prstGeom>
          <a:noFill/>
          <a:ln>
            <a:solidFill>
              <a:schemeClr val="tx1"/>
            </a:solidFill>
          </a:ln>
        </p:spPr>
        <p:txBody>
          <a:bodyPr wrap="none" rtlCol="0">
            <a:spAutoFit/>
          </a:bodyPr>
          <a:lstStyle/>
          <a:p>
            <a:pPr algn="l"/>
            <a:r>
              <a:rPr lang="en-US" sz="2000" dirty="0"/>
              <a:t>Note:  </a:t>
            </a:r>
            <a:r>
              <a:rPr lang="en-US" sz="2000" dirty="0">
                <a:latin typeface="Consolas" panose="020B0609020204030204" pitchFamily="49" charset="0"/>
              </a:rPr>
              <a:t>ScopeLevel</a:t>
            </a:r>
            <a:r>
              <a:rPr lang="en-US" sz="2000" dirty="0"/>
              <a:t> is an </a:t>
            </a:r>
            <a:r>
              <a:rPr lang="en-US" sz="2000" dirty="0">
                <a:latin typeface="Consolas" panose="020B0609020204030204" pitchFamily="49" charset="0"/>
              </a:rPr>
              <a:t>enum</a:t>
            </a:r>
            <a:r>
              <a:rPr lang="en-US" sz="2000" dirty="0"/>
              <a:t> class with</a:t>
            </a:r>
          </a:p>
          <a:p>
            <a:pPr algn="l"/>
            <a:r>
              <a:rPr lang="en-US" sz="2000" dirty="0"/>
              <a:t>only two values, </a:t>
            </a: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p:cNvSpPr/>
          <p:nvPr/>
        </p:nvSpPr>
        <p:spPr bwMode="auto">
          <a:xfrm>
            <a:off x="4267200"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Elbow Connector 8"/>
          <p:cNvCxnSpPr>
            <a:cxnSpLocks/>
            <a:stCxn id="6" idx="0"/>
            <a:endCxn id="7" idx="2"/>
          </p:cNvCxnSpPr>
          <p:nvPr/>
        </p:nvCxnSpPr>
        <p:spPr bwMode="auto">
          <a:xfrm rot="16200000" flipV="1">
            <a:off x="4359524" y="4632076"/>
            <a:ext cx="533400" cy="565647"/>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dirty="0">
                <a:latin typeface="Consolas" panose="020B0609020204030204" pitchFamily="49" charset="0"/>
              </a:rPr>
              <a:t>idTable.add(</a:t>
            </a:r>
            <a:r>
              <a:rPr lang="en-US" sz="1800" dirty="0" err="1">
                <a:latin typeface="Consolas" panose="020B0609020204030204" pitchFamily="49" charset="0"/>
              </a:rPr>
              <a:t>constDecl</a:t>
            </a:r>
            <a:r>
              <a:rPr lang="en-US" sz="1800"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a:latin typeface="Consolas" panose="020B0609020204030204" pitchFamily="49" charset="0"/>
              </a:rPr>
              <a:t>VarDecl</a:t>
            </a:r>
            <a:r>
              <a:rPr lang="en-US" dirty="0"/>
              <a:t> ( which 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getCurrentLevel()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idTable.getCurrentLevel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35</a:t>
            </a:fld>
            <a:endParaRPr lang="en-US" dirty="0"/>
          </a:p>
        </p:txBody>
      </p:sp>
    </p:spTree>
    <p:extLst>
      <p:ext uri="{BB962C8B-B14F-4D97-AF65-F5344CB8AC3E}">
        <p14:creationId xmlns:p14="http://schemas.microsoft.com/office/powerpoint/2010/main" val="954270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44</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46</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692326"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334000"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442463"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700" dirty="0">
                <a:latin typeface="Consolas" pitchFamily="49" charset="0"/>
                <a:cs typeface="Consolas" pitchFamily="49" charset="0"/>
              </a:rPr>
              <a:t>class </a:t>
            </a:r>
            <a:r>
              <a:rPr lang="en-US" sz="1700" dirty="0" err="1">
                <a:latin typeface="Consolas" pitchFamily="49" charset="0"/>
                <a:cs typeface="Consolas" pitchFamily="49" charset="0"/>
              </a:rPr>
              <a:t>LoopStmt</a:t>
            </a:r>
            <a:r>
              <a:rPr lang="en-US" sz="1700" dirty="0">
                <a:latin typeface="Consolas" pitchFamily="49" charset="0"/>
                <a:cs typeface="Consolas" pitchFamily="49" charset="0"/>
              </a:rPr>
              <a:t> : Statement()</a:t>
            </a: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var </a:t>
            </a:r>
            <a:r>
              <a:rPr lang="en-US" sz="1700" dirty="0" err="1">
                <a:latin typeface="Consolas" pitchFamily="49" charset="0"/>
                <a:cs typeface="Consolas" pitchFamily="49" charset="0"/>
              </a:rPr>
              <a:t>whileExpr</a:t>
            </a:r>
            <a:r>
              <a:rPr lang="en-US" sz="1700" dirty="0">
                <a:latin typeface="Consolas" pitchFamily="49" charset="0"/>
                <a:cs typeface="Consolas" pitchFamily="49" charset="0"/>
              </a:rPr>
              <a:t>  : Expression? = null</a:t>
            </a:r>
          </a:p>
          <a:p>
            <a:pPr marL="0" indent="0">
              <a:spcBef>
                <a:spcPts val="200"/>
              </a:spcBef>
              <a:buNone/>
            </a:pPr>
            <a:r>
              <a:rPr lang="en-US" sz="1700" dirty="0">
                <a:latin typeface="Consolas" pitchFamily="49" charset="0"/>
                <a:cs typeface="Consolas" pitchFamily="49" charset="0"/>
              </a:rPr>
              <a:t>    var statements : List&lt;Statement&gt; = </a:t>
            </a:r>
            <a:r>
              <a:rPr lang="en-US" sz="1700" dirty="0" err="1">
                <a:latin typeface="Consolas" pitchFamily="49" charset="0"/>
                <a:cs typeface="Consolas" pitchFamily="49" charset="0"/>
              </a:rPr>
              <a:t>emptyList</a:t>
            </a:r>
            <a:r>
              <a:rPr lang="en-US" sz="1700" dirty="0">
                <a:latin typeface="Consolas" pitchFamily="49" charset="0"/>
                <a:cs typeface="Consolas" pitchFamily="49" charset="0"/>
              </a:rPr>
              <a:t>()</a:t>
            </a:r>
          </a:p>
          <a:p>
            <a:pPr marL="0" indent="0">
              <a:spcBef>
                <a:spcPts val="200"/>
              </a:spcBef>
              <a:buNone/>
            </a:pPr>
            <a:endParaRPr lang="en-US" sz="1700" dirty="0">
              <a:latin typeface="Consolas" pitchFamily="49" charset="0"/>
              <a:cs typeface="Consolas" pitchFamily="49" charset="0"/>
            </a:endParaRPr>
          </a:p>
          <a:p>
            <a:pPr marL="0" indent="0">
              <a:spcBef>
                <a:spcPts val="200"/>
              </a:spcBef>
              <a:buNone/>
            </a:pPr>
            <a:r>
              <a:rPr lang="en-US" sz="1700" dirty="0">
                <a:latin typeface="Consolas" pitchFamily="49" charset="0"/>
                <a:cs typeface="Consolas" pitchFamily="49" charset="0"/>
              </a:rPr>
              <a:t>    ...</a:t>
            </a:r>
          </a:p>
          <a:p>
            <a:pPr marL="0" indent="0">
              <a:spcBef>
                <a:spcPts val="200"/>
              </a:spcBef>
              <a:buNone/>
            </a:pPr>
            <a:r>
              <a:rPr lang="en-US" sz="17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6410</TotalTime>
  <Words>4513</Words>
  <Application>Microsoft Office PowerPoint</Application>
  <PresentationFormat>On-screen Show (4:3)</PresentationFormat>
  <Paragraphs>727</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the Modified Version of IdTable</vt:lpstr>
      <vt:lpstr>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366</cp:revision>
  <cp:lastPrinted>2020-06-01T19:22:35Z</cp:lastPrinted>
  <dcterms:created xsi:type="dcterms:W3CDTF">2005-01-12T21:47:45Z</dcterms:created>
  <dcterms:modified xsi:type="dcterms:W3CDTF">2020-08-15T20:14:32Z</dcterms:modified>
</cp:coreProperties>
</file>