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3"/>
  </p:notesMasterIdLst>
  <p:handoutMasterIdLst>
    <p:handoutMasterId r:id="rId54"/>
  </p:handoutMasterIdLst>
  <p:sldIdLst>
    <p:sldId id="256" r:id="rId2"/>
    <p:sldId id="270" r:id="rId3"/>
    <p:sldId id="318" r:id="rId4"/>
    <p:sldId id="257" r:id="rId5"/>
    <p:sldId id="264" r:id="rId6"/>
    <p:sldId id="258" r:id="rId7"/>
    <p:sldId id="259" r:id="rId8"/>
    <p:sldId id="261" r:id="rId9"/>
    <p:sldId id="307" r:id="rId10"/>
    <p:sldId id="308" r:id="rId11"/>
    <p:sldId id="305" r:id="rId12"/>
    <p:sldId id="311" r:id="rId13"/>
    <p:sldId id="310" r:id="rId14"/>
    <p:sldId id="316" r:id="rId15"/>
    <p:sldId id="312" r:id="rId16"/>
    <p:sldId id="314" r:id="rId17"/>
    <p:sldId id="315" r:id="rId18"/>
    <p:sldId id="278" r:id="rId19"/>
    <p:sldId id="279" r:id="rId20"/>
    <p:sldId id="322" r:id="rId21"/>
    <p:sldId id="323" r:id="rId22"/>
    <p:sldId id="269" r:id="rId23"/>
    <p:sldId id="299" r:id="rId24"/>
    <p:sldId id="268" r:id="rId25"/>
    <p:sldId id="271" r:id="rId26"/>
    <p:sldId id="272" r:id="rId27"/>
    <p:sldId id="274" r:id="rId28"/>
    <p:sldId id="300" r:id="rId29"/>
    <p:sldId id="273" r:id="rId30"/>
    <p:sldId id="275" r:id="rId31"/>
    <p:sldId id="326" r:id="rId32"/>
    <p:sldId id="276" r:id="rId33"/>
    <p:sldId id="280" r:id="rId34"/>
    <p:sldId id="281" r:id="rId35"/>
    <p:sldId id="284" r:id="rId36"/>
    <p:sldId id="290" r:id="rId37"/>
    <p:sldId id="285" r:id="rId38"/>
    <p:sldId id="288" r:id="rId39"/>
    <p:sldId id="260" r:id="rId40"/>
    <p:sldId id="319" r:id="rId41"/>
    <p:sldId id="317" r:id="rId42"/>
    <p:sldId id="286" r:id="rId43"/>
    <p:sldId id="325" r:id="rId44"/>
    <p:sldId id="287" r:id="rId45"/>
    <p:sldId id="320" r:id="rId46"/>
    <p:sldId id="289" r:id="rId47"/>
    <p:sldId id="297" r:id="rId48"/>
    <p:sldId id="303" r:id="rId49"/>
    <p:sldId id="301" r:id="rId50"/>
    <p:sldId id="302" r:id="rId51"/>
    <p:sldId id="306" r:id="rId52"/>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2" autoAdjust="0"/>
    <p:restoredTop sz="97055" autoAdjust="0"/>
  </p:normalViewPr>
  <p:slideViewPr>
    <p:cSldViewPr>
      <p:cViewPr varScale="1">
        <p:scale>
          <a:sx n="74" d="100"/>
          <a:sy n="74" d="100"/>
        </p:scale>
        <p:origin x="46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19</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22</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23</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24</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3670109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2761733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10122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18</a:t>
            </a:fld>
            <a:endParaRPr lang="en-US"/>
          </a:p>
        </p:txBody>
      </p:sp>
    </p:spTree>
    <p:extLst>
      <p:ext uri="{BB962C8B-B14F-4D97-AF65-F5344CB8AC3E}">
        <p14:creationId xmlns:p14="http://schemas.microsoft.com/office/powerpoint/2010/main" val="242397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to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a:t>
            </a:r>
          </a:p>
        </p:txBody>
      </p:sp>
      <p:sp>
        <p:nvSpPr>
          <p:cNvPr id="3" name="Content Placeholder 2"/>
          <p:cNvSpPr>
            <a:spLocks noGrp="1"/>
          </p:cNvSpPr>
          <p:nvPr>
            <p:ph idx="1"/>
          </p:nvPr>
        </p:nvSpPr>
        <p:spPr/>
        <p:txBody>
          <a:bodyPr/>
          <a:lstStyle/>
          <a:p>
            <a:r>
              <a:rPr lang="en-US" dirty="0"/>
              <a:t>In many situations, the code generated for a Boolean expression is followed immediately by a branch instruction.</a:t>
            </a:r>
          </a:p>
          <a:p>
            <a:r>
              <a:rPr lang="en-US" dirty="0"/>
              <a:t>Consider as one example a relational expression used as part of a while condition in a loop.</a:t>
            </a:r>
          </a:p>
          <a:p>
            <a:pPr lvl="1">
              <a:buNone/>
            </a:pPr>
            <a:r>
              <a:rPr lang="en-US" sz="1800" dirty="0">
                <a:latin typeface="Consolas" pitchFamily="49" charset="0"/>
                <a:cs typeface="Consolas" pitchFamily="49" charset="0"/>
              </a:rPr>
              <a:t>while x &lt;= y loop ...</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BG L1</a:t>
            </a:r>
          </a:p>
          <a:p>
            <a:pPr lvl="1">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
        <p:nvSpPr>
          <p:cNvPr id="6" name="TextBox 5"/>
          <p:cNvSpPr txBox="1"/>
          <p:nvPr/>
        </p:nvSpPr>
        <p:spPr>
          <a:xfrm>
            <a:off x="2411864" y="5371700"/>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Consider as a second example the same relational expression used as part of an exit-when statement.</a:t>
            </a:r>
          </a:p>
          <a:p>
            <a:pPr lvl="1">
              <a:buNone/>
            </a:pPr>
            <a:r>
              <a:rPr lang="en-US" sz="1800" dirty="0">
                <a:latin typeface="Consolas" pitchFamily="49" charset="0"/>
                <a:cs typeface="Consolas" pitchFamily="49" charset="0"/>
              </a:rPr>
              <a:t>exit when x &lt;= y;</a:t>
            </a:r>
          </a:p>
          <a:p>
            <a:pPr>
              <a:spcBef>
                <a:spcPts val="300"/>
              </a:spcBef>
              <a:buNone/>
            </a:pPr>
            <a:r>
              <a:rPr lang="en-US" dirty="0"/>
              <a:t>	In this case, we want to generate code similar to the following:</a:t>
            </a:r>
          </a:p>
          <a:p>
            <a:pPr lvl="1">
              <a:buNone/>
            </a:pPr>
            <a:r>
              <a:rPr lang="en-US" sz="1800" dirty="0">
                <a:latin typeface="Consolas" pitchFamily="49" charset="0"/>
                <a:cs typeface="Consolas" pitchFamily="49" charset="0"/>
              </a:rPr>
              <a:t>... // emit code to leave the values of</a:t>
            </a:r>
          </a:p>
          <a:p>
            <a:pPr lvl="1">
              <a:buNone/>
            </a:pPr>
            <a:r>
              <a:rPr lang="en-US" sz="1800" dirty="0">
                <a:latin typeface="Consolas" pitchFamily="49" charset="0"/>
                <a:cs typeface="Consolas" pitchFamily="49" charset="0"/>
              </a:rPr>
              <a:t>    // x and y on the top of the stack</a:t>
            </a:r>
          </a:p>
          <a:p>
            <a:pPr lvl="1">
              <a:buNone/>
            </a:pPr>
            <a:r>
              <a:rPr lang="en-US" sz="1800" dirty="0">
                <a:latin typeface="Consolas" pitchFamily="49" charset="0"/>
                <a:cs typeface="Consolas" pitchFamily="49" charset="0"/>
              </a:rPr>
              <a:t>CMP</a:t>
            </a:r>
          </a:p>
          <a:p>
            <a:pPr lvl="1">
              <a:buNone/>
            </a:pPr>
            <a:r>
              <a:rPr lang="en-US" sz="1800" dirty="0">
                <a:latin typeface="Consolas" pitchFamily="49" charset="0"/>
                <a:cs typeface="Consolas" pitchFamily="49" charset="0"/>
              </a:rPr>
              <a:t>BLE L1</a:t>
            </a:r>
          </a:p>
          <a:p>
            <a:r>
              <a:rPr lang="en-US" dirty="0">
                <a:cs typeface="Consolas" pitchFamily="49" charset="0"/>
              </a:rPr>
              <a:t>Note that in the first example we wanted to generate a branch if the relational expression was false, and in this example we wanted to generate a branch if the relational expression was true.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12</a:t>
            </a:fld>
            <a:endParaRPr lang="en-US"/>
          </a:p>
        </p:txBody>
      </p:sp>
      <p:sp>
        <p:nvSpPr>
          <p:cNvPr id="6" name="TextBox 5"/>
          <p:cNvSpPr txBox="1"/>
          <p:nvPr/>
        </p:nvSpPr>
        <p:spPr>
          <a:xfrm>
            <a:off x="2488064" y="4062957"/>
            <a:ext cx="3531736" cy="646331"/>
          </a:xfrm>
          <a:prstGeom prst="rect">
            <a:avLst/>
          </a:prstGeom>
          <a:noFill/>
          <a:ln>
            <a:solidFill>
              <a:schemeClr val="tx1"/>
            </a:solidFill>
          </a:ln>
        </p:spPr>
        <p:txBody>
          <a:bodyPr wrap="none" rtlCol="0">
            <a:spAutoFit/>
          </a:bodyPr>
          <a:lstStyle/>
          <a:p>
            <a:pPr algn="l"/>
            <a:r>
              <a:rPr lang="en-US" sz="1800" dirty="0"/>
              <a:t>Assume that L1 is a label for the</a:t>
            </a:r>
          </a:p>
          <a:p>
            <a:pPr algn="l"/>
            <a:r>
              <a:rPr lang="en-US" sz="1800" dirty="0"/>
              <a:t>instruction following the 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which leaves the value of an expression on the top of the stack, we introduce a method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 expressions that emits code to produce a value on the stack plus code that branches based on that value.</a:t>
            </a:r>
          </a:p>
          <a:p>
            <a:pPr lvl="1">
              <a:buNone/>
            </a:pPr>
            <a:r>
              <a:rPr lang="en-US" sz="1800" dirty="0">
                <a:latin typeface="Consolas" pitchFamily="49" charset="0"/>
                <a:cs typeface="Consolas" pitchFamily="49" charset="0"/>
              </a:rPr>
              <a:t>open fun emitBranch(condition : Boolean, label : String)</a:t>
            </a:r>
          </a:p>
          <a:p>
            <a:r>
              <a:rPr lang="en-US" dirty="0"/>
              <a:t>As pointed out in the previous examples, sometimes we want to emit code to branch if the expression evaluates to true, and sometimes we want to emit code to branch if the expression evaluates to false.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err="1">
                <a:latin typeface="Consolas" panose="020B0609020204030204" pitchFamily="49" charset="0"/>
              </a:rPr>
              <a:t>emitBranch</a:t>
            </a:r>
            <a:r>
              <a:rPr lang="en-US" dirty="0">
                <a:latin typeface="Consolas" panose="020B0609020204030204" pitchFamily="49" charset="0"/>
              </a:rPr>
              <a:t>()</a:t>
            </a:r>
            <a:r>
              <a:rPr lang="en-US" dirty="0"/>
              <a:t> specifies which option we want to use.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Emitting Code for Branch Instructions</a:t>
            </a:r>
            <a:br>
              <a:rPr lang="en-US" dirty="0"/>
            </a:br>
            <a:r>
              <a:rPr lang="en-US" dirty="0"/>
              <a:t>Based on Boolean Values </a:t>
            </a:r>
            <a:r>
              <a:rPr lang="en-US" sz="2400" dirty="0"/>
              <a:t>(continued)</a:t>
            </a:r>
            <a:endParaRPr lang="en-US" dirty="0"/>
          </a:p>
        </p:txBody>
      </p:sp>
      <p:sp>
        <p:nvSpPr>
          <p:cNvPr id="3" name="Content Placeholder 2"/>
          <p:cNvSpPr>
            <a:spLocks noGrp="1"/>
          </p:cNvSpPr>
          <p:nvPr>
            <p:ph idx="1"/>
          </p:nvPr>
        </p:nvSpPr>
        <p:spPr/>
        <p:txBody>
          <a:bodyPr/>
          <a:lstStyle/>
          <a:p>
            <a:r>
              <a:rPr lang="en-US" dirty="0"/>
              <a:t>The </a:t>
            </a:r>
            <a:r>
              <a:rPr lang="en-US" dirty="0" err="1">
                <a:latin typeface="Consolas" panose="020B0609020204030204" pitchFamily="49" charset="0"/>
              </a:rPr>
              <a:t>emitBranch</a:t>
            </a:r>
            <a:r>
              <a:rPr lang="en-US" dirty="0">
                <a:latin typeface="Consolas" panose="020B0609020204030204" pitchFamily="49" charset="0"/>
              </a:rPr>
              <a:t>()</a:t>
            </a:r>
            <a:r>
              <a:rPr lang="en-US" dirty="0"/>
              <a:t> method is defined in class </a:t>
            </a:r>
            <a:r>
              <a:rPr lang="en-US" dirty="0">
                <a:latin typeface="Consolas" panose="020B0609020204030204" pitchFamily="49" charset="0"/>
              </a:rPr>
              <a:t>Expression</a:t>
            </a:r>
            <a:r>
              <a:rPr lang="en-US" dirty="0"/>
              <a:t> and overridden in class </a:t>
            </a:r>
            <a:r>
              <a:rPr lang="en-US" dirty="0" err="1">
                <a:latin typeface="Consolas" panose="020B0609020204030204" pitchFamily="49" charset="0"/>
              </a:rPr>
              <a:t>RelationalExpression</a:t>
            </a:r>
            <a:r>
              <a:rPr lang="en-US" dirty="0"/>
              <a:t>.</a:t>
            </a:r>
          </a:p>
          <a:p>
            <a:pPr lvl="1"/>
            <a:r>
              <a:rPr lang="en-US" dirty="0"/>
              <a:t>The default implementation in class </a:t>
            </a:r>
            <a:r>
              <a:rPr lang="en-US" dirty="0">
                <a:latin typeface="Consolas" panose="020B0609020204030204" pitchFamily="49" charset="0"/>
              </a:rPr>
              <a:t>Expression</a:t>
            </a:r>
            <a:r>
              <a:rPr lang="en-US" dirty="0"/>
              <a:t> works correctly for Boolean constants, Boolean named values, and “</a:t>
            </a:r>
            <a:r>
              <a:rPr lang="en-US" dirty="0">
                <a:latin typeface="Consolas" panose="020B0609020204030204" pitchFamily="49" charset="0"/>
              </a:rPr>
              <a:t>not</a:t>
            </a:r>
            <a:r>
              <a:rPr lang="en-US" dirty="0"/>
              <a:t>” expressions.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14</a:t>
            </a:fld>
            <a:endParaRPr lang="en-US"/>
          </a:p>
        </p:txBody>
      </p:sp>
    </p:spTree>
    <p:extLst>
      <p:ext uri="{BB962C8B-B14F-4D97-AF65-F5344CB8AC3E}">
        <p14:creationId xmlns:p14="http://schemas.microsoft.com/office/powerpoint/2010/main" val="323634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a:t>
            </a:r>
          </a:p>
        </p:txBody>
      </p:sp>
      <p:sp>
        <p:nvSpPr>
          <p:cNvPr id="3" name="Content Placeholder 2"/>
          <p:cNvSpPr>
            <a:spLocks noGrp="1"/>
          </p:cNvSpPr>
          <p:nvPr>
            <p:ph idx="1"/>
          </p:nvPr>
        </p:nvSpPr>
        <p:spPr>
          <a:xfrm>
            <a:off x="458787" y="1363663"/>
            <a:ext cx="8503920" cy="4935537"/>
          </a:xfrm>
        </p:spPr>
        <p:txBody>
          <a:bodyPr tIns="91440"/>
          <a:lstStyle/>
          <a:p>
            <a:pPr marL="0" indent="0">
              <a:spcBef>
                <a:spcPts val="200"/>
              </a:spcBef>
              <a:buNone/>
            </a:pPr>
            <a:r>
              <a:rPr lang="en-US" sz="1800" dirty="0">
                <a:latin typeface="Consolas" pitchFamily="49" charset="0"/>
                <a:cs typeface="Consolas" pitchFamily="49" charset="0"/>
              </a:rPr>
              <a:t>override fun emitBranch(condition : Boolean, label : String)</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emitOperands()</a:t>
            </a:r>
          </a:p>
          <a:p>
            <a:pPr marL="0" indent="0">
              <a:spcBef>
                <a:spcPts val="200"/>
              </a:spcBef>
              <a:buNone/>
            </a:pPr>
            <a:r>
              <a:rPr lang="en-US" sz="1800" dirty="0">
                <a:latin typeface="Consolas" pitchFamily="49" charset="0"/>
                <a:cs typeface="Consolas" pitchFamily="49" charset="0"/>
              </a:rPr>
              <a:t>    emit("CMP")</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Symbol.equals</a:t>
            </a:r>
            <a:r>
              <a:rPr lang="en-US" sz="1800" dirty="0">
                <a:latin typeface="Consolas" pitchFamily="49" charset="0"/>
                <a:cs typeface="Consolas" pitchFamily="49" charset="0"/>
              </a:rPr>
              <a:t>        -&gt; emit(if (condition) "BZ $label"</a:t>
            </a:r>
          </a:p>
          <a:p>
            <a:pPr marL="0" indent="0">
              <a:spcBef>
                <a:spcPts val="200"/>
              </a:spcBef>
              <a:buNone/>
            </a:pPr>
            <a:r>
              <a:rPr lang="en-US" sz="1800" dirty="0">
                <a:latin typeface="Consolas" pitchFamily="49" charset="0"/>
                <a:cs typeface="Consolas" pitchFamily="49" charset="0"/>
              </a:rPr>
              <a:t>                                               else "BNZ $label")</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Symbol.notEqual</a:t>
            </a:r>
            <a:r>
              <a:rPr lang="en-US" sz="1800" dirty="0">
                <a:latin typeface="Consolas" pitchFamily="49" charset="0"/>
                <a:cs typeface="Consolas" pitchFamily="49" charset="0"/>
              </a:rPr>
              <a:t>      -&gt; emit(if (condition) "BNZ $label"</a:t>
            </a:r>
          </a:p>
          <a:p>
            <a:pPr marL="0" indent="0">
              <a:spcBef>
                <a:spcPts val="200"/>
              </a:spcBef>
              <a:buNone/>
            </a:pPr>
            <a:r>
              <a:rPr lang="en-US" sz="1800" dirty="0">
                <a:latin typeface="Consolas" pitchFamily="49" charset="0"/>
                <a:cs typeface="Consolas" pitchFamily="49" charset="0"/>
              </a:rPr>
              <a:t>                                               else "BZ $label")</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Symbol.lessThan</a:t>
            </a:r>
            <a:r>
              <a:rPr lang="en-US" sz="1800" dirty="0">
                <a:latin typeface="Consolas" pitchFamily="49" charset="0"/>
                <a:cs typeface="Consolas" pitchFamily="49" charset="0"/>
              </a:rPr>
              <a:t>      -&gt; emit(if (condition) "BL $label"</a:t>
            </a:r>
          </a:p>
          <a:p>
            <a:pPr marL="0" indent="0">
              <a:spcBef>
                <a:spcPts val="200"/>
              </a:spcBef>
              <a:buNone/>
            </a:pPr>
            <a:r>
              <a:rPr lang="en-US" sz="1800" dirty="0">
                <a:latin typeface="Consolas" pitchFamily="49" charset="0"/>
                <a:cs typeface="Consolas" pitchFamily="49" charset="0"/>
              </a:rPr>
              <a:t>                                               else "BGE $label")</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15</a:t>
            </a:fld>
            <a:endParaRPr lang="en-US"/>
          </a:p>
        </p:txBody>
      </p:sp>
      <p:sp>
        <p:nvSpPr>
          <p:cNvPr id="6" name="TextBox 5"/>
          <p:cNvSpPr txBox="1"/>
          <p:nvPr/>
        </p:nvSpPr>
        <p:spPr>
          <a:xfrm>
            <a:off x="3083451" y="58990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latin typeface="Consolas" pitchFamily="49" charset="0"/>
                <a:cs typeface="Consolas" pitchFamily="49" charset="0"/>
              </a:rPr>
              <a:t>emitBranch</a:t>
            </a:r>
            <a:r>
              <a:rPr lang="en-US" dirty="0">
                <a:latin typeface="Consolas" pitchFamily="49" charset="0"/>
                <a:cs typeface="Consolas" pitchFamily="49" charset="0"/>
              </a:rPr>
              <a:t>()</a:t>
            </a:r>
            <a:r>
              <a:rPr lang="en-US" dirty="0"/>
              <a:t> for</a:t>
            </a:r>
            <a:br>
              <a:rPr lang="en-US" dirty="0"/>
            </a:br>
            <a:r>
              <a:rPr lang="en-US" dirty="0"/>
              <a:t>Relational Expressions </a:t>
            </a:r>
            <a:r>
              <a:rPr lang="en-US" sz="2400" dirty="0"/>
              <a:t>(continued)</a:t>
            </a:r>
            <a:endParaRPr lang="en-US" dirty="0"/>
          </a:p>
        </p:txBody>
      </p:sp>
      <p:sp>
        <p:nvSpPr>
          <p:cNvPr id="3" name="Content Placeholder 2"/>
          <p:cNvSpPr>
            <a:spLocks noGrp="1"/>
          </p:cNvSpPr>
          <p:nvPr>
            <p:ph idx="1"/>
          </p:nvPr>
        </p:nvSpPr>
        <p:spPr>
          <a:xfrm>
            <a:off x="458786" y="1363663"/>
            <a:ext cx="8503920" cy="4935537"/>
          </a:xfrm>
        </p:spPr>
        <p:txBody>
          <a:bodyPr tIns="91440"/>
          <a:lstStyle/>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Symbol.lessOrEqual</a:t>
            </a:r>
            <a:r>
              <a:rPr lang="en-US" sz="1800" dirty="0">
                <a:latin typeface="Consolas" pitchFamily="49" charset="0"/>
                <a:cs typeface="Consolas" pitchFamily="49" charset="0"/>
              </a:rPr>
              <a:t>    -&gt; emit(if (condition) "BLE $label"</a:t>
            </a:r>
          </a:p>
          <a:p>
            <a:pPr marL="0" indent="0">
              <a:spcBef>
                <a:spcPts val="200"/>
              </a:spcBef>
              <a:buNone/>
            </a:pPr>
            <a:r>
              <a:rPr lang="en-US" sz="1800" dirty="0">
                <a:latin typeface="Consolas" pitchFamily="49" charset="0"/>
                <a:cs typeface="Consolas" pitchFamily="49" charset="0"/>
              </a:rPr>
              <a:t>                                                else "BG $label")</a:t>
            </a:r>
          </a:p>
          <a:p>
            <a:pPr marL="0" indent="0">
              <a:spcBef>
                <a:spcPts val="200"/>
              </a:spcBef>
              <a:buNone/>
            </a:pPr>
            <a:r>
              <a:rPr lang="en-US" sz="1800" dirty="0">
                <a:latin typeface="Consolas" pitchFamily="49" charset="0"/>
                <a:cs typeface="Consolas" pitchFamily="49" charset="0"/>
              </a:rPr>
              <a:t>        Symbol.greaterThan    -&gt; emit(if (condition) "BG $label"</a:t>
            </a:r>
          </a:p>
          <a:p>
            <a:pPr marL="0" indent="0">
              <a:spcBef>
                <a:spcPts val="200"/>
              </a:spcBef>
              <a:buNone/>
            </a:pPr>
            <a:r>
              <a:rPr lang="en-US" sz="1800" dirty="0">
                <a:latin typeface="Consolas" pitchFamily="49" charset="0"/>
                <a:cs typeface="Consolas" pitchFamily="49" charset="0"/>
              </a:rPr>
              <a:t>                                                else "BLE $label")</a:t>
            </a:r>
          </a:p>
          <a:p>
            <a:pPr marL="0" indent="0">
              <a:spcBef>
                <a:spcPts val="200"/>
              </a:spcBef>
              <a:buNone/>
            </a:pPr>
            <a:r>
              <a:rPr lang="en-US" sz="1800" dirty="0">
                <a:latin typeface="Consolas" pitchFamily="49" charset="0"/>
                <a:cs typeface="Consolas" pitchFamily="49" charset="0"/>
              </a:rPr>
              <a:t>        Symbol.greaterOrEqual -&gt; emit(if (condition) "BGE $label"</a:t>
            </a:r>
          </a:p>
          <a:p>
            <a:pPr marL="0" indent="0">
              <a:spcBef>
                <a:spcPts val="200"/>
              </a:spcBef>
              <a:buNone/>
            </a:pPr>
            <a:r>
              <a:rPr lang="en-US" sz="1800" dirty="0">
                <a:latin typeface="Consolas" pitchFamily="49" charset="0"/>
                <a:cs typeface="Consolas" pitchFamily="49" charset="0"/>
              </a:rPr>
              <a:t>                                                else "BL $label")</a:t>
            </a:r>
          </a:p>
          <a:p>
            <a:pPr marL="0" indent="0">
              <a:spcBef>
                <a:spcPts val="200"/>
              </a:spcBef>
              <a:buNone/>
            </a:pPr>
            <a:r>
              <a:rPr lang="en-US" sz="1800" dirty="0">
                <a:latin typeface="Consolas" pitchFamily="49" charset="0"/>
                <a:cs typeface="Consolas" pitchFamily="49" charset="0"/>
              </a:rPr>
              <a:t>        else -&gt; throw </a:t>
            </a:r>
            <a:r>
              <a:rPr lang="en-US" sz="1800" dirty="0" err="1">
                <a:latin typeface="Consolas" pitchFamily="49" charset="0"/>
                <a:cs typeface="Consolas" pitchFamily="49" charset="0"/>
              </a:rPr>
              <a:t>CodeGenException</a:t>
            </a:r>
            <a:r>
              <a:rPr lang="en-US" sz="1800" dirty="0">
                <a:latin typeface="Consolas" pitchFamily="49" charset="0"/>
                <a:cs typeface="Consolas" pitchFamily="49" charset="0"/>
              </a:rPr>
              <a:t>(</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"Invalid relational operator.")</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extLst>
      <p:ext uri="{BB962C8B-B14F-4D97-AF65-F5344CB8AC3E}">
        <p14:creationId xmlns:p14="http://schemas.microsoft.com/office/powerpoint/2010/main" val="66120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406362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18</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Java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20</a:t>
            </a:fld>
            <a:endParaRPr lang="en-US"/>
          </a:p>
        </p:txBody>
      </p:sp>
    </p:spTree>
    <p:extLst>
      <p:ext uri="{BB962C8B-B14F-4D97-AF65-F5344CB8AC3E}">
        <p14:creationId xmlns:p14="http://schemas.microsoft.com/office/powerpoint/2010/main" val="278914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9144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setRelativeAddresses</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 initial relative address is 0 for a program</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currentAddr</a:t>
            </a:r>
            <a:r>
              <a:rPr lang="en-US" sz="1800" dirty="0">
                <a:latin typeface="Consolas" panose="020B0609020204030204" pitchFamily="49" charset="0"/>
              </a:rPr>
              <a:t> = 0</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declPart.initialDecls</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 set relative address for single variable declarations</a:t>
            </a:r>
          </a:p>
          <a:p>
            <a:pPr marL="9144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SingleVarDecl</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decl.relAddr</a:t>
            </a:r>
            <a:r>
              <a:rPr lang="en-US" sz="1800" dirty="0">
                <a:latin typeface="Consolas" panose="020B0609020204030204" pitchFamily="49" charset="0"/>
              </a:rPr>
              <a:t> = </a:t>
            </a:r>
            <a:r>
              <a:rPr lang="en-US" sz="1800" dirty="0" err="1">
                <a:latin typeface="Consolas" panose="020B0609020204030204" pitchFamily="49" charset="0"/>
              </a:rPr>
              <a:t>currentAddr</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currentAddr</a:t>
            </a:r>
            <a:r>
              <a:rPr lang="en-US" sz="1800" dirty="0">
                <a:latin typeface="Consolas" panose="020B0609020204030204" pitchFamily="49" charset="0"/>
              </a:rPr>
              <a:t>  = </a:t>
            </a:r>
            <a:r>
              <a:rPr lang="en-US" sz="1800" dirty="0" err="1">
                <a:latin typeface="Consolas" panose="020B0609020204030204" pitchFamily="49" charset="0"/>
              </a:rPr>
              <a:t>currentAddr</a:t>
            </a:r>
            <a:r>
              <a:rPr lang="en-US" sz="1800" dirty="0">
                <a:latin typeface="Consolas" panose="020B0609020204030204" pitchFamily="49" charset="0"/>
              </a:rPr>
              <a:t> + </a:t>
            </a:r>
            <a:r>
              <a:rPr lang="en-US" sz="1800" dirty="0" err="1">
                <a:latin typeface="Consolas" panose="020B0609020204030204" pitchFamily="49" charset="0"/>
              </a:rPr>
              <a:t>decl.size</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compute length of all variables</a:t>
            </a:r>
          </a:p>
          <a:p>
            <a:pPr marL="9144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varLength</a:t>
            </a:r>
            <a:r>
              <a:rPr lang="en-US" sz="1800" dirty="0">
                <a:latin typeface="Consolas" panose="020B0609020204030204" pitchFamily="49" charset="0"/>
              </a:rPr>
              <a:t> = </a:t>
            </a:r>
            <a:r>
              <a:rPr lang="en-US" sz="1800" dirty="0" err="1">
                <a:latin typeface="Consolas" panose="020B0609020204030204" pitchFamily="49" charset="0"/>
              </a:rPr>
              <a:t>currentAddr</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21</a:t>
            </a:fld>
            <a:endParaRPr lang="en-US"/>
          </a:p>
        </p:txBody>
      </p:sp>
    </p:spTree>
    <p:extLst>
      <p:ext uri="{BB962C8B-B14F-4D97-AF65-F5344CB8AC3E}">
        <p14:creationId xmlns:p14="http://schemas.microsoft.com/office/powerpoint/2010/main" val="421953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variables </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Named Values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named value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named value.</a:t>
            </a:r>
          </a:p>
          <a:p>
            <a:r>
              <a:rPr lang="en-US" dirty="0"/>
              <a:t>Class </a:t>
            </a:r>
            <a:r>
              <a:rPr lang="en-US" dirty="0" err="1">
                <a:latin typeface="Consolas" pitchFamily="49" charset="0"/>
                <a:cs typeface="Consolas" pitchFamily="49" charset="0"/>
              </a:rPr>
              <a:t>NamedValue</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NamedValue</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NamedValue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 (i.e., no arrays or subprograms).</a:t>
            </a:r>
          </a:p>
          <a:p>
            <a:r>
              <a:rPr lang="en-US" dirty="0"/>
              <a:t>Using CVM as the target machine simplifies some aspects of code generation that must be addressed on most “real” machines, such as I/O and the efficient use of general-purpose registers.</a:t>
            </a:r>
          </a:p>
          <a:p>
            <a:r>
              <a:rPr lang="en-US" dirty="0"/>
              <a:t>Generating assembly language rather than actual machine language also simplifies code generation.  For example, the assembler keeps track of the address of each machine instruction, maps labels to machine addresses, and 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31</a:t>
            </a:fld>
            <a:endParaRPr lang="en-US"/>
          </a:p>
        </p:txBody>
      </p:sp>
    </p:spTree>
    <p:extLst>
      <p:ext uri="{BB962C8B-B14F-4D97-AF65-F5344CB8AC3E}">
        <p14:creationId xmlns:p14="http://schemas.microsoft.com/office/powerpoint/2010/main" val="3293066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  // emit code for the left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r>
              <a:rPr lang="en-US" sz="1800" dirty="0">
                <a:latin typeface="Consolas" pitchFamily="49" charset="0"/>
                <a:cs typeface="Consolas" pitchFamily="49" charset="0"/>
              </a:rPr>
              <a:t>   BNZ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a:t>
            </a:r>
          </a:p>
          <a:p>
            <a:pPr marL="274320" indent="0">
              <a:spcBef>
                <a:spcPts val="200"/>
              </a:spcBef>
              <a:buFontTx/>
              <a:buNone/>
            </a:pPr>
            <a:r>
              <a:rPr lang="en-US" sz="1800" dirty="0">
                <a:latin typeface="Consolas" pitchFamily="49" charset="0"/>
                <a:cs typeface="Consolas" pitchFamily="49" charset="0"/>
              </a:rPr>
              <a:t>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33</a:t>
            </a:fld>
            <a:endParaRPr lang="en-US"/>
          </a:p>
        </p:txBody>
      </p:sp>
      <p:sp>
        <p:nvSpPr>
          <p:cNvPr id="2" name="TextBox 1"/>
          <p:cNvSpPr txBox="1"/>
          <p:nvPr/>
        </p:nvSpPr>
        <p:spPr>
          <a:xfrm>
            <a:off x="1435565" y="4648200"/>
            <a:ext cx="6272871" cy="1384995"/>
          </a:xfrm>
          <a:prstGeom prst="rect">
            <a:avLst/>
          </a:prstGeom>
          <a:noFill/>
          <a:ln>
            <a:solidFill>
              <a:schemeClr val="tx1"/>
            </a:solidFill>
          </a:ln>
        </p:spPr>
        <p:txBody>
          <a:bodyPr wrap="none" rtlCol="0">
            <a:spAutoFit/>
          </a:bodyPr>
          <a:lstStyle/>
          <a:p>
            <a:pPr algn="l"/>
            <a:r>
              <a:rPr lang="en-US" sz="2100" dirty="0"/>
              <a:t>Note: When the instruction </a:t>
            </a:r>
            <a:r>
              <a:rPr lang="en-US" sz="2100" dirty="0">
                <a:latin typeface="Consolas" panose="020B0609020204030204" pitchFamily="49" charset="0"/>
              </a:rPr>
              <a:t>BNZ L1</a:t>
            </a:r>
            <a:r>
              <a:rPr lang="en-US" sz="2100" dirty="0"/>
              <a:t> is executed, the</a:t>
            </a:r>
          </a:p>
          <a:p>
            <a:pPr algn="l"/>
            <a:r>
              <a:rPr lang="en-US" sz="2100" dirty="0" err="1"/>
              <a:t>boolean</a:t>
            </a:r>
            <a:r>
              <a:rPr lang="en-US" sz="2100" dirty="0"/>
              <a:t> value on the top of the stack is popped off.</a:t>
            </a:r>
          </a:p>
          <a:p>
            <a:pPr algn="l"/>
            <a:r>
              <a:rPr lang="en-US" sz="2100" dirty="0"/>
              <a:t>The instruction </a:t>
            </a:r>
            <a:r>
              <a:rPr lang="en-US" sz="2100" dirty="0">
                <a:latin typeface="Consolas" panose="020B0609020204030204" pitchFamily="49" charset="0"/>
              </a:rPr>
              <a:t>LDCB 0</a:t>
            </a:r>
            <a:r>
              <a:rPr lang="en-US" sz="2100" dirty="0"/>
              <a:t> is needed to restore the</a:t>
            </a:r>
          </a:p>
          <a:p>
            <a:pPr algn="l"/>
            <a:r>
              <a:rPr lang="en-US" sz="2100" dirty="0"/>
              <a:t>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267851"/>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p:cNvCxnSpPr>
          <p:nvPr/>
        </p:nvCxnSpPr>
        <p:spPr bwMode="auto">
          <a:xfrm flipH="1">
            <a:off x="2209800" y="2452517"/>
            <a:ext cx="902350"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a:t>
            </a:r>
            <a:br>
              <a:rPr lang="en-US" dirty="0"/>
            </a:br>
            <a:r>
              <a:rPr lang="en-US" dirty="0"/>
              <a:t>Class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Code Generation for a List of Statements</a:t>
            </a: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a:latin typeface="Consolas" panose="020B0609020204030204" pitchFamily="49" charset="0"/>
              </a:rPr>
              <a:t>statements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Example: 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StatementPart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endParaRPr lang="en-US" sz="1800" dirty="0">
              <a:latin typeface="Consolas" panose="020B0609020204030204" pitchFamily="49" charset="0"/>
            </a:endParaRP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a:t>
            </a:r>
          </a:p>
          <a:p>
            <a:pPr lvl="1">
              <a:spcBef>
                <a:spcPts val="200"/>
              </a:spcBef>
              <a:buFontTx/>
              <a:buNone/>
            </a:pPr>
            <a:r>
              <a:rPr lang="en-US" sz="1800" dirty="0">
                <a:latin typeface="Consolas" pitchFamily="49" charset="0"/>
                <a:cs typeface="Consolas" pitchFamily="49" charset="0"/>
              </a:rPr>
              <a:t>           "loop" statements "end" "loop" ";"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(usually contain an exit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dirty="0"/>
              <a:t>Code generation is performed by the method </a:t>
            </a:r>
            <a:r>
              <a:rPr lang="en-US" dirty="0">
                <a:latin typeface="Consolas" pitchFamily="49" charset="0"/>
                <a:cs typeface="Consolas" pitchFamily="49" charset="0"/>
              </a:rPr>
              <a:t>emit()</a:t>
            </a:r>
            <a:r>
              <a:rPr lang="en-US" dirty="0"/>
              <a:t> in the AST classes.</a:t>
            </a:r>
          </a:p>
          <a:p>
            <a:r>
              <a:rPr lang="en-US" dirty="0"/>
              <a:t>Similar to the implementation of 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most of the AST classes delegate some or all code generation to component classes within the tree.</a:t>
            </a:r>
          </a:p>
          <a:p>
            <a:r>
              <a:rPr lang="en-US" dirty="0"/>
              <a:t>Example: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StatementPart</a:t>
            </a:r>
            <a:endParaRPr lang="en-US" dirty="0">
              <a:latin typeface="Consolas" pitchFamily="49" charset="0"/>
              <a:cs typeface="Consolas" pitchFamily="49" charset="0"/>
            </a:endParaRP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endParaRPr lang="en-US" dirty="0"/>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emit code to evaluate while expression</a:t>
            </a:r>
          </a:p>
          <a:p>
            <a:pPr marL="457200" lvl="1" indent="0">
              <a:spcBef>
                <a:spcPts val="100"/>
              </a:spcBef>
              <a:buNone/>
            </a:pPr>
            <a:r>
              <a:rPr lang="en-US" sz="1800" dirty="0">
                <a:latin typeface="Consolas" panose="020B0609020204030204" pitchFamily="49" charset="0"/>
              </a:rPr>
              <a:t>    ...  branch to L2 if value of expression is false</a:t>
            </a:r>
          </a:p>
          <a:p>
            <a:pPr marL="457200" lvl="1" indent="0">
              <a:spcBef>
                <a:spcPts val="100"/>
              </a:spcBef>
              <a:buNone/>
            </a:pPr>
            <a:r>
              <a:rPr lang="en-US" sz="1800" dirty="0">
                <a:latin typeface="Consolas" panose="020B0609020204030204" pitchFamily="49" charset="0"/>
              </a:rPr>
              <a:t>    ...  statements nested within the loop</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40</a:t>
            </a:fld>
            <a:endParaRPr lang="en-US"/>
          </a:p>
        </p:txBody>
      </p:sp>
    </p:spTree>
    <p:extLst>
      <p:ext uri="{BB962C8B-B14F-4D97-AF65-F5344CB8AC3E}">
        <p14:creationId xmlns:p14="http://schemas.microsoft.com/office/powerpoint/2010/main" val="2879865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 L1:</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stmt.emit</a:t>
            </a:r>
            <a:r>
              <a:rPr lang="en-US" sz="1800" dirty="0">
                <a:latin typeface="Consolas" pitchFamily="49" charset="0"/>
                <a:cs typeface="Consolas" pitchFamily="49" charset="0"/>
              </a:rPr>
              <a: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 L2:</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41</a:t>
            </a:fld>
            <a:endParaRPr lang="en-US"/>
          </a:p>
        </p:txBody>
      </p:sp>
    </p:spTree>
    <p:extLst>
      <p:ext uri="{BB962C8B-B14F-4D97-AF65-F5344CB8AC3E}">
        <p14:creationId xmlns:p14="http://schemas.microsoft.com/office/powerpoint/2010/main" val="3128523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Character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r>
              <a:rPr lang="en-US" dirty="0"/>
              <a:t>Both of the above two templates are followed by code to store the value that was read into the variable.</a:t>
            </a:r>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a:latin typeface="Consolas" pitchFamily="49" charset="0"/>
              </a:rPr>
              <a:t>Read</a:t>
            </a:r>
            <a:r>
              <a:rPr lang="en-US" dirty="0">
                <a:latin typeface="Consolas" pitchFamily="49" charset="0"/>
                <a:cs typeface="Consolas" pitchFamily="49" charset="0"/>
              </a:rPr>
              <a:t>Stmt</a:t>
            </a: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variable.emit</a:t>
            </a:r>
            <a:r>
              <a:rPr lang="en-US" sz="1800" dirty="0">
                <a:latin typeface="Consolas" pitchFamily="49" charset="0"/>
                <a:cs typeface="Consolas" pitchFamily="49" charset="0"/>
              </a:rPr>
              <a:t>()</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variable.type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emit("GETINT")</a:t>
            </a:r>
          </a:p>
          <a:p>
            <a:pPr marL="182880" indent="0">
              <a:spcBef>
                <a:spcPts val="100"/>
              </a:spcBef>
              <a:buFontTx/>
              <a:buNone/>
            </a:pPr>
            <a:r>
              <a:rPr lang="en-US" sz="1800" dirty="0">
                <a:latin typeface="Consolas" pitchFamily="49" charset="0"/>
                <a:cs typeface="Consolas" pitchFamily="49" charset="0"/>
              </a:rPr>
              <a:t>    else   // type must be Char</a:t>
            </a:r>
          </a:p>
          <a:p>
            <a:pPr marL="182880" indent="0">
              <a:spcBef>
                <a:spcPts val="100"/>
              </a:spcBef>
              <a:buFontTx/>
              <a:buNone/>
            </a:pPr>
            <a:r>
              <a:rPr lang="en-US" sz="1800" dirty="0">
                <a:latin typeface="Consolas" pitchFamily="49" charset="0"/>
                <a:cs typeface="Consolas" pitchFamily="49" charset="0"/>
              </a:rPr>
              <a:t>        emit("GETCH")</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variable.type</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824296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p>
          <a:p>
            <a:r>
              <a:rPr lang="en-US" dirty="0"/>
              <a:t>The exit statement must obtain the end label number, say </a:t>
            </a:r>
            <a:r>
              <a:rPr lang="en-US" dirty="0">
                <a:latin typeface="Consolas" pitchFamily="49" charset="0"/>
                <a:cs typeface="Consolas" pitchFamily="49" charset="0"/>
              </a:rPr>
              <a:t>L2</a:t>
            </a:r>
            <a:r>
              <a:rPr lang="en-US" dirty="0"/>
              <a:t>, from its enclosing loop statement.</a:t>
            </a:r>
          </a:p>
          <a:p>
            <a:r>
              <a:rPr lang="en-US" dirty="0"/>
              <a:t>Code generation template when the exit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exit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45</a:t>
            </a:fld>
            <a:endParaRPr lang="en-US"/>
          </a:p>
        </p:txBody>
      </p:sp>
    </p:spTree>
    <p:extLst>
      <p:ext uri="{BB962C8B-B14F-4D97-AF65-F5344CB8AC3E}">
        <p14:creationId xmlns:p14="http://schemas.microsoft.com/office/powerpoint/2010/main" val="1274943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a:t>
            </a:r>
          </a:p>
          <a:p>
            <a:pPr lvl="1">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elsif</a:t>
            </a:r>
            <a:r>
              <a:rPr lang="en-US" sz="1800" dirty="0">
                <a:latin typeface="Consolas" pitchFamily="49" charset="0"/>
                <a:cs typeface="Consolas" pitchFamily="49" charset="0"/>
              </a:rPr>
              <a:t>"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statements )*</a:t>
            </a:r>
          </a:p>
          <a:p>
            <a:pPr lvl="1">
              <a:spcBef>
                <a:spcPts val="300"/>
              </a:spcBef>
              <a:buFontTx/>
              <a:buNone/>
            </a:pPr>
            <a:r>
              <a:rPr lang="en-US" sz="1800" dirty="0">
                <a:latin typeface="Consolas" pitchFamily="49" charset="0"/>
                <a:cs typeface="Consolas" pitchFamily="49" charset="0"/>
              </a:rPr>
              <a:t>       ( "else" statements )? "end" "if"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300"/>
              </a:spcBef>
              <a:buFontTx/>
              <a:buNone/>
            </a:pPr>
            <a:r>
              <a:rPr lang="en-US" sz="1800" dirty="0">
                <a:latin typeface="Consolas" pitchFamily="49" charset="0"/>
                <a:cs typeface="Consolas" pitchFamily="49" charset="0"/>
              </a:rPr>
              <a:t>         //     the boolean expression is false</a:t>
            </a:r>
          </a:p>
          <a:p>
            <a:pPr lvl="1">
              <a:spcBef>
                <a:spcPts val="300"/>
              </a:spcBef>
              <a:buFontTx/>
              <a:buNone/>
            </a:pPr>
            <a:r>
              <a:rPr lang="en-US" sz="1800" dirty="0">
                <a:latin typeface="Consolas" pitchFamily="49" charset="0"/>
                <a:cs typeface="Consolas" pitchFamily="49" charset="0"/>
              </a:rPr>
              <a:t>    ...  // emit code for then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spcBef>
                <a:spcPts val="300"/>
              </a:spcBef>
              <a:buFontTx/>
              <a:buNone/>
            </a:pPr>
            <a:r>
              <a:rPr lang="en-US" sz="1800" dirty="0">
                <a:latin typeface="Consolas" pitchFamily="49" charset="0"/>
                <a:cs typeface="Consolas" pitchFamily="49" charset="0"/>
              </a:rPr>
              <a:t>    ...  // emit code for elsif parts     (may be empty)</a:t>
            </a:r>
          </a:p>
          <a:p>
            <a:pPr lvl="1">
              <a:spcBef>
                <a:spcPts val="300"/>
              </a:spcBef>
              <a:buFontTx/>
              <a:buNone/>
            </a:pPr>
            <a:r>
              <a:rPr lang="en-US" sz="1800" dirty="0">
                <a:latin typeface="Consolas" pitchFamily="49" charset="0"/>
                <a:cs typeface="Consolas" pitchFamily="49" charset="0"/>
              </a:rPr>
              <a:t>    ...  // emit code for else statements (may be empty)</a:t>
            </a:r>
          </a:p>
          <a:p>
            <a:pPr lvl="1">
              <a:spcBef>
                <a:spcPts val="3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br>
              <a:rPr lang="en-US" dirty="0">
                <a:latin typeface="Consolas" pitchFamily="49" charset="0"/>
                <a:cs typeface="Consolas" pitchFamily="49" charset="0"/>
              </a:rPr>
            </a:br>
            <a:r>
              <a:rPr lang="en-US" sz="2400" dirty="0"/>
              <a:t>(continued)</a:t>
            </a:r>
            <a:endParaRPr lang="en-US" sz="2800" dirty="0"/>
          </a:p>
        </p:txBody>
      </p:sp>
      <p:sp>
        <p:nvSpPr>
          <p:cNvPr id="38915" name="Content Placeholder 2"/>
          <p:cNvSpPr>
            <a:spLocks noGrp="1"/>
          </p:cNvSpPr>
          <p:nvPr>
            <p:ph idx="1"/>
          </p:nvPr>
        </p:nvSpPr>
        <p:spPr/>
        <p:txBody>
          <a:bodyPr/>
          <a:lstStyle/>
          <a:p>
            <a:r>
              <a:rPr lang="en-US" dirty="0"/>
              <a:t>Code generation template for an </a:t>
            </a:r>
            <a:r>
              <a:rPr lang="en-US" dirty="0">
                <a:latin typeface="Consolas" pitchFamily="49" charset="0"/>
                <a:cs typeface="Consolas" pitchFamily="49" charset="0"/>
              </a:rPr>
              <a:t>elsif</a:t>
            </a:r>
            <a:r>
              <a:rPr lang="en-US" dirty="0"/>
              <a:t> part</a:t>
            </a:r>
          </a:p>
          <a:p>
            <a:pPr lvl="1">
              <a:buFontTx/>
              <a:buNone/>
            </a:pPr>
            <a:r>
              <a:rPr lang="en-US" dirty="0"/>
              <a:t>(assumes </a:t>
            </a:r>
            <a:r>
              <a:rPr lang="en-US" dirty="0">
                <a:latin typeface="Consolas" pitchFamily="49" charset="0"/>
                <a:cs typeface="Consolas" pitchFamily="49" charset="0"/>
              </a:rPr>
              <a:t>L2</a:t>
            </a:r>
            <a:r>
              <a:rPr lang="en-US" dirty="0"/>
              <a:t> is the label for the end of the </a:t>
            </a:r>
            <a:r>
              <a:rPr lang="en-US" dirty="0">
                <a:latin typeface="Consolas" pitchFamily="49" charset="0"/>
                <a:cs typeface="Consolas" pitchFamily="49" charset="0"/>
              </a:rPr>
              <a:t>if</a:t>
            </a:r>
            <a:r>
              <a:rPr lang="en-US" dirty="0"/>
              <a:t> statement)</a:t>
            </a:r>
          </a:p>
          <a:p>
            <a:pPr lvl="1">
              <a:buFontTx/>
              <a:buNone/>
            </a:pPr>
            <a:r>
              <a:rPr lang="en-US" sz="1800" dirty="0">
                <a:latin typeface="Consolas" pitchFamily="49" charset="0"/>
                <a:cs typeface="Consolas" pitchFamily="49" charset="0"/>
              </a:rPr>
              <a:t>    ...  // emit code to branch to L1 if the elsif</a:t>
            </a:r>
          </a:p>
          <a:p>
            <a:pPr lvl="1">
              <a:spcBef>
                <a:spcPts val="300"/>
              </a:spcBef>
              <a:buFontTx/>
              <a:buNone/>
            </a:pPr>
            <a:r>
              <a:rPr lang="en-US" sz="1800" dirty="0">
                <a:latin typeface="Consolas" pitchFamily="49" charset="0"/>
                <a:cs typeface="Consolas" pitchFamily="49" charset="0"/>
              </a:rPr>
              <a:t>         //     Boolean expression is false</a:t>
            </a:r>
          </a:p>
          <a:p>
            <a:pPr lvl="1">
              <a:spcBef>
                <a:spcPts val="300"/>
              </a:spcBef>
              <a:buFontTx/>
              <a:buNone/>
            </a:pPr>
            <a:endParaRPr lang="en-US" sz="1800" dirty="0">
              <a:latin typeface="Consolas" pitchFamily="49" charset="0"/>
              <a:cs typeface="Consolas" pitchFamily="49" charset="0"/>
            </a:endParaRPr>
          </a:p>
          <a:p>
            <a:pPr lvl="1">
              <a:spcBef>
                <a:spcPts val="300"/>
              </a:spcBef>
              <a:buFontTx/>
              <a:buNone/>
            </a:pPr>
            <a:r>
              <a:rPr lang="en-US" sz="1800" dirty="0">
                <a:latin typeface="Consolas" pitchFamily="49" charset="0"/>
                <a:cs typeface="Consolas" pitchFamily="49" charset="0"/>
              </a:rPr>
              <a:t>    ...  // emit code for elsif statements</a:t>
            </a:r>
          </a:p>
          <a:p>
            <a:pPr lvl="1">
              <a:spcBef>
                <a:spcPts val="300"/>
              </a:spcBef>
              <a:buFontTx/>
              <a:buNone/>
            </a:pPr>
            <a:r>
              <a:rPr lang="en-US" sz="1800" dirty="0">
                <a:latin typeface="Consolas" pitchFamily="49" charset="0"/>
                <a:cs typeface="Consolas" pitchFamily="49" charset="0"/>
              </a:rPr>
              <a:t>    BR L2</a:t>
            </a:r>
          </a:p>
          <a:p>
            <a:pPr lvl="1">
              <a:spcBef>
                <a:spcPts val="300"/>
              </a:spcBef>
              <a:buFontTx/>
              <a:buNone/>
            </a:pPr>
            <a:r>
              <a:rPr lang="en-US" sz="1800" dirty="0">
                <a:latin typeface="Consolas" pitchFamily="49" charset="0"/>
                <a:cs typeface="Consolas" pitchFamily="49" charset="0"/>
              </a:rPr>
              <a:t>L1:</a:t>
            </a:r>
          </a:p>
          <a:p>
            <a:pPr lvl="1">
              <a:buFontTx/>
              <a:buNone/>
            </a:pPr>
            <a:endParaRPr lang="en-US" sz="1800" dirty="0">
              <a:latin typeface="Consolas" pitchFamily="49" charset="0"/>
              <a:cs typeface="Consolas" pitchFamily="49" charset="0"/>
            </a:endParaRPr>
          </a:p>
        </p:txBody>
      </p:sp>
      <p:sp>
        <p:nvSpPr>
          <p:cNvPr id="38916" name="Footer Placeholder 3"/>
          <p:cNvSpPr>
            <a:spLocks noGrp="1"/>
          </p:cNvSpPr>
          <p:nvPr>
            <p:ph type="ftr" sz="quarter" idx="10"/>
          </p:nvPr>
        </p:nvSpPr>
        <p:spPr>
          <a:noFill/>
        </p:spPr>
        <p:txBody>
          <a:bodyPr/>
          <a:lstStyle/>
          <a:p>
            <a:r>
              <a:rPr lang="en-US"/>
              <a:t>©SoftMoore Consulting</a:t>
            </a:r>
          </a:p>
        </p:txBody>
      </p:sp>
      <p:sp>
        <p:nvSpPr>
          <p:cNvPr id="38917" name="Slide Number Placeholder 4"/>
          <p:cNvSpPr>
            <a:spLocks noGrp="1"/>
          </p:cNvSpPr>
          <p:nvPr>
            <p:ph type="sldNum" sz="quarter" idx="11"/>
          </p:nvPr>
        </p:nvSpPr>
        <p:spPr>
          <a:noFill/>
        </p:spPr>
        <p:txBody>
          <a:bodyPr/>
          <a:lstStyle/>
          <a:p>
            <a:r>
              <a:rPr lang="en-US"/>
              <a:t>Slide </a:t>
            </a:r>
            <a:fld id="{756667EC-D534-4D68-BB44-B431DB1F1154}" type="slidenum">
              <a:rPr lang="en-US" smtClean="0"/>
              <a:pPr/>
              <a:t>47</a:t>
            </a:fld>
            <a:endParaRPr lang="en-US"/>
          </a:p>
        </p:txBody>
      </p:sp>
      <p:sp>
        <p:nvSpPr>
          <p:cNvPr id="38918" name="TextBox 7"/>
          <p:cNvSpPr txBox="1">
            <a:spLocks noChangeArrowheads="1"/>
          </p:cNvSpPr>
          <p:nvPr/>
        </p:nvSpPr>
        <p:spPr bwMode="auto">
          <a:xfrm>
            <a:off x="1988601" y="4262735"/>
            <a:ext cx="5166799" cy="430887"/>
          </a:xfrm>
          <a:prstGeom prst="rect">
            <a:avLst/>
          </a:prstGeom>
          <a:noFill/>
          <a:ln w="9525">
            <a:solidFill>
              <a:schemeClr val="tx1"/>
            </a:solidFill>
            <a:miter lim="800000"/>
            <a:headEnd/>
            <a:tailEnd/>
          </a:ln>
        </p:spPr>
        <p:txBody>
          <a:bodyPr wrap="none">
            <a:spAutoFit/>
          </a:bodyPr>
          <a:lstStyle/>
          <a:p>
            <a:r>
              <a:rPr lang="en-US" sz="2200" dirty="0"/>
              <a:t>Note: Label </a:t>
            </a:r>
            <a:r>
              <a:rPr lang="en-US" sz="2200" dirty="0">
                <a:latin typeface="Consolas" pitchFamily="49" charset="0"/>
                <a:cs typeface="Consolas" pitchFamily="49" charset="0"/>
              </a:rPr>
              <a:t>L1</a:t>
            </a:r>
            <a:r>
              <a:rPr lang="en-US" sz="2200" dirty="0"/>
              <a:t> is local to the </a:t>
            </a:r>
            <a:r>
              <a:rPr lang="en-US" sz="2200" dirty="0" err="1">
                <a:latin typeface="Consolas" pitchFamily="49" charset="0"/>
                <a:cs typeface="Consolas" pitchFamily="49" charset="0"/>
              </a:rPr>
              <a:t>elsif</a:t>
            </a:r>
            <a:r>
              <a:rPr lang="en-US" sz="2200" dirty="0"/>
              <a:t> part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begin</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r>
              <a:rPr lang="en-US" sz="1800" dirty="0">
                <a:latin typeface="Consolas" pitchFamily="49" charset="0"/>
                <a:cs typeface="Consolas" pitchFamily="49" charset="0"/>
              </a:rPr>
              <a:t>   end loop;</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writeln "x = ", x;</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dirty="0"/>
              <a:t>Class </a:t>
            </a:r>
            <a:r>
              <a:rPr lang="en-US" dirty="0">
                <a:latin typeface="Consolas" pitchFamily="49" charset="0"/>
                <a:cs typeface="Consolas" pitchFamily="49" charset="0"/>
              </a:rPr>
              <a:t>AST</a:t>
            </a:r>
            <a:r>
              <a:rPr lang="en-US" dirty="0"/>
              <a:t> defines several methods that actually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a:t>
            </a:r>
          </a:p>
          <a:p>
            <a:pPr lvl="1">
              <a:buFontTx/>
              <a:buNone/>
            </a:pPr>
            <a:r>
              <a:rPr lang="en-US" sz="1800" dirty="0">
                <a:latin typeface="Consolas" pitchFamily="49" charset="0"/>
                <a:cs typeface="Consolas" pitchFamily="49" charset="0"/>
              </a:rPr>
              <a:t>protected fun emit(instruction : String)</a:t>
            </a:r>
          </a:p>
          <a:p>
            <a:pPr lvl="1">
              <a:spcBef>
                <a:spcPts val="200"/>
              </a:spcBef>
              <a:buFontTx/>
              <a:buNone/>
            </a:pPr>
            <a:r>
              <a:rPr lang="en-US" sz="1800" dirty="0">
                <a:latin typeface="Consolas" pitchFamily="49" charset="0"/>
                <a:cs typeface="Consolas" pitchFamily="49" charset="0"/>
              </a:rPr>
              <a:t>...</a:t>
            </a:r>
          </a:p>
          <a:p>
            <a:r>
              <a:rPr lang="en-US" dirty="0"/>
              <a:t>Since all AST classes are subclasses (either directly or indirectly) of class </a:t>
            </a:r>
            <a:r>
              <a:rPr lang="en-US" dirty="0">
                <a:latin typeface="Consolas" pitchFamily="49" charset="0"/>
                <a:cs typeface="Consolas" pitchFamily="49" charset="0"/>
              </a:rPr>
              <a:t>AST</a:t>
            </a:r>
            <a:r>
              <a:rPr lang="en-US" dirty="0"/>
              <a:t>, then 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LDGADDR 0</a:t>
            </a:r>
          </a:p>
          <a:p>
            <a:pPr marL="0" indent="0">
              <a:spcBef>
                <a:spcPts val="0"/>
              </a:spcBef>
              <a:buNone/>
            </a:pPr>
            <a:r>
              <a:rPr lang="en-US" sz="1800" dirty="0">
                <a:latin typeface="Consolas" pitchFamily="49" charset="0"/>
                <a:cs typeface="Consolas" pitchFamily="49" charset="0"/>
              </a:rPr>
              <a:t>   10: LDCINT1</a:t>
            </a:r>
          </a:p>
          <a:p>
            <a:pPr marL="0" indent="0">
              <a:spcBef>
                <a:spcPts val="0"/>
              </a:spcBef>
              <a:buNone/>
            </a:pPr>
            <a:r>
              <a:rPr lang="en-US" sz="1800" dirty="0">
                <a:latin typeface="Consolas" pitchFamily="49" charset="0"/>
                <a:cs typeface="Consolas" pitchFamily="49" charset="0"/>
              </a:rPr>
              <a:t>   11: STOREW</a:t>
            </a:r>
          </a:p>
          <a:p>
            <a:pPr marL="0" indent="0">
              <a:spcBef>
                <a:spcPts val="0"/>
              </a:spcBef>
              <a:buNone/>
            </a:pPr>
            <a:r>
              <a:rPr lang="en-US" sz="1800" dirty="0">
                <a:latin typeface="Consolas" pitchFamily="49" charset="0"/>
                <a:cs typeface="Consolas" pitchFamily="49" charset="0"/>
              </a:rPr>
              <a:t>   12: LDGADDR 0</a:t>
            </a:r>
          </a:p>
          <a:p>
            <a:pPr marL="0" indent="0">
              <a:spcBef>
                <a:spcPts val="0"/>
              </a:spcBef>
              <a:buNone/>
            </a:pPr>
            <a:r>
              <a:rPr lang="en-US" sz="1800" dirty="0">
                <a:latin typeface="Consolas" pitchFamily="49" charset="0"/>
                <a:cs typeface="Consolas" pitchFamily="49" charset="0"/>
              </a:rPr>
              <a:t>   17: LOADW</a:t>
            </a:r>
          </a:p>
          <a:p>
            <a:pPr marL="0" indent="0">
              <a:spcBef>
                <a:spcPts val="0"/>
              </a:spcBef>
              <a:buNone/>
            </a:pPr>
            <a:r>
              <a:rPr lang="en-US" sz="1800" dirty="0">
                <a:latin typeface="Consolas" pitchFamily="49" charset="0"/>
                <a:cs typeface="Consolas" pitchFamily="49" charset="0"/>
              </a:rPr>
              <a:t>   18: LDCINT 5</a:t>
            </a:r>
          </a:p>
          <a:p>
            <a:pPr marL="0" indent="0">
              <a:spcBef>
                <a:spcPts val="0"/>
              </a:spcBef>
              <a:buNone/>
            </a:pPr>
            <a:r>
              <a:rPr lang="en-US" sz="1800" dirty="0">
                <a:latin typeface="Consolas" pitchFamily="49" charset="0"/>
                <a:cs typeface="Consolas" pitchFamily="49" charset="0"/>
              </a:rPr>
              <a:t>   23: CMP</a:t>
            </a:r>
          </a:p>
          <a:p>
            <a:pPr marL="0" indent="0">
              <a:spcBef>
                <a:spcPts val="0"/>
              </a:spcBef>
              <a:buNone/>
            </a:pPr>
            <a:r>
              <a:rPr lang="en-US" sz="1800" dirty="0">
                <a:latin typeface="Consolas" pitchFamily="49" charset="0"/>
                <a:cs typeface="Consolas" pitchFamily="49" charset="0"/>
              </a:rPr>
              <a:t>   24: BG 23</a:t>
            </a:r>
          </a:p>
          <a:p>
            <a:pPr marL="0" indent="0">
              <a:spcBef>
                <a:spcPts val="0"/>
              </a:spcBef>
              <a:buNone/>
            </a:pPr>
            <a:r>
              <a:rPr lang="en-US" sz="1800" dirty="0">
                <a:latin typeface="Consolas" pitchFamily="49" charset="0"/>
                <a:cs typeface="Consolas" pitchFamily="49" charset="0"/>
              </a:rPr>
              <a:t>   29: LDGADDR 0</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endParaRPr lang="en-US" sz="180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39: LOADW</a:t>
            </a:r>
          </a:p>
          <a:p>
            <a:pPr marL="0" indent="0">
              <a:spcBef>
                <a:spcPts val="0"/>
              </a:spcBef>
              <a:buNone/>
            </a:pPr>
            <a:r>
              <a:rPr lang="en-US" sz="1800" dirty="0">
                <a:latin typeface="Consolas" pitchFamily="49" charset="0"/>
                <a:cs typeface="Consolas" pitchFamily="49" charset="0"/>
              </a:rPr>
              <a:t>40: INC</a:t>
            </a:r>
          </a:p>
          <a:p>
            <a:pPr marL="0" indent="0">
              <a:spcBef>
                <a:spcPts val="0"/>
              </a:spcBef>
              <a:buNone/>
            </a:pPr>
            <a:r>
              <a:rPr lang="en-US" sz="1800" dirty="0">
                <a:latin typeface="Consolas" pitchFamily="49" charset="0"/>
                <a:cs typeface="Consolas" pitchFamily="49" charset="0"/>
              </a:rPr>
              <a:t>41: STOREW</a:t>
            </a:r>
          </a:p>
          <a:p>
            <a:pPr marL="0" indent="0">
              <a:spcBef>
                <a:spcPts val="0"/>
              </a:spcBef>
              <a:buNone/>
            </a:pPr>
            <a:r>
              <a:rPr lang="en-US" sz="1800" dirty="0">
                <a:latin typeface="Consolas" pitchFamily="49" charset="0"/>
                <a:cs typeface="Consolas" pitchFamily="49" charset="0"/>
              </a:rPr>
              <a:t>42: BR -30</a:t>
            </a:r>
          </a:p>
          <a:p>
            <a:pPr marL="0" indent="0">
              <a:spcBef>
                <a:spcPts val="0"/>
              </a:spcBef>
              <a:buNone/>
            </a:pPr>
            <a:r>
              <a:rPr lang="en-US" sz="1800" dirty="0">
                <a:latin typeface="Consolas" pitchFamily="49" charset="0"/>
                <a:cs typeface="Consolas" pitchFamily="49" charset="0"/>
              </a:rPr>
              <a:t>47: LDCSTR  "x = "</a:t>
            </a:r>
          </a:p>
          <a:p>
            <a:pPr marL="0" indent="0">
              <a:spcBef>
                <a:spcPts val="0"/>
              </a:spcBef>
              <a:buNone/>
            </a:pPr>
            <a:r>
              <a:rPr lang="en-US" sz="1800" dirty="0">
                <a:latin typeface="Consolas" pitchFamily="49" charset="0"/>
                <a:cs typeface="Consolas" pitchFamily="49" charset="0"/>
              </a:rPr>
              <a:t>60: PUTSTR</a:t>
            </a:r>
          </a:p>
          <a:p>
            <a:pPr marL="0" indent="0">
              <a:spcBef>
                <a:spcPts val="0"/>
              </a:spcBef>
              <a:buNone/>
            </a:pPr>
            <a:r>
              <a:rPr lang="en-US" sz="1800" dirty="0">
                <a:latin typeface="Consolas" pitchFamily="49" charset="0"/>
                <a:cs typeface="Consolas" pitchFamily="49" charset="0"/>
              </a:rPr>
              <a:t>61: LDGADDR 0</a:t>
            </a:r>
          </a:p>
          <a:p>
            <a:pPr marL="0" indent="0">
              <a:spcBef>
                <a:spcPts val="0"/>
              </a:spcBef>
              <a:buNone/>
            </a:pPr>
            <a:r>
              <a:rPr lang="en-US" sz="1800" dirty="0">
                <a:latin typeface="Consolas" pitchFamily="49" charset="0"/>
                <a:cs typeface="Consolas" pitchFamily="49" charset="0"/>
              </a:rPr>
              <a:t>66: LOADW</a:t>
            </a:r>
          </a:p>
          <a:p>
            <a:pPr marL="0" indent="0">
              <a:spcBef>
                <a:spcPts val="0"/>
              </a:spcBef>
              <a:buNone/>
            </a:pPr>
            <a:r>
              <a:rPr lang="en-US" sz="1800" dirty="0">
                <a:latin typeface="Consolas" pitchFamily="49" charset="0"/>
                <a:cs typeface="Consolas" pitchFamily="49" charset="0"/>
              </a:rPr>
              <a:t>67: PUTINT</a:t>
            </a:r>
          </a:p>
          <a:p>
            <a:pPr marL="0" indent="0">
              <a:spcBef>
                <a:spcPts val="0"/>
              </a:spcBef>
              <a:buNone/>
            </a:pPr>
            <a:r>
              <a:rPr lang="en-US" sz="1800" dirty="0">
                <a:latin typeface="Consolas" pitchFamily="49" charset="0"/>
                <a:cs typeface="Consolas" pitchFamily="49" charset="0"/>
              </a:rPr>
              <a:t>68: PUTEOL</a:t>
            </a:r>
          </a:p>
          <a:p>
            <a:pPr marL="0" indent="0">
              <a:spcBef>
                <a:spcPts val="0"/>
              </a:spcBef>
              <a:buNone/>
            </a:pPr>
            <a:r>
              <a:rPr lang="en-US" sz="1800" dirty="0">
                <a:latin typeface="Consolas" pitchFamily="49" charset="0"/>
                <a:cs typeface="Consolas" pitchFamily="49" charset="0"/>
              </a:rPr>
              <a:t>69: HALT</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
        <p:nvSpPr>
          <p:cNvPr id="9" name="Diamond 12"/>
          <p:cNvSpPr>
            <a:spLocks noChangeArrowheads="1"/>
          </p:cNvSpPr>
          <p:nvPr/>
        </p:nvSpPr>
        <p:spPr bwMode="auto">
          <a:xfrm>
            <a:off x="6096000"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1192710" y="4648200"/>
            <a:ext cx="6758581" cy="1569660"/>
          </a:xfrm>
          <a:prstGeom prst="rect">
            <a:avLst/>
          </a:prstGeom>
          <a:noFill/>
          <a:ln>
            <a:solidFill>
              <a:schemeClr val="tx1"/>
            </a:solidFill>
          </a:ln>
        </p:spPr>
        <p:txBody>
          <a:bodyPr wrap="none" rtlCol="0">
            <a:spAutoFit/>
          </a:bodyPr>
          <a:lstStyle/>
          <a:p>
            <a:pPr algn="l"/>
            <a:r>
              <a:rPr lang="en-US" sz="2000" dirty="0"/>
              <a:t>Without optimization, the </a:t>
            </a:r>
            <a:r>
              <a:rPr lang="en-US" sz="2000" dirty="0">
                <a:latin typeface="Consolas" panose="020B0609020204030204" pitchFamily="49" charset="0"/>
              </a:rPr>
              <a:t>LDCINT1</a:t>
            </a:r>
            <a:r>
              <a:rPr lang="en-US" sz="2000" dirty="0"/>
              <a:t> instruction at memory</a:t>
            </a:r>
          </a:p>
          <a:p>
            <a:pPr algn="l"/>
            <a:r>
              <a:rPr lang="en-US" sz="2000" dirty="0"/>
              <a:t>address </a:t>
            </a:r>
            <a:r>
              <a:rPr lang="en-US" sz="2000" dirty="0">
                <a:latin typeface="Consolas" panose="020B0609020204030204" pitchFamily="49" charset="0"/>
              </a:rPr>
              <a:t>10</a:t>
            </a:r>
            <a:r>
              <a:rPr lang="en-US" sz="2000" dirty="0"/>
              <a:t> would be </a:t>
            </a:r>
            <a:r>
              <a:rPr lang="en-US" sz="2000" dirty="0">
                <a:latin typeface="Consolas" panose="020B0609020204030204" pitchFamily="49" charset="0"/>
              </a:rPr>
              <a:t>LDCINT 1</a:t>
            </a:r>
            <a:r>
              <a:rPr lang="en-US" sz="2000" dirty="0"/>
              <a:t>, and the </a:t>
            </a:r>
            <a:r>
              <a:rPr lang="en-US" sz="2000" dirty="0">
                <a:latin typeface="Consolas" panose="020B0609020204030204" pitchFamily="49" charset="0"/>
              </a:rPr>
              <a:t>INC</a:t>
            </a:r>
            <a:r>
              <a:rPr lang="en-US" sz="2000" dirty="0"/>
              <a:t> instruction at</a:t>
            </a:r>
          </a:p>
          <a:p>
            <a:pPr algn="l"/>
            <a:r>
              <a:rPr lang="en-US" sz="2000" dirty="0"/>
              <a:t>memory address </a:t>
            </a:r>
            <a:r>
              <a:rPr lang="en-US" sz="2000" dirty="0">
                <a:latin typeface="Consolas" panose="020B0609020204030204" pitchFamily="49" charset="0"/>
              </a:rPr>
              <a:t>40</a:t>
            </a:r>
            <a:r>
              <a:rPr lang="en-US" sz="2000" dirty="0"/>
              <a:t> would look like the following:</a:t>
            </a:r>
            <a:br>
              <a:rPr lang="en-US" sz="2000" dirty="0"/>
            </a:br>
            <a:r>
              <a:rPr lang="en-US" sz="1800" dirty="0">
                <a:latin typeface="Consolas" pitchFamily="49" charset="0"/>
                <a:cs typeface="Consolas" pitchFamily="49" charset="0"/>
              </a:rPr>
              <a:t>   LDCINT 1</a:t>
            </a:r>
          </a:p>
          <a:p>
            <a:pPr algn="l"/>
            <a:r>
              <a:rPr lang="en-US" sz="1800" dirty="0">
                <a:latin typeface="Consolas" pitchFamily="49" charset="0"/>
                <a:cs typeface="Consolas" pitchFamily="49" charset="0"/>
              </a:rPr>
              <a:t>   ADD</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675437"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stCxn id="12" idx="1"/>
          </p:cNvCxnSpPr>
          <p:nvPr/>
        </p:nvCxnSpPr>
        <p:spPr bwMode="auto">
          <a:xfrm flipH="1">
            <a:off x="6096000" y="1820193"/>
            <a:ext cx="579437"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1742661"/>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stCxn id="15" idx="1"/>
          </p:cNvCxnSpPr>
          <p:nvPr/>
        </p:nvCxnSpPr>
        <p:spPr bwMode="auto">
          <a:xfrm flipH="1">
            <a:off x="2428461" y="2096604"/>
            <a:ext cx="579437" cy="0"/>
          </a:xfrm>
          <a:prstGeom prst="straightConnector1">
            <a:avLst/>
          </a:prstGeom>
          <a:noFill/>
          <a:ln w="12700" cap="flat" cmpd="sng" algn="ctr">
            <a:solidFill>
              <a:schemeClr val="tx1"/>
            </a:solidFill>
            <a:prstDash val="solid"/>
            <a:round/>
            <a:headEnd type="none" w="med" len="med"/>
            <a:tailEnd type="stealth" w="lg" len="lg"/>
          </a:ln>
          <a:effectLst/>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750" dirty="0">
                <a:latin typeface="Consolas" pitchFamily="49" charset="0"/>
                <a:cs typeface="Consolas" pitchFamily="49" charset="0"/>
              </a:rPr>
              <a:t>  // reserve 4 bytes for x</a:t>
            </a:r>
          </a:p>
          <a:p>
            <a:pPr marL="0" indent="0">
              <a:spcBef>
                <a:spcPts val="0"/>
              </a:spcBef>
              <a:buNone/>
            </a:pPr>
            <a:r>
              <a:rPr lang="en-US" sz="1750" dirty="0">
                <a:latin typeface="Consolas" pitchFamily="49" charset="0"/>
                <a:cs typeface="Consolas" pitchFamily="49" charset="0"/>
              </a:rPr>
              <a:t>   0: PROGRAM 4</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1;</a:t>
            </a:r>
          </a:p>
          <a:p>
            <a:pPr marL="0" indent="0">
              <a:spcBef>
                <a:spcPts val="0"/>
              </a:spcBef>
              <a:buNone/>
            </a:pPr>
            <a:r>
              <a:rPr lang="en-US" sz="1750" dirty="0">
                <a:latin typeface="Consolas" pitchFamily="49" charset="0"/>
                <a:cs typeface="Consolas" pitchFamily="49" charset="0"/>
              </a:rPr>
              <a:t>   5: LDGADDR 0</a:t>
            </a:r>
          </a:p>
          <a:p>
            <a:pPr marL="0" indent="0">
              <a:spcBef>
                <a:spcPts val="0"/>
              </a:spcBef>
              <a:buNone/>
            </a:pPr>
            <a:r>
              <a:rPr lang="en-US" sz="1750" dirty="0">
                <a:latin typeface="Consolas" pitchFamily="49" charset="0"/>
                <a:cs typeface="Consolas" pitchFamily="49" charset="0"/>
              </a:rPr>
              <a:t>  10: LDCINT1</a:t>
            </a:r>
          </a:p>
          <a:p>
            <a:pPr marL="0" indent="0">
              <a:spcBef>
                <a:spcPts val="0"/>
              </a:spcBef>
              <a:buNone/>
            </a:pPr>
            <a:r>
              <a:rPr lang="en-US" sz="1750" dirty="0">
                <a:latin typeface="Consolas" pitchFamily="49" charset="0"/>
                <a:cs typeface="Consolas" pitchFamily="49" charset="0"/>
              </a:rPr>
              <a:t>  11: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while x &lt;= n loop</a:t>
            </a:r>
          </a:p>
          <a:p>
            <a:pPr marL="0" indent="0">
              <a:spcBef>
                <a:spcPts val="0"/>
              </a:spcBef>
              <a:buNone/>
            </a:pPr>
            <a:r>
              <a:rPr lang="en-US" sz="1750" dirty="0">
                <a:latin typeface="Consolas" pitchFamily="49" charset="0"/>
                <a:cs typeface="Consolas" pitchFamily="49" charset="0"/>
              </a:rPr>
              <a:t>  12: LDGADDR 0</a:t>
            </a:r>
          </a:p>
          <a:p>
            <a:pPr marL="0" indent="0">
              <a:spcBef>
                <a:spcPts val="0"/>
              </a:spcBef>
              <a:buNone/>
            </a:pPr>
            <a:r>
              <a:rPr lang="en-US" sz="1750" dirty="0">
                <a:latin typeface="Consolas" pitchFamily="49" charset="0"/>
                <a:cs typeface="Consolas" pitchFamily="49" charset="0"/>
              </a:rPr>
              <a:t>  17: LOADW</a:t>
            </a:r>
          </a:p>
          <a:p>
            <a:pPr marL="0" indent="0">
              <a:spcBef>
                <a:spcPts val="0"/>
              </a:spcBef>
              <a:buNone/>
            </a:pPr>
            <a:r>
              <a:rPr lang="en-US" sz="1750" dirty="0">
                <a:latin typeface="Consolas" pitchFamily="49" charset="0"/>
                <a:cs typeface="Consolas" pitchFamily="49" charset="0"/>
              </a:rPr>
              <a:t>  18: LDCINT 5</a:t>
            </a:r>
          </a:p>
          <a:p>
            <a:pPr marL="0" indent="0">
              <a:spcBef>
                <a:spcPts val="0"/>
              </a:spcBef>
              <a:buNone/>
            </a:pPr>
            <a:r>
              <a:rPr lang="en-US" sz="1750" dirty="0">
                <a:latin typeface="Consolas" pitchFamily="49" charset="0"/>
                <a:cs typeface="Consolas" pitchFamily="49" charset="0"/>
              </a:rPr>
              <a:t>  23: CMP</a:t>
            </a:r>
          </a:p>
          <a:p>
            <a:pPr marL="0" indent="0">
              <a:spcBef>
                <a:spcPts val="0"/>
              </a:spcBef>
              <a:buNone/>
            </a:pPr>
            <a:r>
              <a:rPr lang="en-US" sz="1750" dirty="0">
                <a:latin typeface="Consolas" pitchFamily="49" charset="0"/>
                <a:cs typeface="Consolas" pitchFamily="49" charset="0"/>
              </a:rPr>
              <a:t>  24: BG 23</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 x := x + 1</a:t>
            </a:r>
          </a:p>
          <a:p>
            <a:pPr marL="0" indent="0">
              <a:spcBef>
                <a:spcPts val="0"/>
              </a:spcBef>
              <a:buNone/>
            </a:pPr>
            <a:r>
              <a:rPr lang="en-US" sz="1750" dirty="0">
                <a:latin typeface="Consolas" pitchFamily="49" charset="0"/>
                <a:cs typeface="Consolas" pitchFamily="49" charset="0"/>
              </a:rPr>
              <a:t>  29: LDGADDR 0</a:t>
            </a:r>
          </a:p>
          <a:p>
            <a:pPr marL="0" indent="0">
              <a:spcBef>
                <a:spcPts val="0"/>
              </a:spcBef>
              <a:buNone/>
            </a:pPr>
            <a:r>
              <a:rPr lang="en-US" sz="1750" dirty="0">
                <a:latin typeface="Consolas" pitchFamily="49" charset="0"/>
                <a:cs typeface="Consolas" pitchFamily="49" charset="0"/>
              </a:rPr>
              <a:t>  34: LDGADDR 0</a:t>
            </a:r>
          </a:p>
          <a:p>
            <a:pPr marL="0" indent="0">
              <a:spcBef>
                <a:spcPts val="0"/>
              </a:spcBef>
              <a:buNone/>
            </a:pPr>
            <a:endParaRPr lang="en-US" sz="1750" dirty="0">
              <a:latin typeface="Consolas" pitchFamily="49" charset="0"/>
              <a:cs typeface="Consolas" pitchFamily="49" charset="0"/>
            </a:endParaRP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750" dirty="0">
                <a:latin typeface="Consolas" pitchFamily="49" charset="0"/>
                <a:cs typeface="Consolas" pitchFamily="49" charset="0"/>
              </a:rPr>
              <a:t>39: LOADW</a:t>
            </a:r>
          </a:p>
          <a:p>
            <a:pPr marL="0" indent="0">
              <a:spcBef>
                <a:spcPts val="0"/>
              </a:spcBef>
              <a:buNone/>
            </a:pPr>
            <a:r>
              <a:rPr lang="en-US" sz="1750" dirty="0">
                <a:latin typeface="Consolas" pitchFamily="49" charset="0"/>
                <a:cs typeface="Consolas" pitchFamily="49" charset="0"/>
              </a:rPr>
              <a:t>40: INC</a:t>
            </a:r>
          </a:p>
          <a:p>
            <a:pPr marL="0" indent="0">
              <a:spcBef>
                <a:spcPts val="0"/>
              </a:spcBef>
              <a:buNone/>
            </a:pPr>
            <a:r>
              <a:rPr lang="en-US" sz="1750" dirty="0">
                <a:latin typeface="Consolas" pitchFamily="49" charset="0"/>
                <a:cs typeface="Consolas" pitchFamily="49" charset="0"/>
              </a:rPr>
              <a:t>41: STOREW</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 loop;</a:t>
            </a:r>
          </a:p>
          <a:p>
            <a:pPr marL="0" indent="0">
              <a:spcBef>
                <a:spcPts val="0"/>
              </a:spcBef>
              <a:buNone/>
            </a:pPr>
            <a:r>
              <a:rPr lang="en-US" sz="1750" dirty="0">
                <a:latin typeface="Consolas" pitchFamily="49" charset="0"/>
                <a:cs typeface="Consolas" pitchFamily="49" charset="0"/>
              </a:rPr>
              <a:t>42: BR -30</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writeln</a:t>
            </a:r>
            <a:r>
              <a:rPr lang="en-US" sz="1750" dirty="0">
                <a:latin typeface="Consolas" pitchFamily="49" charset="0"/>
                <a:cs typeface="Consolas" pitchFamily="49" charset="0"/>
              </a:rPr>
              <a:t> "x = ", x</a:t>
            </a:r>
          </a:p>
          <a:p>
            <a:pPr marL="0" indent="0">
              <a:spcBef>
                <a:spcPts val="0"/>
              </a:spcBef>
              <a:buNone/>
            </a:pPr>
            <a:r>
              <a:rPr lang="en-US" sz="1750" dirty="0">
                <a:latin typeface="Consolas" pitchFamily="49" charset="0"/>
                <a:cs typeface="Consolas" pitchFamily="49" charset="0"/>
              </a:rPr>
              <a:t>47: LDCSTR  "x = "</a:t>
            </a:r>
          </a:p>
          <a:p>
            <a:pPr marL="0" indent="0">
              <a:spcBef>
                <a:spcPts val="0"/>
              </a:spcBef>
              <a:buNone/>
            </a:pPr>
            <a:r>
              <a:rPr lang="en-US" sz="1750" dirty="0">
                <a:latin typeface="Consolas" pitchFamily="49" charset="0"/>
                <a:cs typeface="Consolas" pitchFamily="49" charset="0"/>
              </a:rPr>
              <a:t>60: PUTSTR</a:t>
            </a:r>
          </a:p>
          <a:p>
            <a:pPr marL="0" indent="0">
              <a:spcBef>
                <a:spcPts val="0"/>
              </a:spcBef>
              <a:buNone/>
            </a:pPr>
            <a:r>
              <a:rPr lang="en-US" sz="1750" dirty="0">
                <a:latin typeface="Consolas" pitchFamily="49" charset="0"/>
                <a:cs typeface="Consolas" pitchFamily="49" charset="0"/>
              </a:rPr>
              <a:t>61: LDGADDR 0</a:t>
            </a:r>
          </a:p>
          <a:p>
            <a:pPr marL="0" indent="0">
              <a:spcBef>
                <a:spcPts val="0"/>
              </a:spcBef>
              <a:buNone/>
            </a:pPr>
            <a:r>
              <a:rPr lang="en-US" sz="1750" dirty="0">
                <a:latin typeface="Consolas" pitchFamily="49" charset="0"/>
                <a:cs typeface="Consolas" pitchFamily="49" charset="0"/>
              </a:rPr>
              <a:t>66: LOADW</a:t>
            </a:r>
          </a:p>
          <a:p>
            <a:pPr marL="0" indent="0">
              <a:spcBef>
                <a:spcPts val="0"/>
              </a:spcBef>
              <a:buNone/>
            </a:pPr>
            <a:r>
              <a:rPr lang="en-US" sz="1750" dirty="0">
                <a:latin typeface="Consolas" pitchFamily="49" charset="0"/>
                <a:cs typeface="Consolas" pitchFamily="49" charset="0"/>
              </a:rPr>
              <a:t>67: PUTINT</a:t>
            </a:r>
          </a:p>
          <a:p>
            <a:pPr marL="0" indent="0">
              <a:spcBef>
                <a:spcPts val="0"/>
              </a:spcBef>
              <a:buNone/>
            </a:pPr>
            <a:r>
              <a:rPr lang="en-US" sz="1750" dirty="0">
                <a:latin typeface="Consolas" pitchFamily="49" charset="0"/>
                <a:cs typeface="Consolas" pitchFamily="49" charset="0"/>
              </a:rPr>
              <a:t>68: PUTEOL</a:t>
            </a:r>
          </a:p>
          <a:p>
            <a:pPr marL="0" indent="0">
              <a:spcBef>
                <a:spcPts val="0"/>
              </a:spcBef>
              <a:buNone/>
            </a:pPr>
            <a:endParaRPr lang="en-US" sz="1750" dirty="0">
              <a:latin typeface="Consolas" pitchFamily="49" charset="0"/>
              <a:cs typeface="Consolas" pitchFamily="49" charset="0"/>
            </a:endParaRPr>
          </a:p>
          <a:p>
            <a:pPr marL="0" indent="0">
              <a:spcBef>
                <a:spcPts val="0"/>
              </a:spcBef>
              <a:buNone/>
            </a:pPr>
            <a:r>
              <a:rPr lang="en-US" sz="1750" dirty="0">
                <a:latin typeface="Consolas" pitchFamily="49" charset="0"/>
                <a:cs typeface="Consolas" pitchFamily="49" charset="0"/>
              </a:rPr>
              <a:t>// end.</a:t>
            </a:r>
          </a:p>
          <a:p>
            <a:pPr marL="0" indent="0">
              <a:spcBef>
                <a:spcPts val="0"/>
              </a:spcBef>
              <a:buNone/>
            </a:pPr>
            <a:r>
              <a:rPr lang="en-US" sz="1750" dirty="0">
                <a:latin typeface="Consolas" pitchFamily="49" charset="0"/>
                <a:cs typeface="Consolas" pitchFamily="49" charset="0"/>
              </a:rPr>
              <a:t>69: HALT</a:t>
            </a:r>
          </a:p>
          <a:p>
            <a:pPr marL="0" indent="0">
              <a:spcBef>
                <a:spcPts val="0"/>
              </a:spcBef>
              <a:buNone/>
            </a:pPr>
            <a:endParaRPr lang="en-US" sz="175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BR L5 could translate to branch -12 (backward 12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“L1”, “L2”, “L3”,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8</a:t>
            </a:fld>
            <a:endParaRPr lang="en-US"/>
          </a:p>
        </p:txBody>
      </p:sp>
      <p:sp>
        <p:nvSpPr>
          <p:cNvPr id="2" name="TextBox 1"/>
          <p:cNvSpPr txBox="1"/>
          <p:nvPr/>
        </p:nvSpPr>
        <p:spPr>
          <a:xfrm>
            <a:off x="1679349" y="4419600"/>
            <a:ext cx="5785302" cy="1107996"/>
          </a:xfrm>
          <a:prstGeom prst="rect">
            <a:avLst/>
          </a:prstGeom>
          <a:noFill/>
          <a:ln>
            <a:solidFill>
              <a:schemeClr val="tx1"/>
            </a:solidFill>
          </a:ln>
        </p:spPr>
        <p:txBody>
          <a:bodyPr wrap="none" rtlCol="0">
            <a:spAutoFit/>
          </a:bodyPr>
          <a:lstStyle/>
          <a:p>
            <a:pPr algn="l"/>
            <a:r>
              <a:rPr lang="en-US" sz="2200" dirty="0"/>
              <a:t>Note: L1 and L2 are the local names for the</a:t>
            </a:r>
          </a:p>
          <a:p>
            <a:pPr algn="l"/>
            <a:r>
              <a:rPr lang="en-US" sz="2200" dirty="0"/>
              <a:t>labels.  The actual string values of L1 and L2</a:t>
            </a:r>
          </a:p>
          <a:p>
            <a:pPr algn="l"/>
            <a:r>
              <a:rPr lang="en-US" sz="2200" dirty="0"/>
              <a:t>could be different; e.g., “L12” and “L13”.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seven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BNZ  branch if nonzero (branch if true)</a:t>
            </a:r>
          </a:p>
          <a:p>
            <a:pPr lvl="1">
              <a:tabLst>
                <a:tab pos="1597025" algn="l"/>
              </a:tabLst>
            </a:pPr>
            <a:r>
              <a:rPr lang="en-US" dirty="0">
                <a:latin typeface="Consolas" panose="020B0609020204030204" pitchFamily="49" charset="0"/>
              </a:rPr>
              <a:t>BZ   branch if zero (branch if false)</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r>
              <a:rPr lang="en-US" dirty="0"/>
              <a:t>Together with the </a:t>
            </a:r>
            <a:r>
              <a:rPr lang="en-US" dirty="0">
                <a:latin typeface="Consolas" panose="020B0609020204030204" pitchFamily="49" charset="0"/>
              </a:rPr>
              <a:t>CMP</a:t>
            </a:r>
            <a:r>
              <a:rPr lang="en-US" dirty="0"/>
              <a:t> (compare) instruction, these branch instructions are used to implement control flow logic within a program or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5463</TotalTime>
  <Words>4446</Words>
  <Application>Microsoft Office PowerPoint</Application>
  <PresentationFormat>On-screen Show (4:3)</PresentationFormat>
  <Paragraphs>686</Paragraphs>
  <Slides>51</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Consolas</vt:lpstr>
      <vt:lpstr>SoftMoore2</vt:lpstr>
      <vt:lpstr>Code Generation</vt:lpstr>
      <vt:lpstr>Code Generation</vt:lpstr>
      <vt:lpstr>Code Generation for CVM</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Emitting Code for Branch Instructions Based on Boolean Values</vt:lpstr>
      <vt:lpstr>Emitting Code for Branch Instructions Based on Boolean Values (continued)</vt:lpstr>
      <vt:lpstr>Emitting Code for Branch Instructions Based on Boolean Values (continued)</vt:lpstr>
      <vt:lpstr>Emitting Code for Branch Instructions Based on Boolean Values (continued)</vt:lpstr>
      <vt:lpstr>Example: emitBranch() for Relational Expressions</vt:lpstr>
      <vt:lpstr>Example: emitBranch() for Relational Expressions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Named Values</vt:lpstr>
      <vt:lpstr>Code Generation for NamedValue</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a List of Statements</vt:lpstr>
      <vt:lpstr>Code Generation for LoopStmt</vt:lpstr>
      <vt:lpstr>Code Generation for LoopStmt (continued)</vt:lpstr>
      <vt:lpstr>Method emit() for LoopStmt</vt:lpstr>
      <vt:lpstr>Code Generation for ReadStmt</vt:lpstr>
      <vt:lpstr>Method emit() for ReadStmt</vt:lpstr>
      <vt:lpstr>Code Generation for ExitStmt </vt:lpstr>
      <vt:lpstr>Method emit() for ExitStmt</vt:lpstr>
      <vt:lpstr>Code Generation for IfStmt</vt:lpstr>
      <vt:lpstr>Code Generation for IfStmt (continued)</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276</cp:revision>
  <cp:lastPrinted>2020-08-15T13:47:41Z</cp:lastPrinted>
  <dcterms:created xsi:type="dcterms:W3CDTF">2005-01-12T21:47:45Z</dcterms:created>
  <dcterms:modified xsi:type="dcterms:W3CDTF">2020-08-15T13:47:44Z</dcterms:modified>
</cp:coreProperties>
</file>