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90" r:id="rId3"/>
    <p:sldId id="291" r:id="rId4"/>
    <p:sldId id="292" r:id="rId5"/>
    <p:sldId id="274" r:id="rId6"/>
    <p:sldId id="293" r:id="rId7"/>
    <p:sldId id="286" r:id="rId8"/>
    <p:sldId id="285" r:id="rId9"/>
    <p:sldId id="326" r:id="rId10"/>
    <p:sldId id="327" r:id="rId11"/>
    <p:sldId id="281" r:id="rId12"/>
    <p:sldId id="294" r:id="rId13"/>
    <p:sldId id="301" r:id="rId14"/>
    <p:sldId id="302" r:id="rId15"/>
    <p:sldId id="332" r:id="rId16"/>
    <p:sldId id="333" r:id="rId17"/>
    <p:sldId id="280" r:id="rId18"/>
    <p:sldId id="334" r:id="rId19"/>
    <p:sldId id="262" r:id="rId20"/>
    <p:sldId id="265" r:id="rId21"/>
    <p:sldId id="295" r:id="rId22"/>
    <p:sldId id="296" r:id="rId23"/>
    <p:sldId id="264" r:id="rId24"/>
    <p:sldId id="337" r:id="rId25"/>
    <p:sldId id="338" r:id="rId26"/>
    <p:sldId id="344" r:id="rId27"/>
    <p:sldId id="335" r:id="rId28"/>
    <p:sldId id="368" r:id="rId29"/>
    <p:sldId id="362" r:id="rId30"/>
    <p:sldId id="363" r:id="rId31"/>
    <p:sldId id="364" r:id="rId32"/>
    <p:sldId id="365" r:id="rId33"/>
    <p:sldId id="366" r:id="rId34"/>
    <p:sldId id="367" r:id="rId35"/>
    <p:sldId id="266" r:id="rId36"/>
    <p:sldId id="268" r:id="rId37"/>
    <p:sldId id="330" r:id="rId38"/>
    <p:sldId id="331" r:id="rId39"/>
    <p:sldId id="271" r:id="rId40"/>
    <p:sldId id="311" r:id="rId41"/>
    <p:sldId id="312" r:id="rId42"/>
    <p:sldId id="313" r:id="rId43"/>
    <p:sldId id="321" r:id="rId44"/>
    <p:sldId id="320" r:id="rId45"/>
    <p:sldId id="267" r:id="rId46"/>
    <p:sldId id="317" r:id="rId47"/>
    <p:sldId id="269" r:id="rId48"/>
    <p:sldId id="316" r:id="rId49"/>
    <p:sldId id="305" r:id="rId50"/>
    <p:sldId id="307" r:id="rId51"/>
    <p:sldId id="339" r:id="rId52"/>
    <p:sldId id="340" r:id="rId53"/>
    <p:sldId id="308" r:id="rId54"/>
    <p:sldId id="309" r:id="rId55"/>
    <p:sldId id="341" r:id="rId56"/>
    <p:sldId id="342" r:id="rId57"/>
    <p:sldId id="343" r:id="rId58"/>
    <p:sldId id="310" r:id="rId5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42" autoAdjust="0"/>
    <p:restoredTop sz="97055" autoAdjust="0"/>
  </p:normalViewPr>
  <p:slideViewPr>
    <p:cSldViewPr>
      <p:cViewPr varScale="1">
        <p:scale>
          <a:sx n="74" d="100"/>
          <a:sy n="74" d="100"/>
        </p:scale>
        <p:origin x="111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Subprograms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13-</a:t>
            </a:r>
            <a:fld id="{5ABA58BF-2D4A-4415-A298-6626A1F3AC5B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1243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6451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4" y="4561227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l" defTabSz="96627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4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5" rIns="96629" bIns="48315" numCol="1" anchor="b" anchorCtr="0" compatLnSpc="1">
            <a:prstTxWarp prst="textNoShape">
              <a:avLst/>
            </a:prstTxWarp>
          </a:bodyPr>
          <a:lstStyle>
            <a:lvl1pPr algn="r" defTabSz="966279">
              <a:defRPr sz="1200"/>
            </a:lvl1pPr>
          </a:lstStyle>
          <a:p>
            <a:pPr>
              <a:defRPr/>
            </a:pPr>
            <a:fld id="{F210BF87-E27C-4C1A-9442-4417E7FF3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502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0723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2CAFDEE-A529-4113-A992-ABDE1DFB9186}" type="slidenum">
              <a:rPr lang="en-US" smtClean="0"/>
              <a:pPr defTabSz="964832"/>
              <a:t>1</a:t>
            </a:fld>
            <a:endParaRPr lang="en-US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9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04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3EBC75-E27E-4C29-8D1F-C210F5625B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59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6387"/>
            <a:r>
              <a:rPr lang="en-US" dirty="0"/>
              <a:t>Constraint Analysis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387"/>
            <a:fld id="{14BBFF45-95E4-44E8-9F2E-8B751949D653}" type="slidenum">
              <a:rPr lang="en-US" smtClean="0"/>
              <a:pPr defTabSz="966387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3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Constraint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C6C5280-F3B5-4759-8388-F5E59B969F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878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6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3C060E8-07A0-4097-86CE-B741702B405C}" type="slidenum">
              <a:rPr lang="en-US" smtClean="0"/>
              <a:pPr defTabSz="964832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67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CFD82E65-4A99-464B-9822-320074BC2484}" type="slidenum">
              <a:rPr lang="en-US" smtClean="0"/>
              <a:pPr defTabSz="964832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75314F5-DC0F-409F-8DD6-E8BBC59DC18E}" type="slidenum">
              <a:rPr lang="en-US" smtClean="0"/>
              <a:pPr defTabSz="964832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01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836B8560-6F72-4CD3-9FA8-66EEB1BFE126}" type="slidenum">
              <a:rPr lang="en-US" smtClean="0"/>
              <a:pPr defTabSz="964832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00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04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3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075CFEEC-27A7-4324-B2F7-29E65C8E0D3B}" type="slidenum">
              <a:rPr lang="en-US" smtClean="0"/>
              <a:pPr defTabSz="964832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17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33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5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2FDE86E9-4526-4E85-8D5C-6C553B334C97}" type="slidenum">
              <a:rPr lang="en-US" smtClean="0"/>
              <a:pPr defTabSz="964832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1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41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62CC49B-6813-45E9-B161-6D1C4C664607}" type="slidenum">
              <a:rPr lang="en-US" smtClean="0"/>
              <a:pPr defTabSz="964832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0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95EBB9F-4EA1-4F12-B672-467C2DE522FF}" type="slidenum">
              <a:rPr lang="en-US" smtClean="0"/>
              <a:pPr defTabSz="964832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2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93AFA024-7C4D-4338-9A21-2A5F7BE59F73}" type="slidenum">
              <a:rPr lang="en-US" smtClean="0"/>
              <a:pPr defTabSz="964832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13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0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6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86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27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AABD8DE-277E-4E2D-975F-03CE0BD20194}" type="slidenum">
              <a:rPr lang="en-US" smtClean="0"/>
              <a:pPr defTabSz="964832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99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D8DD6345-1170-48A5-985B-EC96D61CA5D8}" type="slidenum">
              <a:rPr lang="en-US" smtClean="0"/>
              <a:pPr defTabSz="964832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5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Runtime Organization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3798D45F-38A7-4BD4-B7D0-C77FD73CC90D}" type="slidenum">
              <a:rPr lang="en-US" smtClean="0"/>
              <a:pPr defTabSz="964832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39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Subprograms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0BF87-E27C-4C1A-9442-4417E7FF32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7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1C8E9440-1093-468D-9FD6-32FEBA553126}" type="slidenum">
              <a:rPr lang="en-US" smtClean="0"/>
              <a:pPr defTabSz="964832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3FFFA4-23A0-4C7C-AEDE-A7175C98AB1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8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6077FC34-8632-4858-AEC5-C715789CDB12}" type="slidenum">
              <a:rPr lang="en-US" smtClean="0"/>
              <a:pPr defTabSz="964832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F2253710-3DDE-4A71-970A-B068258D7CFD}" type="slidenum">
              <a:rPr lang="en-US" smtClean="0"/>
              <a:pPr defTabSz="964832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64832"/>
            <a:r>
              <a:rPr lang="en-US"/>
              <a:t>Subprograms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4832"/>
            <a:fld id="{EB7972A9-078D-4C96-9A05-F5C8A4AEC107}" type="slidenum">
              <a:rPr lang="en-US" smtClean="0"/>
              <a:pPr defTabSz="964832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64D2E24-5CD2-43FB-9BC1-B7989670F4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Aft>
                <a:spcPct val="0"/>
              </a:spcAft>
              <a:defRPr kumimoji="1"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kumimoji="1"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kumimoji="1" lang="en-US" sz="18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kumimoji="1" lang="en-US" sz="16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kumimoji="1"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D26BD19-5D37-483D-8FA1-17DF52BF9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FC14F8B-E294-42DC-A852-4D66E25A5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3006E235-0EBD-4407-B9E9-0F2CCB6A3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6" r:id="rId3"/>
    <p:sldLayoutId id="2147483848" r:id="rId4"/>
    <p:sldLayoutId id="2147483849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5E1C5B7-E473-48DA-85C5-A1683C1529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Scope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412480" cy="4935537"/>
          </a:xfrm>
        </p:spPr>
        <p:txBody>
          <a:bodyPr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   // scope level of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      // scope level or declaration is 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b : Integer;  // scope level of declaration is SUBPROGRAM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x ...   // x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b ...   // b was declared at SUBPROGRAM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 y ...   //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p;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x  ...     //  x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y  ...     //  y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P1 ...     // P1 was declared at PROGRAM scope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5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supports the ability to open new scopes and to search for declarations, both within the current scope and in enclosing scopes.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r>
              <a:rPr lang="en-US" dirty="0"/>
              <a:t> is implemented as a stack of maps from identifier strings (names of things) to their declarations.</a:t>
            </a:r>
          </a:p>
          <a:p>
            <a:pPr marL="457200" lvl="1" indent="0">
              <a:buNone/>
            </a:pPr>
            <a:r>
              <a:rPr lang="en-US" dirty="0"/>
              <a:t>(Note that, since we don’t allow subprograms to be nested, our stack has at most two levels.)</a:t>
            </a:r>
          </a:p>
          <a:p>
            <a:r>
              <a:rPr lang="en-US" dirty="0"/>
              <a:t>When a new scope is opened, a new map is pushed onto the stack.  When a scope is closed, the top map is popped off the stack.</a:t>
            </a:r>
          </a:p>
          <a:p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IdTable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 subprogram, searching for a declaration involves searching within the current level (top map in the stack containing all identifiers declared at </a:t>
            </a:r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scope) and then within the enclosing scope (the map under the top containing all identifiers declared at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scope).</a:t>
            </a:r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6C86B5-9217-4201-8A8A-A5C797BDB7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A Property and Selected Methods in the</a:t>
            </a:r>
            <a:br>
              <a:rPr lang="en-US" sz="2900" dirty="0"/>
            </a:br>
            <a:r>
              <a:rPr lang="en-US" sz="2900" dirty="0"/>
              <a:t>Modified Version of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IdTable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The current scope level.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Opens a new scope for identifiers.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openScope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Closes the outermost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closeScope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15F1F-CDCB-4083-A28B-5FE03A1E3117}"/>
              </a:ext>
            </a:extLst>
          </p:cNvPr>
          <p:cNvSpPr txBox="1"/>
          <p:nvPr/>
        </p:nvSpPr>
        <p:spPr>
          <a:xfrm>
            <a:off x="5190215" y="1974291"/>
            <a:ext cx="334418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 err="1">
                <a:latin typeface="Consolas" panose="020B0609020204030204" pitchFamily="49" charset="0"/>
              </a:rPr>
              <a:t>ScopeLevel</a:t>
            </a:r>
            <a:r>
              <a:rPr lang="en-US" sz="2000" dirty="0"/>
              <a:t> is an </a:t>
            </a:r>
            <a:r>
              <a:rPr lang="en-US" sz="2000" dirty="0" err="1"/>
              <a:t>enum</a:t>
            </a:r>
            <a:endParaRPr lang="en-US" sz="2000" dirty="0"/>
          </a:p>
          <a:p>
            <a:pPr algn="l"/>
            <a:r>
              <a:rPr lang="en-US" sz="2000" dirty="0"/>
              <a:t>class with only two values,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PROGRAM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SUBPROGRAM</a:t>
            </a:r>
            <a:r>
              <a:rPr lang="en-US" sz="2000" dirty="0"/>
              <a:t>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E29B263-C998-4606-9810-88A678334EBD}"/>
              </a:ext>
            </a:extLst>
          </p:cNvPr>
          <p:cNvSpPr/>
          <p:nvPr/>
        </p:nvSpPr>
        <p:spPr bwMode="auto">
          <a:xfrm>
            <a:off x="4128655" y="2405922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Elbow Connector 8">
            <a:extLst>
              <a:ext uri="{FF2B5EF4-FFF2-40B4-BE49-F238E27FC236}">
                <a16:creationId xmlns:a16="http://schemas.microsoft.com/office/drawing/2014/main" id="{EC4F005C-6DBE-45A8-8DA3-BDDDB43C219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 bwMode="auto">
          <a:xfrm rot="10800000">
            <a:off x="4281055" y="2482123"/>
            <a:ext cx="909160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/>
              <a:t>A Property and Selected Methods in the</a:t>
            </a:r>
            <a:br>
              <a:rPr lang="en-US" sz="2900" dirty="0"/>
            </a:br>
            <a:r>
              <a:rPr lang="en-US" sz="2900" dirty="0"/>
              <a:t>Modified Version of </a:t>
            </a:r>
            <a:r>
              <a:rPr lang="en-US" sz="2900" dirty="0">
                <a:latin typeface="Consolas" pitchFamily="49" charset="0"/>
                <a:cs typeface="Consolas" pitchFamily="49" charset="0"/>
              </a:rPr>
              <a:t>IdTable</a:t>
            </a:r>
            <a:r>
              <a:rPr lang="en-US" sz="2900" dirty="0"/>
              <a:t> </a:t>
            </a:r>
            <a:r>
              <a:rPr lang="en-US" sz="2400" dirty="0"/>
              <a:t>(</a:t>
            </a:r>
            <a:r>
              <a:rPr lang="en-US" sz="2400" dirty="0">
                <a:latin typeface="+mn-lt"/>
                <a:cs typeface="Consolas" pitchFamily="49" charset="0"/>
              </a:rPr>
              <a:t>continued)</a:t>
            </a:r>
            <a:endParaRPr lang="en-US" sz="29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Add a declaration at the current scope level.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@throws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ParserException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if the identifier token associated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with the declaration is already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                        defined in the current scope.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fun add(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Declaration)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Returns the Declaration associated with the identifier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token's text.  Returns null if the identifier is not found.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 Searches enclosing scopes if necessary.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operator fun get(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idToken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: Token) : Declaration?</a:t>
            </a:r>
          </a:p>
          <a:p>
            <a:pPr marL="91440" indent="0">
              <a:spcBef>
                <a:spcPts val="10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0F05040F-3DD5-4422-8E21-6095A5B4132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endParaRPr lang="en-US" sz="2800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  <a:p>
            <a:pPr lvl="1"/>
            <a:r>
              <a:rPr lang="en-US" dirty="0"/>
              <a:t>Type Rule: If the statement returns a value for a function, then the type of expression being returned must be the same as the function return type.</a:t>
            </a:r>
          </a:p>
          <a:p>
            <a:pPr lvl="1"/>
            <a:r>
              <a:rPr lang="en-US" dirty="0"/>
              <a:t>Miscellaneous Rule: If the return statement returns a value, then the return statement must be nested within a function declaration.</a:t>
            </a:r>
          </a:p>
          <a:p>
            <a:pPr lvl="1"/>
            <a:r>
              <a:rPr lang="en-US" dirty="0"/>
              <a:t>Miscellaneous Rule: If the return statement is nested within a function, then it must return a value.</a:t>
            </a:r>
          </a:p>
          <a:p>
            <a:pPr lvl="1"/>
            <a:r>
              <a:rPr lang="en-US" dirty="0"/>
              <a:t>Miscellaneous Rule: The return statement must be nested within a subprogram.*</a:t>
            </a:r>
          </a:p>
          <a:p>
            <a:pPr lvl="1"/>
            <a:endParaRPr lang="en-US" dirty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ED3F94-1319-4AB6-9282-869FAA33AC5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219323" y="5318612"/>
            <a:ext cx="6705362" cy="43152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*Handled by the parser </a:t>
            </a:r>
            <a:r>
              <a:rPr lang="en-US" sz="2200" dirty="0"/>
              <a:t>using </a:t>
            </a:r>
            <a:r>
              <a:rPr lang="en-US" sz="2200" dirty="0" err="1">
                <a:latin typeface="Consolas" pitchFamily="49" charset="0"/>
              </a:rPr>
              <a:t>SubprogramC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ontext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4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Rules for Subprograms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  <a:p>
            <a:pPr lvl="1"/>
            <a:r>
              <a:rPr lang="en-US" dirty="0"/>
              <a:t>Miscellaneous Rule: There should be no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Miscellaneous Rule: There should be at least one return statement.</a:t>
            </a:r>
          </a:p>
          <a:p>
            <a:pPr lvl="1"/>
            <a:r>
              <a:rPr lang="en-US" dirty="0"/>
              <a:t>Miscellaneous Rule: All return statements must return a value.</a:t>
            </a:r>
          </a:p>
          <a:p>
            <a:r>
              <a:rPr lang="en-US" dirty="0"/>
              <a:t>Subprogram Call (for both procedures and functions)</a:t>
            </a:r>
          </a:p>
          <a:p>
            <a:pPr lvl="1"/>
            <a:r>
              <a:rPr lang="en-US" dirty="0"/>
              <a:t>Type Rule: The number of actual parameters should be the same as the number of formal parameters, and each corresponding pair of parameter types should match.</a:t>
            </a:r>
          </a:p>
          <a:p>
            <a:r>
              <a:rPr lang="en-US" dirty="0"/>
              <a:t>Procedure Call</a:t>
            </a:r>
          </a:p>
          <a:p>
            <a:pPr lvl="1"/>
            <a:r>
              <a:rPr lang="en-US" dirty="0"/>
              <a:t>Miscellaneous Rule: If the formal parameter is a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/>
              <a:t> parameter, then the actual parameter must be a named value (not an arbitrary expression).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C016E02-02BB-476A-9DE0-C405DAA1F82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Organization for Subprograms 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Understanding the runtime organization for subprograms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involves the following four major concepts</a:t>
            </a:r>
          </a:p>
          <a:p>
            <a:r>
              <a:rPr lang="en-US" dirty="0"/>
              <a:t>Activation records</a:t>
            </a:r>
          </a:p>
          <a:p>
            <a:r>
              <a:rPr lang="en-US" dirty="0"/>
              <a:t>Variable addressing</a:t>
            </a:r>
          </a:p>
          <a:p>
            <a:r>
              <a:rPr lang="en-US" dirty="0"/>
              <a:t>Passing parameters and returning function values</a:t>
            </a:r>
          </a:p>
          <a:p>
            <a:r>
              <a:rPr lang="en-US" dirty="0"/>
              <a:t>CVM instructions for subprograms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CVM Instructions for Subprograms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 (procedure/function)</a:t>
            </a:r>
          </a:p>
          <a:p>
            <a:r>
              <a:rPr lang="en-US" dirty="0">
                <a:latin typeface="Consolas" panose="020B0609020204030204" pitchFamily="49" charset="0"/>
              </a:rPr>
              <a:t>LDLADDR</a:t>
            </a:r>
            <a:r>
              <a:rPr lang="en-US" dirty="0"/>
              <a:t> (load local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 (load global address)</a:t>
            </a:r>
          </a:p>
          <a:p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(call subprogram)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  <a:r>
              <a:rPr lang="en-US" dirty="0"/>
              <a:t> (return from a subprogram)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BD1FB08-9CC6-4835-B7E0-500A100A2B8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6428" y="4495800"/>
            <a:ext cx="535114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Note that CVM does not have separate</a:t>
            </a:r>
          </a:p>
          <a:p>
            <a:pPr algn="l"/>
            <a:r>
              <a:rPr lang="en-US" sz="2200" dirty="0"/>
              <a:t>instructions for procedures and functions.</a:t>
            </a:r>
          </a:p>
        </p:txBody>
      </p:sp>
    </p:spTree>
    <p:extLst>
      <p:ext uri="{BB962C8B-B14F-4D97-AF65-F5344CB8AC3E}">
        <p14:creationId xmlns:p14="http://schemas.microsoft.com/office/powerpoint/2010/main" val="1873636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A6D1C3F-2A3D-4CAC-93E1-96B51B35DAB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Subprograms</a:t>
            </a:r>
            <a:endParaRPr lang="en-US" sz="26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program is running, a subprogram is said to be  </a:t>
            </a:r>
            <a:r>
              <a:rPr lang="en-US" i="1" dirty="0"/>
              <a:t>active</a:t>
            </a:r>
            <a:r>
              <a:rPr lang="en-US" dirty="0"/>
              <a:t> if it has been called but has not yet returned.</a:t>
            </a:r>
          </a:p>
          <a:p>
            <a:r>
              <a:rPr lang="en-US" dirty="0"/>
              <a:t>When a subprogram is called, we need to allocate space on the stack for its parameters and local variables.  In addition, if the subprogram is a function, we need to allocate space on the stack for the return value.</a:t>
            </a:r>
          </a:p>
          <a:p>
            <a:r>
              <a:rPr lang="en-US" dirty="0"/>
              <a:t>When the subprogram returns, the allocated stack space is released.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0718" y="4953000"/>
            <a:ext cx="632256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An active subprogram is one for which this space</a:t>
            </a:r>
          </a:p>
          <a:p>
            <a:pPr algn="l"/>
            <a:r>
              <a:rPr lang="en-US" sz="2200" dirty="0"/>
              <a:t> (activation record) is currently on the stack.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Subprograms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i="1" dirty="0"/>
              <a:t>subprogram</a:t>
            </a:r>
            <a:r>
              <a:rPr lang="en-US" dirty="0"/>
              <a:t> will be used to mean either a </a:t>
            </a:r>
            <a:r>
              <a:rPr lang="en-US" i="1" dirty="0"/>
              <a:t>procedure</a:t>
            </a:r>
            <a:r>
              <a:rPr lang="en-US" dirty="0"/>
              <a:t> or a </a:t>
            </a:r>
            <a:r>
              <a:rPr lang="en-US" i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We have already addressed subprograms and issues of scope within the scanner, parser, and identifier table, so most of the effort required to implement subprograms involves modifications of the AST classes.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CB5BDA-6201-4109-B9AB-F34465C245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068122-A33E-481C-B2EA-1B690681B3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</a:t>
            </a:r>
            <a:br>
              <a:rPr lang="en-US" dirty="0"/>
            </a:br>
            <a:r>
              <a:rPr lang="en-US" sz="2400" dirty="0"/>
              <a:t>(a.k.a. Frame)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activation record is a run-time structure for each currently active subprogram.  A new activation record is created every time a subprogram is called.</a:t>
            </a:r>
          </a:p>
          <a:p>
            <a:r>
              <a:rPr lang="en-US" dirty="0"/>
              <a:t>Consists of up to five parts</a:t>
            </a:r>
          </a:p>
          <a:p>
            <a:pPr lvl="1"/>
            <a:r>
              <a:rPr lang="en-US" dirty="0"/>
              <a:t>return value part (for functions only)</a:t>
            </a:r>
          </a:p>
          <a:p>
            <a:pPr lvl="1"/>
            <a:r>
              <a:rPr lang="en-US" dirty="0"/>
              <a:t>parameter part (may be empty if there are no parameters)</a:t>
            </a:r>
          </a:p>
          <a:p>
            <a:pPr lvl="1"/>
            <a:r>
              <a:rPr lang="en-US" dirty="0"/>
              <a:t>context part (always 2 words)</a:t>
            </a:r>
          </a:p>
          <a:p>
            <a:pPr lvl="2"/>
            <a:r>
              <a:rPr lang="en-US" dirty="0"/>
              <a:t>saved values for PC and BP</a:t>
            </a:r>
          </a:p>
          <a:p>
            <a:pPr lvl="1"/>
            <a:r>
              <a:rPr lang="en-US" dirty="0"/>
              <a:t>local variable part (may be empty if there are no local variables)</a:t>
            </a:r>
          </a:p>
          <a:p>
            <a:pPr lvl="1"/>
            <a:r>
              <a:rPr lang="en-US" dirty="0"/>
              <a:t>temporary part</a:t>
            </a:r>
          </a:p>
          <a:p>
            <a:pPr lvl="2"/>
            <a:r>
              <a:rPr lang="en-US" dirty="0"/>
              <a:t>holds operands and results as statements are executed</a:t>
            </a:r>
          </a:p>
          <a:p>
            <a:pPr lvl="2"/>
            <a:r>
              <a:rPr lang="en-US" dirty="0"/>
              <a:t>is always empty at the beginning and end of every statement of the subprogram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Part of an Activation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call must first allocate space on the stack for the return value.  The number of bytes allocated is the number of bytes for the return type of the function.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emit()</a:t>
            </a:r>
            <a:r>
              <a:rPr lang="en-US" dirty="0"/>
              <a:t> method in 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dirty="0">
                <a:cs typeface="Consolas" pitchFamily="49" charset="0"/>
              </a:rPr>
              <a:t> contains the following code.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allocate space on the stack for the return value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emit("ALLOC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funcDecl.type.size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Part of an Activation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</a:t>
            </a:r>
            <a:r>
              <a:rPr lang="en-US" i="1" dirty="0"/>
              <a:t>value</a:t>
            </a:r>
            <a:r>
              <a:rPr lang="en-US" dirty="0"/>
              <a:t> parameter, a subprogram call must emit code to leave the value of the actual parameter on the top of the stack.</a:t>
            </a:r>
          </a:p>
          <a:p>
            <a:r>
              <a:rPr lang="en-US" dirty="0"/>
              <a:t>For each </a:t>
            </a:r>
            <a:r>
              <a:rPr lang="en-US" i="1" dirty="0"/>
              <a:t>variable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parameter, a procedure call must emit code to leave the address of the actual parameter on the top of the stack. The actual parameter must be a named value, not an expression.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Part of an Activation Record</a:t>
            </a:r>
            <a:endParaRPr lang="en-US" sz="260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Link – base address (BP) of the activation record for the calling subprogram</a:t>
            </a:r>
          </a:p>
          <a:p>
            <a:r>
              <a:rPr lang="en-US" dirty="0"/>
              <a:t>Return address – address of the next instruction following the call to the subprogram</a:t>
            </a:r>
          </a:p>
        </p:txBody>
      </p:sp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1523858" y="3505200"/>
            <a:ext cx="6096284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200" dirty="0"/>
              <a:t>The values for BP and PC relative to the calling</a:t>
            </a:r>
          </a:p>
          <a:p>
            <a:pPr algn="l"/>
            <a:r>
              <a:rPr lang="en-US" sz="2200" dirty="0"/>
              <a:t>subprogram are saved (pushed) onto the stack</a:t>
            </a:r>
          </a:p>
          <a:p>
            <a:pPr algn="l"/>
            <a:r>
              <a:rPr lang="en-US" sz="2200" dirty="0"/>
              <a:t>by the CVM “CALL” instruction, and they</a:t>
            </a:r>
          </a:p>
          <a:p>
            <a:pPr algn="l"/>
            <a:r>
              <a:rPr lang="en-US" sz="2200" dirty="0"/>
              <a:t>are restored by the CVM “RET”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local variables are declared in a subprogram, then space must be allocated on the runtime stack for those variables.</a:t>
            </a:r>
          </a:p>
          <a:p>
            <a:r>
              <a:rPr lang="en-US" dirty="0"/>
              <a:t>The CVM instruction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(procedure) has an integer argument for the variable length of subprogram.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P2 is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m, n : Integer;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var b : Boolean;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...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end P2;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3CF2-9BC9-4FAB-9F14-A6A65B04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 Part of an Activation Record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B1F3-A86B-4509-8108-4F856D62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will need to allocate nine bytes for local variables.  The instruction </a:t>
            </a:r>
            <a:r>
              <a:rPr lang="en-US" dirty="0">
                <a:latin typeface="Consolas" panose="020B0609020204030204" pitchFamily="49" charset="0"/>
              </a:rPr>
              <a:t>PROC 9</a:t>
            </a:r>
            <a:r>
              <a:rPr lang="en-US" dirty="0"/>
              <a:t> will be emitted to allocate the necessary space on the runtime stack.</a:t>
            </a:r>
          </a:p>
          <a:p>
            <a:r>
              <a:rPr lang="en-US" dirty="0"/>
              <a:t>An instruction of the form </a:t>
            </a:r>
            <a:r>
              <a:rPr lang="en-US" dirty="0">
                <a:latin typeface="Consolas" panose="020B0609020204030204" pitchFamily="49" charset="0"/>
              </a:rPr>
              <a:t>PROC 0</a:t>
            </a:r>
            <a:r>
              <a:rPr lang="en-US" dirty="0"/>
              <a:t> is emitted whenever a subprogram does not have any local variables.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8497B-D0CA-4C6F-A799-322854919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FAAFA-B6B8-4731-ACDD-0B4F0A478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2A6-798F-4D9A-9EED-8908539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Part of an Activation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2D1E-7418-4473-9605-7DACADDBF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temporary part of an activation record is analogous to the use of the run-time stack to hold temporary values as described in Section 10.4.</a:t>
            </a:r>
          </a:p>
          <a:p>
            <a:r>
              <a:rPr lang="en-US" dirty="0"/>
              <a:t>As machine instructions for a subprogram are executed, the temporary part grows and shrinks.</a:t>
            </a:r>
          </a:p>
          <a:p>
            <a:r>
              <a:rPr lang="en-US" dirty="0"/>
              <a:t>The temporary part of an activation record is empty at the start and end of each CPRL statement in the subprogram.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2D39-0CEC-4386-8AF9-2CA8F09EE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A567F-B38B-4327-8A95-A85A12ED8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8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has the value </a:t>
            </a:r>
            <a:r>
              <a:rPr lang="en-US" dirty="0">
                <a:latin typeface="Consolas" panose="020B0609020204030204" pitchFamily="49" charset="0"/>
              </a:rPr>
              <a:t>200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has relative address </a:t>
            </a:r>
            <a:r>
              <a:rPr lang="en-US" dirty="0">
                <a:latin typeface="Consolas" panose="020B0609020204030204" pitchFamily="49" charset="0"/>
              </a:rPr>
              <a:t>8</a:t>
            </a:r>
          </a:p>
          <a:p>
            <a:pPr lvl="1"/>
            <a:r>
              <a:rPr lang="en-US" dirty="0"/>
              <a:t>local integer variable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has value </a:t>
            </a:r>
            <a:r>
              <a:rPr lang="en-US" dirty="0">
                <a:latin typeface="Consolas" panose="020B0609020204030204" pitchFamily="49" charset="0"/>
              </a:rPr>
              <a:t>6</a:t>
            </a:r>
            <a:r>
              <a:rPr lang="en-US" dirty="0"/>
              <a:t> and relative address </a:t>
            </a:r>
            <a:r>
              <a:rPr lang="en-US" dirty="0">
                <a:latin typeface="Consolas" panose="020B0609020204030204" pitchFamily="49" charset="0"/>
              </a:rPr>
              <a:t>12</a:t>
            </a:r>
          </a:p>
          <a:p>
            <a:r>
              <a:rPr lang="en-US" dirty="0"/>
              <a:t>The CPRL assignment statement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x := y + 1;</a:t>
            </a:r>
          </a:p>
          <a:p>
            <a:pPr marL="457200" lvl="1" indent="0">
              <a:buNone/>
            </a:pPr>
            <a:r>
              <a:rPr lang="en-US" dirty="0"/>
              <a:t>will compile to the following CVM instructions: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8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LDLADDR 12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LOADW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LDCINT 1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ADD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STOREW</a:t>
            </a:r>
            <a:endParaRPr lang="en-US" dirty="0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88C7912-ADA7-46EC-A09F-9B9F4CF35F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25D7-A5A5-4743-88C4-F38146A467D7}"/>
              </a:ext>
            </a:extLst>
          </p:cNvPr>
          <p:cNvSpPr txBox="1"/>
          <p:nvPr/>
        </p:nvSpPr>
        <p:spPr>
          <a:xfrm>
            <a:off x="3494102" y="4986646"/>
            <a:ext cx="308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will be optimized to </a:t>
            </a:r>
            <a:r>
              <a:rPr lang="en-US" sz="1800" dirty="0">
                <a:latin typeface="Consolas" panose="020B0609020204030204" pitchFamily="49" charset="0"/>
              </a:rPr>
              <a:t>LDCINT1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B38BDD2-DCB8-4D3A-9E69-8D3A2D17C0E2}"/>
              </a:ext>
            </a:extLst>
          </p:cNvPr>
          <p:cNvSpPr/>
          <p:nvPr/>
        </p:nvSpPr>
        <p:spPr bwMode="auto">
          <a:xfrm>
            <a:off x="2362200" y="5079872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9A846-CBFD-470F-BE9A-AB2EE7694DDB}"/>
              </a:ext>
            </a:extLst>
          </p:cNvPr>
          <p:cNvCxnSpPr>
            <a:cxnSpLocks/>
            <a:stCxn id="2" idx="1"/>
            <a:endCxn id="3" idx="3"/>
          </p:cNvCxnSpPr>
          <p:nvPr/>
        </p:nvCxnSpPr>
        <p:spPr bwMode="auto">
          <a:xfrm flipH="1">
            <a:off x="2545080" y="5171312"/>
            <a:ext cx="94902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72478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31181-F2B3-46B8-A965-74200BC78F6D}"/>
              </a:ext>
            </a:extLst>
          </p:cNvPr>
          <p:cNvSpPr txBox="1"/>
          <p:nvPr/>
        </p:nvSpPr>
        <p:spPr>
          <a:xfrm>
            <a:off x="424390" y="1345896"/>
            <a:ext cx="829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part is empty at the start of the CPRL statement.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B5AB0F95-612B-447E-BC0F-F952B486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027" y="1981200"/>
            <a:ext cx="2286000" cy="40233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EBF89F-AA66-4E74-86F9-193DEFFDAABC}"/>
              </a:ext>
            </a:extLst>
          </p:cNvPr>
          <p:cNvSpPr txBox="1"/>
          <p:nvPr/>
        </p:nvSpPr>
        <p:spPr>
          <a:xfrm>
            <a:off x="1893570" y="3484418"/>
            <a:ext cx="1402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stack grows</a:t>
            </a:r>
          </a:p>
          <a:p>
            <a:pPr algn="l"/>
            <a:r>
              <a:rPr lang="en-US" sz="1800" dirty="0"/>
              <a:t>downward</a:t>
            </a:r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B26C0557-58D7-43BB-86D9-77F46328C18A}"/>
              </a:ext>
            </a:extLst>
          </p:cNvPr>
          <p:cNvSpPr/>
          <p:nvPr/>
        </p:nvSpPr>
        <p:spPr bwMode="auto">
          <a:xfrm>
            <a:off x="2503604" y="5889307"/>
            <a:ext cx="182880" cy="182880"/>
          </a:xfrm>
          <a:prstGeom prst="diamond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FDFF75D-DC27-4958-A6F9-7C7A1C93E847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 bwMode="auto">
          <a:xfrm>
            <a:off x="2595044" y="4130749"/>
            <a:ext cx="0" cy="175855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BA86A7-17E6-414B-8B9D-E2CC84A29DC9}"/>
              </a:ext>
            </a:extLst>
          </p:cNvPr>
          <p:cNvSpPr txBox="1"/>
          <p:nvPr/>
        </p:nvSpPr>
        <p:spPr>
          <a:xfrm>
            <a:off x="3427027" y="1981200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dynamic link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D64B75-6D6C-4DA6-A677-6C13279C8E15}"/>
              </a:ext>
            </a:extLst>
          </p:cNvPr>
          <p:cNvSpPr txBox="1"/>
          <p:nvPr/>
        </p:nvSpPr>
        <p:spPr>
          <a:xfrm>
            <a:off x="3427027" y="2351884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return address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F7C5DF-6D2D-4543-B6E0-B18D4217F52E}"/>
              </a:ext>
            </a:extLst>
          </p:cNvPr>
          <p:cNvSpPr txBox="1"/>
          <p:nvPr/>
        </p:nvSpPr>
        <p:spPr>
          <a:xfrm>
            <a:off x="3427027" y="2722567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endParaRPr lang="en-US" sz="1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DD821E-7390-4C0B-849D-2D72B2C9107D}"/>
              </a:ext>
            </a:extLst>
          </p:cNvPr>
          <p:cNvSpPr txBox="1"/>
          <p:nvPr/>
        </p:nvSpPr>
        <p:spPr>
          <a:xfrm>
            <a:off x="3604378" y="4495800"/>
            <a:ext cx="1931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91440" algn="l"/>
            <a:r>
              <a:rPr lang="en-US" sz="1800" dirty="0"/>
              <a:t>unused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99E4DD-7C5B-475F-806B-F0058F4ECE0F}"/>
              </a:ext>
            </a:extLst>
          </p:cNvPr>
          <p:cNvSpPr txBox="1"/>
          <p:nvPr/>
        </p:nvSpPr>
        <p:spPr>
          <a:xfrm>
            <a:off x="2819400" y="198877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5F371E-A21E-4C6E-A0B0-A42812DA92BB}"/>
              </a:ext>
            </a:extLst>
          </p:cNvPr>
          <p:cNvSpPr txBox="1"/>
          <p:nvPr/>
        </p:nvSpPr>
        <p:spPr>
          <a:xfrm>
            <a:off x="2819401" y="23565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4D2A39-5609-4923-AA08-AB9FB75E8DD8}"/>
              </a:ext>
            </a:extLst>
          </p:cNvPr>
          <p:cNvSpPr txBox="1"/>
          <p:nvPr/>
        </p:nvSpPr>
        <p:spPr>
          <a:xfrm>
            <a:off x="2819400" y="272440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FC58D0-0DFB-41BF-B004-B8A24DF19F40}"/>
              </a:ext>
            </a:extLst>
          </p:cNvPr>
          <p:cNvSpPr txBox="1"/>
          <p:nvPr/>
        </p:nvSpPr>
        <p:spPr>
          <a:xfrm>
            <a:off x="5791200" y="271050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061F1D-676D-43D4-B9CA-DB52FB119596}"/>
              </a:ext>
            </a:extLst>
          </p:cNvPr>
          <p:cNvSpPr txBox="1"/>
          <p:nvPr/>
        </p:nvSpPr>
        <p:spPr>
          <a:xfrm>
            <a:off x="5795918" y="3081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06FBB-345C-44C4-9643-9EAD3CCD65A3}"/>
              </a:ext>
            </a:extLst>
          </p:cNvPr>
          <p:cNvCxnSpPr>
            <a:cxnSpLocks/>
            <a:endCxn id="72" idx="1"/>
          </p:cNvCxnSpPr>
          <p:nvPr/>
        </p:nvCxnSpPr>
        <p:spPr bwMode="auto">
          <a:xfrm>
            <a:off x="2168843" y="2173437"/>
            <a:ext cx="65055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C85EE5-732F-429A-900E-1B7B21758369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>
            <a:off x="2168843" y="3276881"/>
            <a:ext cx="650558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D5125A-908B-4812-91D8-0C630BA2F87E}"/>
              </a:ext>
            </a:extLst>
          </p:cNvPr>
          <p:cNvSpPr txBox="1"/>
          <p:nvPr/>
        </p:nvSpPr>
        <p:spPr>
          <a:xfrm>
            <a:off x="3427027" y="3091899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A69FA-6414-4647-BC93-6FD115E6F199}"/>
              </a:ext>
            </a:extLst>
          </p:cNvPr>
          <p:cNvSpPr txBox="1"/>
          <p:nvPr/>
        </p:nvSpPr>
        <p:spPr>
          <a:xfrm>
            <a:off x="2819401" y="3092215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58AB6E-F6C9-49D9-AD02-ECF2A52A8565}"/>
              </a:ext>
            </a:extLst>
          </p:cNvPr>
          <p:cNvSpPr txBox="1"/>
          <p:nvPr/>
        </p:nvSpPr>
        <p:spPr>
          <a:xfrm>
            <a:off x="5791200" y="34844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 part</a:t>
            </a:r>
          </a:p>
          <a:p>
            <a:pPr algn="l"/>
            <a:r>
              <a:rPr lang="en-US" sz="1800" dirty="0"/>
              <a:t>is empty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B62D7D-45DB-43C7-97DE-DCDBD428B9E6}"/>
              </a:ext>
            </a:extLst>
          </p:cNvPr>
          <p:cNvSpPr txBox="1"/>
          <p:nvPr/>
        </p:nvSpPr>
        <p:spPr>
          <a:xfrm>
            <a:off x="1676400" y="19906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A43ED8-6D7A-4996-A6BA-4B942CDF0376}"/>
              </a:ext>
            </a:extLst>
          </p:cNvPr>
          <p:cNvSpPr txBox="1"/>
          <p:nvPr/>
        </p:nvSpPr>
        <p:spPr>
          <a:xfrm>
            <a:off x="1676400" y="307917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8A5055-DCF7-4DB7-9BBE-6C28F80D1CDE}"/>
              </a:ext>
            </a:extLst>
          </p:cNvPr>
          <p:cNvSpPr txBox="1"/>
          <p:nvPr/>
        </p:nvSpPr>
        <p:spPr>
          <a:xfrm>
            <a:off x="6477000" y="258765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value of x</a:t>
            </a:r>
          </a:p>
          <a:p>
            <a:pPr algn="l"/>
            <a:r>
              <a:rPr lang="en-US" sz="1800" dirty="0"/>
              <a:t>is unknown</a:t>
            </a:r>
          </a:p>
        </p:txBody>
      </p:sp>
    </p:spTree>
    <p:extLst>
      <p:ext uri="{BB962C8B-B14F-4D97-AF65-F5344CB8AC3E}">
        <p14:creationId xmlns:p14="http://schemas.microsoft.com/office/powerpoint/2010/main" val="1693539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193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8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B5AB0F95-612B-447E-BC0F-F952B486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027" y="1981200"/>
            <a:ext cx="2286000" cy="40233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A86A7-17E6-414B-8B9D-E2CC84A29DC9}"/>
              </a:ext>
            </a:extLst>
          </p:cNvPr>
          <p:cNvSpPr txBox="1"/>
          <p:nvPr/>
        </p:nvSpPr>
        <p:spPr>
          <a:xfrm>
            <a:off x="3427027" y="1981200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dynamic link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D64B75-6D6C-4DA6-A677-6C13279C8E15}"/>
              </a:ext>
            </a:extLst>
          </p:cNvPr>
          <p:cNvSpPr txBox="1"/>
          <p:nvPr/>
        </p:nvSpPr>
        <p:spPr>
          <a:xfrm>
            <a:off x="3427027" y="2351884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return address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F7C5DF-6D2D-4543-B6E0-B18D4217F52E}"/>
              </a:ext>
            </a:extLst>
          </p:cNvPr>
          <p:cNvSpPr txBox="1"/>
          <p:nvPr/>
        </p:nvSpPr>
        <p:spPr>
          <a:xfrm>
            <a:off x="3427027" y="2722567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endParaRPr lang="en-US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99E4DD-7C5B-475F-806B-F0058F4ECE0F}"/>
              </a:ext>
            </a:extLst>
          </p:cNvPr>
          <p:cNvSpPr txBox="1"/>
          <p:nvPr/>
        </p:nvSpPr>
        <p:spPr>
          <a:xfrm>
            <a:off x="2819400" y="1986915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5F371E-A21E-4C6E-A0B0-A42812DA92BB}"/>
              </a:ext>
            </a:extLst>
          </p:cNvPr>
          <p:cNvSpPr txBox="1"/>
          <p:nvPr/>
        </p:nvSpPr>
        <p:spPr>
          <a:xfrm>
            <a:off x="2819401" y="235543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4D2A39-5609-4923-AA08-AB9FB75E8DD8}"/>
              </a:ext>
            </a:extLst>
          </p:cNvPr>
          <p:cNvSpPr txBox="1"/>
          <p:nvPr/>
        </p:nvSpPr>
        <p:spPr>
          <a:xfrm>
            <a:off x="2819400" y="2723953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FC58D0-0DFB-41BF-B004-B8A24DF19F40}"/>
              </a:ext>
            </a:extLst>
          </p:cNvPr>
          <p:cNvSpPr txBox="1"/>
          <p:nvPr/>
        </p:nvSpPr>
        <p:spPr>
          <a:xfrm>
            <a:off x="5793559" y="271050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061F1D-676D-43D4-B9CA-DB52FB119596}"/>
              </a:ext>
            </a:extLst>
          </p:cNvPr>
          <p:cNvSpPr txBox="1"/>
          <p:nvPr/>
        </p:nvSpPr>
        <p:spPr>
          <a:xfrm>
            <a:off x="5793559" y="3081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841B8B-8949-425B-86CF-937F49018DBE}"/>
              </a:ext>
            </a:extLst>
          </p:cNvPr>
          <p:cNvSpPr txBox="1"/>
          <p:nvPr/>
        </p:nvSpPr>
        <p:spPr>
          <a:xfrm>
            <a:off x="1676400" y="199062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71F6B-A50E-44FF-8236-6A6813B34770}"/>
              </a:ext>
            </a:extLst>
          </p:cNvPr>
          <p:cNvSpPr txBox="1"/>
          <p:nvPr/>
        </p:nvSpPr>
        <p:spPr>
          <a:xfrm>
            <a:off x="1676400" y="34609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06FBB-345C-44C4-9643-9EAD3CCD65A3}"/>
              </a:ext>
            </a:extLst>
          </p:cNvPr>
          <p:cNvCxnSpPr>
            <a:cxnSpLocks/>
            <a:stCxn id="21" idx="3"/>
            <a:endCxn id="72" idx="1"/>
          </p:cNvCxnSpPr>
          <p:nvPr/>
        </p:nvCxnSpPr>
        <p:spPr bwMode="auto">
          <a:xfrm flipV="1">
            <a:off x="2168843" y="2171581"/>
            <a:ext cx="650557" cy="37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C85EE5-732F-429A-900E-1B7B21758369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 bwMode="auto">
          <a:xfrm>
            <a:off x="2168843" y="3645658"/>
            <a:ext cx="65055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D5125A-908B-4812-91D8-0C630BA2F87E}"/>
              </a:ext>
            </a:extLst>
          </p:cNvPr>
          <p:cNvSpPr txBox="1"/>
          <p:nvPr/>
        </p:nvSpPr>
        <p:spPr>
          <a:xfrm>
            <a:off x="3427027" y="3091899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A69FA-6414-4647-BC93-6FD115E6F199}"/>
              </a:ext>
            </a:extLst>
          </p:cNvPr>
          <p:cNvSpPr txBox="1"/>
          <p:nvPr/>
        </p:nvSpPr>
        <p:spPr>
          <a:xfrm>
            <a:off x="2819401" y="3092472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1C7B3F-2738-4421-AAD1-B7BA92B38C7F}"/>
              </a:ext>
            </a:extLst>
          </p:cNvPr>
          <p:cNvSpPr txBox="1"/>
          <p:nvPr/>
        </p:nvSpPr>
        <p:spPr>
          <a:xfrm>
            <a:off x="3427027" y="3461231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208 (address of 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72BF6-7B5B-4673-95A5-AD06EE024B99}"/>
              </a:ext>
            </a:extLst>
          </p:cNvPr>
          <p:cNvSpPr txBox="1"/>
          <p:nvPr/>
        </p:nvSpPr>
        <p:spPr>
          <a:xfrm>
            <a:off x="2819400" y="3460992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216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D557896-0C79-47D5-84D1-D69485B183FF}"/>
              </a:ext>
            </a:extLst>
          </p:cNvPr>
          <p:cNvSpPr/>
          <p:nvPr/>
        </p:nvSpPr>
        <p:spPr bwMode="auto">
          <a:xfrm>
            <a:off x="5867400" y="3472231"/>
            <a:ext cx="152400" cy="3693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3BC9B2-C90C-41A4-B61A-6BE468E266CB}"/>
              </a:ext>
            </a:extLst>
          </p:cNvPr>
          <p:cNvSpPr txBox="1"/>
          <p:nvPr/>
        </p:nvSpPr>
        <p:spPr>
          <a:xfrm>
            <a:off x="6011123" y="347223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41460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Rules Relevant to Subprograms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subprogramDecls</a:t>
            </a:r>
            <a:r>
              <a:rPr lang="en-US" sz="1850" dirty="0">
                <a:latin typeface="Consolas" panose="020B0609020204030204" pitchFamily="49" charset="0"/>
              </a:rPr>
              <a:t> = ( </a:t>
            </a: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)*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subprogramDecl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| </a:t>
            </a: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procedureDecl</a:t>
            </a:r>
            <a:r>
              <a:rPr lang="en-US" sz="1850" dirty="0">
                <a:latin typeface="Consolas" panose="020B0609020204030204" pitchFamily="49" charset="0"/>
              </a:rPr>
              <a:t> = "procedure"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functionDecl</a:t>
            </a:r>
            <a:r>
              <a:rPr lang="en-US" sz="1850" dirty="0">
                <a:latin typeface="Consolas" panose="020B0609020204030204" pitchFamily="49" charset="0"/>
              </a:rPr>
              <a:t> = "function"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)?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"return"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"is" </a:t>
            </a:r>
            <a:r>
              <a:rPr lang="en-US" sz="1850" dirty="0" err="1">
                <a:latin typeface="Consolas" panose="020B0609020204030204" pitchFamily="49" charset="0"/>
              </a:rPr>
              <a:t>initialDeclPart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r>
              <a:rPr lang="en-US" sz="1850" dirty="0" err="1">
                <a:latin typeface="Consolas" panose="020B0609020204030204" pitchFamily="49" charset="0"/>
              </a:rPr>
              <a:t>statementPart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formalParameters</a:t>
            </a:r>
            <a:r>
              <a:rPr lang="en-US" sz="1850" dirty="0">
                <a:latin typeface="Consolas" panose="020B0609020204030204" pitchFamily="49" charset="0"/>
              </a:rPr>
              <a:t> = "("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</a:t>
            </a:r>
            <a:br>
              <a:rPr lang="en-US" sz="1850" dirty="0">
                <a:latin typeface="Consolas" panose="020B0609020204030204" pitchFamily="49" charset="0"/>
              </a:rPr>
            </a:br>
            <a:r>
              <a:rPr lang="en-US" sz="1850" dirty="0">
                <a:latin typeface="Consolas" panose="020B0609020204030204" pitchFamily="49" charset="0"/>
              </a:rPr>
              <a:t>    ( "," </a:t>
            </a: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)*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parameterDecl</a:t>
            </a:r>
            <a:r>
              <a:rPr lang="en-US" sz="1850" dirty="0">
                <a:latin typeface="Consolas" panose="020B0609020204030204" pitchFamily="49" charset="0"/>
              </a:rPr>
              <a:t> = ( "var" )? </a:t>
            </a:r>
            <a:r>
              <a:rPr lang="en-US" sz="1850" dirty="0" err="1">
                <a:latin typeface="Consolas" panose="020B0609020204030204" pitchFamily="49" charset="0"/>
              </a:rPr>
              <a:t>paramId</a:t>
            </a:r>
            <a:r>
              <a:rPr lang="en-US" sz="1850" dirty="0">
                <a:latin typeface="Consolas" panose="020B0609020204030204" pitchFamily="49" charset="0"/>
              </a:rPr>
              <a:t> ":" </a:t>
            </a:r>
            <a:r>
              <a:rPr lang="en-US" sz="1850" dirty="0" err="1">
                <a:latin typeface="Consolas" panose="020B0609020204030204" pitchFamily="49" charset="0"/>
              </a:rPr>
              <a:t>typeName</a:t>
            </a:r>
            <a:r>
              <a:rPr lang="en-US" sz="1850" dirty="0">
                <a:latin typeface="Consolas" panose="020B0609020204030204" pitchFamily="49" charset="0"/>
              </a:rPr>
              <a:t> .</a:t>
            </a:r>
          </a:p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procedureCallStmt = procId ( actualParameters )? ";" .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F013229-9B51-4F8F-8C1C-F98A5FBB277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LDLADDR 12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73FDED-2AAC-479E-9D0A-087D3026B667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734FCA5-2126-4E33-BD5F-3D75CB16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2C7CF1-55C1-4B13-B369-00B267B4844C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4EDA44-AF9A-4E98-8CC9-43BFBF389C0F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F01FEF-624D-4A93-985F-3AD6BF4EF327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513C9-C9CF-4163-A2F7-C40E9B1EAE78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70C130-FC7F-4F1B-A0BA-DA404F5AA220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93A371-7957-42E7-AB4E-D6435545AB2B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975D09F-625F-413F-9A5B-CB0C46DA9B37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B7108C-F73C-4625-8714-1DE0C5F7FCE4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D2B814-7588-47DE-9F4D-8AFF77387127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22172-4FDA-4096-AF9B-1C59C923FF4C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B30C20-3604-4880-A3FE-A6BCFFF9CA75}"/>
                </a:ext>
              </a:extLst>
            </p:cNvPr>
            <p:cNvCxnSpPr>
              <a:cxnSpLocks/>
              <a:stCxn id="42" idx="3"/>
              <a:endCxn id="37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1C90BD-53AB-40C2-9B34-0870FC0E7422}"/>
                </a:ext>
              </a:extLst>
            </p:cNvPr>
            <p:cNvCxnSpPr>
              <a:cxnSpLocks/>
              <a:stCxn id="43" idx="3"/>
              <a:endCxn id="51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23801FC-2A12-49B9-9111-7723F6C12999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BF3B0FC-882C-4350-A3D7-8BC983DE5AB6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CEF20-6FE5-490A-9C03-E4C0F7FF6514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4017EC-3327-4E8E-8325-64EB4FC6FCEA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110F32-79BD-4D9F-ADC4-40851EB82020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212 (address of y)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10E1B1-F058-4FA2-918D-091D276AA285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D529EC4-4C5B-4737-9EC3-CB01DA84A8E7}"/>
              </a:ext>
            </a:extLst>
          </p:cNvPr>
          <p:cNvSpPr/>
          <p:nvPr/>
        </p:nvSpPr>
        <p:spPr bwMode="auto">
          <a:xfrm>
            <a:off x="5867400" y="3472231"/>
            <a:ext cx="152400" cy="7315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5593B5-6F10-4AB6-B89C-54AA6EDDD9F4}"/>
              </a:ext>
            </a:extLst>
          </p:cNvPr>
          <p:cNvSpPr txBox="1"/>
          <p:nvPr/>
        </p:nvSpPr>
        <p:spPr>
          <a:xfrm>
            <a:off x="6011123" y="36533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320275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514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LOADW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A02AFA-FFA4-4763-B0E7-0BA6350CC4EE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027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691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1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70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9062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32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 flipV="1">
              <a:off x="2168843" y="2171581"/>
              <a:ext cx="650557" cy="371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6994"/>
              <a:ext cx="650558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1" y="3082164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24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1" y="3812328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3E0AE0F-742C-4D5C-884A-A5FD23EFE98A}"/>
              </a:ext>
            </a:extLst>
          </p:cNvPr>
          <p:cNvSpPr/>
          <p:nvPr/>
        </p:nvSpPr>
        <p:spPr bwMode="auto">
          <a:xfrm>
            <a:off x="5867400" y="3472231"/>
            <a:ext cx="152400" cy="7315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3386B-21C8-4FDC-8D28-C544317ED7E7}"/>
              </a:ext>
            </a:extLst>
          </p:cNvPr>
          <p:cNvSpPr txBox="1"/>
          <p:nvPr/>
        </p:nvSpPr>
        <p:spPr>
          <a:xfrm>
            <a:off x="6011123" y="36533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1258697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853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LDCINT1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E8CA4-0270-49AE-AD5F-58D364151783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4133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949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4180945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 bwMode="auto">
            <a:xfrm>
              <a:off x="2168843" y="4365611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48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5021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 (value of y)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558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4A75B1-0F48-410D-9F86-C665AFC0C644}"/>
                </a:ext>
              </a:extLst>
            </p:cNvPr>
            <p:cNvSpPr txBox="1"/>
            <p:nvPr/>
          </p:nvSpPr>
          <p:spPr>
            <a:xfrm>
              <a:off x="3427027" y="417889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1 (constant integer)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5E5336-C55D-48B4-B85F-9B94C1047CC2}"/>
                </a:ext>
              </a:extLst>
            </p:cNvPr>
            <p:cNvSpPr txBox="1"/>
            <p:nvPr/>
          </p:nvSpPr>
          <p:spPr>
            <a:xfrm>
              <a:off x="2819400" y="418094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224</a:t>
              </a:r>
            </a:p>
          </p:txBody>
        </p:sp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2AE0427C-F749-4D1F-A1A9-F5AAFE6995EC}"/>
              </a:ext>
            </a:extLst>
          </p:cNvPr>
          <p:cNvSpPr/>
          <p:nvPr/>
        </p:nvSpPr>
        <p:spPr bwMode="auto">
          <a:xfrm>
            <a:off x="5867400" y="3466788"/>
            <a:ext cx="152400" cy="109728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2A2224-7E03-4D43-A5D1-765CCE499E93}"/>
              </a:ext>
            </a:extLst>
          </p:cNvPr>
          <p:cNvSpPr txBox="1"/>
          <p:nvPr/>
        </p:nvSpPr>
        <p:spPr>
          <a:xfrm>
            <a:off x="6011123" y="383076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338061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174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ADD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05B340-A5ED-4780-A77A-3BA0FBBD410A}"/>
              </a:ext>
            </a:extLst>
          </p:cNvPr>
          <p:cNvGrpSpPr/>
          <p:nvPr/>
        </p:nvGrpSpPr>
        <p:grpSpPr>
          <a:xfrm>
            <a:off x="1676400" y="1981200"/>
            <a:ext cx="4419600" cy="4023360"/>
            <a:chOff x="1676400" y="1981200"/>
            <a:chExt cx="4419600" cy="402336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B5AB0F95-612B-447E-BC0F-F952B486D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981200"/>
              <a:ext cx="2286000" cy="4023360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8BA86A7-17E6-414B-8B9D-E2CC84A29DC9}"/>
                </a:ext>
              </a:extLst>
            </p:cNvPr>
            <p:cNvSpPr txBox="1"/>
            <p:nvPr/>
          </p:nvSpPr>
          <p:spPr>
            <a:xfrm>
              <a:off x="3427027" y="1981200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dynamic link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D64B75-6D6C-4DA6-A677-6C13279C8E15}"/>
                </a:ext>
              </a:extLst>
            </p:cNvPr>
            <p:cNvSpPr txBox="1"/>
            <p:nvPr/>
          </p:nvSpPr>
          <p:spPr>
            <a:xfrm>
              <a:off x="3427027" y="2351884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return address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2F7C5DF-6D2D-4543-B6E0-B18D4217F52E}"/>
                </a:ext>
              </a:extLst>
            </p:cNvPr>
            <p:cNvSpPr txBox="1"/>
            <p:nvPr/>
          </p:nvSpPr>
          <p:spPr>
            <a:xfrm>
              <a:off x="3427027" y="2722567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endParaRPr lang="en-US" sz="1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99E4DD-7C5B-475F-806B-F0058F4ECE0F}"/>
                </a:ext>
              </a:extLst>
            </p:cNvPr>
            <p:cNvSpPr txBox="1"/>
            <p:nvPr/>
          </p:nvSpPr>
          <p:spPr>
            <a:xfrm>
              <a:off x="2819400" y="1988771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5F371E-A21E-4C6E-A0B0-A42812DA92BB}"/>
                </a:ext>
              </a:extLst>
            </p:cNvPr>
            <p:cNvSpPr txBox="1"/>
            <p:nvPr/>
          </p:nvSpPr>
          <p:spPr>
            <a:xfrm>
              <a:off x="2819401" y="235354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4D2A39-5609-4923-AA08-AB9FB75E8DD8}"/>
                </a:ext>
              </a:extLst>
            </p:cNvPr>
            <p:cNvSpPr txBox="1"/>
            <p:nvPr/>
          </p:nvSpPr>
          <p:spPr>
            <a:xfrm>
              <a:off x="2819400" y="2718325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208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FC58D0-0DFB-41BF-B004-B8A24DF19F40}"/>
                </a:ext>
              </a:extLst>
            </p:cNvPr>
            <p:cNvSpPr txBox="1"/>
            <p:nvPr/>
          </p:nvSpPr>
          <p:spPr>
            <a:xfrm>
              <a:off x="5791200" y="2710509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061F1D-676D-43D4-B9CA-DB52FB119596}"/>
                </a:ext>
              </a:extLst>
            </p:cNvPr>
            <p:cNvSpPr txBox="1"/>
            <p:nvPr/>
          </p:nvSpPr>
          <p:spPr>
            <a:xfrm>
              <a:off x="5795918" y="308144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841B8B-8949-425B-86CF-937F49018DBE}"/>
                </a:ext>
              </a:extLst>
            </p:cNvPr>
            <p:cNvSpPr txBox="1"/>
            <p:nvPr/>
          </p:nvSpPr>
          <p:spPr>
            <a:xfrm>
              <a:off x="1676400" y="198877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BP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971F6B-A50E-44FF-8236-6A6813B34770}"/>
                </a:ext>
              </a:extLst>
            </p:cNvPr>
            <p:cNvSpPr txBox="1"/>
            <p:nvPr/>
          </p:nvSpPr>
          <p:spPr>
            <a:xfrm>
              <a:off x="1676400" y="38126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SP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A106FBB-345C-44C4-9643-9EAD3CCD65A3}"/>
                </a:ext>
              </a:extLst>
            </p:cNvPr>
            <p:cNvCxnSpPr>
              <a:cxnSpLocks/>
              <a:stCxn id="21" idx="3"/>
              <a:endCxn id="72" idx="1"/>
            </p:cNvCxnSpPr>
            <p:nvPr/>
          </p:nvCxnSpPr>
          <p:spPr bwMode="auto">
            <a:xfrm>
              <a:off x="2168843" y="2173437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C85EE5-732F-429A-900E-1B7B21758369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 bwMode="auto">
            <a:xfrm>
              <a:off x="2168843" y="3997323"/>
              <a:ext cx="650557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D5125A-908B-4812-91D8-0C630BA2F87E}"/>
                </a:ext>
              </a:extLst>
            </p:cNvPr>
            <p:cNvSpPr txBox="1"/>
            <p:nvPr/>
          </p:nvSpPr>
          <p:spPr>
            <a:xfrm>
              <a:off x="3427027" y="3091899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EA69FA-6414-4647-BC93-6FD115E6F199}"/>
                </a:ext>
              </a:extLst>
            </p:cNvPr>
            <p:cNvSpPr txBox="1"/>
            <p:nvPr/>
          </p:nvSpPr>
          <p:spPr>
            <a:xfrm>
              <a:off x="2819400" y="3083102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1C7B3F-2738-4421-AAD1-B7BA92B38C7F}"/>
                </a:ext>
              </a:extLst>
            </p:cNvPr>
            <p:cNvSpPr txBox="1"/>
            <p:nvPr/>
          </p:nvSpPr>
          <p:spPr>
            <a:xfrm>
              <a:off x="3427027" y="346123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208 (address of x)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A72BF6-7B5B-4673-95A5-AD06EE024B99}"/>
                </a:ext>
              </a:extLst>
            </p:cNvPr>
            <p:cNvSpPr txBox="1"/>
            <p:nvPr/>
          </p:nvSpPr>
          <p:spPr>
            <a:xfrm>
              <a:off x="2819400" y="3447879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216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7667B-2D24-4EAD-845F-63661F64AA22}"/>
                </a:ext>
              </a:extLst>
            </p:cNvPr>
            <p:cNvSpPr txBox="1"/>
            <p:nvPr/>
          </p:nvSpPr>
          <p:spPr>
            <a:xfrm>
              <a:off x="3427027" y="3808791"/>
              <a:ext cx="2286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marL="91440" algn="l"/>
              <a:r>
                <a:rPr lang="en-US" sz="1800" dirty="0"/>
                <a:t>7 (sum)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06A56-2D95-413E-ADB3-6428DF8D5654}"/>
                </a:ext>
              </a:extLst>
            </p:cNvPr>
            <p:cNvSpPr txBox="1"/>
            <p:nvPr/>
          </p:nvSpPr>
          <p:spPr>
            <a:xfrm>
              <a:off x="2819400" y="3812657"/>
              <a:ext cx="569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220</a:t>
              </a:r>
            </a:p>
          </p:txBody>
        </p:sp>
      </p:grp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EBCA012-2C64-4690-9D33-F270A314AD29}"/>
              </a:ext>
            </a:extLst>
          </p:cNvPr>
          <p:cNvSpPr/>
          <p:nvPr/>
        </p:nvSpPr>
        <p:spPr bwMode="auto">
          <a:xfrm>
            <a:off x="5867400" y="3472231"/>
            <a:ext cx="152400" cy="73152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D06A9-A026-4436-BB98-E9B74E7D4707}"/>
              </a:ext>
            </a:extLst>
          </p:cNvPr>
          <p:cNvSpPr txBox="1"/>
          <p:nvPr/>
        </p:nvSpPr>
        <p:spPr>
          <a:xfrm>
            <a:off x="6011123" y="36533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temporary part</a:t>
            </a:r>
          </a:p>
        </p:txBody>
      </p:sp>
    </p:spTree>
    <p:extLst>
      <p:ext uri="{BB962C8B-B14F-4D97-AF65-F5344CB8AC3E}">
        <p14:creationId xmlns:p14="http://schemas.microsoft.com/office/powerpoint/2010/main" val="3548879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A879-EF42-4A2F-A284-84355570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38113"/>
            <a:ext cx="7498080" cy="1004887"/>
          </a:xfrm>
        </p:spPr>
        <p:txBody>
          <a:bodyPr/>
          <a:lstStyle/>
          <a:p>
            <a:r>
              <a:rPr lang="en-US" sz="2600" dirty="0"/>
              <a:t>Example: Temporary Part of an Activation Record</a:t>
            </a:r>
            <a:br>
              <a:rPr lang="en-US" sz="2600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B5EBB-27EC-41A7-BA4B-43CECFD80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27D31-7CA1-4429-AA80-9A76187B85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Slide </a:t>
            </a:r>
            <a:fld id="{63AEAFB5-AC10-4A77-9869-4B293AAAFFF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B5AB0F95-612B-447E-BC0F-F952B486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027" y="1981200"/>
            <a:ext cx="2286000" cy="402336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BA86A7-17E6-414B-8B9D-E2CC84A29DC9}"/>
              </a:ext>
            </a:extLst>
          </p:cNvPr>
          <p:cNvSpPr txBox="1"/>
          <p:nvPr/>
        </p:nvSpPr>
        <p:spPr>
          <a:xfrm>
            <a:off x="3427027" y="1981200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dynamic link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D64B75-6D6C-4DA6-A677-6C13279C8E15}"/>
              </a:ext>
            </a:extLst>
          </p:cNvPr>
          <p:cNvSpPr txBox="1"/>
          <p:nvPr/>
        </p:nvSpPr>
        <p:spPr>
          <a:xfrm>
            <a:off x="3427027" y="2351884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return address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F7C5DF-6D2D-4543-B6E0-B18D4217F52E}"/>
              </a:ext>
            </a:extLst>
          </p:cNvPr>
          <p:cNvSpPr txBox="1"/>
          <p:nvPr/>
        </p:nvSpPr>
        <p:spPr>
          <a:xfrm>
            <a:off x="3427027" y="2722567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599E4DD-7C5B-475F-806B-F0058F4ECE0F}"/>
              </a:ext>
            </a:extLst>
          </p:cNvPr>
          <p:cNvSpPr txBox="1"/>
          <p:nvPr/>
        </p:nvSpPr>
        <p:spPr>
          <a:xfrm>
            <a:off x="2819400" y="198877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5F371E-A21E-4C6E-A0B0-A42812DA92BB}"/>
              </a:ext>
            </a:extLst>
          </p:cNvPr>
          <p:cNvSpPr txBox="1"/>
          <p:nvPr/>
        </p:nvSpPr>
        <p:spPr>
          <a:xfrm>
            <a:off x="2819401" y="23569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14D2A39-5609-4923-AA08-AB9FB75E8DD8}"/>
              </a:ext>
            </a:extLst>
          </p:cNvPr>
          <p:cNvSpPr txBox="1"/>
          <p:nvPr/>
        </p:nvSpPr>
        <p:spPr>
          <a:xfrm>
            <a:off x="2819400" y="272505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208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FC58D0-0DFB-41BF-B004-B8A24DF19F40}"/>
              </a:ext>
            </a:extLst>
          </p:cNvPr>
          <p:cNvSpPr txBox="1"/>
          <p:nvPr/>
        </p:nvSpPr>
        <p:spPr>
          <a:xfrm>
            <a:off x="5791200" y="2710509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061F1D-676D-43D4-B9CA-DB52FB119596}"/>
              </a:ext>
            </a:extLst>
          </p:cNvPr>
          <p:cNvSpPr txBox="1"/>
          <p:nvPr/>
        </p:nvSpPr>
        <p:spPr>
          <a:xfrm>
            <a:off x="5791200" y="30814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841B8B-8949-425B-86CF-937F49018DBE}"/>
              </a:ext>
            </a:extLst>
          </p:cNvPr>
          <p:cNvSpPr txBox="1"/>
          <p:nvPr/>
        </p:nvSpPr>
        <p:spPr>
          <a:xfrm>
            <a:off x="1676400" y="198877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971F6B-A50E-44FF-8236-6A6813B34770}"/>
              </a:ext>
            </a:extLst>
          </p:cNvPr>
          <p:cNvSpPr txBox="1"/>
          <p:nvPr/>
        </p:nvSpPr>
        <p:spPr>
          <a:xfrm>
            <a:off x="1676400" y="3093191"/>
            <a:ext cx="49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06FBB-345C-44C4-9643-9EAD3CCD65A3}"/>
              </a:ext>
            </a:extLst>
          </p:cNvPr>
          <p:cNvCxnSpPr>
            <a:cxnSpLocks/>
            <a:stCxn id="21" idx="3"/>
            <a:endCxn id="72" idx="1"/>
          </p:cNvCxnSpPr>
          <p:nvPr/>
        </p:nvCxnSpPr>
        <p:spPr bwMode="auto">
          <a:xfrm>
            <a:off x="2168843" y="2173437"/>
            <a:ext cx="65055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C85EE5-732F-429A-900E-1B7B21758369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 bwMode="auto">
          <a:xfrm>
            <a:off x="2168843" y="3277857"/>
            <a:ext cx="65055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D5125A-908B-4812-91D8-0C630BA2F87E}"/>
              </a:ext>
            </a:extLst>
          </p:cNvPr>
          <p:cNvSpPr txBox="1"/>
          <p:nvPr/>
        </p:nvSpPr>
        <p:spPr>
          <a:xfrm>
            <a:off x="3427027" y="3091899"/>
            <a:ext cx="228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marL="91440" algn="l"/>
            <a:r>
              <a:rPr lang="en-US" sz="1800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A69FA-6414-4647-BC93-6FD115E6F199}"/>
              </a:ext>
            </a:extLst>
          </p:cNvPr>
          <p:cNvSpPr txBox="1"/>
          <p:nvPr/>
        </p:nvSpPr>
        <p:spPr>
          <a:xfrm>
            <a:off x="2819400" y="3093191"/>
            <a:ext cx="569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212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F3ED0A-3723-4A15-AD95-6864688DE62A}"/>
              </a:ext>
            </a:extLst>
          </p:cNvPr>
          <p:cNvSpPr txBox="1"/>
          <p:nvPr/>
        </p:nvSpPr>
        <p:spPr>
          <a:xfrm>
            <a:off x="822960" y="1345896"/>
            <a:ext cx="3684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execution of </a:t>
            </a:r>
            <a:r>
              <a:rPr lang="en-US" dirty="0">
                <a:latin typeface="Consolas" panose="020B0609020204030204" pitchFamily="49" charset="0"/>
              </a:rPr>
              <a:t>STOREW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99B209-FB75-4C41-B89D-39246426418C}"/>
              </a:ext>
            </a:extLst>
          </p:cNvPr>
          <p:cNvSpPr txBox="1"/>
          <p:nvPr/>
        </p:nvSpPr>
        <p:spPr>
          <a:xfrm>
            <a:off x="6567714" y="2587650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x  now has</a:t>
            </a:r>
          </a:p>
          <a:p>
            <a:pPr algn="l"/>
            <a:r>
              <a:rPr lang="en-US" sz="1800" dirty="0"/>
              <a:t>the value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6ED24-C652-477B-9A47-9E445831C4D9}"/>
              </a:ext>
            </a:extLst>
          </p:cNvPr>
          <p:cNvSpPr txBox="1"/>
          <p:nvPr/>
        </p:nvSpPr>
        <p:spPr>
          <a:xfrm>
            <a:off x="5791200" y="3470564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temporary part</a:t>
            </a:r>
          </a:p>
          <a:p>
            <a:pPr algn="l"/>
            <a:r>
              <a:rPr lang="en-US" sz="1800" dirty="0"/>
              <a:t>is empty again</a:t>
            </a:r>
          </a:p>
        </p:txBody>
      </p:sp>
    </p:spTree>
    <p:extLst>
      <p:ext uri="{BB962C8B-B14F-4D97-AF65-F5344CB8AC3E}">
        <p14:creationId xmlns:p14="http://schemas.microsoft.com/office/powerpoint/2010/main" val="1587892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with Parameters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a new activation record is created every time a subprogram is called, CPRL supports recursive calls.</a:t>
            </a:r>
          </a:p>
          <a:p>
            <a:r>
              <a:rPr lang="en-US" dirty="0"/>
              <a:t>To illustrate, suppose that a program calls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, and then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makes a recursive call to itself.  Each call to </a:t>
            </a:r>
            <a:r>
              <a:rPr lang="en-US" dirty="0">
                <a:latin typeface="Consolas" panose="020B0609020204030204" pitchFamily="49" charset="0"/>
              </a:rPr>
              <a:t>P3</a:t>
            </a:r>
            <a:r>
              <a:rPr lang="en-US" dirty="0"/>
              <a:t> has its own activation record, which means each call has its own copy of parameters, locally declared variables, etc.</a:t>
            </a:r>
          </a:p>
          <a:p>
            <a:r>
              <a:rPr lang="en-US" dirty="0"/>
              <a:t>The diagram on the next page illustrates this situation.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E6DF8550-1B8D-4350-9831-B0516B0EC45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Recursion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286000" y="1362459"/>
            <a:ext cx="4260101" cy="4868024"/>
            <a:chOff x="2018144" y="1353128"/>
            <a:chExt cx="4260101" cy="4868024"/>
          </a:xfrm>
        </p:grpSpPr>
        <p:sp>
          <p:nvSpPr>
            <p:cNvPr id="7" name="Rectangle 6"/>
            <p:cNvSpPr/>
            <p:nvPr/>
          </p:nvSpPr>
          <p:spPr bwMode="auto">
            <a:xfrm>
              <a:off x="3906531" y="1466272"/>
              <a:ext cx="1280160" cy="475488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8144" y="1353128"/>
              <a:ext cx="1885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memory address 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89193" y="5131926"/>
              <a:ext cx="11304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higher</a:t>
              </a:r>
            </a:p>
            <a:p>
              <a:r>
                <a:rPr lang="en-US" sz="1600" dirty="0"/>
                <a:t>numbered</a:t>
              </a:r>
            </a:p>
            <a:p>
              <a:r>
                <a:rPr lang="en-US" sz="1600" dirty="0"/>
                <a:t>memory</a:t>
              </a:r>
            </a:p>
            <a:p>
              <a:r>
                <a:rPr lang="en-US" sz="1600" dirty="0"/>
                <a:t>addresses</a:t>
              </a:r>
            </a:p>
          </p:txBody>
        </p:sp>
        <p:sp>
          <p:nvSpPr>
            <p:cNvPr id="10" name="Rectangle 57"/>
            <p:cNvSpPr>
              <a:spLocks noChangeArrowheads="1"/>
            </p:cNvSpPr>
            <p:nvPr/>
          </p:nvSpPr>
          <p:spPr bwMode="auto">
            <a:xfrm>
              <a:off x="5815458" y="2514600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SB</a:t>
              </a:r>
            </a:p>
          </p:txBody>
        </p:sp>
        <p:sp>
          <p:nvSpPr>
            <p:cNvPr id="11" name="AutoShape 58"/>
            <p:cNvSpPr>
              <a:spLocks noChangeArrowheads="1"/>
            </p:cNvSpPr>
            <p:nvPr/>
          </p:nvSpPr>
          <p:spPr bwMode="auto">
            <a:xfrm>
              <a:off x="5038436" y="2592596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AutoShape 59"/>
            <p:cNvCxnSpPr>
              <a:cxnSpLocks noChangeShapeType="1"/>
              <a:stCxn id="10" idx="1"/>
              <a:endCxn id="11" idx="3"/>
            </p:cNvCxnSpPr>
            <p:nvPr/>
          </p:nvCxnSpPr>
          <p:spPr bwMode="auto">
            <a:xfrm flipH="1">
              <a:off x="5220999" y="2683877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Rectangle 57"/>
            <p:cNvSpPr>
              <a:spLocks noChangeArrowheads="1"/>
            </p:cNvSpPr>
            <p:nvPr/>
          </p:nvSpPr>
          <p:spPr bwMode="auto">
            <a:xfrm>
              <a:off x="5815458" y="4309646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14" name="AutoShape 58"/>
            <p:cNvSpPr>
              <a:spLocks noChangeArrowheads="1"/>
            </p:cNvSpPr>
            <p:nvPr/>
          </p:nvSpPr>
          <p:spPr bwMode="auto">
            <a:xfrm>
              <a:off x="5038436" y="431144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" name="AutoShape 59"/>
            <p:cNvCxnSpPr>
              <a:cxnSpLocks noChangeShapeType="1"/>
              <a:stCxn id="13" idx="1"/>
            </p:cNvCxnSpPr>
            <p:nvPr/>
          </p:nvCxnSpPr>
          <p:spPr bwMode="auto">
            <a:xfrm flipH="1">
              <a:off x="5220999" y="447892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906531" y="2688069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2495605" y="3218872"/>
              <a:ext cx="111761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runtime</a:t>
              </a:r>
            </a:p>
            <a:p>
              <a:r>
                <a:rPr lang="en-US" sz="1600" dirty="0"/>
                <a:t>stack</a:t>
              </a:r>
            </a:p>
            <a:p>
              <a:r>
                <a:rPr lang="en-US" sz="1600" dirty="0"/>
                <a:t>grows</a:t>
              </a:r>
            </a:p>
            <a:p>
              <a:r>
                <a:rPr lang="en-US" sz="1600" dirty="0"/>
                <a:t>downward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06853" y="1505528"/>
              <a:ext cx="127951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and</a:t>
              </a:r>
            </a:p>
            <a:p>
              <a:r>
                <a:rPr lang="en-US" sz="1600" dirty="0"/>
                <a:t>subprogram</a:t>
              </a:r>
            </a:p>
            <a:p>
              <a:r>
                <a:rPr lang="en-US" sz="1600" dirty="0"/>
                <a:t>instructions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1962" y="2737283"/>
              <a:ext cx="9492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program</a:t>
              </a:r>
            </a:p>
            <a:p>
              <a:r>
                <a:rPr lang="en-US" sz="1600" dirty="0"/>
                <a:t>block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906531" y="33712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968568" y="3412973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first</a:t>
              </a:r>
            </a:p>
            <a:p>
              <a:r>
                <a:rPr lang="en-US" sz="1600" dirty="0"/>
                <a:t>call to P3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8568" y="4327374"/>
              <a:ext cx="11560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act. record</a:t>
              </a:r>
            </a:p>
            <a:p>
              <a:r>
                <a:rPr lang="en-US" sz="1600" dirty="0"/>
                <a:t>for second</a:t>
              </a:r>
            </a:p>
            <a:p>
              <a:r>
                <a:rPr lang="en-US" sz="1600" dirty="0"/>
                <a:t>call to P3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3906531" y="42856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Rectangle 57"/>
            <p:cNvSpPr>
              <a:spLocks noChangeArrowheads="1"/>
            </p:cNvSpPr>
            <p:nvPr/>
          </p:nvSpPr>
          <p:spPr bwMode="auto">
            <a:xfrm>
              <a:off x="5815458" y="5038436"/>
              <a:ext cx="457176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6" name="AutoShape 58"/>
            <p:cNvSpPr>
              <a:spLocks noChangeArrowheads="1"/>
            </p:cNvSpPr>
            <p:nvPr/>
          </p:nvSpPr>
          <p:spPr bwMode="auto">
            <a:xfrm>
              <a:off x="5038436" y="5116432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AutoShape 59"/>
            <p:cNvCxnSpPr>
              <a:cxnSpLocks noChangeShapeType="1"/>
              <a:stCxn id="25" idx="1"/>
              <a:endCxn id="26" idx="3"/>
            </p:cNvCxnSpPr>
            <p:nvPr/>
          </p:nvCxnSpPr>
          <p:spPr bwMode="auto">
            <a:xfrm flipH="1">
              <a:off x="5220999" y="5207713"/>
              <a:ext cx="59445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906531" y="5200072"/>
              <a:ext cx="128016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657600" y="2728769"/>
              <a:ext cx="0" cy="231890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5809847" y="1999672"/>
              <a:ext cx="468398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PC</a:t>
              </a:r>
            </a:p>
          </p:txBody>
        </p:sp>
        <p:sp>
          <p:nvSpPr>
            <p:cNvPr id="36" name="AutoShape 58"/>
            <p:cNvSpPr>
              <a:spLocks noChangeArrowheads="1"/>
            </p:cNvSpPr>
            <p:nvPr/>
          </p:nvSpPr>
          <p:spPr bwMode="auto">
            <a:xfrm>
              <a:off x="5038436" y="2077668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" name="AutoShape 59"/>
            <p:cNvCxnSpPr>
              <a:cxnSpLocks noChangeShapeType="1"/>
              <a:stCxn id="35" idx="1"/>
              <a:endCxn id="36" idx="3"/>
            </p:cNvCxnSpPr>
            <p:nvPr/>
          </p:nvCxnSpPr>
          <p:spPr bwMode="auto">
            <a:xfrm flipH="1">
              <a:off x="5220999" y="2168949"/>
              <a:ext cx="588848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54951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54D54A7-E3A3-4AB4-B634-C41F4F8CC1C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 Program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 code is loaded into the beginning of memory starting at address 0.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initialized to 0, the address of the first instruction.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is initialized to the address following the last instruction (i.e., the first free byte in memory).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initialized to the address of the byte following the last instruction (i.e., the same as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).</a:t>
            </a:r>
          </a:p>
          <a:p>
            <a:r>
              <a:rPr lang="en-US" dirty="0"/>
              <a:t>Register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initialized to </a:t>
            </a:r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– 1 since the runtime stack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Rules Relevant to 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>
              <a:spcBef>
                <a:spcPts val="1500"/>
              </a:spcBef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returnStmt</a:t>
            </a:r>
            <a:r>
              <a:rPr lang="en-US" sz="1850" dirty="0">
                <a:latin typeface="Consolas" panose="020B0609020204030204" pitchFamily="49" charset="0"/>
              </a:rPr>
              <a:t> = "return" ( expression )? ";" .</a:t>
            </a:r>
          </a:p>
          <a:p>
            <a:pPr>
              <a:spcBef>
                <a:spcPts val="1500"/>
              </a:spcBef>
            </a:pPr>
            <a:r>
              <a:rPr lang="en-US" sz="1850" dirty="0" err="1">
                <a:latin typeface="Consolas" panose="020B0609020204030204" pitchFamily="49" charset="0"/>
              </a:rPr>
              <a:t>functionCall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funcId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.</a:t>
            </a:r>
          </a:p>
          <a:p>
            <a:pPr>
              <a:spcBef>
                <a:spcPts val="1500"/>
              </a:spcBef>
            </a:pPr>
            <a:endParaRPr lang="en-US" sz="1850" dirty="0">
              <a:latin typeface="Consolas" panose="020B0609020204030204" pitchFamily="49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AB77012-7AD8-4969-826A-54FBB5704F3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only value parameters, but procedures can have both variable (var) and value parameters.</a:t>
            </a:r>
          </a:p>
          <a:p>
            <a:r>
              <a:rPr lang="en-US" dirty="0"/>
              <a:t>The code to handle the passing of these two kinds of parameters as part of a procedure call is somewhat analogous to how you handle an assignment statement of the form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 := y</a:t>
            </a:r>
            <a:r>
              <a:rPr lang="en-US" dirty="0"/>
              <a:t>”, where you generate different code for the left and right sides.</a:t>
            </a:r>
          </a:p>
          <a:p>
            <a:pPr lvl="1"/>
            <a:r>
              <a:rPr lang="en-US" dirty="0"/>
              <a:t>Left side: generate code to leave the </a:t>
            </a:r>
            <a:r>
              <a:rPr lang="en-US" b="1" dirty="0"/>
              <a:t>address</a:t>
            </a:r>
            <a:r>
              <a:rPr lang="en-US" dirty="0"/>
              <a:t> on the stack.</a:t>
            </a:r>
          </a:p>
          <a:p>
            <a:pPr lvl="1"/>
            <a:r>
              <a:rPr lang="en-US" dirty="0"/>
              <a:t>Right side: generate code to leave the </a:t>
            </a:r>
            <a:r>
              <a:rPr lang="en-US" b="1" dirty="0"/>
              <a:t>value</a:t>
            </a:r>
            <a:r>
              <a:rPr lang="en-US" dirty="0"/>
              <a:t> on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Discussion of Parameters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 for parameters</a:t>
            </a:r>
          </a:p>
          <a:p>
            <a:pPr lvl="1"/>
            <a:r>
              <a:rPr lang="en-US" dirty="0"/>
              <a:t>Variable (var) parameters: Generate code similar to the way you handle the left side of an assignment statement.</a:t>
            </a:r>
          </a:p>
          <a:p>
            <a:pPr lvl="1"/>
            <a:r>
              <a:rPr lang="en-US" dirty="0"/>
              <a:t>Value parameters: Generate code similar to the way you handle the right side of the assignment.</a:t>
            </a:r>
          </a:p>
          <a:p>
            <a:r>
              <a:rPr lang="en-US" dirty="0"/>
              <a:t>When parsing the code for actual parameters, by default we always call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parseExpression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generates code to leave the value of the expression on the stack</a:t>
            </a:r>
          </a:p>
          <a:p>
            <a:pPr lvl="1"/>
            <a:r>
              <a:rPr lang="en-US" dirty="0"/>
              <a:t>correct for a value parameter but not for a variable parameter</a:t>
            </a:r>
          </a:p>
          <a:p>
            <a:r>
              <a:rPr lang="en-US" dirty="0"/>
              <a:t>Note that the code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contains a constructor that takes a single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object and uses it to construct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 object.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expression corresponding to a variable parameter, you need to convert it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One possible approach: In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checkConstraints()</a:t>
            </a:r>
            <a:r>
              <a:rPr lang="en-US" dirty="0"/>
              <a:t> method of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ProcedureCall</a:t>
            </a:r>
            <a:r>
              <a:rPr lang="en-US" dirty="0"/>
              <a:t>, when iterating through and comparing the list of formal parameters and actual parameters,</a:t>
            </a:r>
          </a:p>
          <a:p>
            <a:pPr lvl="1"/>
            <a:r>
              <a:rPr lang="en-US" dirty="0"/>
              <a:t>If the formal parameter is a variable parameter and the actual parameter is not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generate an error message (can't pass an arbitrary expression to a variable parameter).</a:t>
            </a:r>
          </a:p>
          <a:p>
            <a:pPr lvl="1"/>
            <a:r>
              <a:rPr lang="en-US" dirty="0"/>
              <a:t>If the formal parameter is a variable parameter and the actual parameter is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, convert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for (i in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actualParams.indices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var expr 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param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types match</a:t>
            </a:r>
          </a:p>
          <a:p>
            <a:pPr marL="27432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  // check that named values are being passed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// for var parameters (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see next slide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4629090"/>
            <a:ext cx="684193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394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NamedValue</a:t>
            </a:r>
            <a:r>
              <a:rPr lang="en-US" dirty="0"/>
              <a:t>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 tIns="91440"/>
          <a:lstStyle/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// check that named values are being passed for var parameters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(expr is NamedValue)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replace named value by a variable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expr = Variable(expr)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actualParams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[i] = expr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errMsg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"Expression for a var parameter must " +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        "be a variable."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throw error(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expr.position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errMsg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18288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1031" y="5899090"/>
            <a:ext cx="68419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  <a:cs typeface="Consolas" pitchFamily="49" charset="0"/>
              </a:rPr>
              <a:t>(in method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checkConstraints()</a:t>
            </a:r>
            <a:r>
              <a:rPr lang="en-US" sz="2000" dirty="0">
                <a:latin typeface="+mn-lt"/>
                <a:cs typeface="Consolas" pitchFamily="49" charset="0"/>
              </a:rPr>
              <a:t> of </a:t>
            </a:r>
            <a:r>
              <a:rPr lang="en-US" sz="2000" dirty="0">
                <a:latin typeface="Consolas" panose="020B0609020204030204" pitchFamily="49" charset="0"/>
                <a:cs typeface="Consolas" pitchFamily="49" charset="0"/>
              </a:rPr>
              <a:t>ProcedureCallStmt</a:t>
            </a:r>
            <a:r>
              <a:rPr lang="en-US" sz="2000" dirty="0">
                <a:latin typeface="+mn-lt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512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9AA6CE4-25CF-4B09-B6A3-A61FFFB2723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Subprogram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When a subprogram is called</a:t>
            </a:r>
          </a:p>
          <a:p>
            <a:r>
              <a:rPr lang="en-US" dirty="0"/>
              <a:t>For a function, space is allocated on the stack for the return value.</a:t>
            </a:r>
          </a:p>
          <a:p>
            <a:r>
              <a:rPr lang="en-US" dirty="0"/>
              <a:t>The actual parameters are pushed onto the stack.</a:t>
            </a:r>
          </a:p>
          <a:p>
            <a:pPr lvl="1"/>
            <a:r>
              <a:rPr lang="en-US" dirty="0"/>
              <a:t>expression values for value parameters</a:t>
            </a:r>
          </a:p>
          <a:p>
            <a:pPr lvl="1"/>
            <a:r>
              <a:rPr lang="en-US" dirty="0"/>
              <a:t>addresses for variable parameters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CALL</a:t>
            </a:r>
            <a:r>
              <a:rPr lang="en-US" dirty="0"/>
              <a:t> instruction pushes the context part onto the stack.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of the subprogram allocates space on the stack for the subprogram’s local variables.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PROC</a:t>
            </a:r>
            <a:r>
              <a:rPr lang="en-US" dirty="0"/>
              <a:t> Instruction versus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ALLOC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CVM, the 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 instruction and the </a:t>
            </a:r>
            <a:r>
              <a:rPr lang="en-US" dirty="0">
                <a:latin typeface="Consolas" panose="020B0609020204030204" pitchFamily="49" charset="0"/>
              </a:rPr>
              <a:t>ALLOC</a:t>
            </a:r>
            <a:r>
              <a:rPr lang="en-US" dirty="0"/>
              <a:t> instruction are equivalent and can be used interchangeably.</a:t>
            </a:r>
          </a:p>
          <a:p>
            <a:r>
              <a:rPr lang="en-US" dirty="0"/>
              <a:t>Both instructions simply move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to allocate space on the stack; e.g., for a function return value or a subprogram’s local variable.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Instruction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CVM </a:t>
            </a:r>
            <a:r>
              <a:rPr lang="en-US" dirty="0"/>
              <a:t>return instruction indicates the number of bytes used by the subprogram parameters so that they can be removed from the stack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ret 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F88D94C-23BA-4549-9510-4C5AF05738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Subprogram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When a return instruction is executed</a:t>
            </a:r>
          </a:p>
          <a:p>
            <a:r>
              <a:rPr lang="en-US" dirty="0">
                <a:latin typeface="Consolas" panose="020B0609020204030204" pitchFamily="49" charset="0"/>
              </a:rPr>
              <a:t>BP</a:t>
            </a:r>
            <a:r>
              <a:rPr lang="en-US" dirty="0"/>
              <a:t> is set to the dynamic link.</a:t>
            </a:r>
          </a:p>
          <a:p>
            <a:pPr lvl="1"/>
            <a:r>
              <a:rPr lang="en-US" dirty="0"/>
              <a:t>restores BP to the caller’s activation record</a:t>
            </a:r>
          </a:p>
          <a:p>
            <a:r>
              <a:rPr lang="en-US" dirty="0">
                <a:latin typeface="Consolas" panose="020B0609020204030204" pitchFamily="49" charset="0"/>
              </a:rPr>
              <a:t>PC</a:t>
            </a:r>
            <a:r>
              <a:rPr lang="en-US" dirty="0"/>
              <a:t> is set to the return address.</a:t>
            </a:r>
          </a:p>
          <a:p>
            <a:pPr lvl="1"/>
            <a:r>
              <a:rPr lang="en-US" dirty="0"/>
              <a:t>restores PC to the caller’s instructions</a:t>
            </a:r>
          </a:p>
          <a:p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so as to restore the stack to its state before the call instruction was executed.</a:t>
            </a:r>
          </a:p>
          <a:p>
            <a:pPr lvl="1"/>
            <a:r>
              <a:rPr lang="en-US" dirty="0"/>
              <a:t>For procedures,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before the activation record.</a:t>
            </a:r>
          </a:p>
          <a:p>
            <a:pPr lvl="1"/>
            <a:r>
              <a:rPr lang="en-US" dirty="0"/>
              <a:t>For functions, </a:t>
            </a:r>
            <a:r>
              <a:rPr lang="en-US" dirty="0">
                <a:latin typeface="Consolas" panose="020B0609020204030204" pitchFamily="49" charset="0"/>
              </a:rPr>
              <a:t>SP</a:t>
            </a:r>
            <a:r>
              <a:rPr lang="en-US" dirty="0"/>
              <a:t> is set to the memory address of the last byte of the return value.  The return value remains on the stack.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Local Variables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dirty="0">
                <a:latin typeface="Consolas" panose="020B0609020204030204" pitchFamily="49" charset="0"/>
              </a:rPr>
              <a:t>LDLADDR</a:t>
            </a:r>
            <a:r>
              <a:rPr lang="en-US" sz="2300" dirty="0"/>
              <a:t> instruction is used to reference subprogram parameters and variables that are local to the subprogram.</a:t>
            </a:r>
          </a:p>
          <a:p>
            <a:r>
              <a:rPr lang="en-US" sz="2300" dirty="0"/>
              <a:t>Computes the absolute address of a local variable from its relative address with respect to </a:t>
            </a:r>
            <a:r>
              <a:rPr lang="en-US" sz="2300" dirty="0">
                <a:latin typeface="Consolas" panose="020B0609020204030204" pitchFamily="49" charset="0"/>
              </a:rPr>
              <a:t>BP</a:t>
            </a:r>
            <a:r>
              <a:rPr lang="en-US" sz="2300" dirty="0"/>
              <a:t> and pushes the absolute address onto the stack</a:t>
            </a:r>
          </a:p>
          <a:p>
            <a:r>
              <a:rPr lang="en-US" sz="2300" dirty="0"/>
              <a:t>Use with subprograms is similar to the use of </a:t>
            </a:r>
            <a:r>
              <a:rPr lang="en-US" sz="2300" dirty="0">
                <a:latin typeface="Consolas" panose="020B0609020204030204" pitchFamily="49" charset="0"/>
              </a:rPr>
              <a:t>LDGADDR</a:t>
            </a:r>
            <a:r>
              <a:rPr lang="en-US" sz="2300" dirty="0"/>
              <a:t> for program variables except that the relative address of the first local variable is 8 instead of 0 since there are 8 bytes in the context part of the activation record.</a:t>
            </a:r>
          </a:p>
          <a:p>
            <a:r>
              <a:rPr lang="en-US" sz="2300" dirty="0"/>
              <a:t>Relative addresses can be negative to load the address of a parameter.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Parser Methods</a:t>
            </a:r>
            <a:br>
              <a:rPr lang="en-US" dirty="0"/>
            </a:br>
            <a:r>
              <a:rPr lang="en-US" sz="2400" dirty="0"/>
              <a:t>(based on grammar rules)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: List&lt;SubprogramDecl&gt;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parseSubprogramDecl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: SubprogramDecl?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parseFormalParameters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: List&lt;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parseProcedureCallStmt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ProcedureCallStmt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parseActualParameters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: List&lt;Expression&gt;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ReturnStmt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1850" dirty="0">
                <a:latin typeface="Consolas" pitchFamily="49" charset="0"/>
                <a:cs typeface="Consolas" pitchFamily="49" charset="0"/>
              </a:rPr>
              <a:t>fun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parseFunctionCall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()      : </a:t>
            </a:r>
            <a:r>
              <a:rPr lang="en-US" sz="1850" dirty="0" err="1">
                <a:latin typeface="Consolas" pitchFamily="49" charset="0"/>
                <a:cs typeface="Consolas" pitchFamily="49" charset="0"/>
              </a:rPr>
              <a:t>FunctionCall</a:t>
            </a:r>
            <a:r>
              <a:rPr lang="en-US" sz="1850" dirty="0">
                <a:latin typeface="Consolas" pitchFamily="49" charset="0"/>
                <a:cs typeface="Consolas" pitchFamily="49" charset="0"/>
              </a:rPr>
              <a:t>?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913F4D-88D4-4F43-AAC0-039367251A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Referencing 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instruction is used within a subprogram to reference global variables; i.e., variables declared at the program level.</a:t>
            </a:r>
          </a:p>
          <a:p>
            <a:r>
              <a:rPr lang="en-US" dirty="0"/>
              <a:t>Computes the absolute address of a global variable from its relative address with respect to </a:t>
            </a:r>
            <a:r>
              <a:rPr lang="en-US" dirty="0">
                <a:latin typeface="Consolas" panose="020B0609020204030204" pitchFamily="49" charset="0"/>
              </a:rPr>
              <a:t>SB</a:t>
            </a:r>
            <a:r>
              <a:rPr lang="en-US" dirty="0"/>
              <a:t> and pushes the absolute address onto the stack.</a:t>
            </a:r>
          </a:p>
          <a:p>
            <a:r>
              <a:rPr lang="en-US" dirty="0"/>
              <a:t>Note that </a:t>
            </a:r>
            <a:r>
              <a:rPr lang="en-US" dirty="0">
                <a:latin typeface="Consolas" panose="020B0609020204030204" pitchFamily="49" charset="0"/>
              </a:rPr>
              <a:t>LDGADDR</a:t>
            </a:r>
            <a:r>
              <a:rPr lang="en-US" dirty="0"/>
              <a:t> is used the same way in subprograms as it is in the main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E55CFDC-59FD-439A-9888-9166DC8A400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P3(a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P3;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P3(2, 5);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3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211801" y="1437658"/>
            <a:ext cx="49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05196" y="1446520"/>
            <a:ext cx="6533608" cy="4573280"/>
            <a:chOff x="1295400" y="1418812"/>
            <a:chExt cx="6533608" cy="4573280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2911475" y="1647825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2911475" y="19875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2911475" y="21510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2911475" y="18240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2911475" y="23161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2911475" y="24796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2911475" y="26447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2911475" y="28082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2911475" y="29733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2911475" y="31369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2911475" y="33020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2911475" y="34655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2911475" y="363061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2911475" y="379412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2911475" y="39576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2911475" y="412273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2911475" y="42862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2911475" y="445135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2911475" y="46148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2911475" y="477996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2911475" y="49434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2911475" y="5108575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2911475" y="52720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2911475" y="543718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2911475" y="56007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2911475" y="5765800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103687" y="184785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103687" y="25050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103687" y="3162300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102100" y="382111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102100" y="4473575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243387" y="19605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243387" y="26162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003550" y="1873250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2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003550" y="3830537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243387" y="4586288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454275" y="1731963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454275" y="2378075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530475" y="303371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530475" y="368776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530475" y="43529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403475" y="499903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295400" y="2720975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266531" y="1828800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266531" y="4474826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266531" y="3151813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422900" y="2268186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422900" y="3612799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422900" y="4570061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4656149" y="305811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3983037" y="3108325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165601" y="3227388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4676787" y="4855161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003675" y="4932363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186237" y="5024438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003550" y="2530475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5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2961415" y="3165275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266531" y="5112038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422900" y="5323142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213734" y="5530427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422900" y="1418812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785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C01E8-D332-4F31-8A74-B29A33BE83AF}"/>
              </a:ext>
            </a:extLst>
          </p:cNvPr>
          <p:cNvSpPr txBox="1"/>
          <p:nvPr/>
        </p:nvSpPr>
        <p:spPr>
          <a:xfrm>
            <a:off x="3048000" y="138499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sz="2100" dirty="0"/>
              <a:t> onto the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CFE09-CA71-4C8E-A971-C0D09D2640E9}"/>
              </a:ext>
            </a:extLst>
          </p:cNvPr>
          <p:cNvSpPr txBox="1"/>
          <p:nvPr/>
        </p:nvSpPr>
        <p:spPr>
          <a:xfrm>
            <a:off x="3048000" y="2301557"/>
            <a:ext cx="37256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48E93-747A-4328-BE0E-DE4401562E73}"/>
              </a:ext>
            </a:extLst>
          </p:cNvPr>
          <p:cNvSpPr txBox="1"/>
          <p:nvPr/>
        </p:nvSpPr>
        <p:spPr>
          <a:xfrm>
            <a:off x="3048000" y="3218117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6CA0C-7A85-44B5-AFB1-063DEE229E7D}"/>
              </a:ext>
            </a:extLst>
          </p:cNvPr>
          <p:cNvSpPr txBox="1"/>
          <p:nvPr/>
        </p:nvSpPr>
        <p:spPr>
          <a:xfrm>
            <a:off x="3048000" y="4134678"/>
            <a:ext cx="39629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/>
              <a:t>)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variable (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) parameters, the address of the actual parameter is passed; i.e., the value contained in the formal parameter is the address of the actual parameter.</a:t>
            </a:r>
          </a:p>
          <a:p>
            <a:r>
              <a:rPr lang="en-US" dirty="0"/>
              <a:t>We need to use two instructions to load (push) the address of actual parameter onto the stack.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A7BFCB5-5701-44DE-9B82-7D4D47D5F106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Activation Record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tIns="91440"/>
          <a:lstStyle/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procedure p4(var a : Integer, b : Integer) is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var n : Integer;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...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 p4;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x := 5;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p(x, 6);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end.</a:t>
            </a:r>
          </a:p>
          <a:p>
            <a:pPr marL="27432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4E526-F682-40FF-A694-927405367C26}"/>
              </a:ext>
            </a:extLst>
          </p:cNvPr>
          <p:cNvSpPr txBox="1"/>
          <p:nvPr/>
        </p:nvSpPr>
        <p:spPr>
          <a:xfrm>
            <a:off x="1598049" y="5257800"/>
            <a:ext cx="594791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 that parameter </a:t>
            </a:r>
            <a:r>
              <a:rPr lang="en-US" sz="2200" dirty="0">
                <a:latin typeface="Consolas" panose="020B0609020204030204" pitchFamily="49" charset="0"/>
              </a:rPr>
              <a:t>a</a:t>
            </a:r>
            <a:r>
              <a:rPr lang="en-US" sz="2200" dirty="0"/>
              <a:t> is a variable parameter.</a:t>
            </a:r>
          </a:p>
        </p:txBody>
      </p:sp>
    </p:spTree>
    <p:extLst>
      <p:ext uri="{BB962C8B-B14F-4D97-AF65-F5344CB8AC3E}">
        <p14:creationId xmlns:p14="http://schemas.microsoft.com/office/powerpoint/2010/main" val="2100200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 for Procedure </a:t>
            </a:r>
            <a:r>
              <a:rPr lang="en-US" dirty="0">
                <a:latin typeface="Consolas" panose="020B0609020204030204" pitchFamily="49" charset="0"/>
              </a:rPr>
              <a:t>P4</a:t>
            </a:r>
            <a:br>
              <a:rPr lang="en-US" dirty="0"/>
            </a:br>
            <a:r>
              <a:rPr lang="en-US" sz="2400" dirty="0"/>
              <a:t>(after call </a:t>
            </a:r>
            <a:r>
              <a:rPr lang="en-US" sz="2400" dirty="0">
                <a:latin typeface="Consolas" panose="020B0609020204030204" pitchFamily="49" charset="0"/>
              </a:rPr>
              <a:t>p(x, 6)</a:t>
            </a:r>
            <a:r>
              <a:rPr lang="en-US" sz="2400" dirty="0"/>
              <a:t>)</a:t>
            </a:r>
          </a:p>
        </p:txBody>
      </p:sp>
      <p:sp>
        <p:nvSpPr>
          <p:cNvPr id="2560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7402C915-0DFC-47EF-80DE-4DAB7CB87AF4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01BFD8-E10C-4500-9591-A1D5AD4B94A7}"/>
              </a:ext>
            </a:extLst>
          </p:cNvPr>
          <p:cNvGrpSpPr/>
          <p:nvPr/>
        </p:nvGrpSpPr>
        <p:grpSpPr>
          <a:xfrm>
            <a:off x="762000" y="1437658"/>
            <a:ext cx="7493526" cy="4582142"/>
            <a:chOff x="762000" y="1437658"/>
            <a:chExt cx="7493526" cy="4582142"/>
          </a:xfrm>
        </p:grpSpPr>
        <p:sp>
          <p:nvSpPr>
            <p:cNvPr id="65" name="TextBox 64"/>
            <p:cNvSpPr txBox="1"/>
            <p:nvPr/>
          </p:nvSpPr>
          <p:spPr>
            <a:xfrm>
              <a:off x="3628523" y="1437658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3337993" y="1675533"/>
              <a:ext cx="1096962" cy="42957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 dirty="0"/>
            </a:p>
          </p:txBody>
        </p:sp>
        <p:sp>
          <p:nvSpPr>
            <p:cNvPr id="25606" name="Line 5"/>
            <p:cNvSpPr>
              <a:spLocks noChangeShapeType="1"/>
            </p:cNvSpPr>
            <p:nvPr/>
          </p:nvSpPr>
          <p:spPr bwMode="auto">
            <a:xfrm>
              <a:off x="3337993" y="20152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>
              <a:off x="3337993" y="21787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>
              <a:off x="3337993" y="18517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09" name="Line 8"/>
            <p:cNvSpPr>
              <a:spLocks noChangeShapeType="1"/>
            </p:cNvSpPr>
            <p:nvPr/>
          </p:nvSpPr>
          <p:spPr bwMode="auto">
            <a:xfrm>
              <a:off x="3337993" y="23438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0" name="Line 9"/>
            <p:cNvSpPr>
              <a:spLocks noChangeShapeType="1"/>
            </p:cNvSpPr>
            <p:nvPr/>
          </p:nvSpPr>
          <p:spPr bwMode="auto">
            <a:xfrm>
              <a:off x="3337993" y="25073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1" name="Line 10"/>
            <p:cNvSpPr>
              <a:spLocks noChangeShapeType="1"/>
            </p:cNvSpPr>
            <p:nvPr/>
          </p:nvSpPr>
          <p:spPr bwMode="auto">
            <a:xfrm>
              <a:off x="3337993" y="26724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2" name="Line 11"/>
            <p:cNvSpPr>
              <a:spLocks noChangeShapeType="1"/>
            </p:cNvSpPr>
            <p:nvPr/>
          </p:nvSpPr>
          <p:spPr bwMode="auto">
            <a:xfrm>
              <a:off x="3337993" y="28359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3" name="Line 12"/>
            <p:cNvSpPr>
              <a:spLocks noChangeShapeType="1"/>
            </p:cNvSpPr>
            <p:nvPr/>
          </p:nvSpPr>
          <p:spPr bwMode="auto">
            <a:xfrm>
              <a:off x="3337993" y="30010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4" name="Line 13"/>
            <p:cNvSpPr>
              <a:spLocks noChangeShapeType="1"/>
            </p:cNvSpPr>
            <p:nvPr/>
          </p:nvSpPr>
          <p:spPr bwMode="auto">
            <a:xfrm>
              <a:off x="3337993" y="31646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3337993" y="33297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6" name="Line 15"/>
            <p:cNvSpPr>
              <a:spLocks noChangeShapeType="1"/>
            </p:cNvSpPr>
            <p:nvPr/>
          </p:nvSpPr>
          <p:spPr bwMode="auto">
            <a:xfrm>
              <a:off x="3337993" y="34932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7" name="Line 16"/>
            <p:cNvSpPr>
              <a:spLocks noChangeShapeType="1"/>
            </p:cNvSpPr>
            <p:nvPr/>
          </p:nvSpPr>
          <p:spPr bwMode="auto">
            <a:xfrm>
              <a:off x="3337993" y="365832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8" name="Line 17"/>
            <p:cNvSpPr>
              <a:spLocks noChangeShapeType="1"/>
            </p:cNvSpPr>
            <p:nvPr/>
          </p:nvSpPr>
          <p:spPr bwMode="auto">
            <a:xfrm>
              <a:off x="3337993" y="382183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19" name="Line 18"/>
            <p:cNvSpPr>
              <a:spLocks noChangeShapeType="1"/>
            </p:cNvSpPr>
            <p:nvPr/>
          </p:nvSpPr>
          <p:spPr bwMode="auto">
            <a:xfrm>
              <a:off x="3337993" y="39853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0" name="Line 19"/>
            <p:cNvSpPr>
              <a:spLocks noChangeShapeType="1"/>
            </p:cNvSpPr>
            <p:nvPr/>
          </p:nvSpPr>
          <p:spPr bwMode="auto">
            <a:xfrm>
              <a:off x="3337993" y="415044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1" name="Line 20"/>
            <p:cNvSpPr>
              <a:spLocks noChangeShapeType="1"/>
            </p:cNvSpPr>
            <p:nvPr/>
          </p:nvSpPr>
          <p:spPr bwMode="auto">
            <a:xfrm>
              <a:off x="3337993" y="43139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2" name="Line 21"/>
            <p:cNvSpPr>
              <a:spLocks noChangeShapeType="1"/>
            </p:cNvSpPr>
            <p:nvPr/>
          </p:nvSpPr>
          <p:spPr bwMode="auto">
            <a:xfrm>
              <a:off x="3337993" y="447905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3" name="Line 22"/>
            <p:cNvSpPr>
              <a:spLocks noChangeShapeType="1"/>
            </p:cNvSpPr>
            <p:nvPr/>
          </p:nvSpPr>
          <p:spPr bwMode="auto">
            <a:xfrm>
              <a:off x="3337993" y="46425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4" name="Line 23"/>
            <p:cNvSpPr>
              <a:spLocks noChangeShapeType="1"/>
            </p:cNvSpPr>
            <p:nvPr/>
          </p:nvSpPr>
          <p:spPr bwMode="auto">
            <a:xfrm>
              <a:off x="3337993" y="4807671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>
              <a:off x="3337993" y="49711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6" name="Line 25"/>
            <p:cNvSpPr>
              <a:spLocks noChangeShapeType="1"/>
            </p:cNvSpPr>
            <p:nvPr/>
          </p:nvSpPr>
          <p:spPr bwMode="auto">
            <a:xfrm>
              <a:off x="3337993" y="5136283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7" name="Line 26"/>
            <p:cNvSpPr>
              <a:spLocks noChangeShapeType="1"/>
            </p:cNvSpPr>
            <p:nvPr/>
          </p:nvSpPr>
          <p:spPr bwMode="auto">
            <a:xfrm>
              <a:off x="3337993" y="52997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8" name="Line 27"/>
            <p:cNvSpPr>
              <a:spLocks noChangeShapeType="1"/>
            </p:cNvSpPr>
            <p:nvPr/>
          </p:nvSpPr>
          <p:spPr bwMode="auto">
            <a:xfrm>
              <a:off x="3337993" y="5464896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29" name="Line 28"/>
            <p:cNvSpPr>
              <a:spLocks noChangeShapeType="1"/>
            </p:cNvSpPr>
            <p:nvPr/>
          </p:nvSpPr>
          <p:spPr bwMode="auto">
            <a:xfrm>
              <a:off x="3337993" y="56284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0" name="Line 29"/>
            <p:cNvSpPr>
              <a:spLocks noChangeShapeType="1"/>
            </p:cNvSpPr>
            <p:nvPr/>
          </p:nvSpPr>
          <p:spPr bwMode="auto">
            <a:xfrm>
              <a:off x="3337993" y="5793508"/>
              <a:ext cx="1096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 sz="1700"/>
            </a:p>
          </p:txBody>
        </p:sp>
        <p:sp>
          <p:nvSpPr>
            <p:cNvPr id="25631" name="AutoShape 30"/>
            <p:cNvSpPr>
              <a:spLocks/>
            </p:cNvSpPr>
            <p:nvPr/>
          </p:nvSpPr>
          <p:spPr bwMode="auto">
            <a:xfrm>
              <a:off x="4530205" y="187555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2" name="AutoShape 31"/>
            <p:cNvSpPr>
              <a:spLocks/>
            </p:cNvSpPr>
            <p:nvPr/>
          </p:nvSpPr>
          <p:spPr bwMode="auto">
            <a:xfrm>
              <a:off x="4530205" y="25327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3" name="AutoShape 32"/>
            <p:cNvSpPr>
              <a:spLocks/>
            </p:cNvSpPr>
            <p:nvPr/>
          </p:nvSpPr>
          <p:spPr bwMode="auto">
            <a:xfrm>
              <a:off x="4530205" y="3190008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4" name="AutoShape 33"/>
            <p:cNvSpPr>
              <a:spLocks/>
            </p:cNvSpPr>
            <p:nvPr/>
          </p:nvSpPr>
          <p:spPr bwMode="auto">
            <a:xfrm>
              <a:off x="4528618" y="3848821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5" name="AutoShape 34"/>
            <p:cNvSpPr>
              <a:spLocks/>
            </p:cNvSpPr>
            <p:nvPr/>
          </p:nvSpPr>
          <p:spPr bwMode="auto">
            <a:xfrm>
              <a:off x="4528618" y="4501283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36" name="Text Box 36"/>
            <p:cNvSpPr txBox="1">
              <a:spLocks noChangeArrowheads="1"/>
            </p:cNvSpPr>
            <p:nvPr/>
          </p:nvSpPr>
          <p:spPr bwMode="auto">
            <a:xfrm>
              <a:off x="4669905" y="19882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4669905" y="2643908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25638" name="Text Box 39"/>
            <p:cNvSpPr txBox="1">
              <a:spLocks noChangeArrowheads="1"/>
            </p:cNvSpPr>
            <p:nvPr/>
          </p:nvSpPr>
          <p:spPr bwMode="auto">
            <a:xfrm>
              <a:off x="3430068" y="1900958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325</a:t>
              </a:r>
            </a:p>
          </p:txBody>
        </p:sp>
        <p:sp>
          <p:nvSpPr>
            <p:cNvPr id="25639" name="Text Box 40"/>
            <p:cNvSpPr txBox="1">
              <a:spLocks noChangeArrowheads="1"/>
            </p:cNvSpPr>
            <p:nvPr/>
          </p:nvSpPr>
          <p:spPr bwMode="auto">
            <a:xfrm>
              <a:off x="3430068" y="3858245"/>
              <a:ext cx="914400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/>
            <a:lstStyle/>
            <a:p>
              <a:r>
                <a:rPr lang="en-US" sz="1700" dirty="0"/>
                <a:t>return</a:t>
              </a:r>
            </a:p>
            <a:p>
              <a:r>
                <a:rPr lang="en-US" sz="1700" dirty="0"/>
                <a:t>address</a:t>
              </a:r>
            </a:p>
          </p:txBody>
        </p:sp>
        <p:sp>
          <p:nvSpPr>
            <p:cNvPr id="25640" name="Text Box 41"/>
            <p:cNvSpPr txBox="1">
              <a:spLocks noChangeArrowheads="1"/>
            </p:cNvSpPr>
            <p:nvPr/>
          </p:nvSpPr>
          <p:spPr bwMode="auto">
            <a:xfrm>
              <a:off x="4669905" y="4613996"/>
              <a:ext cx="3111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p:sp>
          <p:nvSpPr>
            <p:cNvPr id="25641" name="Text Box 42"/>
            <p:cNvSpPr txBox="1">
              <a:spLocks noChangeArrowheads="1"/>
            </p:cNvSpPr>
            <p:nvPr/>
          </p:nvSpPr>
          <p:spPr bwMode="auto">
            <a:xfrm>
              <a:off x="2880793" y="1759671"/>
              <a:ext cx="387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-8</a:t>
              </a:r>
            </a:p>
          </p:txBody>
        </p:sp>
        <p:sp>
          <p:nvSpPr>
            <p:cNvPr id="25642" name="Text Box 43"/>
            <p:cNvSpPr txBox="1">
              <a:spLocks noChangeArrowheads="1"/>
            </p:cNvSpPr>
            <p:nvPr/>
          </p:nvSpPr>
          <p:spPr bwMode="auto">
            <a:xfrm>
              <a:off x="2880793" y="2405783"/>
              <a:ext cx="387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-4</a:t>
              </a:r>
            </a:p>
          </p:txBody>
        </p:sp>
        <p:sp>
          <p:nvSpPr>
            <p:cNvPr id="25643" name="Text Box 44"/>
            <p:cNvSpPr txBox="1">
              <a:spLocks noChangeArrowheads="1"/>
            </p:cNvSpPr>
            <p:nvPr/>
          </p:nvSpPr>
          <p:spPr bwMode="auto">
            <a:xfrm>
              <a:off x="2956993" y="306142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25644" name="Text Box 45"/>
            <p:cNvSpPr txBox="1">
              <a:spLocks noChangeArrowheads="1"/>
            </p:cNvSpPr>
            <p:nvPr/>
          </p:nvSpPr>
          <p:spPr bwMode="auto">
            <a:xfrm>
              <a:off x="2956993" y="3715471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25645" name="Text Box 46"/>
            <p:cNvSpPr txBox="1">
              <a:spLocks noChangeArrowheads="1"/>
            </p:cNvSpPr>
            <p:nvPr/>
          </p:nvSpPr>
          <p:spPr bwMode="auto">
            <a:xfrm>
              <a:off x="2956993" y="4380633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8</a:t>
              </a:r>
            </a:p>
          </p:txBody>
        </p:sp>
        <p:sp>
          <p:nvSpPr>
            <p:cNvPr id="25646" name="Text Box 47"/>
            <p:cNvSpPr txBox="1">
              <a:spLocks noChangeArrowheads="1"/>
            </p:cNvSpPr>
            <p:nvPr/>
          </p:nvSpPr>
          <p:spPr bwMode="auto">
            <a:xfrm>
              <a:off x="2829993" y="5026746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/>
                <a:t>12</a:t>
              </a:r>
            </a:p>
          </p:txBody>
        </p:sp>
        <p:sp>
          <p:nvSpPr>
            <p:cNvPr id="25647" name="Text Box 48"/>
            <p:cNvSpPr txBox="1">
              <a:spLocks noChangeArrowheads="1"/>
            </p:cNvSpPr>
            <p:nvPr/>
          </p:nvSpPr>
          <p:spPr bwMode="auto">
            <a:xfrm>
              <a:off x="1721918" y="2748683"/>
              <a:ext cx="1087437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/>
                <a:t>address</a:t>
              </a:r>
            </a:p>
            <a:p>
              <a:r>
                <a:rPr lang="en-US" sz="2000" dirty="0"/>
                <a:t>relative</a:t>
              </a:r>
            </a:p>
            <a:p>
              <a:r>
                <a:rPr lang="en-US" sz="2000" dirty="0"/>
                <a:t>to BP</a:t>
              </a:r>
            </a:p>
          </p:txBody>
        </p:sp>
        <p:sp>
          <p:nvSpPr>
            <p:cNvPr id="25648" name="AutoShape 50"/>
            <p:cNvSpPr>
              <a:spLocks/>
            </p:cNvSpPr>
            <p:nvPr/>
          </p:nvSpPr>
          <p:spPr bwMode="auto">
            <a:xfrm>
              <a:off x="5693049" y="1856508"/>
              <a:ext cx="92075" cy="1279525"/>
            </a:xfrm>
            <a:prstGeom prst="rightBrace">
              <a:avLst>
                <a:gd name="adj1" fmla="val 1158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49" name="AutoShape 51"/>
            <p:cNvSpPr>
              <a:spLocks/>
            </p:cNvSpPr>
            <p:nvPr/>
          </p:nvSpPr>
          <p:spPr bwMode="auto">
            <a:xfrm>
              <a:off x="5693049" y="4502534"/>
              <a:ext cx="92075" cy="593725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0" name="AutoShape 52"/>
            <p:cNvSpPr>
              <a:spLocks/>
            </p:cNvSpPr>
            <p:nvPr/>
          </p:nvSpPr>
          <p:spPr bwMode="auto">
            <a:xfrm>
              <a:off x="5693049" y="3179521"/>
              <a:ext cx="92075" cy="1279525"/>
            </a:xfrm>
            <a:prstGeom prst="rightBrace">
              <a:avLst>
                <a:gd name="adj1" fmla="val 1736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5651" name="Text Box 53"/>
            <p:cNvSpPr txBox="1">
              <a:spLocks noChangeArrowheads="1"/>
            </p:cNvSpPr>
            <p:nvPr/>
          </p:nvSpPr>
          <p:spPr bwMode="auto">
            <a:xfrm>
              <a:off x="5849418" y="2295894"/>
              <a:ext cx="186429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parameter part</a:t>
              </a:r>
            </a:p>
          </p:txBody>
        </p:sp>
        <p:sp>
          <p:nvSpPr>
            <p:cNvPr id="25652" name="Text Box 55"/>
            <p:cNvSpPr txBox="1">
              <a:spLocks noChangeArrowheads="1"/>
            </p:cNvSpPr>
            <p:nvPr/>
          </p:nvSpPr>
          <p:spPr bwMode="auto">
            <a:xfrm>
              <a:off x="5849418" y="3640507"/>
              <a:ext cx="152285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context part</a:t>
              </a:r>
            </a:p>
          </p:txBody>
        </p:sp>
        <p:sp>
          <p:nvSpPr>
            <p:cNvPr id="25653" name="Text Box 56"/>
            <p:cNvSpPr txBox="1">
              <a:spLocks noChangeArrowheads="1"/>
            </p:cNvSpPr>
            <p:nvPr/>
          </p:nvSpPr>
          <p:spPr bwMode="auto">
            <a:xfrm>
              <a:off x="5849418" y="4597769"/>
              <a:ext cx="219611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local variable part</a:t>
              </a:r>
            </a:p>
          </p:txBody>
        </p:sp>
        <p:sp>
          <p:nvSpPr>
            <p:cNvPr id="25654" name="Rectangle 57"/>
            <p:cNvSpPr>
              <a:spLocks noChangeArrowheads="1"/>
            </p:cNvSpPr>
            <p:nvPr/>
          </p:nvSpPr>
          <p:spPr bwMode="auto">
            <a:xfrm>
              <a:off x="5082667" y="308581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BP</a:t>
              </a:r>
            </a:p>
          </p:txBody>
        </p:sp>
        <p:sp>
          <p:nvSpPr>
            <p:cNvPr id="25655" name="AutoShape 58"/>
            <p:cNvSpPr>
              <a:spLocks noChangeArrowheads="1"/>
            </p:cNvSpPr>
            <p:nvPr/>
          </p:nvSpPr>
          <p:spPr bwMode="auto">
            <a:xfrm>
              <a:off x="4409555" y="3136033"/>
              <a:ext cx="182563" cy="182563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6" name="AutoShape 59"/>
            <p:cNvCxnSpPr>
              <a:cxnSpLocks noChangeShapeType="1"/>
              <a:stCxn id="25654" idx="1"/>
            </p:cNvCxnSpPr>
            <p:nvPr/>
          </p:nvCxnSpPr>
          <p:spPr bwMode="auto">
            <a:xfrm flipH="1">
              <a:off x="4592119" y="3255096"/>
              <a:ext cx="49054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57" name="Rectangle 62"/>
            <p:cNvSpPr>
              <a:spLocks noChangeArrowheads="1"/>
            </p:cNvSpPr>
            <p:nvPr/>
          </p:nvSpPr>
          <p:spPr bwMode="auto">
            <a:xfrm>
              <a:off x="5103305" y="4882869"/>
              <a:ext cx="457177" cy="3385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en-US" sz="1600" dirty="0"/>
                <a:t>SP</a:t>
              </a:r>
            </a:p>
          </p:txBody>
        </p:sp>
        <p:sp>
          <p:nvSpPr>
            <p:cNvPr id="25658" name="AutoShape 63"/>
            <p:cNvSpPr>
              <a:spLocks noChangeArrowheads="1"/>
            </p:cNvSpPr>
            <p:nvPr/>
          </p:nvSpPr>
          <p:spPr bwMode="auto">
            <a:xfrm>
              <a:off x="4430193" y="4960071"/>
              <a:ext cx="182562" cy="182562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659" name="AutoShape 64"/>
            <p:cNvCxnSpPr>
              <a:cxnSpLocks noChangeShapeType="1"/>
              <a:stCxn id="25657" idx="1"/>
            </p:cNvCxnSpPr>
            <p:nvPr/>
          </p:nvCxnSpPr>
          <p:spPr bwMode="auto">
            <a:xfrm flipH="1">
              <a:off x="4612755" y="5052146"/>
              <a:ext cx="4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60" name="Text Box 39"/>
            <p:cNvSpPr txBox="1">
              <a:spLocks noChangeArrowheads="1"/>
            </p:cNvSpPr>
            <p:nvPr/>
          </p:nvSpPr>
          <p:spPr bwMode="auto">
            <a:xfrm>
              <a:off x="3430068" y="2558183"/>
              <a:ext cx="914400" cy="5492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6</a:t>
              </a:r>
            </a:p>
          </p:txBody>
        </p:sp>
        <p:sp>
          <p:nvSpPr>
            <p:cNvPr id="25661" name="Text Box 39"/>
            <p:cNvSpPr txBox="1">
              <a:spLocks noChangeArrowheads="1"/>
            </p:cNvSpPr>
            <p:nvPr/>
          </p:nvSpPr>
          <p:spPr bwMode="auto">
            <a:xfrm>
              <a:off x="3387933" y="3192983"/>
              <a:ext cx="998671" cy="59436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700" dirty="0"/>
                <a:t>dynamic</a:t>
              </a:r>
            </a:p>
            <a:p>
              <a:r>
                <a:rPr lang="en-US" sz="1700" dirty="0"/>
                <a:t>link</a:t>
              </a:r>
            </a:p>
          </p:txBody>
        </p:sp>
        <p:sp>
          <p:nvSpPr>
            <p:cNvPr id="62" name="AutoShape 51"/>
            <p:cNvSpPr>
              <a:spLocks/>
            </p:cNvSpPr>
            <p:nvPr/>
          </p:nvSpPr>
          <p:spPr bwMode="auto">
            <a:xfrm>
              <a:off x="5693049" y="5139746"/>
              <a:ext cx="92075" cy="822960"/>
            </a:xfrm>
            <a:prstGeom prst="rightBrace">
              <a:avLst>
                <a:gd name="adj1" fmla="val 537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3" name="Text Box 56"/>
            <p:cNvSpPr txBox="1">
              <a:spLocks noChangeArrowheads="1"/>
            </p:cNvSpPr>
            <p:nvPr/>
          </p:nvSpPr>
          <p:spPr bwMode="auto">
            <a:xfrm>
              <a:off x="5849418" y="5350850"/>
              <a:ext cx="18498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temporary part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40252" y="555813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66" name="Text Box 53"/>
            <p:cNvSpPr txBox="1">
              <a:spLocks noChangeArrowheads="1"/>
            </p:cNvSpPr>
            <p:nvPr/>
          </p:nvSpPr>
          <p:spPr bwMode="auto">
            <a:xfrm>
              <a:off x="5849418" y="1446520"/>
              <a:ext cx="2406108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no return value part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CD63BD-4EEB-4476-8DE9-BF6E7E68CBFD}"/>
                </a:ext>
              </a:extLst>
            </p:cNvPr>
            <p:cNvSpPr txBox="1"/>
            <p:nvPr/>
          </p:nvSpPr>
          <p:spPr>
            <a:xfrm>
              <a:off x="762000" y="1838452"/>
              <a:ext cx="204735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/>
                <a:t>absolute address</a:t>
              </a:r>
            </a:p>
            <a:p>
              <a:r>
                <a:rPr lang="en-US" sz="1900" dirty="0"/>
                <a:t>of x is 325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80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680" y="138113"/>
            <a:ext cx="7406640" cy="1004887"/>
          </a:xfrm>
        </p:spPr>
        <p:txBody>
          <a:bodyPr/>
          <a:lstStyle/>
          <a:p>
            <a:r>
              <a:rPr lang="en-US" dirty="0"/>
              <a:t>Referencing Variables and Parameters for </a:t>
            </a:r>
            <a:r>
              <a:rPr lang="en-US" dirty="0">
                <a:latin typeface="Consolas" panose="020B0609020204030204" pitchFamily="49" charset="0"/>
              </a:rPr>
              <a:t>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LDLADDR -8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LOADW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-4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LDLADDR 8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LDGADDR 0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87AB0-71FB-44FB-B10D-F71888A855A9}"/>
              </a:ext>
            </a:extLst>
          </p:cNvPr>
          <p:cNvSpPr txBox="1"/>
          <p:nvPr/>
        </p:nvSpPr>
        <p:spPr>
          <a:xfrm>
            <a:off x="3046256" y="1381539"/>
            <a:ext cx="4966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 the actual</a:t>
            </a:r>
          </a:p>
          <a:p>
            <a:pPr algn="l"/>
            <a:r>
              <a:rPr lang="en-US" sz="2100" dirty="0"/>
              <a:t>parameter x onto the run-time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A0324-AB5D-4777-8CD8-128E87FE1D88}"/>
              </a:ext>
            </a:extLst>
          </p:cNvPr>
          <p:cNvSpPr txBox="1"/>
          <p:nvPr/>
        </p:nvSpPr>
        <p:spPr>
          <a:xfrm>
            <a:off x="3046256" y="2299252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parameter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dirty="0"/>
              <a:t> onto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275B5B-0B00-4C68-A857-3B767CE28371}"/>
              </a:ext>
            </a:extLst>
          </p:cNvPr>
          <p:cNvSpPr txBox="1"/>
          <p:nvPr/>
        </p:nvSpPr>
        <p:spPr>
          <a:xfrm>
            <a:off x="3046256" y="3216965"/>
            <a:ext cx="3725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local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sz="2100" dirty="0"/>
              <a:t> onto the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9B78F-2D18-4408-8BF8-B311669807A9}"/>
              </a:ext>
            </a:extLst>
          </p:cNvPr>
          <p:cNvSpPr txBox="1"/>
          <p:nvPr/>
        </p:nvSpPr>
        <p:spPr>
          <a:xfrm>
            <a:off x="3046256" y="4134678"/>
            <a:ext cx="38876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dirty="0"/>
              <a:t>loads (pushes) the address of</a:t>
            </a:r>
          </a:p>
          <a:p>
            <a:pPr algn="l"/>
            <a:r>
              <a:rPr lang="en-US" sz="2100" dirty="0"/>
              <a:t>global variable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sz="2100" dirty="0"/>
              <a:t>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10710506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emit()</a:t>
            </a:r>
            <a:r>
              <a:rPr lang="en-US" dirty="0"/>
              <a:t> for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Variable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(Loads the address of the variable onto the 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 tIns="91440"/>
          <a:lstStyle/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override fun emit()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is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ParameterDecl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decl.isVarParam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{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// address of actual parameter is value of var parameter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emit("LOADW")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}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 if (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decl.scopeLevel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ScopeLevel.PROGRAM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emit("LDGADDR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emit("LDLADDR ${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decl.relAddr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}")</a:t>
            </a:r>
          </a:p>
          <a:p>
            <a:pPr marL="91440" indent="0">
              <a:spcBef>
                <a:spcPts val="1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55CFDC-59FD-439A-9888-9166DC8A400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60548" y="5402759"/>
            <a:ext cx="522290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We will extend this method again when</a:t>
            </a:r>
            <a:br>
              <a:rPr lang="en-US" sz="2200" dirty="0"/>
            </a:br>
            <a:r>
              <a:rPr lang="en-US" sz="2200" dirty="0"/>
              <a:t>we consider the topic of arrays in CPRL.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E60CEC-B1EA-4690-9C7B-982C9BE6BA9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AST Classes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905000"/>
            <a:ext cx="8229600" cy="3467015"/>
            <a:chOff x="381000" y="1977581"/>
            <a:chExt cx="8229600" cy="3467015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4292277" y="1977581"/>
              <a:ext cx="58349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AST</a:t>
              </a: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1399052" y="2989506"/>
              <a:ext cx="122148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Declaration</a:t>
              </a: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5113415" y="2989506"/>
              <a:ext cx="1122103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 dirty="0">
                  <a:latin typeface="+mn-lt"/>
                </a:rPr>
                <a:t>Statement</a:t>
              </a:r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3897939" y="4067475"/>
              <a:ext cx="1905971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ProcedureCallStmt</a:t>
              </a:r>
            </a:p>
          </p:txBody>
        </p:sp>
        <p:sp>
          <p:nvSpPr>
            <p:cNvPr id="11276" name="Text Box 12"/>
            <p:cNvSpPr txBox="1">
              <a:spLocks noChangeArrowheads="1"/>
            </p:cNvSpPr>
            <p:nvPr/>
          </p:nvSpPr>
          <p:spPr bwMode="auto">
            <a:xfrm>
              <a:off x="5894767" y="4067475"/>
              <a:ext cx="1224695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ReturnStmt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7349838" y="2989506"/>
              <a:ext cx="1199047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r>
                <a:rPr lang="en-US" sz="1600" i="1">
                  <a:latin typeface="+mn-lt"/>
                </a:rPr>
                <a:t>Expression</a:t>
              </a:r>
            </a:p>
          </p:txBody>
        </p:sp>
        <p:cxnSp>
          <p:nvCxnSpPr>
            <p:cNvPr id="11281" name="AutoShape 18"/>
            <p:cNvCxnSpPr>
              <a:cxnSpLocks noChangeShapeType="1"/>
              <a:stCxn id="11271" idx="0"/>
              <a:endCxn id="2" idx="3"/>
            </p:cNvCxnSpPr>
            <p:nvPr/>
          </p:nvCxnSpPr>
          <p:spPr bwMode="auto">
            <a:xfrm rot="5400000" flipH="1" flipV="1">
              <a:off x="3041771" y="1447254"/>
              <a:ext cx="510279" cy="257422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2" name="AutoShape 20"/>
            <p:cNvCxnSpPr>
              <a:cxnSpLocks noChangeShapeType="1"/>
              <a:stCxn id="11272" idx="0"/>
              <a:endCxn id="2" idx="3"/>
            </p:cNvCxnSpPr>
            <p:nvPr/>
          </p:nvCxnSpPr>
          <p:spPr bwMode="auto">
            <a:xfrm rot="16200000" flipV="1">
              <a:off x="4874107" y="2189145"/>
              <a:ext cx="510279" cy="10904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3" name="AutoShape 21"/>
            <p:cNvCxnSpPr>
              <a:cxnSpLocks noChangeShapeType="1"/>
              <a:stCxn id="11277" idx="0"/>
              <a:endCxn id="2" idx="3"/>
            </p:cNvCxnSpPr>
            <p:nvPr/>
          </p:nvCxnSpPr>
          <p:spPr bwMode="auto">
            <a:xfrm rot="16200000" flipV="1">
              <a:off x="6011554" y="1051698"/>
              <a:ext cx="510279" cy="336533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11286" name="Text Box 24"/>
            <p:cNvSpPr txBox="1">
              <a:spLocks noChangeArrowheads="1"/>
            </p:cNvSpPr>
            <p:nvPr/>
          </p:nvSpPr>
          <p:spPr bwMode="auto">
            <a:xfrm>
              <a:off x="7288122" y="4067475"/>
              <a:ext cx="1322478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FunctionCall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1287" name="AutoShape 25"/>
            <p:cNvCxnSpPr>
              <a:cxnSpLocks noChangeShapeType="1"/>
              <a:stCxn id="11275" idx="0"/>
              <a:endCxn id="35" idx="3"/>
            </p:cNvCxnSpPr>
            <p:nvPr/>
          </p:nvCxnSpPr>
          <p:spPr bwMode="auto">
            <a:xfrm rot="5400000" flipH="1" flipV="1">
              <a:off x="4972891" y="3365899"/>
              <a:ext cx="579611" cy="8235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88" name="AutoShape 26"/>
            <p:cNvCxnSpPr>
              <a:cxnSpLocks noChangeShapeType="1"/>
              <a:stCxn id="11276" idx="0"/>
              <a:endCxn id="35" idx="3"/>
            </p:cNvCxnSpPr>
            <p:nvPr/>
          </p:nvCxnSpPr>
          <p:spPr bwMode="auto">
            <a:xfrm rot="16200000" flipV="1">
              <a:off x="5800986" y="3361346"/>
              <a:ext cx="579611" cy="83264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11290" name="AutoShape 28"/>
            <p:cNvCxnSpPr>
              <a:cxnSpLocks noChangeShapeType="1"/>
              <a:stCxn id="11286" idx="0"/>
              <a:endCxn id="39" idx="3"/>
            </p:cNvCxnSpPr>
            <p:nvPr/>
          </p:nvCxnSpPr>
          <p:spPr bwMode="auto">
            <a:xfrm rot="5400000" flipH="1" flipV="1">
              <a:off x="7659556" y="3777670"/>
              <a:ext cx="57961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046784" y="4067475"/>
              <a:ext cx="1723229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SubprogramDecl</a:t>
              </a:r>
              <a:endParaRPr lang="en-US" sz="1600" i="1" dirty="0">
                <a:latin typeface="+mn-lt"/>
              </a:endParaRPr>
            </a:p>
          </p:txBody>
        </p:sp>
        <p:cxnSp>
          <p:nvCxnSpPr>
            <p:cNvPr id="32" name="Elbow Connector 31"/>
            <p:cNvCxnSpPr>
              <a:stCxn id="30" idx="0"/>
              <a:endCxn id="31" idx="3"/>
            </p:cNvCxnSpPr>
            <p:nvPr/>
          </p:nvCxnSpPr>
          <p:spPr bwMode="auto">
            <a:xfrm rot="16200000" flipV="1">
              <a:off x="2169293" y="3328369"/>
              <a:ext cx="579611" cy="8986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1447800" y="5105400"/>
              <a:ext cx="13801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FunctionDecl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2918388" y="5105400"/>
              <a:ext cx="1540486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ProcedureDecl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36" name="Elbow Connector 35"/>
            <p:cNvCxnSpPr>
              <a:stCxn id="33" idx="0"/>
              <a:endCxn id="37" idx="3"/>
            </p:cNvCxnSpPr>
            <p:nvPr/>
          </p:nvCxnSpPr>
          <p:spPr bwMode="auto">
            <a:xfrm rot="5400000" flipH="1" flipV="1">
              <a:off x="2256446" y="4453447"/>
              <a:ext cx="533400" cy="77050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cxnSp>
          <p:nvCxnSpPr>
            <p:cNvPr id="38" name="Elbow Connector 37"/>
            <p:cNvCxnSpPr>
              <a:stCxn id="34" idx="0"/>
              <a:endCxn id="37" idx="3"/>
            </p:cNvCxnSpPr>
            <p:nvPr/>
          </p:nvCxnSpPr>
          <p:spPr bwMode="auto">
            <a:xfrm rot="16200000" flipV="1">
              <a:off x="3031815" y="4448584"/>
              <a:ext cx="533400" cy="78023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381000" y="4067475"/>
              <a:ext cx="1553310" cy="3391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latin typeface="+mn-lt"/>
                </a:rPr>
                <a:t>ParameterDecl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42" name="Elbow Connector 41"/>
            <p:cNvCxnSpPr>
              <a:stCxn id="40" idx="0"/>
              <a:endCxn id="31" idx="3"/>
            </p:cNvCxnSpPr>
            <p:nvPr/>
          </p:nvCxnSpPr>
          <p:spPr bwMode="auto">
            <a:xfrm rot="5400000" flipH="1" flipV="1">
              <a:off x="1293921" y="3351599"/>
              <a:ext cx="579611" cy="85214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</p:cxnSp>
        <p:sp>
          <p:nvSpPr>
            <p:cNvPr id="2" name="Isosceles Triangle 1"/>
            <p:cNvSpPr/>
            <p:nvPr/>
          </p:nvSpPr>
          <p:spPr bwMode="auto">
            <a:xfrm>
              <a:off x="4495285" y="2326230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Isosceles Triangle 30"/>
            <p:cNvSpPr/>
            <p:nvPr/>
          </p:nvSpPr>
          <p:spPr bwMode="auto">
            <a:xfrm>
              <a:off x="192105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Isosceles Triangle 34"/>
            <p:cNvSpPr/>
            <p:nvPr/>
          </p:nvSpPr>
          <p:spPr bwMode="auto">
            <a:xfrm>
              <a:off x="5585728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Isosceles Triangle 36"/>
            <p:cNvSpPr/>
            <p:nvPr/>
          </p:nvSpPr>
          <p:spPr bwMode="auto">
            <a:xfrm>
              <a:off x="2819660" y="4419003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7860623" y="3334867"/>
              <a:ext cx="177477" cy="152997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Parameters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inc(var n : Integer)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n + 1;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inc;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inc(x);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writeln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x;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1F53113-F4AE-4FA6-88FC-9C7B2F2E2FC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25145" y="5257800"/>
            <a:ext cx="629371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What value is printed?  If “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/>
              <a:t>” is removed from</a:t>
            </a:r>
          </a:p>
          <a:p>
            <a:pPr algn="l"/>
            <a:r>
              <a:rPr lang="en-US" sz="2200" dirty="0"/>
              <a:t>the parameter declaration, what value is printed?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 – Scope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var y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procedure P1 is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x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var n : Integer;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5;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n := y;   // which y?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 P1;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x := 8;      // which x?</a:t>
            </a:r>
          </a:p>
          <a:p>
            <a:pPr marL="274320" indent="0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end.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334DE00-88B2-450E-8DA6-A9D78C13291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29195" y="2367171"/>
            <a:ext cx="324800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200" dirty="0"/>
              <a:t>Variables and constants</a:t>
            </a:r>
          </a:p>
          <a:p>
            <a:pPr algn="l"/>
            <a:r>
              <a:rPr lang="en-US" sz="2200" dirty="0"/>
              <a:t>can be declared at the</a:t>
            </a:r>
          </a:p>
          <a:p>
            <a:pPr algn="l"/>
            <a:r>
              <a:rPr lang="en-US" sz="2200" dirty="0"/>
              <a:t>program (global) level or</a:t>
            </a:r>
          </a:p>
          <a:p>
            <a:pPr algn="l"/>
            <a:r>
              <a:rPr lang="en-US" sz="2200" dirty="0"/>
              <a:t>at the subprogram level,</a:t>
            </a:r>
          </a:p>
          <a:p>
            <a:pPr algn="l"/>
            <a:r>
              <a:rPr lang="en-US" sz="2200" dirty="0"/>
              <a:t>introducing the concept</a:t>
            </a:r>
          </a:p>
          <a:p>
            <a:pPr algn="l"/>
            <a:r>
              <a:rPr lang="en-US" sz="2200" dirty="0"/>
              <a:t>of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Scope Level of a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412480" cy="4935537"/>
          </a:xfrm>
        </p:spPr>
        <p:txBody>
          <a:bodyPr/>
          <a:lstStyle/>
          <a:p>
            <a:r>
              <a:rPr lang="en-US" sz="2350" dirty="0"/>
              <a:t>During code generation, when a variable or named value</a:t>
            </a:r>
            <a:br>
              <a:rPr lang="en-US" sz="2350" dirty="0"/>
            </a:br>
            <a:r>
              <a:rPr lang="en-US" sz="2350" dirty="0"/>
              <a:t>is referenced in the statement part of a program or subprogram, we need to be able to determine where the variable was declared.</a:t>
            </a:r>
          </a:p>
          <a:p>
            <a:r>
              <a:rPr lang="en-US" sz="2350" dirty="0"/>
              <a:t>Class </a:t>
            </a:r>
            <a:r>
              <a:rPr lang="en-US" sz="2350" dirty="0" err="1">
                <a:latin typeface="Consolas" panose="020B0609020204030204" pitchFamily="49" charset="0"/>
              </a:rPr>
              <a:t>IdTable</a:t>
            </a:r>
            <a:r>
              <a:rPr lang="en-US" sz="2350" dirty="0"/>
              <a:t> contains a property named </a:t>
            </a:r>
            <a:r>
              <a:rPr lang="en-US" sz="2350" dirty="0" err="1">
                <a:latin typeface="Consolas" panose="020B0609020204030204" pitchFamily="49" charset="0"/>
              </a:rPr>
              <a:t>scopeLevel</a:t>
            </a:r>
            <a:r>
              <a:rPr lang="en-US" sz="2350" dirty="0"/>
              <a:t> that returns the block nesting level for the current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for objects declared at the outermost (program) scope.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SUBPROGRAM</a:t>
            </a:r>
            <a:r>
              <a:rPr lang="en-US" dirty="0"/>
              <a:t> for objects declared within a subprogram.</a:t>
            </a:r>
          </a:p>
          <a:p>
            <a:r>
              <a:rPr lang="en-US" sz="2350" dirty="0"/>
              <a:t>When a variable is </a:t>
            </a:r>
            <a:r>
              <a:rPr lang="en-US" sz="2350" b="1" dirty="0"/>
              <a:t>declared</a:t>
            </a:r>
            <a:r>
              <a:rPr lang="en-US" sz="2350" dirty="0"/>
              <a:t>, the declaration is initialized with the current level.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</a:t>
            </a:r>
            <a:r>
              <a:rPr lang="en-US" sz="1750" dirty="0" err="1">
                <a:latin typeface="Consolas" panose="020B0609020204030204" pitchFamily="49" charset="0"/>
              </a:rPr>
              <a:t>varDecl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VarDecl</a:t>
            </a:r>
            <a:r>
              <a:rPr lang="en-US" sz="1750" dirty="0">
                <a:latin typeface="Consolas" panose="020B0609020204030204" pitchFamily="49" charset="0"/>
              </a:rPr>
              <a:t>(identifiers, </a:t>
            </a:r>
            <a:r>
              <a:rPr lang="en-US" sz="1750" dirty="0" err="1">
                <a:latin typeface="Consolas" panose="020B0609020204030204" pitchFamily="49" charset="0"/>
              </a:rPr>
              <a:t>varType</a:t>
            </a:r>
            <a:r>
              <a:rPr lang="en-US" sz="1750" dirty="0">
                <a:latin typeface="Consolas" panose="020B0609020204030204" pitchFamily="49" charset="0"/>
              </a:rPr>
              <a:t>, </a:t>
            </a:r>
            <a:r>
              <a:rPr lang="en-US" sz="1750" b="1" dirty="0" err="1">
                <a:latin typeface="Consolas" panose="020B0609020204030204" pitchFamily="49" charset="0"/>
              </a:rPr>
              <a:t>idTable.scopeLevel</a:t>
            </a:r>
            <a:r>
              <a:rPr lang="en-US" sz="175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A413A2F6-7BFD-463C-B63A-922040FAF3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15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5897</TotalTime>
  <Words>4424</Words>
  <Application>Microsoft Office PowerPoint</Application>
  <PresentationFormat>On-screen Show (4:3)</PresentationFormat>
  <Paragraphs>848</Paragraphs>
  <Slides>58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Consolas</vt:lpstr>
      <vt:lpstr>SoftMoore2</vt:lpstr>
      <vt:lpstr>Subprograms</vt:lpstr>
      <vt:lpstr>Subprograms</vt:lpstr>
      <vt:lpstr>Grammar Rules Relevant to Subprograms</vt:lpstr>
      <vt:lpstr>Grammar Rules Relevant to Subprograms (continued)</vt:lpstr>
      <vt:lpstr>Relevant Parser Methods (based on grammar rules)</vt:lpstr>
      <vt:lpstr>Relevant AST Classes</vt:lpstr>
      <vt:lpstr>Procedure Example – Parameters</vt:lpstr>
      <vt:lpstr>Procedure Example – Scope</vt:lpstr>
      <vt:lpstr>The Scope Level of a Variable Declaration</vt:lpstr>
      <vt:lpstr>Example: Scope Levels</vt:lpstr>
      <vt:lpstr>Class IdTable</vt:lpstr>
      <vt:lpstr>Class IdTable (continued)</vt:lpstr>
      <vt:lpstr>A Property and Selected Methods in the Modified Version of IdTable</vt:lpstr>
      <vt:lpstr>A Property and Selected Methods in the Modified Version of IdTable (continued)</vt:lpstr>
      <vt:lpstr>Constraint Rules for Subprograms</vt:lpstr>
      <vt:lpstr>Constraint Rules for Subprograms (continued)</vt:lpstr>
      <vt:lpstr>Runtime Organization for Subprograms </vt:lpstr>
      <vt:lpstr>CVM Instructions for Subprograms</vt:lpstr>
      <vt:lpstr>Active Subprograms</vt:lpstr>
      <vt:lpstr>Activation Record (a.k.a. Frame)</vt:lpstr>
      <vt:lpstr>Return Value Part of an Activation Record</vt:lpstr>
      <vt:lpstr>Parameter Part of an Activation Record</vt:lpstr>
      <vt:lpstr>Context Part of an Activation Record</vt:lpstr>
      <vt:lpstr>Local Variable Part of an Activation Record</vt:lpstr>
      <vt:lpstr>Local Variable Part of an Activation Record (continued)</vt:lpstr>
      <vt:lpstr>Temporary Part of an Activation Record</vt:lpstr>
      <vt:lpstr>Example: Temporary Part of an Activation Record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Temporary Part of an Activation Record (continued)</vt:lpstr>
      <vt:lpstr>Example: Subprogram with Parameters</vt:lpstr>
      <vt:lpstr>Activation Record for Procedure P3</vt:lpstr>
      <vt:lpstr>Supporting Recursion</vt:lpstr>
      <vt:lpstr>Supporting Recursion (continued)</vt:lpstr>
      <vt:lpstr>Loading a Program</vt:lpstr>
      <vt:lpstr>General Discussion of Parameters</vt:lpstr>
      <vt:lpstr>General Discussion of Parameters (continued)</vt:lpstr>
      <vt:lpstr>Converting NamedValue to Variable</vt:lpstr>
      <vt:lpstr>Converting NamedValue to Variable (continued)</vt:lpstr>
      <vt:lpstr>Converting NamedValue to Variable (continued)</vt:lpstr>
      <vt:lpstr>Calling a Subprogram</vt:lpstr>
      <vt:lpstr>PROC Instruction versus ALLOC Instruction</vt:lpstr>
      <vt:lpstr>Return Instruction</vt:lpstr>
      <vt:lpstr>Returning from a Subprogram</vt:lpstr>
      <vt:lpstr>Referencing Local Variables and Parameters</vt:lpstr>
      <vt:lpstr>Referencing Global Variables</vt:lpstr>
      <vt:lpstr>Example: Activation Record</vt:lpstr>
      <vt:lpstr>Activation Record for Procedure P3</vt:lpstr>
      <vt:lpstr>Referencing Variables and Parameters for P3</vt:lpstr>
      <vt:lpstr>Variable (var) Parameters</vt:lpstr>
      <vt:lpstr>Example: Activation Record</vt:lpstr>
      <vt:lpstr>Activation Record for Procedure P4 (after call p(x, 6))</vt:lpstr>
      <vt:lpstr>Referencing Variables and Parameters for P4</vt:lpstr>
      <vt:lpstr>Method emit() for Class Variable (Loads the address of the variable onto the stack)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Subprograms</dc:title>
  <dc:creator>John I. Moore, Jr.</dc:creator>
  <cp:lastModifiedBy>John Moore</cp:lastModifiedBy>
  <cp:revision>326</cp:revision>
  <cp:lastPrinted>2020-04-16T13:35:31Z</cp:lastPrinted>
  <dcterms:created xsi:type="dcterms:W3CDTF">2005-01-12T21:47:45Z</dcterms:created>
  <dcterms:modified xsi:type="dcterms:W3CDTF">2020-12-15T13:21:39Z</dcterms:modified>
</cp:coreProperties>
</file>