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65" r:id="rId13"/>
    <p:sldId id="266" r:id="rId14"/>
    <p:sldId id="267" r:id="rId15"/>
    <p:sldId id="268" r:id="rId16"/>
    <p:sldId id="284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84" autoAdjust="0"/>
    <p:restoredTop sz="90929"/>
  </p:normalViewPr>
  <p:slideViewPr>
    <p:cSldViewPr>
      <p:cViewPr varScale="1">
        <p:scale>
          <a:sx n="67" d="100"/>
          <a:sy n="67" d="100"/>
        </p:scale>
        <p:origin x="114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Java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call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Java) and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in CPRL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CPRL is a statically typed language.</a:t>
            </a:r>
          </a:p>
          <a:p>
            <a:pPr lvl="0"/>
            <a:r>
              <a:rPr lang="en-US" dirty="0"/>
              <a:t>Every variable or constant in the language belongs to exactly one type.</a:t>
            </a:r>
          </a:p>
          <a:p>
            <a:pPr lvl="0"/>
            <a:r>
              <a:rPr lang="en-US" dirty="0"/>
              <a:t>Type is a static property and can be determined by the compiler.  (Allows error detection at compile time.)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(predefined)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x1, x2 : Integer;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found :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914400" lvl="2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Diamond 5"/>
          <p:cNvSpPr/>
          <p:nvPr/>
        </p:nvSpPr>
        <p:spPr bwMode="auto">
          <a:xfrm>
            <a:off x="3352800" y="5791200"/>
            <a:ext cx="152400" cy="15240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76800" y="5899090"/>
            <a:ext cx="27914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Type name is required.</a:t>
            </a:r>
          </a:p>
        </p:txBody>
      </p:sp>
      <p:cxnSp>
        <p:nvCxnSpPr>
          <p:cNvPr id="9" name="Elbow Connector 8"/>
          <p:cNvCxnSpPr>
            <a:stCxn id="7" idx="1"/>
            <a:endCxn id="6" idx="2"/>
          </p:cNvCxnSpPr>
          <p:nvPr/>
        </p:nvCxnSpPr>
        <p:spPr bwMode="auto">
          <a:xfrm rot="10800000">
            <a:off x="3429000" y="5943601"/>
            <a:ext cx="1447800" cy="155545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follows: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adding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binary operators, both operands must be of the same type.</a:t>
            </a:r>
          </a:p>
          <a:p>
            <a:r>
              <a:rPr lang="en-US" dirty="0"/>
              <a:t>Similarly, for assignment compatibility, both the left and right sides must have the same type.</a:t>
            </a:r>
          </a:p>
          <a:p>
            <a:r>
              <a:rPr lang="en-US" dirty="0"/>
              <a:t>Logical expressions (expressions involving logical operators and or or) use short-circuit evaluation.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T1 = array[10] of Integer;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type T2 = array[10] of Integer;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x : T1;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y : T1;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assignment operator is “:=”.</a:t>
            </a:r>
          </a:p>
          <a:p>
            <a:r>
              <a:rPr lang="en-US" dirty="0"/>
              <a:t>An assignment statement has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 := 2*i + 5;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ends with the keywords “</a:t>
            </a:r>
            <a:r>
              <a:rPr lang="en-US" dirty="0">
                <a:latin typeface="Consolas" panose="020B0609020204030204" pitchFamily="49" charset="0"/>
              </a:rPr>
              <a:t>end if</a:t>
            </a:r>
            <a:r>
              <a:rPr lang="en-US" dirty="0"/>
              <a:t>”.</a:t>
            </a:r>
          </a:p>
          <a:p>
            <a:r>
              <a:rPr lang="en-US" dirty="0"/>
              <a:t>May contain zero or more </a:t>
            </a:r>
            <a:r>
              <a:rPr lang="en-US" dirty="0">
                <a:latin typeface="Consolas" panose="020B0609020204030204" pitchFamily="49" charset="0"/>
              </a:rPr>
              <a:t>elsif</a:t>
            </a:r>
            <a:r>
              <a:rPr lang="en-US" dirty="0"/>
              <a:t> clauses (note spelling of “</a:t>
            </a:r>
            <a:r>
              <a:rPr lang="en-US" dirty="0">
                <a:latin typeface="Consolas" panose="020B0609020204030204" pitchFamily="49" charset="0"/>
              </a:rPr>
              <a:t>elsif</a:t>
            </a:r>
            <a:r>
              <a:rPr lang="en-US" dirty="0"/>
              <a:t>”) and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 0 then        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elsif x &lt; 0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-1;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sign := 0;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if;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1000" y="3621124"/>
            <a:ext cx="3477234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if a[i] = </a:t>
            </a:r>
            <a:r>
              <a:rPr lang="en-US" sz="1800" dirty="0" err="1">
                <a:latin typeface="Consolas" panose="020B0609020204030204" pitchFamily="49" charset="0"/>
              </a:rPr>
              <a:t>searchValue</a:t>
            </a:r>
            <a:r>
              <a:rPr lang="en-US" sz="1800" dirty="0">
                <a:latin typeface="Consolas" panose="020B0609020204030204" pitchFamily="49" charset="0"/>
              </a:rPr>
              <a:t> then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found := true;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statement 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clause, but the body of the loop statement is bracketed by the keywords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end loop</a:t>
            </a:r>
            <a:r>
              <a:rPr lang="en-US" dirty="0"/>
              <a:t>”.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sum := sum +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loop;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72241" y="3974275"/>
            <a:ext cx="3223959" cy="157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loop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read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exit when x = SIGNAL;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process(x);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 loop;</a:t>
            </a:r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Ada, Java, C++, and Pascal.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only for integers and characters.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 declarative part followed by a statement part.</a:t>
            </a:r>
          </a:p>
          <a:p>
            <a:pPr lvl="1"/>
            <a:r>
              <a:rPr lang="en-US" dirty="0"/>
              <a:t>declarative part consists of (possibly empty) list of initial declarations followed by (possibly empty) list of subprogram declarations.</a:t>
            </a:r>
          </a:p>
          <a:p>
            <a:pPr lvl="1"/>
            <a:r>
              <a:rPr lang="en-US" dirty="0"/>
              <a:t>statement part is bracketed by reserved words “</a:t>
            </a:r>
            <a:r>
              <a:rPr lang="en-US" dirty="0">
                <a:latin typeface="Consolas" panose="020B0609020204030204" pitchFamily="49" charset="0"/>
              </a:rPr>
              <a:t>begin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end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period (“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/>
              <a:t>”) terminates the program</a:t>
            </a:r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80752" y="4410063"/>
            <a:ext cx="2844048" cy="157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var x : Integer;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read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0" lvl="1" algn="l">
              <a:spcBef>
                <a:spcPts val="200"/>
              </a:spcBef>
            </a:pPr>
            <a:r>
              <a:rPr lang="en-US" sz="1800" dirty="0">
                <a:latin typeface="Consolas" panose="020B0609020204030204" pitchFamily="49" charset="0"/>
              </a:rPr>
              <a:t>end.</a:t>
            </a:r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Recursive invocations of subprograms are allowed.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subprograms must be declared before they are called.</a:t>
            </a:r>
          </a:p>
          <a:p>
            <a:r>
              <a:rPr lang="en-US" dirty="0"/>
              <a:t>All subprogram names must be distinct.</a:t>
            </a:r>
          </a:p>
          <a:p>
            <a:r>
              <a:rPr lang="en-US" dirty="0"/>
              <a:t>The name of a subprogram must be repeated at the closing “</a:t>
            </a:r>
            <a:r>
              <a:rPr lang="en-US" dirty="0">
                <a:latin typeface="Consolas" panose="020B0609020204030204" pitchFamily="49" charset="0"/>
              </a:rPr>
              <a:t>end</a:t>
            </a:r>
            <a:r>
              <a:rPr lang="en-US" dirty="0"/>
              <a:t>” of the subprogram declaration.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Similar to those in Pascal except that explicit “return” statements are allowed within the statement part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expression)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if no parameters, only procedure name is required</a:t>
            </a:r>
            <a:br>
              <a:rPr lang="en-US" dirty="0"/>
            </a:br>
            <a:r>
              <a:rPr lang="en-US" dirty="0"/>
              <a:t>(no parentheses)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procedureCallStmt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(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)? ";" </a:t>
            </a:r>
          </a:p>
          <a:p>
            <a:pPr marL="457200" lvl="1" indent="0">
              <a:buNone/>
            </a:pPr>
            <a:r>
              <a:rPr lang="en-US" sz="1850" dirty="0">
                <a:latin typeface="Consolas" panose="020B0609020204030204" pitchFamily="49" charset="0"/>
              </a:rPr>
              <a:t>actualParameters = "(" expressions ")"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sort(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a : A) is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var</a:t>
            </a:r>
            <a:r>
              <a:rPr lang="en-US" sz="1800" dirty="0">
                <a:latin typeface="Consolas" panose="020B0609020204030204" pitchFamily="49" charset="0"/>
              </a:rPr>
              <a:t> i, j, save : Integer;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 :=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while i &lt; </a:t>
            </a:r>
            <a:r>
              <a:rPr lang="en-US" sz="1800" dirty="0" err="1">
                <a:latin typeface="Consolas" panose="020B0609020204030204" pitchFamily="49" charset="0"/>
              </a:rPr>
              <a:t>arraySize</a:t>
            </a:r>
            <a:r>
              <a:rPr lang="en-US" sz="1800" dirty="0">
                <a:latin typeface="Consolas" panose="020B0609020204030204" pitchFamily="49" charset="0"/>
              </a:rPr>
              <a:t> loop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save := a[i];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j := i - 1;</a:t>
            </a:r>
          </a:p>
          <a:p>
            <a:pPr marL="27432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while j &gt;= 0 and save &lt; a[j] loop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a[j + 1] := a[j];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j := j - 1;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end loop;</a:t>
            </a:r>
          </a:p>
          <a:p>
            <a:pPr marL="27432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a[j + 1] := save;  // insert saved A[i]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i := i + 1;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end loop;</a:t>
            </a:r>
          </a:p>
          <a:p>
            <a:pPr marL="27432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sort;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1AE7A-C823-4944-84C7-53E522C9B76D}"/>
              </a:ext>
            </a:extLst>
          </p:cNvPr>
          <p:cNvSpPr txBox="1"/>
          <p:nvPr/>
        </p:nvSpPr>
        <p:spPr>
          <a:xfrm>
            <a:off x="5056803" y="1799272"/>
            <a:ext cx="335059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/>
              <a:t>Assume the following</a:t>
            </a:r>
            <a:br>
              <a:rPr lang="en-US" sz="1800" dirty="0"/>
            </a:br>
            <a:r>
              <a:rPr lang="en-US" sz="1800" dirty="0"/>
              <a:t>global declarations: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const arraySize := 10;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type A = array[arraySize]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  of Integer;</a:t>
            </a:r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</a:t>
            </a:r>
            <a:r>
              <a:rPr lang="en-US"/>
              <a:t>functions return </a:t>
            </a:r>
            <a:r>
              <a:rPr lang="en-US" dirty="0"/>
              <a:t>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function max(x </a:t>
            </a:r>
            <a:r>
              <a:rPr lang="en-US" sz="1800">
                <a:latin typeface="Consolas" panose="020B0609020204030204" pitchFamily="49" charset="0"/>
              </a:rPr>
              <a:t>: Integer, </a:t>
            </a:r>
            <a:r>
              <a:rPr lang="en-US" sz="1800" dirty="0">
                <a:latin typeface="Consolas" panose="020B0609020204030204" pitchFamily="49" charset="0"/>
              </a:rPr>
              <a:t>y : Integer) return Integer is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end if;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max;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procedure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 is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begin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end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Functions cannot have variable parameters.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7800-CEF0-4750-BB6E-B52AF187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CPRL/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Subset of CPRL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3A60-ADE2-4587-8C44-11D9299A9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part of the language </a:t>
            </a:r>
            <a:r>
              <a:rPr lang="en-US" b="1" dirty="0"/>
              <a:t>not</a:t>
            </a:r>
            <a:r>
              <a:rPr lang="en-US" dirty="0"/>
              <a:t> related to subprograms and arrays.</a:t>
            </a:r>
          </a:p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programs			–  predefined types</a:t>
            </a:r>
          </a:p>
          <a:p>
            <a:pPr lvl="1"/>
            <a:r>
              <a:rPr lang="en-US" dirty="0"/>
              <a:t>constant declarations	–  variable declarations</a:t>
            </a:r>
          </a:p>
          <a:p>
            <a:pPr lvl="1"/>
            <a:r>
              <a:rPr lang="en-US" dirty="0"/>
              <a:t>most statements</a:t>
            </a:r>
          </a:p>
          <a:p>
            <a:r>
              <a:rPr lang="en-US" dirty="0"/>
              <a:t>Excludes</a:t>
            </a:r>
          </a:p>
          <a:p>
            <a:pPr lvl="1"/>
            <a:r>
              <a:rPr lang="en-US" dirty="0"/>
              <a:t>array type declarations	–  subprogram declarations</a:t>
            </a:r>
          </a:p>
          <a:p>
            <a:pPr lvl="1"/>
            <a:r>
              <a:rPr lang="en-US" dirty="0"/>
              <a:t>function call expressions	–  procedure call statements</a:t>
            </a:r>
          </a:p>
          <a:p>
            <a:pPr lvl="1"/>
            <a:r>
              <a:rPr lang="en-US" dirty="0"/>
              <a:t>return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8D305-497C-4BDA-88C4-C6B2514934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D21D8-C989-42DF-B407-0193F891C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( letter | digit )* 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letter = [A-</a:t>
            </a:r>
            <a:r>
              <a:rPr lang="en-US" dirty="0" err="1">
                <a:latin typeface="Consolas" panose="020B0609020204030204" pitchFamily="49" charset="0"/>
              </a:rPr>
              <a:t>Za</a:t>
            </a:r>
            <a:r>
              <a:rPr lang="en-US" dirty="0">
                <a:latin typeface="Consolas" panose="020B0609020204030204" pitchFamily="49" charset="0"/>
              </a:rPr>
              <a:t>-z] 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digit  = [0-9] 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and        array      begin      Boolean    Char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class      const      declare    else       elsif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end        exit       false      for        function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if         in         is         Integer    loop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mod        not        of         or         private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procedure  program    protected  public     read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readln     return     String     then       true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type       var        when       while      write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 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1087" y="5232737"/>
            <a:ext cx="55018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</a:t>
            </a:r>
          </a:p>
          <a:p>
            <a:pPr algn="l"/>
            <a:r>
              <a:rPr lang="en-US" sz="2000" dirty="0">
                <a:latin typeface="Consolas" panose="020B0609020204030204" pitchFamily="49" charset="0"/>
              </a:rPr>
              <a:t>String</a:t>
            </a:r>
            <a:r>
              <a:rPr lang="en-US" sz="2000" dirty="0"/>
              <a:t>, etc. are not currently used in CPRL</a:t>
            </a:r>
          </a:p>
          <a:p>
            <a:pPr algn="l"/>
            <a:r>
              <a:rPr lang="en-US" sz="2000" dirty="0"/>
              <a:t>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dirty="0"/>
              <a:t>String type not fully supported in CPRL (for simplicity)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Tokens</a:t>
            </a:r>
            <a:br>
              <a:rPr lang="en-US" dirty="0"/>
            </a:br>
            <a:r>
              <a:rPr lang="en-US" sz="2400" dirty="0"/>
              <a:t>(Delimiters and Operators)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:   ;   ,   .   (   )   [   ]     // one character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+   ‑   *   /   &lt;   =   &gt;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   :=   !=   &gt;=   &lt;=                 // two characters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(user-defined identifiers) into the program.</a:t>
            </a:r>
          </a:p>
          <a:p>
            <a:pPr lvl="1"/>
            <a:r>
              <a:rPr lang="en-US" dirty="0"/>
              <a:t>Examples include variable declarations, array type declarations, and procedure declarations.</a:t>
            </a:r>
          </a:p>
          <a:p>
            <a:pPr lvl="1"/>
            <a:r>
              <a:rPr lang="en-US" dirty="0"/>
              <a:t>A declaration must take place before the name being introduced can be used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Integer or Boolean.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3158</TotalTime>
  <Words>2313</Words>
  <Application>Microsoft Office PowerPoint</Application>
  <PresentationFormat>On-screen Show (4:3)</PresentationFormat>
  <Paragraphs>322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Tokens (Delimiters and Operators)</vt:lpstr>
      <vt:lpstr>Declarations, Statements, and Expressions</vt:lpstr>
      <vt:lpstr>Declarations, Statements, and Expressions (continued)</vt:lpstr>
      <vt:lpstr>Expressions versus Statements</vt:lpstr>
      <vt:lpstr>Typing in CPRL</vt:lpstr>
      <vt:lpstr>Types</vt:lpstr>
      <vt:lpstr>Constants and Variables</vt:lpstr>
      <vt:lpstr>Operators</vt:lpstr>
      <vt:lpstr>Expressions</vt:lpstr>
      <vt:lpstr>Type Equivalence</vt:lpstr>
      <vt:lpstr>Assignment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  <vt:lpstr>The CPRL/0 Subset of CPRL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97</cp:revision>
  <cp:lastPrinted>2020-06-01T11:54:35Z</cp:lastPrinted>
  <dcterms:created xsi:type="dcterms:W3CDTF">2005-01-15T15:50:49Z</dcterms:created>
  <dcterms:modified xsi:type="dcterms:W3CDTF">2022-02-10T12:40:45Z</dcterms:modified>
</cp:coreProperties>
</file>