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492" r:id="rId3"/>
    <p:sldId id="493" r:id="rId4"/>
    <p:sldId id="505" r:id="rId5"/>
    <p:sldId id="465" r:id="rId6"/>
    <p:sldId id="497" r:id="rId7"/>
    <p:sldId id="496" r:id="rId8"/>
    <p:sldId id="498" r:id="rId9"/>
    <p:sldId id="499" r:id="rId10"/>
    <p:sldId id="500" r:id="rId11"/>
    <p:sldId id="502" r:id="rId12"/>
    <p:sldId id="503" r:id="rId13"/>
    <p:sldId id="504" r:id="rId1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 autoAdjust="0"/>
    <p:restoredTop sz="90929"/>
  </p:normalViewPr>
  <p:slideViewPr>
    <p:cSldViewPr>
      <p:cViewPr varScale="1">
        <p:scale>
          <a:sx n="74" d="100"/>
          <a:sy n="74" d="100"/>
        </p:scale>
        <p:origin x="121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674" y="29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977429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The Interpreter Pattern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35-</a:t>
            </a:r>
            <a:fld id="{67119BB9-8FE0-4A81-BC05-B3A9D81FB030}" type="slidenum">
              <a:rPr lang="en-US" sz="11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1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Design Patterns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6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4" tIns="46582" rIns="93164" bIns="465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3698DF6-5EC5-44D7-ACC7-1FA77EEF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209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A72CF-B4A9-437D-B815-220047D2A5F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36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Design Patterns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2B0055-7FB2-456F-A281-D71B92E41BC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0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A718E19-58D3-4556-80CC-14261D795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B877134-5977-4AC5-BF99-BB26FECC1E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519EB55-8801-4A47-B218-3217CC941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F5D9BC9-069D-449A-9E4F-8206B22156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138113"/>
            <a:ext cx="749935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EFF403E2-32B0-43CD-8F55-F26327E3C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36" r:id="rId2"/>
    <p:sldLayoutId id="2147483738" r:id="rId3"/>
    <p:sldLayoutId id="2147483740" r:id="rId4"/>
    <p:sldLayoutId id="2147483741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SEL Interpreter</a:t>
            </a:r>
            <a:endParaRPr lang="en-US" sz="3200" dirty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7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380826-EBAB-432E-8D1C-D91A0BC05B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class </a:t>
            </a:r>
            <a:r>
              <a:rPr lang="fr-FR" sz="1800" dirty="0" err="1">
                <a:latin typeface="Consolas" panose="020B0609020204030204" pitchFamily="49" charset="0"/>
              </a:rPr>
              <a:t>IdExpr</a:t>
            </a:r>
            <a:r>
              <a:rPr lang="fr-FR" sz="1800" dirty="0">
                <a:latin typeface="Consolas" panose="020B0609020204030204" pitchFamily="49" charset="0"/>
              </a:rPr>
              <a:t>(val </a:t>
            </a:r>
            <a:r>
              <a:rPr lang="fr-FR" sz="1800" dirty="0" err="1">
                <a:latin typeface="Consolas" panose="020B0609020204030204" pitchFamily="49" charset="0"/>
              </a:rPr>
              <a:t>idToken</a:t>
            </a:r>
            <a:r>
              <a:rPr lang="fr-FR" sz="1800" dirty="0">
                <a:latin typeface="Consolas" panose="020B0609020204030204" pitchFamily="49" charset="0"/>
              </a:rPr>
              <a:t> :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r>
              <a:rPr lang="fr-FR" sz="1800" dirty="0">
                <a:latin typeface="Consolas" panose="020B0609020204030204" pitchFamily="49" charset="0"/>
              </a:rPr>
              <a:t>) :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override</a:t>
            </a:r>
            <a:r>
              <a:rPr lang="fr-FR" sz="1800" dirty="0">
                <a:latin typeface="Consolas" panose="020B0609020204030204" pitchFamily="49" charset="0"/>
              </a:rPr>
              <a:t> fun </a:t>
            </a:r>
            <a:r>
              <a:rPr lang="fr-FR" sz="1800" dirty="0" err="1">
                <a:latin typeface="Consolas" panose="020B0609020204030204" pitchFamily="49" charset="0"/>
              </a:rPr>
              <a:t>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 : 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 : Double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   = 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[</a:t>
            </a:r>
            <a:r>
              <a:rPr lang="fr-FR" sz="1800" dirty="0" err="1">
                <a:latin typeface="Consolas" panose="020B0609020204030204" pitchFamily="49" charset="0"/>
              </a:rPr>
              <a:t>idToken.text</a:t>
            </a:r>
            <a:r>
              <a:rPr lang="fr-FR" sz="1800" dirty="0">
                <a:latin typeface="Consolas" panose="020B0609020204030204" pitchFamily="49" charset="0"/>
              </a:rPr>
              <a:t>]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A61B99-0CAD-41DB-8269-03C39ECB2F27}"/>
              </a:ext>
            </a:extLst>
          </p:cNvPr>
          <p:cNvSpPr txBox="1"/>
          <p:nvPr/>
        </p:nvSpPr>
        <p:spPr>
          <a:xfrm>
            <a:off x="2837233" y="2939554"/>
            <a:ext cx="38683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Value of an identifier is</a:t>
            </a:r>
          </a:p>
          <a:p>
            <a:pPr algn="l"/>
            <a:r>
              <a:rPr lang="en-US" sz="2000" dirty="0"/>
              <a:t>the value returned from context.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2EE0ED48-0A61-4973-8BB4-F67C458007B1}"/>
              </a:ext>
            </a:extLst>
          </p:cNvPr>
          <p:cNvSpPr/>
          <p:nvPr/>
        </p:nvSpPr>
        <p:spPr bwMode="auto">
          <a:xfrm>
            <a:off x="5608320" y="228600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0571A20-9B7F-410F-9A68-1CA3FBD0670B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 bwMode="auto">
          <a:xfrm flipH="1" flipV="1">
            <a:off x="5791200" y="2377440"/>
            <a:ext cx="914400" cy="916057"/>
          </a:xfrm>
          <a:prstGeom prst="bentConnector3">
            <a:avLst>
              <a:gd name="adj1" fmla="val -25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068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DD9A-F80C-4C93-A4BC-12377A0D0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BDFDA-CE9E-4404-B867-EDE5F01A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Bash and Windows scripts are provided that can be used to invoke the SEL interpreter.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   (or </a:t>
            </a:r>
            <a:r>
              <a:rPr lang="en-US" dirty="0">
                <a:latin typeface="Consolas" panose="020B0609020204030204" pitchFamily="49" charset="0"/>
              </a:rPr>
              <a:t>sel.sh</a:t>
            </a:r>
            <a:r>
              <a:rPr lang="en-US" dirty="0"/>
              <a:t> for bash)</a:t>
            </a:r>
          </a:p>
          <a:p>
            <a:r>
              <a:rPr lang="en-US" dirty="0"/>
              <a:t>Interpret a file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</a:t>
            </a:r>
            <a:r>
              <a:rPr lang="en-US" i="1" dirty="0"/>
              <a:t>filename</a:t>
            </a:r>
          </a:p>
          <a:p>
            <a:r>
              <a:rPr lang="en-US" dirty="0"/>
              <a:t>Command-line interpreter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sel</a:t>
            </a:r>
            <a:r>
              <a:rPr lang="en-US" dirty="0"/>
              <a:t> (no argument)</a:t>
            </a:r>
          </a:p>
          <a:p>
            <a:pPr lvl="1"/>
            <a:r>
              <a:rPr lang="en-US" dirty="0"/>
              <a:t>implements a read-eval-print loop for SEL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3BA2-BE67-47E9-9A11-241F3A555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18870-AA5A-42BB-B385-BE6DCB062C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4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424-8F1E-4E70-975F-2269DCAC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Interpret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0FC-91D1-4338-9F16-C7A9C55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 example1.sel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50.26548245744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 example2.sel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25.0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6643-1090-4907-BE64-5C914F118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4B7F-5F45-4775-984E-3A94FBD6A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0E57CC8-058F-472A-B0D5-3FC86F4900FD}"/>
              </a:ext>
            </a:extLst>
          </p:cNvPr>
          <p:cNvGrpSpPr/>
          <p:nvPr/>
        </p:nvGrpSpPr>
        <p:grpSpPr>
          <a:xfrm>
            <a:off x="4345772" y="1357414"/>
            <a:ext cx="2464136" cy="1314510"/>
            <a:chOff x="4953000" y="1352490"/>
            <a:chExt cx="2464136" cy="13145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CCEBA9-6379-44F9-B77D-389B609AF6A0}"/>
                </a:ext>
              </a:extLst>
            </p:cNvPr>
            <p:cNvSpPr txBox="1"/>
            <p:nvPr/>
          </p:nvSpPr>
          <p:spPr>
            <a:xfrm>
              <a:off x="4953000" y="1752600"/>
              <a:ext cx="246413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Pi = 3.14159265359</a:t>
              </a:r>
            </a:p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r  = 4</a:t>
              </a:r>
            </a:p>
            <a:p>
              <a:pPr algn="l"/>
              <a:r>
                <a:rPr lang="pt-BR" sz="1800" dirty="0">
                  <a:latin typeface="Consolas" panose="020B0609020204030204" pitchFamily="49" charset="0"/>
                </a:rPr>
                <a:t>A  = Pi*r*r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2F78C5-D438-4123-B322-D8D0AD67C088}"/>
                </a:ext>
              </a:extLst>
            </p:cNvPr>
            <p:cNvSpPr txBox="1"/>
            <p:nvPr/>
          </p:nvSpPr>
          <p:spPr>
            <a:xfrm>
              <a:off x="5094064" y="1352490"/>
              <a:ext cx="2182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File example1.sel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29B573-3A36-4491-95FC-ED60318A93C8}"/>
              </a:ext>
            </a:extLst>
          </p:cNvPr>
          <p:cNvGrpSpPr/>
          <p:nvPr/>
        </p:nvGrpSpPr>
        <p:grpSpPr>
          <a:xfrm>
            <a:off x="4343400" y="3030351"/>
            <a:ext cx="2468880" cy="1314510"/>
            <a:chOff x="4983597" y="3030351"/>
            <a:chExt cx="2468880" cy="13145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866F84-5FC5-4BDB-9C3C-CAED473712AF}"/>
                </a:ext>
              </a:extLst>
            </p:cNvPr>
            <p:cNvSpPr txBox="1"/>
            <p:nvPr/>
          </p:nvSpPr>
          <p:spPr>
            <a:xfrm>
              <a:off x="4983597" y="3430461"/>
              <a:ext cx="246888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x = 5</a:t>
              </a:r>
            </a:p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y = 10</a:t>
              </a:r>
            </a:p>
            <a:p>
              <a:pPr algn="l"/>
              <a:r>
                <a:rPr lang="es-ES" sz="1800" dirty="0">
                  <a:latin typeface="Consolas" panose="020B0609020204030204" pitchFamily="49" charset="0"/>
                </a:rPr>
                <a:t>x*(y - 5)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5302E2-484C-4A2A-ABE8-B43CBF213AD5}"/>
                </a:ext>
              </a:extLst>
            </p:cNvPr>
            <p:cNvSpPr txBox="1"/>
            <p:nvPr/>
          </p:nvSpPr>
          <p:spPr>
            <a:xfrm>
              <a:off x="5127033" y="3030351"/>
              <a:ext cx="21820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File example2.sel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5540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424-8F1E-4E70-975F-2269DCAC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Command-line Interpreter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E0FC-91D1-4338-9F16-C7A9C55A6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/>
          <a:lstStyle/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C:&gt;</a:t>
            </a:r>
            <a:r>
              <a:rPr lang="en-US" sz="2000" dirty="0">
                <a:latin typeface="Consolas" panose="020B0609020204030204" pitchFamily="49" charset="0"/>
              </a:rPr>
              <a:t>sel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Starting SEL interpreter.  Enter ":q" to quit.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Pi = 3.14159265359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3.14159265359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r = 4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4.0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A = Pi*r*r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50.26548245744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SEL&gt;</a:t>
            </a:r>
            <a:r>
              <a:rPr lang="en-US" sz="2000" dirty="0">
                <a:latin typeface="Consolas" panose="020B0609020204030204" pitchFamily="49" charset="0"/>
              </a:rPr>
              <a:t> :q</a:t>
            </a:r>
          </a:p>
          <a:p>
            <a:pPr marL="365760" indent="0">
              <a:spcBef>
                <a:spcPts val="90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C:&gt;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6643-1090-4907-BE64-5C914F1188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14B7F-5F45-4775-984E-3A94FBD6AB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Pattern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 is a simple expression language for integer and real (floating point) numbers.  Integers are promoted (coerced) to reals in all expressions.</a:t>
            </a:r>
          </a:p>
          <a:p>
            <a:r>
              <a:rPr lang="en-US" dirty="0"/>
              <a:t>Variables are implicitly declared to have type double.</a:t>
            </a:r>
          </a:p>
          <a:p>
            <a:r>
              <a:rPr lang="en-US" dirty="0"/>
              <a:t>An expression can be an assignment expression or a numeric expression.</a:t>
            </a:r>
          </a:p>
          <a:p>
            <a:pPr lvl="1"/>
            <a:r>
              <a:rPr lang="en-US" dirty="0"/>
              <a:t>value of an assignment is simply the value being assigned</a:t>
            </a:r>
          </a:p>
          <a:p>
            <a:pPr lvl="1"/>
            <a:r>
              <a:rPr lang="en-US" dirty="0"/>
              <a:t>chained assignments allowed; e.g., </a:t>
            </a:r>
            <a:r>
              <a:rPr lang="en-US" dirty="0">
                <a:latin typeface="Consolas" panose="020B0609020204030204" pitchFamily="49" charset="0"/>
              </a:rPr>
              <a:t>x = y = 5</a:t>
            </a:r>
          </a:p>
          <a:p>
            <a:pPr lvl="1"/>
            <a:r>
              <a:rPr lang="en-US" dirty="0"/>
              <a:t> A single variable is an expression.</a:t>
            </a:r>
          </a:p>
          <a:p>
            <a:pPr lvl="2"/>
            <a:r>
              <a:rPr lang="en-US" dirty="0"/>
              <a:t>value is the value of the previously assigned expression</a:t>
            </a:r>
          </a:p>
          <a:p>
            <a:pPr lvl="2"/>
            <a:r>
              <a:rPr lang="en-US" dirty="0"/>
              <a:t>0 if it has never previously appeared on the left side of an assignment expression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3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 for 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program = ( expression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expression = ( </a:t>
            </a: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r>
              <a:rPr lang="en-US" sz="1800" dirty="0">
                <a:latin typeface="Consolas" panose="020B0609020204030204" pitchFamily="49" charset="0"/>
              </a:rPr>
              <a:t> | </a:t>
            </a:r>
            <a:r>
              <a:rPr lang="en-US" sz="1800" dirty="0" err="1">
                <a:latin typeface="Consolas" panose="020B0609020204030204" pitchFamily="49" charset="0"/>
              </a:rPr>
              <a:t>numericExpr</a:t>
            </a:r>
            <a:r>
              <a:rPr lang="en-US" sz="1800" dirty="0">
                <a:latin typeface="Consolas" panose="020B0609020204030204" pitchFamily="49" charset="0"/>
              </a:rPr>
              <a:t> ) EOL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r>
              <a:rPr lang="en-US" sz="1800" dirty="0">
                <a:latin typeface="Consolas" panose="020B0609020204030204" pitchFamily="49" charset="0"/>
              </a:rPr>
              <a:t> = identifier "=" expression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numericExpr</a:t>
            </a:r>
            <a:r>
              <a:rPr lang="en-US" sz="1800" dirty="0">
                <a:latin typeface="Consolas" panose="020B0609020204030204" pitchFamily="49" charset="0"/>
              </a:rPr>
              <a:t> = ( </a:t>
            </a: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)? term ( </a:t>
            </a: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term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addOp</a:t>
            </a:r>
            <a:r>
              <a:rPr lang="en-US" sz="1800" dirty="0">
                <a:latin typeface="Consolas" panose="020B0609020204030204" pitchFamily="49" charset="0"/>
              </a:rPr>
              <a:t> = "+"  |  "-"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</a:t>
            </a:r>
            <a:r>
              <a:rPr lang="en-US" sz="1800" dirty="0" err="1">
                <a:latin typeface="Consolas" panose="020B0609020204030204" pitchFamily="49" charset="0"/>
              </a:rPr>
              <a:t>multOp</a:t>
            </a:r>
            <a:r>
              <a:rPr lang="en-US" sz="1800" dirty="0">
                <a:latin typeface="Consolas" panose="020B0609020204030204" pitchFamily="49" charset="0"/>
              </a:rPr>
              <a:t> factor )*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multOp</a:t>
            </a:r>
            <a:r>
              <a:rPr lang="en-US" sz="1800" dirty="0">
                <a:latin typeface="Consolas" panose="020B0609020204030204" pitchFamily="49" charset="0"/>
              </a:rPr>
              <a:t> = "*"  |  "/" .</a:t>
            </a:r>
          </a:p>
          <a:p>
            <a:pPr marL="365760" indent="0">
              <a:spcBef>
                <a:spcPts val="6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</a:t>
            </a:r>
            <a:r>
              <a:rPr lang="en-US" sz="1800" dirty="0" err="1">
                <a:latin typeface="Consolas" panose="020B0609020204030204" pitchFamily="49" charset="0"/>
              </a:rPr>
              <a:t>numericLiteral</a:t>
            </a:r>
            <a:r>
              <a:rPr lang="en-US" sz="1800" dirty="0">
                <a:latin typeface="Consolas" panose="020B0609020204030204" pitchFamily="49" charset="0"/>
              </a:rPr>
              <a:t> | identifier | "(" expression ")"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3416B-A68F-4E33-8FF2-A4AC5B4330BB}"/>
              </a:ext>
            </a:extLst>
          </p:cNvPr>
          <p:cNvSpPr txBox="1"/>
          <p:nvPr/>
        </p:nvSpPr>
        <p:spPr>
          <a:xfrm>
            <a:off x="1650240" y="4724400"/>
            <a:ext cx="584352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Grammar requires 2-token lookahead to</a:t>
            </a:r>
          </a:p>
          <a:p>
            <a:pPr algn="l"/>
            <a:r>
              <a:rPr lang="en-US" sz="2000" dirty="0"/>
              <a:t>distinguish between </a:t>
            </a:r>
            <a:r>
              <a:rPr lang="en-US" sz="2000" dirty="0" err="1"/>
              <a:t>assignExpr</a:t>
            </a:r>
            <a:r>
              <a:rPr lang="en-US" sz="2000" dirty="0"/>
              <a:t> and </a:t>
            </a:r>
            <a:r>
              <a:rPr lang="en-US" sz="2000" dirty="0" err="1"/>
              <a:t>numericExpr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75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A4F7-FF05-4528-B2DF-04F1BB2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SEL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E5C4-561A-4D19-A008-D188DE3F7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Primary classes for analysis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Symbol                 – Position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Source                 – Token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Parser                 – Scanner</a:t>
            </a:r>
            <a:endParaRPr lang="en-US" sz="1900" dirty="0">
              <a:latin typeface="Consolas" panose="020B0609020204030204" pitchFamily="49" charset="0"/>
            </a:endParaRPr>
          </a:p>
          <a:p>
            <a:r>
              <a:rPr lang="en-US" sz="2300" dirty="0"/>
              <a:t>Primary classes for abstract syntax tree (AST)</a:t>
            </a:r>
          </a:p>
          <a:p>
            <a:pPr lvl="1"/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 (interface) – </a:t>
            </a:r>
            <a:r>
              <a:rPr lang="en-US" sz="1800" dirty="0" err="1">
                <a:latin typeface="Consolas" panose="020B0609020204030204" pitchFamily="49" charset="0"/>
              </a:rPr>
              <a:t>AssignExpr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AddingExpr</a:t>
            </a:r>
            <a:r>
              <a:rPr lang="en-US" sz="1800" dirty="0">
                <a:latin typeface="Consolas" panose="020B0609020204030204" pitchFamily="49" charset="0"/>
              </a:rPr>
              <a:t>             – </a:t>
            </a:r>
            <a:r>
              <a:rPr lang="en-US" sz="1800" dirty="0" err="1">
                <a:latin typeface="Consolas" panose="020B0609020204030204" pitchFamily="49" charset="0"/>
              </a:rPr>
              <a:t>MultiplyingExpr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NegationExpr</a:t>
            </a:r>
            <a:r>
              <a:rPr lang="en-US" sz="1800" dirty="0">
                <a:latin typeface="Consolas" panose="020B0609020204030204" pitchFamily="49" charset="0"/>
              </a:rPr>
              <a:t>           – </a:t>
            </a:r>
            <a:r>
              <a:rPr lang="en-US" sz="1800" dirty="0" err="1">
                <a:latin typeface="Consolas" panose="020B0609020204030204" pitchFamily="49" charset="0"/>
              </a:rPr>
              <a:t>NumericLiteral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 err="1">
                <a:latin typeface="Consolas" panose="020B0609020204030204" pitchFamily="49" charset="0"/>
              </a:rPr>
              <a:t>IdExpr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300" dirty="0"/>
              <a:t>Other classes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Interpreter            – Context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F1B29-88B1-4DB3-B3DF-6E9734AFF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43937-6ECF-429B-973B-D97E9CCFF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46CAAFC6-0D9A-4A71-98CF-C1F514125B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6105A-4900-4A39-A1F3-3FDA95D85561}"/>
              </a:ext>
            </a:extLst>
          </p:cNvPr>
          <p:cNvSpPr txBox="1"/>
          <p:nvPr/>
        </p:nvSpPr>
        <p:spPr>
          <a:xfrm>
            <a:off x="1523730" y="5622092"/>
            <a:ext cx="609654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900" dirty="0"/>
              <a:t>Nonterminal </a:t>
            </a:r>
            <a:r>
              <a:rPr lang="en-US" sz="1900" dirty="0" err="1">
                <a:latin typeface="Consolas" panose="020B0609020204030204" pitchFamily="49" charset="0"/>
              </a:rPr>
              <a:t>numericExpr</a:t>
            </a:r>
            <a:r>
              <a:rPr lang="en-US" sz="1900" dirty="0"/>
              <a:t> is used only during parsing.</a:t>
            </a:r>
          </a:p>
          <a:p>
            <a:pPr algn="l"/>
            <a:r>
              <a:rPr lang="en-US" sz="1900" dirty="0"/>
              <a:t>There is no AST class named </a:t>
            </a:r>
            <a:r>
              <a:rPr lang="en-US" sz="1900" dirty="0" err="1">
                <a:latin typeface="Consolas" panose="020B0609020204030204" pitchFamily="49" charset="0"/>
              </a:rPr>
              <a:t>NumericExpr</a:t>
            </a:r>
            <a:endParaRPr lang="en-US" sz="1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22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AST Based on the Interpreter Pattern</a:t>
            </a:r>
            <a:endParaRPr lang="en-US" sz="2400" dirty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0198534-D337-41FF-862A-489C7795405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5354782" y="2438400"/>
            <a:ext cx="2148840" cy="1280376"/>
            <a:chOff x="3947160" y="1992214"/>
            <a:chExt cx="1263015" cy="1280376"/>
          </a:xfrm>
        </p:grpSpPr>
        <p:sp>
          <p:nvSpPr>
            <p:cNvPr id="8221" name="Rectangle 50"/>
            <p:cNvSpPr>
              <a:spLocks noChangeArrowheads="1"/>
            </p:cNvSpPr>
            <p:nvPr/>
          </p:nvSpPr>
          <p:spPr bwMode="auto">
            <a:xfrm>
              <a:off x="3947160" y="1992214"/>
              <a:ext cx="1263015" cy="128037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«interface»</a:t>
              </a:r>
              <a:endParaRPr lang="en-US" sz="1800" i="1" dirty="0"/>
            </a:p>
            <a:p>
              <a:r>
                <a:rPr lang="en-US" sz="1800" i="1" dirty="0"/>
                <a:t>Expression</a:t>
              </a:r>
            </a:p>
            <a:p>
              <a:pPr algn="l"/>
              <a:endParaRPr lang="en-US" sz="1800" dirty="0"/>
            </a:p>
            <a:p>
              <a:pPr algn="l"/>
              <a:r>
                <a:rPr lang="en-US" sz="1800" i="1" dirty="0"/>
                <a:t>interpret(Context)</a:t>
              </a:r>
            </a:p>
          </p:txBody>
        </p:sp>
        <p:sp>
          <p:nvSpPr>
            <p:cNvPr id="8222" name="Line 51"/>
            <p:cNvSpPr>
              <a:spLocks noChangeShapeType="1"/>
            </p:cNvSpPr>
            <p:nvPr/>
          </p:nvSpPr>
          <p:spPr bwMode="auto">
            <a:xfrm>
              <a:off x="3947160" y="2723950"/>
              <a:ext cx="1263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  <p:sp>
          <p:nvSpPr>
            <p:cNvPr id="8223" name="Line 52"/>
            <p:cNvSpPr>
              <a:spLocks noChangeShapeType="1"/>
            </p:cNvSpPr>
            <p:nvPr/>
          </p:nvSpPr>
          <p:spPr bwMode="auto">
            <a:xfrm>
              <a:off x="3947160" y="2822675"/>
              <a:ext cx="12630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 sz="1800"/>
            </a:p>
          </p:txBody>
        </p:sp>
      </p:grpSp>
      <p:sp>
        <p:nvSpPr>
          <p:cNvPr id="61" name="Rectangle 54"/>
          <p:cNvSpPr>
            <a:spLocks noChangeArrowheads="1"/>
          </p:cNvSpPr>
          <p:nvPr/>
        </p:nvSpPr>
        <p:spPr bwMode="auto">
          <a:xfrm>
            <a:off x="1854418" y="5512923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AddingExpr</a:t>
            </a:r>
            <a:endParaRPr lang="en-US" sz="1800" dirty="0"/>
          </a:p>
        </p:txBody>
      </p:sp>
      <p:cxnSp>
        <p:nvCxnSpPr>
          <p:cNvPr id="71" name="Shape 70"/>
          <p:cNvCxnSpPr>
            <a:cxnSpLocks/>
            <a:stCxn id="52" idx="3"/>
            <a:endCxn id="53" idx="1"/>
          </p:cNvCxnSpPr>
          <p:nvPr/>
        </p:nvCxnSpPr>
        <p:spPr bwMode="auto">
          <a:xfrm>
            <a:off x="2224252" y="2439693"/>
            <a:ext cx="884708" cy="6388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Rectangle 50"/>
          <p:cNvSpPr>
            <a:spLocks noChangeArrowheads="1"/>
          </p:cNvSpPr>
          <p:nvPr/>
        </p:nvSpPr>
        <p:spPr bwMode="auto">
          <a:xfrm>
            <a:off x="3108960" y="1480758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/>
              <a:t>Context</a:t>
            </a:r>
            <a:endParaRPr lang="en-US" sz="1800" dirty="0"/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761212" y="2119653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Interpreter</a:t>
            </a:r>
          </a:p>
        </p:txBody>
      </p:sp>
      <p:sp>
        <p:nvSpPr>
          <p:cNvPr id="56" name="AutoShape 24"/>
          <p:cNvSpPr>
            <a:spLocks noChangeArrowheads="1"/>
          </p:cNvSpPr>
          <p:nvPr/>
        </p:nvSpPr>
        <p:spPr bwMode="auto">
          <a:xfrm>
            <a:off x="1707515" y="2667391"/>
            <a:ext cx="136525" cy="136525"/>
          </a:xfrm>
          <a:prstGeom prst="diamond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3" name="AutoShape 65"/>
          <p:cNvSpPr>
            <a:spLocks noChangeArrowheads="1"/>
          </p:cNvSpPr>
          <p:nvPr/>
        </p:nvSpPr>
        <p:spPr bwMode="auto">
          <a:xfrm>
            <a:off x="6337921" y="3733800"/>
            <a:ext cx="182562" cy="182563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Shape 70"/>
          <p:cNvCxnSpPr>
            <a:cxnSpLocks/>
            <a:stCxn id="52" idx="3"/>
            <a:endCxn id="29" idx="1"/>
          </p:cNvCxnSpPr>
          <p:nvPr/>
        </p:nvCxnSpPr>
        <p:spPr bwMode="auto">
          <a:xfrm flipV="1">
            <a:off x="2224252" y="1800798"/>
            <a:ext cx="884708" cy="638895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Rectangle 54">
            <a:extLst>
              <a:ext uri="{FF2B5EF4-FFF2-40B4-BE49-F238E27FC236}">
                <a16:creationId xmlns:a16="http://schemas.microsoft.com/office/drawing/2014/main" id="{5F0A78E3-3E74-4236-B00D-01389E66F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682" y="4720861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AssignExpr</a:t>
            </a:r>
            <a:endParaRPr lang="en-US" sz="1800" dirty="0"/>
          </a:p>
        </p:txBody>
      </p:sp>
      <p:sp>
        <p:nvSpPr>
          <p:cNvPr id="37" name="Rectangle 54">
            <a:extLst>
              <a:ext uri="{FF2B5EF4-FFF2-40B4-BE49-F238E27FC236}">
                <a16:creationId xmlns:a16="http://schemas.microsoft.com/office/drawing/2014/main" id="{CF5FF308-D711-4513-A95D-34E0DD1F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032" y="4720861"/>
            <a:ext cx="164592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NumericLiteral</a:t>
            </a:r>
            <a:endParaRPr lang="en-US" sz="1800" dirty="0"/>
          </a:p>
        </p:txBody>
      </p:sp>
      <p:sp>
        <p:nvSpPr>
          <p:cNvPr id="38" name="Rectangle 54">
            <a:extLst>
              <a:ext uri="{FF2B5EF4-FFF2-40B4-BE49-F238E27FC236}">
                <a16:creationId xmlns:a16="http://schemas.microsoft.com/office/drawing/2014/main" id="{553AED67-A0BD-4C9D-862A-038C066A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526" y="5512923"/>
            <a:ext cx="164592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MultiplyingExpr</a:t>
            </a:r>
            <a:endParaRPr lang="en-US" sz="1800" dirty="0"/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C9B59C74-0EC3-41BF-AAA9-8D4625B5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04" y="4720861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IdExpr</a:t>
            </a:r>
            <a:endParaRPr lang="en-US" sz="1800" dirty="0"/>
          </a:p>
        </p:txBody>
      </p:sp>
      <p:sp>
        <p:nvSpPr>
          <p:cNvPr id="41" name="Rectangle 54">
            <a:extLst>
              <a:ext uri="{FF2B5EF4-FFF2-40B4-BE49-F238E27FC236}">
                <a16:creationId xmlns:a16="http://schemas.microsoft.com/office/drawing/2014/main" id="{5AFEB08E-F3DD-4D2F-9BDB-B8BF084F0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35" y="5512923"/>
            <a:ext cx="155448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 err="1"/>
              <a:t>NegationExpr</a:t>
            </a:r>
            <a:endParaRPr lang="en-US" sz="18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03B440-5170-465A-94E5-EBD377C8645D}"/>
              </a:ext>
            </a:extLst>
          </p:cNvPr>
          <p:cNvCxnSpPr>
            <a:cxnSpLocks/>
            <a:stCxn id="33" idx="3"/>
            <a:endCxn id="40" idx="0"/>
          </p:cNvCxnSpPr>
          <p:nvPr/>
        </p:nvCxnSpPr>
        <p:spPr bwMode="auto">
          <a:xfrm rot="5400000">
            <a:off x="3525514" y="1817173"/>
            <a:ext cx="804498" cy="500287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B9B9ACA-B156-4B14-A4FA-B9830AC74710}"/>
              </a:ext>
            </a:extLst>
          </p:cNvPr>
          <p:cNvCxnSpPr>
            <a:cxnSpLocks/>
            <a:stCxn id="33" idx="3"/>
            <a:endCxn id="37" idx="0"/>
          </p:cNvCxnSpPr>
          <p:nvPr/>
        </p:nvCxnSpPr>
        <p:spPr bwMode="auto">
          <a:xfrm rot="5400000">
            <a:off x="4730848" y="3022507"/>
            <a:ext cx="804498" cy="259221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A0326-D2E2-467C-BF37-9D937D069B33}"/>
              </a:ext>
            </a:extLst>
          </p:cNvPr>
          <p:cNvCxnSpPr>
            <a:cxnSpLocks/>
            <a:stCxn id="24" idx="0"/>
            <a:endCxn id="61" idx="0"/>
          </p:cNvCxnSpPr>
          <p:nvPr/>
        </p:nvCxnSpPr>
        <p:spPr bwMode="auto">
          <a:xfrm>
            <a:off x="2585938" y="4311534"/>
            <a:ext cx="0" cy="120138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B51D2F-1D60-4A16-9583-AD29058A472A}"/>
              </a:ext>
            </a:extLst>
          </p:cNvPr>
          <p:cNvCxnSpPr>
            <a:cxnSpLocks/>
            <a:stCxn id="72" idx="0"/>
            <a:endCxn id="38" idx="0"/>
          </p:cNvCxnSpPr>
          <p:nvPr/>
        </p:nvCxnSpPr>
        <p:spPr bwMode="auto">
          <a:xfrm>
            <a:off x="5179486" y="4308071"/>
            <a:ext cx="0" cy="120485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85239EF-4AFD-413D-B9EE-AEAE42BC8231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rot="16200000" flipH="1">
            <a:off x="6234258" y="4111306"/>
            <a:ext cx="1596560" cy="1206673"/>
          </a:xfrm>
          <a:prstGeom prst="bentConnector3">
            <a:avLst>
              <a:gd name="adj1" fmla="val 2526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44FCD57-F0B7-4514-94BD-A804CD152E3B}"/>
              </a:ext>
            </a:extLst>
          </p:cNvPr>
          <p:cNvSpPr/>
          <p:nvPr/>
        </p:nvSpPr>
        <p:spPr bwMode="auto">
          <a:xfrm flipV="1">
            <a:off x="2494498" y="4128654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726978DF-9A11-401B-87EB-B2ECCEFF4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960" y="2758548"/>
            <a:ext cx="1463040" cy="64008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Program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627BB9C-1D87-40B4-8D54-FBF18DAAF4B9}"/>
              </a:ext>
            </a:extLst>
          </p:cNvPr>
          <p:cNvCxnSpPr>
            <a:cxnSpLocks/>
            <a:stCxn id="74" idx="0"/>
            <a:endCxn id="36" idx="0"/>
          </p:cNvCxnSpPr>
          <p:nvPr/>
        </p:nvCxnSpPr>
        <p:spPr bwMode="auto">
          <a:xfrm flipH="1">
            <a:off x="6429202" y="4311534"/>
            <a:ext cx="1338" cy="40932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593D3-DA96-4874-A816-CA618BE8EB32}"/>
              </a:ext>
            </a:extLst>
          </p:cNvPr>
          <p:cNvCxnSpPr>
            <a:stCxn id="53" idx="3"/>
            <a:endCxn id="8221" idx="1"/>
          </p:cNvCxnSpPr>
          <p:nvPr/>
        </p:nvCxnSpPr>
        <p:spPr bwMode="auto">
          <a:xfrm>
            <a:off x="4572000" y="3078588"/>
            <a:ext cx="78278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1FB1D97C-983E-43B3-87BD-7249E727569A}"/>
              </a:ext>
            </a:extLst>
          </p:cNvPr>
          <p:cNvSpPr/>
          <p:nvPr/>
        </p:nvSpPr>
        <p:spPr bwMode="auto">
          <a:xfrm flipV="1">
            <a:off x="5088046" y="4125191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1E2C69E-FB2D-494B-81F0-58F5D96CD21F}"/>
              </a:ext>
            </a:extLst>
          </p:cNvPr>
          <p:cNvSpPr/>
          <p:nvPr/>
        </p:nvSpPr>
        <p:spPr bwMode="auto">
          <a:xfrm flipV="1">
            <a:off x="6339100" y="4128654"/>
            <a:ext cx="182880" cy="18288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BB28C64-EC8E-494F-A1DE-97EBB58861F9}"/>
              </a:ext>
            </a:extLst>
          </p:cNvPr>
          <p:cNvSpPr txBox="1"/>
          <p:nvPr/>
        </p:nvSpPr>
        <p:spPr>
          <a:xfrm>
            <a:off x="5060373" y="2758548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interface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  fun interpret(context : Context) : Double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Consolas" panose="020B0609020204030204" pitchFamily="49" charset="0"/>
              </a:rPr>
              <a:t>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9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* Context is essentially a map from an identifier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* (type String) to its value (type double).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class Context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idValueMap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mutableMapOf</a:t>
            </a:r>
            <a:r>
              <a:rPr lang="en-US" sz="1800" dirty="0">
                <a:latin typeface="Consolas" panose="020B0609020204030204" pitchFamily="49" charset="0"/>
              </a:rPr>
              <a:t>&lt;String, Double&gt;()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fun put(identifier : String, value : Double)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latin typeface="Consolas" panose="020B0609020204030204" pitchFamily="49" charset="0"/>
              </a:rPr>
              <a:t>idValueMap</a:t>
            </a:r>
            <a:r>
              <a:rPr lang="en-US" sz="1800" dirty="0">
                <a:latin typeface="Consolas" panose="020B0609020204030204" pitchFamily="49" charset="0"/>
              </a:rPr>
              <a:t>[identifier] = value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operator fun get(identifier : String) : Double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= </a:t>
            </a:r>
            <a:r>
              <a:rPr lang="en-US" sz="1800" dirty="0" err="1">
                <a:latin typeface="Consolas" panose="020B0609020204030204" pitchFamily="49" charset="0"/>
              </a:rPr>
              <a:t>idValueMap</a:t>
            </a:r>
            <a:r>
              <a:rPr lang="en-US" sz="1800" dirty="0">
                <a:latin typeface="Consolas" panose="020B0609020204030204" pitchFamily="49" charset="0"/>
              </a:rPr>
              <a:t>[identifier] ?: 0.0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4166E-FA6F-417D-8D5C-D700F66002B1}"/>
              </a:ext>
            </a:extLst>
          </p:cNvPr>
          <p:cNvSpPr txBox="1"/>
          <p:nvPr/>
        </p:nvSpPr>
        <p:spPr>
          <a:xfrm>
            <a:off x="6930333" y="4158523"/>
            <a:ext cx="16802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Default</a:t>
            </a:r>
          </a:p>
          <a:p>
            <a:pPr algn="l"/>
            <a:r>
              <a:rPr lang="en-US" sz="2000" dirty="0"/>
              <a:t>value is 0.0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312FB0F2-EB58-4B1D-B613-B9CB93477F22}"/>
              </a:ext>
            </a:extLst>
          </p:cNvPr>
          <p:cNvSpPr/>
          <p:nvPr/>
        </p:nvSpPr>
        <p:spPr bwMode="auto">
          <a:xfrm>
            <a:off x="6858000" y="530352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A38B990-4752-476B-ABEE-C28AE2D32CAA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 bwMode="auto">
          <a:xfrm rot="5400000">
            <a:off x="7141399" y="4765891"/>
            <a:ext cx="528551" cy="729587"/>
          </a:xfrm>
          <a:prstGeom prst="bentConnector2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0725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AddingExpr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class </a:t>
            </a:r>
            <a:r>
              <a:rPr lang="fr-FR" sz="1800" dirty="0" err="1">
                <a:latin typeface="Consolas" panose="020B0609020204030204" pitchFamily="49" charset="0"/>
              </a:rPr>
              <a:t>AddingExpr</a:t>
            </a:r>
            <a:r>
              <a:rPr lang="fr-FR" sz="1800" dirty="0">
                <a:latin typeface="Consolas" panose="020B0609020204030204" pitchFamily="49" charset="0"/>
              </a:rPr>
              <a:t>(val </a:t>
            </a:r>
            <a:r>
              <a:rPr lang="fr-FR" sz="1800" dirty="0" err="1">
                <a:latin typeface="Consolas" panose="020B0609020204030204" pitchFamily="49" charset="0"/>
              </a:rPr>
              <a:t>leftOperand</a:t>
            </a:r>
            <a:r>
              <a:rPr lang="fr-FR" sz="1800" dirty="0">
                <a:latin typeface="Consolas" panose="020B0609020204030204" pitchFamily="49" charset="0"/>
              </a:rPr>
              <a:t>  : Expression,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   val </a:t>
            </a:r>
            <a:r>
              <a:rPr lang="fr-FR" sz="1800" dirty="0" err="1">
                <a:latin typeface="Consolas" panose="020B0609020204030204" pitchFamily="49" charset="0"/>
              </a:rPr>
              <a:t>operator</a:t>
            </a:r>
            <a:r>
              <a:rPr lang="fr-FR" sz="1800" dirty="0">
                <a:latin typeface="Consolas" panose="020B0609020204030204" pitchFamily="49" charset="0"/>
              </a:rPr>
              <a:t>     :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r>
              <a:rPr lang="fr-FR" sz="1800" dirty="0">
                <a:latin typeface="Consolas" panose="020B0609020204030204" pitchFamily="49" charset="0"/>
              </a:rPr>
              <a:t>,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   val </a:t>
            </a:r>
            <a:r>
              <a:rPr lang="fr-FR" sz="1800" dirty="0" err="1">
                <a:latin typeface="Consolas" panose="020B0609020204030204" pitchFamily="49" charset="0"/>
              </a:rPr>
              <a:t>rightOperand</a:t>
            </a:r>
            <a:r>
              <a:rPr lang="fr-FR" sz="1800" dirty="0">
                <a:latin typeface="Consolas" panose="020B0609020204030204" pitchFamily="49" charset="0"/>
              </a:rPr>
              <a:t> : Expression) :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override</a:t>
            </a:r>
            <a:r>
              <a:rPr lang="fr-FR" sz="1800" dirty="0">
                <a:latin typeface="Consolas" panose="020B0609020204030204" pitchFamily="49" charset="0"/>
              </a:rPr>
              <a:t> fun </a:t>
            </a:r>
            <a:r>
              <a:rPr lang="fr-FR" sz="1800" dirty="0" err="1">
                <a:latin typeface="Consolas" panose="020B0609020204030204" pitchFamily="49" charset="0"/>
              </a:rPr>
              <a:t>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 : 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 : Double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= if (</a:t>
            </a:r>
            <a:r>
              <a:rPr lang="fr-FR" sz="1800" dirty="0" err="1">
                <a:latin typeface="Consolas" panose="020B0609020204030204" pitchFamily="49" charset="0"/>
              </a:rPr>
              <a:t>operator.symbol</a:t>
            </a:r>
            <a:r>
              <a:rPr lang="fr-FR" sz="1800" dirty="0">
                <a:latin typeface="Consolas" panose="020B0609020204030204" pitchFamily="49" charset="0"/>
              </a:rPr>
              <a:t> == Symbol.plus)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</a:t>
            </a:r>
            <a:r>
              <a:rPr lang="fr-FR" sz="1800" dirty="0" err="1">
                <a:latin typeface="Consolas" panose="020B0609020204030204" pitchFamily="49" charset="0"/>
              </a:rPr>
              <a:t>leftOperand.interpret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 +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</a:t>
            </a:r>
            <a:r>
              <a:rPr lang="fr-FR" sz="1800" dirty="0" err="1">
                <a:latin typeface="Consolas" panose="020B0609020204030204" pitchFamily="49" charset="0"/>
              </a:rPr>
              <a:t>rightOperand.interpret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</a:t>
            </a:r>
            <a:r>
              <a:rPr lang="fr-FR" sz="1800" dirty="0" err="1">
                <a:latin typeface="Consolas" panose="020B0609020204030204" pitchFamily="49" charset="0"/>
              </a:rPr>
              <a:t>else</a:t>
            </a:r>
            <a:endParaRPr lang="fr-FR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</a:t>
            </a:r>
            <a:r>
              <a:rPr lang="fr-FR" sz="1800" dirty="0" err="1">
                <a:latin typeface="Consolas" panose="020B0609020204030204" pitchFamily="49" charset="0"/>
              </a:rPr>
              <a:t>leftOperand.interpret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 –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</a:t>
            </a:r>
            <a:r>
              <a:rPr lang="fr-FR" sz="1800" dirty="0" err="1">
                <a:latin typeface="Consolas" panose="020B0609020204030204" pitchFamily="49" charset="0"/>
              </a:rPr>
              <a:t>rightOperand.interpret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2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EECB-EF72-48AB-9FAA-CB741CA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AssignExpr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B7F5-9086-419F-BAC8-73E94227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class </a:t>
            </a:r>
            <a:r>
              <a:rPr lang="fr-FR" sz="1800" dirty="0" err="1">
                <a:latin typeface="Consolas" panose="020B0609020204030204" pitchFamily="49" charset="0"/>
              </a:rPr>
              <a:t>AssignExpr</a:t>
            </a:r>
            <a:r>
              <a:rPr lang="fr-FR" sz="1800" dirty="0">
                <a:latin typeface="Consolas" panose="020B0609020204030204" pitchFamily="49" charset="0"/>
              </a:rPr>
              <a:t>(val </a:t>
            </a:r>
            <a:r>
              <a:rPr lang="fr-FR" sz="1800" dirty="0" err="1">
                <a:latin typeface="Consolas" panose="020B0609020204030204" pitchFamily="49" charset="0"/>
              </a:rPr>
              <a:t>idToken</a:t>
            </a:r>
            <a:r>
              <a:rPr lang="fr-FR" sz="1800" dirty="0">
                <a:latin typeface="Consolas" panose="020B0609020204030204" pitchFamily="49" charset="0"/>
              </a:rPr>
              <a:t>    : </a:t>
            </a:r>
            <a:r>
              <a:rPr lang="fr-FR" sz="1800" dirty="0" err="1">
                <a:latin typeface="Consolas" panose="020B0609020204030204" pitchFamily="49" charset="0"/>
              </a:rPr>
              <a:t>Token</a:t>
            </a:r>
            <a:r>
              <a:rPr lang="fr-FR" sz="1800" dirty="0">
                <a:latin typeface="Consolas" panose="020B0609020204030204" pitchFamily="49" charset="0"/>
              </a:rPr>
              <a:t>,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         val expression : Expression)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: Expression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latin typeface="Consolas" panose="020B0609020204030204" pitchFamily="49" charset="0"/>
              </a:rPr>
              <a:t>override</a:t>
            </a:r>
            <a:r>
              <a:rPr lang="fr-FR" sz="1800" dirty="0">
                <a:latin typeface="Consolas" panose="020B0609020204030204" pitchFamily="49" charset="0"/>
              </a:rPr>
              <a:t> fun </a:t>
            </a:r>
            <a:r>
              <a:rPr lang="fr-FR" sz="1800" dirty="0" err="1">
                <a:latin typeface="Consolas" panose="020B0609020204030204" pitchFamily="49" charset="0"/>
              </a:rPr>
              <a:t>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 : 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 : Double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{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val value = </a:t>
            </a:r>
            <a:r>
              <a:rPr lang="fr-FR" sz="1800" dirty="0" err="1">
                <a:latin typeface="Consolas" panose="020B0609020204030204" pitchFamily="49" charset="0"/>
              </a:rPr>
              <a:t>expression.interpret</a:t>
            </a:r>
            <a:r>
              <a:rPr lang="fr-FR" sz="1800" dirty="0">
                <a:latin typeface="Consolas" panose="020B0609020204030204" pitchFamily="49" charset="0"/>
              </a:rPr>
              <a:t>(</a:t>
            </a:r>
            <a:r>
              <a:rPr lang="fr-FR" sz="1800" dirty="0" err="1">
                <a:latin typeface="Consolas" panose="020B0609020204030204" pitchFamily="49" charset="0"/>
              </a:rPr>
              <a:t>context</a:t>
            </a:r>
            <a:r>
              <a:rPr lang="fr-FR" sz="1800" dirty="0">
                <a:latin typeface="Consolas" panose="020B0609020204030204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val identifier : String = </a:t>
            </a:r>
            <a:r>
              <a:rPr lang="fr-FR" sz="1800" dirty="0" err="1">
                <a:latin typeface="Consolas" panose="020B0609020204030204" pitchFamily="49" charset="0"/>
              </a:rPr>
              <a:t>idToken.text</a:t>
            </a:r>
            <a:endParaRPr lang="fr-FR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</a:t>
            </a:r>
            <a:r>
              <a:rPr lang="fr-FR" sz="1800" dirty="0" err="1">
                <a:latin typeface="Consolas" panose="020B0609020204030204" pitchFamily="49" charset="0"/>
              </a:rPr>
              <a:t>context.put</a:t>
            </a:r>
            <a:r>
              <a:rPr lang="fr-FR" sz="1800" dirty="0">
                <a:latin typeface="Consolas" panose="020B0609020204030204" pitchFamily="49" charset="0"/>
              </a:rPr>
              <a:t>(identifier, value)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  return value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    }</a:t>
            </a:r>
          </a:p>
          <a:p>
            <a:pPr marL="18288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6808B-B7B3-4BE4-B473-882B2504FB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B0BB0-39E6-465E-8D94-E479F6AD28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6CAAFC6-0D9A-4A71-98CF-C1F514125BB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12BC0-8839-4A7B-8A0B-7444C533B592}"/>
              </a:ext>
            </a:extLst>
          </p:cNvPr>
          <p:cNvSpPr txBox="1"/>
          <p:nvPr/>
        </p:nvSpPr>
        <p:spPr>
          <a:xfrm>
            <a:off x="3939240" y="4321314"/>
            <a:ext cx="26901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Note: Assigned value</a:t>
            </a:r>
          </a:p>
          <a:p>
            <a:pPr algn="l"/>
            <a:r>
              <a:rPr lang="en-US" sz="2000" dirty="0"/>
              <a:t>is recorded in context.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6631F400-7006-4ED5-BEA9-A9960A54B80B}"/>
              </a:ext>
            </a:extLst>
          </p:cNvPr>
          <p:cNvSpPr/>
          <p:nvPr/>
        </p:nvSpPr>
        <p:spPr bwMode="auto">
          <a:xfrm>
            <a:off x="5356560" y="3667760"/>
            <a:ext cx="182880" cy="182880"/>
          </a:xfrm>
          <a:prstGeom prst="diamond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41C1A5-74A7-4E58-98FC-8D3049FBDF63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 bwMode="auto">
          <a:xfrm flipH="1" flipV="1">
            <a:off x="5539440" y="3759200"/>
            <a:ext cx="1089960" cy="916057"/>
          </a:xfrm>
          <a:prstGeom prst="bentConnector3">
            <a:avLst>
              <a:gd name="adj1" fmla="val -2097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9948547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SoftMoore2</Template>
  <TotalTime>6460</TotalTime>
  <Words>807</Words>
  <Application>Microsoft Office PowerPoint</Application>
  <PresentationFormat>On-screen Show (4:3)</PresentationFormat>
  <Paragraphs>172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Times New Roman</vt:lpstr>
      <vt:lpstr>SoftMoore2</vt:lpstr>
      <vt:lpstr>The SEL Interpreter</vt:lpstr>
      <vt:lpstr>Interpreter Pattern Example</vt:lpstr>
      <vt:lpstr>Context-free Grammar for SEL</vt:lpstr>
      <vt:lpstr>Developing SEL</vt:lpstr>
      <vt:lpstr>AST Based on the Interpreter Pattern</vt:lpstr>
      <vt:lpstr>Interface Expression</vt:lpstr>
      <vt:lpstr>Class Context</vt:lpstr>
      <vt:lpstr>Class AddingExpr</vt:lpstr>
      <vt:lpstr>Class AssignExpr</vt:lpstr>
      <vt:lpstr>Class IdExpr</vt:lpstr>
      <vt:lpstr>Running the Interpreter</vt:lpstr>
      <vt:lpstr>Example: Interpret a File</vt:lpstr>
      <vt:lpstr>Example: Command-line Interpreter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John I. Moore, Jr.</dc:creator>
  <cp:lastModifiedBy>John Moore</cp:lastModifiedBy>
  <cp:revision>367</cp:revision>
  <cp:lastPrinted>2020-10-31T11:03:23Z</cp:lastPrinted>
  <dcterms:created xsi:type="dcterms:W3CDTF">1998-10-23T20:46:09Z</dcterms:created>
  <dcterms:modified xsi:type="dcterms:W3CDTF">2020-11-07T15:37:15Z</dcterms:modified>
</cp:coreProperties>
</file>