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9"/>
  </p:notesMasterIdLst>
  <p:handoutMasterIdLst>
    <p:handoutMasterId r:id="rId60"/>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31" r:id="rId18"/>
    <p:sldId id="283" r:id="rId19"/>
    <p:sldId id="292" r:id="rId20"/>
    <p:sldId id="293" r:id="rId21"/>
    <p:sldId id="346" r:id="rId22"/>
    <p:sldId id="347" r:id="rId23"/>
    <p:sldId id="311" r:id="rId24"/>
    <p:sldId id="332" r:id="rId25"/>
    <p:sldId id="343" r:id="rId26"/>
    <p:sldId id="333" r:id="rId27"/>
    <p:sldId id="312" r:id="rId28"/>
    <p:sldId id="313" r:id="rId29"/>
    <p:sldId id="328" r:id="rId30"/>
    <p:sldId id="326" r:id="rId31"/>
    <p:sldId id="327" r:id="rId32"/>
    <p:sldId id="285" r:id="rId33"/>
    <p:sldId id="334" r:id="rId34"/>
    <p:sldId id="335" r:id="rId35"/>
    <p:sldId id="345" r:id="rId36"/>
    <p:sldId id="320" r:id="rId37"/>
    <p:sldId id="314" r:id="rId38"/>
    <p:sldId id="315" r:id="rId39"/>
    <p:sldId id="316" r:id="rId40"/>
    <p:sldId id="324" r:id="rId41"/>
    <p:sldId id="325" r:id="rId42"/>
    <p:sldId id="348" r:id="rId43"/>
    <p:sldId id="322" r:id="rId44"/>
    <p:sldId id="330" r:id="rId45"/>
    <p:sldId id="336" r:id="rId46"/>
    <p:sldId id="337" r:id="rId47"/>
    <p:sldId id="344" r:id="rId48"/>
    <p:sldId id="338" r:id="rId49"/>
    <p:sldId id="340" r:id="rId50"/>
    <p:sldId id="339" r:id="rId51"/>
    <p:sldId id="341" r:id="rId52"/>
    <p:sldId id="342" r:id="rId53"/>
    <p:sldId id="289" r:id="rId54"/>
    <p:sldId id="290" r:id="rId55"/>
    <p:sldId id="305" r:id="rId56"/>
    <p:sldId id="291" r:id="rId57"/>
    <p:sldId id="295"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47" autoAdjust="0"/>
    <p:restoredTop sz="97055" autoAdjust="0"/>
  </p:normalViewPr>
  <p:slideViewPr>
    <p:cSldViewPr>
      <p:cViewPr varScale="1">
        <p:scale>
          <a:sx n="64" d="100"/>
          <a:sy n="64" d="100"/>
        </p:scale>
        <p:origin x="58"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19</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20</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23</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27</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28</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32</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33</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34</a:t>
            </a:fld>
            <a:endParaRPr lang="en-US" dirty="0"/>
          </a:p>
        </p:txBody>
      </p:sp>
    </p:spTree>
    <p:extLst>
      <p:ext uri="{BB962C8B-B14F-4D97-AF65-F5344CB8AC3E}">
        <p14:creationId xmlns:p14="http://schemas.microsoft.com/office/powerpoint/2010/main" val="2367975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53</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54</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55</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56</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57</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a:latin typeface="Consolas" pitchFamily="49" charset="0"/>
              </a:rPr>
              <a:t>…ast</a:t>
            </a:r>
            <a:r>
              <a:rPr lang="en-US" dirty="0"/>
              <a:t>” subpackage.</a:t>
            </a:r>
          </a:p>
        </p:txBody>
      </p:sp>
      <p:sp>
        <p:nvSpPr>
          <p:cNvPr id="7174" name="Text Box 4"/>
          <p:cNvSpPr txBox="1">
            <a:spLocks noChangeArrowheads="1"/>
          </p:cNvSpPr>
          <p:nvPr/>
        </p:nvSpPr>
        <p:spPr bwMode="auto">
          <a:xfrm>
            <a:off x="1428750" y="4419600"/>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Check semantic/contextual constraints.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 Emit the object code for the AST.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2" name="TextBox 1"/>
          <p:cNvSpPr txBox="1"/>
          <p:nvPr/>
        </p:nvSpPr>
        <p:spPr>
          <a:xfrm>
            <a:off x="1185496" y="4648200"/>
            <a:ext cx="6773008" cy="1200329"/>
          </a:xfrm>
          <a:prstGeom prst="rect">
            <a:avLst/>
          </a:prstGeom>
          <a:noFill/>
          <a:ln>
            <a:solidFill>
              <a:schemeClr val="tx1"/>
            </a:solidFill>
          </a:ln>
        </p:spPr>
        <p:txBody>
          <a:bodyPr wrap="none" rtlCol="0">
            <a:spAutoFit/>
          </a:bodyPr>
          <a:lstStyle/>
          <a:p>
            <a:pPr algn="l"/>
            <a:r>
              <a:rPr lang="en-US" dirty="0"/>
              <a:t>Methods </a:t>
            </a:r>
            <a:r>
              <a:rPr lang="en-US" dirty="0">
                <a:latin typeface="Consolas" panose="020B0609020204030204" pitchFamily="49" charset="0"/>
              </a:rPr>
              <a:t>checkConstraints()</a:t>
            </a:r>
            <a:r>
              <a:rPr lang="en-US" dirty="0"/>
              <a:t> and </a:t>
            </a:r>
            <a:r>
              <a:rPr lang="en-US" dirty="0">
                <a:latin typeface="Consolas" panose="020B0609020204030204" pitchFamily="49" charset="0"/>
              </a:rPr>
              <a:t>emit()</a:t>
            </a:r>
            <a:endParaRPr lang="en-US" dirty="0"/>
          </a:p>
          <a:p>
            <a:pPr algn="l"/>
            <a:r>
              <a:rPr lang="en-US" dirty="0"/>
              <a:t>provide a mechanism to “walk” the tree structure</a:t>
            </a:r>
          </a:p>
          <a:p>
            <a:pPr algn="l"/>
            <a:r>
              <a:rPr lang="en-US" dirty="0"/>
              <a:t>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fun parseStatements()       : List&lt;Statement&gt;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 : List&lt;</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a:p>
            <a:pPr lvl="1">
              <a:spcBef>
                <a:spcPts val="9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parseActualParameters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spcBef>
                <a:spcPts val="200"/>
              </a:spcBef>
              <a:buNone/>
            </a:pPr>
            <a:r>
              <a:rPr lang="en-US" sz="1800" dirty="0">
                <a:latin typeface="Consolas" panose="020B0609020204030204" pitchFamily="49" charset="0"/>
              </a:rPr>
              <a:t>// returns null if parsing fails</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18</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D0BE1383-2393-444E-A1F6-FE26E7FE2F7B}"/>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66F64776-8BB7-41FB-8013-B69F955991C9}"/>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6B61CED5-C2AF-44B0-8023-9D1257A96215}"/>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B44E5159-9D4C-43C6-9EBD-8C94C9DF0451}"/>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41F695BA-396C-4548-BF3E-85270CE51A76}"/>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D45A7941-F7CC-48C3-98C2-A15310BF6473}"/>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1BC16A5-52A7-4A22-87CF-B75789C764D5}"/>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A5699722-C9B5-4F73-8395-6DAA0594EBB4}"/>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3179949A-DC12-4A06-B824-352CC765D9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E508DB0C-E2EA-4538-AC52-D738AA7D51F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2F40A697-1916-48D1-A2D2-D0C21EFAB228}"/>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D33C4A6A-00C2-4723-B3D3-7EFE51ADBAA6}"/>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B3CBB820-09D1-477E-A06E-750333250337}"/>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411CD576-7849-4563-96FC-10DB8E3FBFB4}"/>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14197E0D-553E-4455-88DD-5CE9788CAD11}"/>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7FB079F0-A082-4E52-BBE7-3D9B282F01FA}"/>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E84ABDB0-6080-4B91-81A9-8A8F390856E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28D37872-62E2-4EE8-829E-5A0E6394AE37}"/>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C2C8F066-45E9-4A8D-8880-6FC6BDDEE83D}"/>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6C6B2100-1442-4A78-A7B1-F7BA08A55585}"/>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1AF84CFF-BAA9-4306-BBB5-8974DFE7F026}"/>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8963A75A-D9AE-40F9-B477-7D9DAA9A8739}"/>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E5A42DF4-376E-4767-9AE5-02B0B8CB8A86}"/>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ECD13BA-BB75-425F-B3D6-3F0EF7FB8DFC}"/>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4C3C232F-D75F-4855-9B83-59DC20CBF490}"/>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27A5AB06-B7C9-4D03-B2CC-BE80FAB6473F}"/>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E7859A31-C6F4-4DA9-9EFF-79069DB1F751}"/>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878954CD-3858-4DDA-8D52-D950154B1BDF}"/>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53E11A1D-7810-4F36-A619-333AAE52EE55}"/>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51D072E4-8D97-4D6D-AFFB-6DB219327F21}"/>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4D18C273-62AD-4DA9-9B04-F6145ED4DED1}"/>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1E0075C0-3D3E-4A1E-9355-D2A4AB20CB4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871F1FA3-E15F-4D8D-8738-E5EFE4EDD7ED}"/>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E0995014-1AD4-46BE-A339-2F3B5CCBF7E8}"/>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04B972AE-8E7D-49D8-968D-9A7EF11C6D6A}"/>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8970A8B8-0C9A-4397-93EE-B26ED2C47BD2}"/>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8E3A80A0-A353-41BC-8EA6-2B91ABCC5BB8}"/>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05B0C75D-25B0-452D-BB51-7985E3C58257}"/>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034B1F16-C28D-405B-A310-3BE48806DD7D}"/>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A4CC74D1-2D6C-4E1D-A8DC-5ED48E9DBB04}"/>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8387536B-888D-41CF-966E-C176EB12CD51}"/>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19</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p:txBody>
          <a:bodyPr/>
          <a:lstStyle/>
          <a:p>
            <a:r>
              <a:rPr lang="en-US" dirty="0"/>
              <a:t>A parser built using only the set of parsing rules will not reject programs that violate certain language constraints such as “an identifier must be declared exactly once”.</a:t>
            </a:r>
          </a:p>
          <a:p>
            <a:r>
              <a:rPr lang="en-US" dirty="0"/>
              <a:t>Examples: Valid syntax but not valid with respect to contextual constraints</a:t>
            </a:r>
            <a:endParaRPr lang="en-US" sz="1800" dirty="0">
              <a:latin typeface="Consolas" pitchFamily="49" charset="0"/>
            </a:endParaRPr>
          </a:p>
        </p:txBody>
      </p:sp>
      <p:sp>
        <p:nvSpPr>
          <p:cNvPr id="12294" name="Rectangle 11"/>
          <p:cNvSpPr>
            <a:spLocks noChangeArrowheads="1"/>
          </p:cNvSpPr>
          <p:nvPr/>
        </p:nvSpPr>
        <p:spPr bwMode="auto">
          <a:xfrm>
            <a:off x="1371600" y="3581400"/>
            <a:ext cx="2212144"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end.</a:t>
            </a:r>
          </a:p>
        </p:txBody>
      </p:sp>
      <p:sp>
        <p:nvSpPr>
          <p:cNvPr id="12295" name="Rectangle 12"/>
          <p:cNvSpPr>
            <a:spLocks noChangeArrowheads="1"/>
          </p:cNvSpPr>
          <p:nvPr/>
        </p:nvSpPr>
        <p:spPr bwMode="auto">
          <a:xfrm>
            <a:off x="5099050" y="3581400"/>
            <a:ext cx="1832233" cy="1239443"/>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begin</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some optimization (tree transformations)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20</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IdTable</a:t>
            </a:r>
          </a:p>
        </p:txBody>
      </p:sp>
      <p:sp>
        <p:nvSpPr>
          <p:cNvPr id="13317" name="Rectangle 3"/>
          <p:cNvSpPr>
            <a:spLocks noGrp="1" noChangeArrowheads="1"/>
          </p:cNvSpPr>
          <p:nvPr>
            <p:ph type="body" idx="1"/>
          </p:nvPr>
        </p:nvSpPr>
        <p:spPr/>
        <p:txBody>
          <a:bodyPr/>
          <a:lstStyle/>
          <a:p>
            <a:r>
              <a:rPr lang="en-US" dirty="0"/>
              <a:t>We will extend class </a:t>
            </a:r>
            <a:r>
              <a:rPr lang="en-US" dirty="0">
                <a:latin typeface="Consolas" pitchFamily="49" charset="0"/>
              </a:rPr>
              <a:t>IdTable</a:t>
            </a:r>
            <a:r>
              <a:rPr lang="en-US" dirty="0"/>
              <a:t> to help track not only of the types of identifiers that have been declared, but also of their declarations.</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21</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5190215" y="1974291"/>
            <a:ext cx="3344185" cy="1015663"/>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 </a:t>
            </a:r>
            <a:r>
              <a:rPr lang="en-US" sz="2000" dirty="0" err="1"/>
              <a:t>enum</a:t>
            </a:r>
            <a:endParaRPr lang="en-US" sz="2000" dirty="0"/>
          </a:p>
          <a:p>
            <a:pPr algn="l"/>
            <a:r>
              <a:rPr lang="en-US" sz="2000" dirty="0"/>
              <a:t>class with only two values,</a:t>
            </a:r>
          </a:p>
          <a:p>
            <a:pPr algn="l"/>
            <a:r>
              <a:rPr lang="en-US" sz="2000" dirty="0">
                <a:latin typeface="Consolas" panose="020B0609020204030204" pitchFamily="49" charset="0"/>
              </a:rPr>
              <a:t>PROGRAM</a:t>
            </a:r>
            <a:r>
              <a:rPr lang="en-US" sz="2000" dirty="0"/>
              <a:t> and </a:t>
            </a:r>
            <a:r>
              <a:rPr lang="en-US" sz="2000" dirty="0">
                <a:latin typeface="Consolas" panose="020B0609020204030204" pitchFamily="49" charset="0"/>
              </a:rPr>
              <a:t>SUBPROGRAM</a:t>
            </a:r>
            <a:r>
              <a:rPr lang="en-US" sz="2000" dirty="0"/>
              <a:t>.</a:t>
            </a:r>
          </a:p>
        </p:txBody>
      </p:sp>
      <p:sp>
        <p:nvSpPr>
          <p:cNvPr id="7" name="Diamond 6">
            <a:extLst>
              <a:ext uri="{FF2B5EF4-FFF2-40B4-BE49-F238E27FC236}">
                <a16:creationId xmlns:a16="http://schemas.microsoft.com/office/drawing/2014/main" id="{6E29B263-C998-4606-9810-88A678334EBD}"/>
              </a:ext>
            </a:extLst>
          </p:cNvPr>
          <p:cNvSpPr/>
          <p:nvPr/>
        </p:nvSpPr>
        <p:spPr bwMode="auto">
          <a:xfrm>
            <a:off x="4128655" y="240592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6" idx="1"/>
            <a:endCxn id="7" idx="3"/>
          </p:cNvCxnSpPr>
          <p:nvPr/>
        </p:nvCxnSpPr>
        <p:spPr bwMode="auto">
          <a:xfrm rot="10800000">
            <a:off x="4281055" y="2482123"/>
            <a:ext cx="909160"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at the current scope level.</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identifier token associated</a:t>
            </a:r>
          </a:p>
          <a:p>
            <a:pPr marL="91440" indent="0">
              <a:spcBef>
                <a:spcPts val="0"/>
              </a:spcBef>
              <a:buNone/>
            </a:pPr>
            <a:r>
              <a:rPr lang="en-US" sz="1800" dirty="0">
                <a:latin typeface="Consolas" pitchFamily="49" charset="0"/>
                <a:cs typeface="Consolas" pitchFamily="49" charset="0"/>
              </a:rPr>
              <a:t> *                         with the declaration is already</a:t>
            </a:r>
          </a:p>
          <a:p>
            <a:pPr marL="91440" indent="0">
              <a:spcBef>
                <a:spcPts val="0"/>
              </a:spcBef>
              <a:buNone/>
            </a:pPr>
            <a:r>
              <a:rPr lang="en-US" sz="1800" dirty="0">
                <a:latin typeface="Consolas" pitchFamily="49" charset="0"/>
                <a:cs typeface="Consolas" pitchFamily="49" charset="0"/>
              </a:rPr>
              <a:t> *                         defined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token's text.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idToken</a:t>
            </a:r>
            <a:r>
              <a:rPr lang="en-US" sz="1800" dirty="0">
                <a:latin typeface="Consolas" pitchFamily="49" charset="0"/>
                <a:cs typeface="Consolas" pitchFamily="49" charset="0"/>
              </a:rPr>
              <a:t> : Token)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23</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an identifier is declared, the parser will attempt to add the declaration to the table within the current scope. (The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parseConstDecl())</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VarDecl</a:t>
            </a:r>
            <a:r>
              <a:rPr lang="en-US"/>
              <a:t> (which </a:t>
            </a:r>
            <a:r>
              <a:rPr lang="en-US" dirty="0"/>
              <a:t>we convert to a list of </a:t>
            </a:r>
            <a:r>
              <a:rPr lang="en-US" dirty="0">
                <a:latin typeface="Consolas" panose="020B0609020204030204" pitchFamily="49" charset="0"/>
              </a:rPr>
              <a:t>SingleVarDecl</a:t>
            </a:r>
            <a:r>
              <a:rPr lang="en-US" dirty="0"/>
              <a:t> as described later)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variable declaration or a parameter declaration.</a:t>
            </a:r>
          </a:p>
          <a:p>
            <a:pPr lvl="1"/>
            <a:r>
              <a:rPr lang="en-US" dirty="0"/>
              <a:t>similarly for the named value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a:latin typeface="Consolas" panose="020B0609020204030204" pitchFamily="49" charset="0"/>
              </a:rPr>
              <a:t>NamedDecl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24</a:t>
            </a:fld>
            <a:endParaRPr lang="en-US" dirty="0"/>
          </a:p>
        </p:txBody>
      </p:sp>
    </p:spTree>
    <p:extLst>
      <p:ext uri="{BB962C8B-B14F-4D97-AF65-F5344CB8AC3E}">
        <p14:creationId xmlns:p14="http://schemas.microsoft.com/office/powerpoint/2010/main" val="2857592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NamedDecl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NamedDecl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25</a:t>
            </a:fld>
            <a:endParaRPr lang="en-US" dirty="0"/>
          </a:p>
        </p:txBody>
      </p:sp>
    </p:spTree>
    <p:extLst>
      <p:ext uri="{BB962C8B-B14F-4D97-AF65-F5344CB8AC3E}">
        <p14:creationId xmlns:p14="http://schemas.microsoft.com/office/powerpoint/2010/main" val="3225241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a:latin typeface="Consolas" panose="020B0609020204030204" pitchFamily="49" charset="0"/>
              </a:rPr>
              <a:t>NamedDecl</a:t>
            </a: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NamedDecl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26</a:t>
            </a:fld>
            <a:endParaRPr lang="en-US" dirty="0"/>
          </a:p>
        </p:txBody>
      </p:sp>
    </p:spTree>
    <p:extLst>
      <p:ext uri="{BB962C8B-B14F-4D97-AF65-F5344CB8AC3E}">
        <p14:creationId xmlns:p14="http://schemas.microsoft.com/office/powerpoint/2010/main" val="1029944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27</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the statement part of the program or a subprogram (e.g., as part of an expression or subprogram call), the parser will</a:t>
            </a:r>
          </a:p>
          <a:p>
            <a:pPr lvl="1"/>
            <a:r>
              <a:rPr lang="en-US" dirty="0"/>
              <a:t>check that the identifier has been declared</a:t>
            </a:r>
          </a:p>
          <a:p>
            <a:pPr lvl="1"/>
            <a:r>
              <a:rPr lang="en-US" dirty="0"/>
              <a:t>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28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a:lstStyle/>
          <a:p>
            <a:r>
              <a:rPr lang="en-US" dirty="0"/>
              <a:t>Example (in 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a:t>
            </a:r>
          </a:p>
          <a:p>
            <a:pPr marL="457200" lvl="1" indent="0">
              <a:spcBef>
                <a:spcPts val="480"/>
              </a:spcBef>
              <a:buNone/>
            </a:pPr>
            <a:r>
              <a:rPr lang="en-US" sz="1800" dirty="0">
                <a:latin typeface="Consolas" panose="020B0609020204030204" pitchFamily="49" charset="0"/>
              </a:rPr>
              <a:t>val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match(Symbol.identifier)</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a:t>
            </a:r>
            <a:r>
              <a:rPr lang="en-US" sz="1800" dirty="0">
                <a:latin typeface="Consolas" panose="020B0609020204030204" pitchFamily="49" charset="0"/>
              </a:rPr>
              <a:t>]</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has not "</a:t>
            </a:r>
          </a:p>
          <a:p>
            <a:pPr marL="457200" lvl="1" indent="0">
              <a:spcBef>
                <a:spcPts val="200"/>
              </a:spcBef>
              <a:buNone/>
            </a:pPr>
            <a:r>
              <a:rPr lang="en-US" sz="1800" dirty="0">
                <a:latin typeface="Consolas" panose="020B0609020204030204" pitchFamily="49" charset="0"/>
              </a:rPr>
              <a:t>              + "been declared.")</a:t>
            </a:r>
          </a:p>
          <a:p>
            <a:pPr marL="45720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throw error("Identifier \"$</a:t>
            </a:r>
            <a:r>
              <a:rPr lang="en-US" sz="1800" dirty="0" err="1">
                <a:latin typeface="Consolas" panose="020B0609020204030204" pitchFamily="49" charset="0"/>
              </a:rPr>
              <a:t>idToken</a:t>
            </a:r>
            <a:r>
              <a:rPr lang="en-US" sz="1800" dirty="0">
                <a:latin typeface="Consolas" panose="020B0609020204030204" pitchFamily="49" charset="0"/>
              </a:rPr>
              <a:t>\" is not "</a:t>
            </a:r>
          </a:p>
          <a:p>
            <a:pPr marL="457200" lvl="1" indent="0">
              <a:spcBef>
                <a:spcPts val="200"/>
              </a:spcBef>
              <a:buNone/>
            </a:pPr>
            <a:r>
              <a:rPr lang="en-US" sz="1800" dirty="0">
                <a:latin typeface="Consolas" panose="020B0609020204030204" pitchFamily="49" charset="0"/>
              </a:rPr>
              <a:t>              + "a variable.")</a:t>
            </a:r>
          </a:p>
        </p:txBody>
      </p:sp>
    </p:spTree>
    <p:extLst>
      <p:ext uri="{BB962C8B-B14F-4D97-AF65-F5344CB8AC3E}">
        <p14:creationId xmlns:p14="http://schemas.microsoft.com/office/powerpoint/2010/main" val="6715667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r>
              <a:rPr lang="en-US" dirty="0"/>
              <a:t>The compiler uses two classes to provide support for CPRL types.</a:t>
            </a:r>
          </a:p>
          <a:p>
            <a:r>
              <a:rPr lang="en-US" dirty="0"/>
              <a:t>Class </a:t>
            </a:r>
            <a:r>
              <a:rPr lang="en-US" dirty="0">
                <a:latin typeface="Consolas" panose="020B0609020204030204" pitchFamily="49" charset="0"/>
              </a:rPr>
              <a:t>Type</a:t>
            </a:r>
            <a:r>
              <a:rPr lang="en-US" dirty="0"/>
              <a:t> encapsulates the language types and their sizes.</a:t>
            </a:r>
          </a:p>
          <a:p>
            <a:pPr lvl="1"/>
            <a:r>
              <a:rPr lang="en-US" dirty="0"/>
              <a:t>Predefined types are declared as constants in the companion object.</a:t>
            </a:r>
          </a:p>
          <a:p>
            <a:pPr lvl="1"/>
            <a:r>
              <a:rPr lang="en-US" dirty="0"/>
              <a:t>Class </a:t>
            </a:r>
            <a:r>
              <a:rPr lang="en-US" dirty="0">
                <a:latin typeface="Consolas" panose="020B0609020204030204" pitchFamily="49" charset="0"/>
              </a:rPr>
              <a:t>Type</a:t>
            </a:r>
            <a:r>
              <a:rPr lang="en-US" dirty="0"/>
              <a:t> also contains a method that returns the type of a literal symbol.</a:t>
            </a:r>
            <a:br>
              <a:rPr lang="en-US" dirty="0"/>
            </a:br>
            <a:r>
              <a:rPr lang="en-US" dirty="0"/>
              <a:t>  </a:t>
            </a:r>
            <a:r>
              <a:rPr lang="en-US" sz="1800" dirty="0">
                <a:latin typeface="Consolas" panose="020B0609020204030204" pitchFamily="49" charset="0"/>
              </a:rPr>
              <a:t>fun </a:t>
            </a:r>
            <a:r>
              <a:rPr lang="en-US" sz="1800" dirty="0" err="1">
                <a:latin typeface="Consolas" panose="020B0609020204030204" pitchFamily="49" charset="0"/>
              </a:rPr>
              <a:t>getTypeOf</a:t>
            </a:r>
            <a:r>
              <a:rPr lang="en-US" sz="1800" dirty="0">
                <a:latin typeface="Consolas" panose="020B0609020204030204" pitchFamily="49" charset="0"/>
              </a:rPr>
              <a:t>(literal : Symbol): Type</a:t>
            </a:r>
            <a:endParaRPr lang="en-US" dirty="0"/>
          </a:p>
          <a:p>
            <a:r>
              <a:rPr lang="en-US" dirty="0"/>
              <a:t>Class </a:t>
            </a:r>
            <a:r>
              <a:rPr lang="en-US" dirty="0">
                <a:latin typeface="Consolas" panose="020B0609020204030204" pitchFamily="49" charset="0"/>
              </a:rPr>
              <a:t>ArrayType</a:t>
            </a:r>
            <a:r>
              <a:rPr lang="en-US" dirty="0"/>
              <a:t> extends </a:t>
            </a:r>
            <a:r>
              <a:rPr lang="en-US" dirty="0">
                <a:latin typeface="Consolas" panose="020B0609020204030204" pitchFamily="49" charset="0"/>
              </a:rPr>
              <a:t>Type</a:t>
            </a:r>
            <a:r>
              <a:rPr lang="en-US" dirty="0"/>
              <a:t> to provide additional support for arrays.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29</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t>
            </a:r>
            <a:r>
              <a:rPr lang="en-US"/>
              <a:t>additional properties </a:t>
            </a:r>
            <a:r>
              <a:rPr lang="en-US" dirty="0"/>
              <a:t>to support error handling (e.g., position)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Integer		–  2 for Character</a:t>
            </a:r>
          </a:p>
          <a:p>
            <a:pPr lvl="1"/>
            <a:r>
              <a:rPr lang="en-US" dirty="0"/>
              <a:t>1 for Boolean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String  = Type("String")</a:t>
            </a:r>
          </a:p>
          <a:p>
            <a:pPr marL="457200" lvl="1" indent="0">
              <a:spcBef>
                <a:spcPts val="200"/>
              </a:spcBef>
              <a:buNone/>
            </a:pPr>
            <a:r>
              <a:rPr lang="en-US" sz="1800" dirty="0">
                <a:latin typeface="Consolas" panose="020B0609020204030204" pitchFamily="49" charset="0"/>
              </a:rPr>
              <a:t>val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30</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AST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31</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32</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a:t>
            </a:r>
          </a:p>
          <a:p>
            <a:pPr marL="182880" indent="0">
              <a:spcBef>
                <a:spcPts val="200"/>
              </a:spcBef>
              <a:buFontTx/>
              <a:buNone/>
            </a:pPr>
            <a:r>
              <a:rPr lang="en-US" sz="1800" dirty="0">
                <a:latin typeface="Consolas" pitchFamily="49" charset="0"/>
              </a:rPr>
              <a:t> *         Returns null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33</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match(Symbol.assign)</a:t>
            </a:r>
          </a:p>
          <a:p>
            <a:pPr marL="182880" indent="0">
              <a:spcBef>
                <a:spcPts val="200"/>
              </a:spcBef>
              <a:buFontTx/>
              <a:buNone/>
            </a:pPr>
            <a:r>
              <a:rPr lang="en-US" sz="1800" dirty="0">
                <a:latin typeface="Consolas" pitchFamily="49" charset="0"/>
              </a:rPr>
              <a:t>        val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b="1" dirty="0">
                <a:latin typeface="Consolas" pitchFamily="49" charset="0"/>
              </a:rPr>
              <a:t>        var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Type.UNKNOWN</a:t>
            </a:r>
            <a:endParaRPr lang="en-US" sz="1800" b="1" dirty="0">
              <a:latin typeface="Consolas" pitchFamily="49" charset="0"/>
            </a:endParaRPr>
          </a:p>
          <a:p>
            <a:pPr marL="182880" indent="0">
              <a:spcBef>
                <a:spcPts val="200"/>
              </a:spcBef>
              <a:buFontTx/>
              <a:buNone/>
            </a:pPr>
            <a:r>
              <a:rPr lang="en-US" sz="1800" b="1" dirty="0">
                <a:latin typeface="Consolas" pitchFamily="49" charset="0"/>
              </a:rPr>
              <a:t>        if (literal != null)</a:t>
            </a:r>
          </a:p>
          <a:p>
            <a:pPr marL="182880" indent="0">
              <a:spcBef>
                <a:spcPts val="200"/>
              </a:spcBef>
              <a:buFontTx/>
              <a:buNone/>
            </a:pPr>
            <a:r>
              <a:rPr lang="en-US" sz="1800" b="1" dirty="0">
                <a:latin typeface="Consolas" pitchFamily="49" charset="0"/>
              </a:rPr>
              <a:t>            </a:t>
            </a:r>
            <a:r>
              <a:rPr lang="en-US" sz="1800" b="1" dirty="0" err="1">
                <a:latin typeface="Consolas" pitchFamily="49" charset="0"/>
              </a:rPr>
              <a:t>constType</a:t>
            </a:r>
            <a:r>
              <a:rPr lang="en-US" sz="1800" b="1" dirty="0">
                <a:latin typeface="Consolas" pitchFamily="49" charset="0"/>
              </a:rPr>
              <a:t> = </a:t>
            </a:r>
            <a:r>
              <a:rPr lang="en-US" sz="1800" b="1" dirty="0" err="1">
                <a:latin typeface="Consolas" pitchFamily="49" charset="0"/>
              </a:rPr>
              <a:t>Type.getTypeOf</a:t>
            </a:r>
            <a:r>
              <a:rPr lang="en-US" sz="1800" b="1" dirty="0">
                <a:latin typeface="Consolas" pitchFamily="49" charset="0"/>
              </a:rPr>
              <a:t>(</a:t>
            </a:r>
            <a:r>
              <a:rPr lang="en-US" sz="1800" b="1" dirty="0" err="1">
                <a:latin typeface="Consolas" pitchFamily="49" charset="0"/>
              </a:rPr>
              <a:t>literal.symbol</a:t>
            </a:r>
            <a:r>
              <a:rPr lang="en-US" sz="1800" b="1" dirty="0">
                <a:latin typeface="Consolas" pitchFamily="49" charset="0"/>
              </a:rPr>
              <a:t>)</a:t>
            </a:r>
          </a:p>
          <a:p>
            <a:pPr marL="182880" indent="0">
              <a:spcBef>
                <a:spcPts val="200"/>
              </a:spcBef>
              <a:buFontTx/>
              <a:buNone/>
            </a:pPr>
            <a:endParaRPr lang="en-US" sz="1800" dirty="0">
              <a:latin typeface="Consolas" pitchFamily="49" charset="0"/>
            </a:endParaRPr>
          </a:p>
          <a:p>
            <a:pPr marL="182880" indent="0">
              <a:spcBef>
                <a:spcPts val="200"/>
              </a:spcBef>
              <a:buFontTx/>
              <a:buNone/>
            </a:pPr>
            <a:r>
              <a:rPr lang="en-US" sz="1800" dirty="0">
                <a:latin typeface="Consolas" pitchFamily="49" charset="0"/>
              </a:rPr>
              <a:t>        val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 </a:t>
            </a:r>
            <a:r>
              <a:rPr lang="en-US" sz="1800" dirty="0" err="1">
                <a:latin typeface="Consolas" pitchFamily="49" charset="0"/>
              </a:rPr>
              <a:t>constType</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989122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34</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null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a:p>
            <a:pPr marL="182880" indent="0">
              <a:spcBef>
                <a:spcPts val="200"/>
              </a:spcBef>
              <a:buFontTx/>
              <a:buNone/>
            </a:pPr>
            <a:endParaRPr lang="en-US" sz="1800" dirty="0">
              <a:latin typeface="Consolas" pitchFamily="49" charset="0"/>
            </a:endParaRPr>
          </a:p>
        </p:txBody>
      </p:sp>
    </p:spTree>
    <p:extLst>
      <p:ext uri="{BB962C8B-B14F-4D97-AF65-F5344CB8AC3E}">
        <p14:creationId xmlns:p14="http://schemas.microsoft.com/office/powerpoint/2010/main" val="3271038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named value</a:t>
            </a:r>
            <a:br>
              <a:rPr lang="en-US" sz="2350" dirty="0"/>
            </a:br>
            <a:r>
              <a:rPr lang="en-US" sz="2350" dirty="0"/>
              <a:t>is referenced in the statement part of a program or subprogram, we need to be able to determine where the variable was declared.</a:t>
            </a:r>
          </a:p>
          <a:p>
            <a:r>
              <a:rPr lang="en-US" sz="2350" dirty="0"/>
              <a:t>Class </a:t>
            </a:r>
            <a:r>
              <a:rPr lang="en-US" sz="2350" dirty="0" err="1">
                <a:latin typeface="Consolas" panose="020B0609020204030204" pitchFamily="49" charset="0"/>
              </a:rPr>
              <a:t>IdTable</a:t>
            </a:r>
            <a:r>
              <a:rPr lang="en-US" sz="2350" dirty="0"/>
              <a:t> contains a property named </a:t>
            </a:r>
            <a:r>
              <a:rPr lang="en-US" sz="2350" dirty="0" err="1">
                <a:latin typeface="Consolas" panose="020B0609020204030204" pitchFamily="49" charset="0"/>
              </a:rPr>
              <a:t>scopeLevel</a:t>
            </a:r>
            <a:r>
              <a:rPr lang="en-US" sz="2350" dirty="0"/>
              <a:t> that returns the block nesting level for the current scope.</a:t>
            </a:r>
          </a:p>
          <a:p>
            <a:pPr lvl="1"/>
            <a:r>
              <a:rPr lang="en-US" dirty="0">
                <a:latin typeface="Consolas" panose="020B0609020204030204" pitchFamily="49" charset="0"/>
              </a:rPr>
              <a:t>PROGRAM</a:t>
            </a:r>
            <a:r>
              <a:rPr lang="en-US" dirty="0"/>
              <a:t> for objects declared at the outermost (program) scope.</a:t>
            </a:r>
          </a:p>
          <a:p>
            <a:pPr lvl="1"/>
            <a:r>
              <a:rPr lang="en-US" dirty="0">
                <a:latin typeface="Consolas" panose="020B0609020204030204" pitchFamily="49" charset="0"/>
              </a:rPr>
              <a:t>SUBPROGRAM</a:t>
            </a:r>
            <a:r>
              <a:rPr lang="en-US" dirty="0"/>
              <a:t> for objects declared within a subprogram.</a:t>
            </a:r>
          </a:p>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varDecl</a:t>
            </a:r>
            <a:r>
              <a:rPr lang="en-US" sz="1750" dirty="0">
                <a:latin typeface="Consolas" panose="020B0609020204030204" pitchFamily="49" charset="0"/>
              </a:rPr>
              <a:t> = </a:t>
            </a:r>
            <a:r>
              <a:rPr lang="en-US" sz="1750" dirty="0" err="1">
                <a:latin typeface="Consolas" panose="020B0609020204030204" pitchFamily="49" charset="0"/>
              </a:rPr>
              <a:t>VarDecl</a:t>
            </a:r>
            <a:r>
              <a:rPr lang="en-US" sz="1750" dirty="0">
                <a:latin typeface="Consolas" panose="020B0609020204030204" pitchFamily="49" charset="0"/>
              </a:rPr>
              <a:t>(identifiers,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35</a:t>
            </a:fld>
            <a:endParaRPr lang="en-US"/>
          </a:p>
        </p:txBody>
      </p:sp>
    </p:spTree>
    <p:extLst>
      <p:ext uri="{BB962C8B-B14F-4D97-AF65-F5344CB8AC3E}">
        <p14:creationId xmlns:p14="http://schemas.microsoft.com/office/powerpoint/2010/main" val="720601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7" y="1363663"/>
            <a:ext cx="8229600" cy="4935537"/>
          </a:xfrm>
        </p:spPr>
        <p:txBody>
          <a:bodyPr/>
          <a:lstStyle/>
          <a:p>
            <a:pPr marL="0" indent="0">
              <a:spcBef>
                <a:spcPts val="100"/>
              </a:spcBef>
              <a:buFontTx/>
              <a:buNone/>
            </a:pPr>
            <a:r>
              <a:rPr lang="en-US" sz="1800" dirty="0">
                <a:latin typeface="Consolas" pitchFamily="49" charset="0"/>
                <a:cs typeface="Consolas" pitchFamily="49" charset="0"/>
              </a:rPr>
              <a:t>var x : Integer;   // scope level of declaration is PROGRAM</a:t>
            </a:r>
          </a:p>
          <a:p>
            <a:pPr marL="0" indent="0">
              <a:spcBef>
                <a:spcPts val="100"/>
              </a:spcBef>
              <a:buFontTx/>
              <a:buNone/>
            </a:pPr>
            <a:r>
              <a:rPr lang="en-US" sz="1800" dirty="0">
                <a:latin typeface="Consolas" pitchFamily="49" charset="0"/>
                <a:cs typeface="Consolas" pitchFamily="49" charset="0"/>
              </a:rPr>
              <a:t>var y : Integer;   // scope level of declaration is PROGRAM</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procedure p is       // scope level of declaration is PROGRAM</a:t>
            </a:r>
          </a:p>
          <a:p>
            <a:pPr marL="0" indent="0">
              <a:spcBef>
                <a:spcPts val="100"/>
              </a:spcBef>
              <a:buFontTx/>
              <a:buNone/>
            </a:pPr>
            <a:r>
              <a:rPr lang="en-US" sz="1800" dirty="0">
                <a:latin typeface="Consolas" pitchFamily="49" charset="0"/>
                <a:cs typeface="Consolas" pitchFamily="49" charset="0"/>
              </a:rPr>
              <a:t>   var x : Integer;  // scope level of declaration is SUBPROGRAM</a:t>
            </a:r>
          </a:p>
          <a:p>
            <a:pPr marL="0" indent="0">
              <a:spcBef>
                <a:spcPts val="100"/>
              </a:spcBef>
              <a:buFontTx/>
              <a:buNone/>
            </a:pPr>
            <a:r>
              <a:rPr lang="en-US" sz="1800" dirty="0">
                <a:latin typeface="Consolas" pitchFamily="49" charset="0"/>
                <a:cs typeface="Consolas" pitchFamily="49" charset="0"/>
              </a:rPr>
              <a:t>   var b : Integer;  // scope level of declaration is SUBPROGRAM</a:t>
            </a: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SUBPROGRAM scope</a:t>
            </a:r>
          </a:p>
          <a:p>
            <a:pPr marL="0" indent="0">
              <a:spcBef>
                <a:spcPts val="100"/>
              </a:spcBef>
              <a:buFontTx/>
              <a:buNone/>
            </a:pPr>
            <a:r>
              <a:rPr lang="en-US" sz="1800" dirty="0">
                <a:latin typeface="Consolas" pitchFamily="49" charset="0"/>
                <a:cs typeface="Consolas" pitchFamily="49" charset="0"/>
              </a:rPr>
              <a:t>   ... b ...   // b was declared at SUBPROGRAM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end p;</a:t>
            </a:r>
          </a:p>
          <a:p>
            <a:pPr marL="0" indent="0">
              <a:spcBef>
                <a:spcPts val="100"/>
              </a:spcBef>
              <a:buFontTx/>
              <a:buNone/>
            </a:pPr>
            <a:endParaRPr lang="en-US" sz="1800" dirty="0">
              <a:latin typeface="Consolas" pitchFamily="49" charset="0"/>
              <a:cs typeface="Consolas" pitchFamily="49" charset="0"/>
            </a:endParaRPr>
          </a:p>
          <a:p>
            <a:pPr marL="0" indent="0">
              <a:spcBef>
                <a:spcPts val="100"/>
              </a:spcBef>
              <a:buFontTx/>
              <a:buNone/>
            </a:pPr>
            <a:r>
              <a:rPr lang="en-US" sz="1800" dirty="0">
                <a:latin typeface="Consolas" pitchFamily="49" charset="0"/>
                <a:cs typeface="Consolas" pitchFamily="49" charset="0"/>
              </a:rPr>
              <a:t>begin</a:t>
            </a:r>
          </a:p>
          <a:p>
            <a:pPr marL="0" indent="0">
              <a:spcBef>
                <a:spcPts val="100"/>
              </a:spcBef>
              <a:buFontTx/>
              <a:buNone/>
            </a:pPr>
            <a:r>
              <a:rPr lang="en-US" sz="1800" dirty="0">
                <a:latin typeface="Consolas" pitchFamily="49" charset="0"/>
                <a:cs typeface="Consolas" pitchFamily="49" charset="0"/>
              </a:rPr>
              <a:t>    ... x ...     // x was declared at PROGRAM scope</a:t>
            </a:r>
          </a:p>
          <a:p>
            <a:pPr marL="0" indent="0">
              <a:spcBef>
                <a:spcPts val="100"/>
              </a:spcBef>
              <a:buFontTx/>
              <a:buNone/>
            </a:pPr>
            <a:r>
              <a:rPr lang="en-US" sz="1800" dirty="0">
                <a:latin typeface="Consolas" pitchFamily="49" charset="0"/>
                <a:cs typeface="Consolas" pitchFamily="49" charset="0"/>
              </a:rPr>
              <a:t>    ... y ...     // y was declared at PROGRAM scope</a:t>
            </a:r>
          </a:p>
          <a:p>
            <a:pPr marL="0" indent="0">
              <a:spcBef>
                <a:spcPts val="100"/>
              </a:spcBef>
              <a:buFontTx/>
              <a:buNone/>
            </a:pPr>
            <a:r>
              <a:rPr lang="en-US" sz="1800" dirty="0">
                <a:latin typeface="Consolas" pitchFamily="49" charset="0"/>
                <a:cs typeface="Consolas" pitchFamily="49" charset="0"/>
              </a:rPr>
              <a:t>    ... p ...     // p was declared at PROGRAM scope    </a:t>
            </a:r>
          </a:p>
          <a:p>
            <a:pPr marL="0" indent="0">
              <a:spcBef>
                <a:spcPts val="100"/>
              </a:spcBef>
              <a:buFontTx/>
              <a:buNone/>
            </a:pPr>
            <a:r>
              <a:rPr lang="en-US" sz="1800" dirty="0">
                <a:latin typeface="Consolas" pitchFamily="49" charset="0"/>
                <a:cs typeface="Consolas" pitchFamily="49" charset="0"/>
              </a:rPr>
              <a:t>end.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3986261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 as in</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37</a:t>
            </a:fld>
            <a:endParaRPr lang="en-US" dirty="0"/>
          </a:p>
        </p:txBody>
      </p:sp>
    </p:spTree>
    <p:extLst>
      <p:ext uri="{BB962C8B-B14F-4D97-AF65-F5344CB8AC3E}">
        <p14:creationId xmlns:p14="http://schemas.microsoft.com/office/powerpoint/2010/main" val="32764289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NamedDecl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38</a:t>
            </a:fld>
            <a:endParaRPr lang="en-US" dirty="0"/>
          </a:p>
        </p:txBody>
      </p:sp>
    </p:spTree>
    <p:extLst>
      <p:ext uri="{BB962C8B-B14F-4D97-AF65-F5344CB8AC3E}">
        <p14:creationId xmlns:p14="http://schemas.microsoft.com/office/powerpoint/2010/main" val="2252065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the list of single var </a:t>
            </a:r>
            <a:r>
              <a:rPr lang="en-US" sz="1800" dirty="0" err="1">
                <a:latin typeface="Consolas" panose="020B0609020204030204" pitchFamily="49" charset="0"/>
              </a:rPr>
              <a:t>decls</a:t>
            </a:r>
            <a:r>
              <a:rPr lang="en-US" sz="1800" dirty="0">
                <a:latin typeface="Consolas" panose="020B0609020204030204" pitchFamily="49" charset="0"/>
              </a:rPr>
              <a:t> for the variable declaration</a:t>
            </a:r>
          </a:p>
          <a:p>
            <a:pPr marL="0" indent="0">
              <a:spcBef>
                <a:spcPts val="0"/>
              </a:spcBef>
              <a:buNone/>
            </a:pPr>
            <a:r>
              <a:rPr lang="en-US" sz="1800" dirty="0">
                <a:latin typeface="Consolas" panose="020B0609020204030204" pitchFamily="49" charset="0"/>
              </a:rPr>
              <a:t>    val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39</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4056816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2" name="Group 1"/>
          <p:cNvGrpSpPr/>
          <p:nvPr/>
        </p:nvGrpSpPr>
        <p:grpSpPr>
          <a:xfrm>
            <a:off x="3074919" y="4606544"/>
            <a:ext cx="2994162" cy="1413256"/>
            <a:chOff x="3124200" y="4606544"/>
            <a:chExt cx="2994162" cy="1413256"/>
          </a:xfrm>
        </p:grpSpPr>
        <p:sp>
          <p:nvSpPr>
            <p:cNvPr id="20486" name="Text Box 1029"/>
            <p:cNvSpPr txBox="1">
              <a:spLocks noChangeArrowheads="1"/>
            </p:cNvSpPr>
            <p:nvPr/>
          </p:nvSpPr>
          <p:spPr bwMode="auto">
            <a:xfrm>
              <a:off x="3619696" y="4606544"/>
              <a:ext cx="1865896"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AssignmentStmt</a:t>
              </a:r>
            </a:p>
          </p:txBody>
        </p:sp>
        <p:sp>
          <p:nvSpPr>
            <p:cNvPr id="20487" name="Text Box 1030"/>
            <p:cNvSpPr txBox="1">
              <a:spLocks noChangeArrowheads="1"/>
            </p:cNvSpPr>
            <p:nvPr/>
          </p:nvSpPr>
          <p:spPr bwMode="auto">
            <a:xfrm>
              <a:off x="3124200" y="5649826"/>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sp>
          <p:nvSpPr>
            <p:cNvPr id="20488" name="Text Box 1032"/>
            <p:cNvSpPr txBox="1">
              <a:spLocks noChangeArrowheads="1"/>
            </p:cNvSpPr>
            <p:nvPr/>
          </p:nvSpPr>
          <p:spPr bwMode="auto">
            <a:xfrm>
              <a:off x="4791075" y="5645063"/>
              <a:ext cx="1327287"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Expression</a:t>
              </a:r>
            </a:p>
          </p:txBody>
        </p:sp>
        <p:sp>
          <p:nvSpPr>
            <p:cNvPr id="20489" name="AutoShape 1033"/>
            <p:cNvSpPr>
              <a:spLocks noChangeArrowheads="1"/>
            </p:cNvSpPr>
            <p:nvPr/>
          </p:nvSpPr>
          <p:spPr bwMode="auto">
            <a:xfrm>
              <a:off x="4476750" y="4984663"/>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20490" name="AutoShape 1034"/>
            <p:cNvCxnSpPr>
              <a:cxnSpLocks noChangeShapeType="1"/>
              <a:stCxn id="20487" idx="0"/>
              <a:endCxn id="20489" idx="2"/>
            </p:cNvCxnSpPr>
            <p:nvPr/>
          </p:nvCxnSpPr>
          <p:spPr bwMode="auto">
            <a:xfrm rot="5400000" flipH="1" flipV="1">
              <a:off x="3847110" y="4951923"/>
              <a:ext cx="482600" cy="913206"/>
            </a:xfrm>
            <a:prstGeom prst="bentConnector3">
              <a:avLst>
                <a:gd name="adj1" fmla="val 50000"/>
              </a:avLst>
            </a:prstGeom>
            <a:noFill/>
            <a:ln w="9525">
              <a:solidFill>
                <a:schemeClr val="tx1"/>
              </a:solidFill>
              <a:miter lim="800000"/>
              <a:headEnd/>
              <a:tailEnd/>
            </a:ln>
          </p:spPr>
        </p:cxnSp>
        <p:cxnSp>
          <p:nvCxnSpPr>
            <p:cNvPr id="20491" name="AutoShape 1035"/>
            <p:cNvCxnSpPr>
              <a:cxnSpLocks noChangeShapeType="1"/>
              <a:stCxn id="20488" idx="0"/>
              <a:endCxn id="20489" idx="2"/>
            </p:cNvCxnSpPr>
            <p:nvPr/>
          </p:nvCxnSpPr>
          <p:spPr bwMode="auto">
            <a:xfrm rot="16200000" flipV="1">
              <a:off x="4760948" y="4951292"/>
              <a:ext cx="477837" cy="909706"/>
            </a:xfrm>
            <a:prstGeom prst="bentConnector3">
              <a:avLst>
                <a:gd name="adj1" fmla="val 50000"/>
              </a:avLst>
            </a:prstGeom>
            <a:noFill/>
            <a:ln w="9525">
              <a:solidFill>
                <a:schemeClr val="tx1"/>
              </a:solidFill>
              <a:miter lim="800000"/>
              <a:headEnd/>
              <a:tailEnd/>
            </a:ln>
          </p:spPr>
        </p:cxn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p>
        </p:txBody>
      </p:sp>
      <p:sp>
        <p:nvSpPr>
          <p:cNvPr id="9" name="Content Placeholder 8"/>
          <p:cNvSpPr>
            <a:spLocks noGrp="1"/>
          </p:cNvSpPr>
          <p:nvPr>
            <p:ph idx="1"/>
          </p:nvPr>
        </p:nvSpPr>
        <p:spPr>
          <a:xfrm>
            <a:off x="458788" y="1363663"/>
            <a:ext cx="8229600" cy="4935537"/>
          </a:xfrm>
        </p:spPr>
        <p:txBody>
          <a:bodyPr/>
          <a:lstStyle/>
          <a:p>
            <a:r>
              <a:rPr lang="en-US" dirty="0"/>
              <a:t>Method </a:t>
            </a:r>
            <a:r>
              <a:rPr lang="en-US" dirty="0">
                <a:latin typeface="Consolas" panose="020B0609020204030204" pitchFamily="49" charset="0"/>
              </a:rPr>
              <a:t>parseInitialDecls()</a:t>
            </a:r>
            <a:r>
              <a:rPr lang="en-US" dirty="0"/>
              <a:t> constructs/returns a list of initial declarations.</a:t>
            </a:r>
          </a:p>
          <a:p>
            <a:r>
              <a:rPr lang="en-US" dirty="0"/>
              <a:t>For constant and array type declarations, this method simply adds them to the list.</a:t>
            </a:r>
          </a:p>
          <a:p>
            <a:r>
              <a:rPr lang="en-US" dirty="0"/>
              <a:t>For variable declarations (</a:t>
            </a:r>
            <a:r>
              <a:rPr lang="en-US" dirty="0">
                <a:latin typeface="Consolas" panose="020B0609020204030204" pitchFamily="49" charset="0"/>
              </a:rPr>
              <a:t>VarDecl</a:t>
            </a:r>
            <a:r>
              <a:rPr lang="en-US" dirty="0"/>
              <a:t>s), this method extracts the list of single variable declarations (</a:t>
            </a:r>
            <a:r>
              <a:rPr lang="en-US" dirty="0">
                <a:latin typeface="Consolas" panose="020B0609020204030204" pitchFamily="49" charset="0"/>
              </a:rPr>
              <a:t>SingleVarDecl</a:t>
            </a:r>
            <a:r>
              <a:rPr lang="en-US" dirty="0"/>
              <a:t>s) and adds them to the list.  The original </a:t>
            </a:r>
            <a:r>
              <a:rPr lang="en-US" dirty="0">
                <a:latin typeface="Consolas" panose="020B0609020204030204" pitchFamily="49" charset="0"/>
              </a:rPr>
              <a:t>VarDecl</a:t>
            </a:r>
            <a:r>
              <a:rPr lang="en-US" dirty="0"/>
              <a:t> is no longer used after this point.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25846810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Method </a:t>
            </a:r>
            <a:r>
              <a:rPr lang="en-US" dirty="0">
                <a:latin typeface="Consolas" panose="020B0609020204030204" pitchFamily="49" charset="0"/>
              </a:rPr>
              <a:t>parseInitialDecls()</a:t>
            </a:r>
            <a:br>
              <a:rPr lang="en-US" dirty="0"/>
            </a:br>
            <a:r>
              <a:rPr lang="en-US" sz="2400" dirty="0"/>
              <a:t>(continued)</a:t>
            </a:r>
          </a:p>
        </p:txBody>
      </p:sp>
      <p:sp>
        <p:nvSpPr>
          <p:cNvPr id="9" name="Content Placeholder 8"/>
          <p:cNvSpPr>
            <a:spLocks noGrp="1"/>
          </p:cNvSpPr>
          <p:nvPr>
            <p:ph idx="1"/>
          </p:nvPr>
        </p:nvSpPr>
        <p:spPr>
          <a:xfrm>
            <a:off x="458788" y="1363663"/>
            <a:ext cx="8412480" cy="4935537"/>
          </a:xfrm>
        </p:spPr>
        <p:txBody>
          <a:bodyPr/>
          <a:lstStyle/>
          <a:p>
            <a:pPr marL="91440" lvl="1" indent="0">
              <a:spcBef>
                <a:spcPts val="200"/>
              </a:spcBef>
              <a:buNone/>
            </a:pP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decl</a:t>
            </a:r>
            <a:r>
              <a:rPr lang="en-US" sz="1800" dirty="0">
                <a:latin typeface="Consolas" panose="020B0609020204030204" pitchFamily="49" charset="0"/>
              </a:rPr>
              <a:t> = parseInitialDecl()</a:t>
            </a:r>
          </a:p>
          <a:p>
            <a:pPr marL="91440" lvl="1" indent="0">
              <a:spcBef>
                <a:spcPts val="200"/>
              </a:spcBef>
              <a:buNone/>
            </a:pPr>
            <a:endParaRPr lang="en-US" sz="1800" dirty="0">
              <a:latin typeface="Consolas" panose="020B0609020204030204" pitchFamily="49" charset="0"/>
            </a:endParaRPr>
          </a:p>
          <a:p>
            <a:pPr marL="91440" lvl="1"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is </a:t>
            </a:r>
            <a:r>
              <a:rPr lang="en-US" sz="1800" dirty="0" err="1">
                <a:latin typeface="Consolas" panose="020B0609020204030204" pitchFamily="49" charset="0"/>
              </a:rPr>
              <a:t>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    // add the single variable declarations</a:t>
            </a:r>
          </a:p>
          <a:p>
            <a:pPr marL="91440" lvl="1" indent="0">
              <a:spcBef>
                <a:spcPts val="200"/>
              </a:spcBef>
              <a:buNone/>
            </a:pPr>
            <a:r>
              <a:rPr lang="en-US" sz="1800" dirty="0">
                <a:latin typeface="Consolas" panose="020B0609020204030204" pitchFamily="49" charset="0"/>
              </a:rPr>
              <a:t>    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decl.singleVarDecls</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a:t>
            </a:r>
          </a:p>
          <a:p>
            <a:pPr marL="91440" lvl="1" indent="0">
              <a:spcBef>
                <a:spcPts val="200"/>
              </a:spcBef>
              <a:buNone/>
            </a:pPr>
            <a:r>
              <a:rPr lang="en-US" sz="1800" dirty="0">
                <a:latin typeface="Consolas" panose="020B0609020204030204" pitchFamily="49" charset="0"/>
              </a:rPr>
              <a:t>  }</a:t>
            </a:r>
          </a:p>
          <a:p>
            <a:pPr marL="91440" lvl="1" indent="0">
              <a:spcBef>
                <a:spcPts val="200"/>
              </a:spcBef>
              <a:buNone/>
            </a:pPr>
            <a:r>
              <a:rPr lang="en-US" sz="1800" dirty="0">
                <a:latin typeface="Consolas" panose="020B0609020204030204" pitchFamily="49" charset="0"/>
              </a:rPr>
              <a:t>else if (</a:t>
            </a:r>
            <a:r>
              <a:rPr lang="en-US" sz="1800" dirty="0" err="1">
                <a:latin typeface="Consolas" panose="020B0609020204030204" pitchFamily="49" charset="0"/>
              </a:rPr>
              <a:t>decl</a:t>
            </a:r>
            <a:r>
              <a:rPr lang="en-US" sz="1800" dirty="0">
                <a:latin typeface="Consolas" panose="020B0609020204030204" pitchFamily="49" charset="0"/>
              </a:rPr>
              <a:t> != null)</a:t>
            </a:r>
          </a:p>
          <a:p>
            <a:pPr marL="9144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initialDecls.add</a:t>
            </a:r>
            <a:r>
              <a:rPr lang="en-US" sz="1800" dirty="0">
                <a:latin typeface="Consolas" panose="020B0609020204030204" pitchFamily="49" charset="0"/>
              </a:rPr>
              <a:t>(</a:t>
            </a:r>
            <a:r>
              <a:rPr lang="en-US" sz="1800" dirty="0" err="1">
                <a:latin typeface="Consolas" panose="020B0609020204030204" pitchFamily="49" charset="0"/>
              </a:rPr>
              <a:t>decl</a:t>
            </a:r>
            <a:r>
              <a:rPr lang="en-US" sz="1800" dirty="0">
                <a:latin typeface="Consolas" panose="020B0609020204030204" pitchFamily="49" charset="0"/>
              </a:rPr>
              <a:t>)</a:t>
            </a:r>
          </a:p>
          <a:p>
            <a:pPr marL="91440" lvl="1" indent="0">
              <a:spcBef>
                <a:spcPts val="20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41</a:t>
            </a:fld>
            <a:endParaRPr lang="en-US" dirty="0"/>
          </a:p>
        </p:txBody>
      </p:sp>
    </p:spTree>
    <p:extLst>
      <p:ext uri="{BB962C8B-B14F-4D97-AF65-F5344CB8AC3E}">
        <p14:creationId xmlns:p14="http://schemas.microsoft.com/office/powerpoint/2010/main" val="28029946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References versus</a:t>
            </a:r>
            <a:br>
              <a:rPr lang="en-US" dirty="0"/>
            </a:br>
            <a:r>
              <a:rPr lang="en-US" dirty="0"/>
              <a:t>Nonstructural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a:xfrm>
            <a:off x="458788" y="1363663"/>
            <a:ext cx="8321040" cy="4935537"/>
          </a:xfrm>
        </p:spPr>
        <p:txBody>
          <a:bodyPr/>
          <a:lstStyle/>
          <a:p>
            <a:r>
              <a:rPr lang="en-US" sz="2300" dirty="0"/>
              <a:t>Most of the properties of AST classes represent structural references in that they correspond to the edges of the “tree”.</a:t>
            </a:r>
          </a:p>
          <a:p>
            <a:pPr lvl="1"/>
            <a:r>
              <a:rPr lang="en-US" dirty="0"/>
              <a:t>Class </a:t>
            </a:r>
            <a:r>
              <a:rPr lang="en-US" dirty="0">
                <a:latin typeface="Consolas" panose="020B0609020204030204" pitchFamily="49" charset="0"/>
              </a:rPr>
              <a:t>Program</a:t>
            </a:r>
            <a:r>
              <a:rPr lang="en-US" dirty="0"/>
              <a:t> has a reference its declarative part and its statement part.</a:t>
            </a:r>
          </a:p>
          <a:p>
            <a:pPr lvl="1"/>
            <a:r>
              <a:rPr lang="en-US" dirty="0"/>
              <a:t>Class </a:t>
            </a:r>
            <a:r>
              <a:rPr lang="en-US" dirty="0" err="1">
                <a:latin typeface="Consolas" panose="020B0609020204030204" pitchFamily="49" charset="0"/>
              </a:rPr>
              <a:t>BinaryExpr</a:t>
            </a:r>
            <a:r>
              <a:rPr lang="en-US" dirty="0"/>
              <a:t> has references its left operand, its operator, and its right operand.</a:t>
            </a:r>
          </a:p>
          <a:p>
            <a:r>
              <a:rPr lang="en-US" sz="2300" dirty="0"/>
              <a:t>Some AST classes have properties that do not correspond</a:t>
            </a:r>
            <a:br>
              <a:rPr lang="en-US" sz="2300" dirty="0"/>
            </a:br>
            <a:r>
              <a:rPr lang="en-US" sz="2300" dirty="0"/>
              <a:t>to the edges of the “tree”.</a:t>
            </a:r>
          </a:p>
          <a:p>
            <a:pPr lvl="1"/>
            <a:r>
              <a:rPr lang="en-US" dirty="0"/>
              <a:t>Class </a:t>
            </a:r>
            <a:r>
              <a:rPr lang="en-US" dirty="0">
                <a:latin typeface="Consolas" panose="020B0609020204030204" pitchFamily="49" charset="0"/>
              </a:rPr>
              <a:t>Variable</a:t>
            </a:r>
            <a:r>
              <a:rPr lang="en-US" dirty="0"/>
              <a:t> has a reference back to its declaration.</a:t>
            </a:r>
            <a:br>
              <a:rPr lang="en-US" dirty="0"/>
            </a:br>
            <a:r>
              <a:rPr lang="en-US" dirty="0"/>
              <a:t>Similarly for class NamedValue.</a:t>
            </a:r>
          </a:p>
          <a:p>
            <a:pPr lvl="1"/>
            <a:r>
              <a:rPr lang="en-US" dirty="0"/>
              <a:t>Class </a:t>
            </a:r>
            <a:r>
              <a:rPr lang="en-US" dirty="0" err="1">
                <a:latin typeface="Consolas" panose="020B0609020204030204" pitchFamily="49" charset="0"/>
              </a:rPr>
              <a:t>ExitStmt</a:t>
            </a:r>
            <a:r>
              <a:rPr lang="en-US" dirty="0"/>
              <a:t> has a reference its enclosing loop statement.</a:t>
            </a:r>
            <a:endParaRPr lang="en-US" sz="1950" dirty="0"/>
          </a:p>
          <a:p>
            <a:r>
              <a:rPr lang="en-US" sz="2300" dirty="0"/>
              <a:t>These nonstructural references are used during constraint analysis and code generation. </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var x : Integer;</a:t>
            </a:r>
          </a:p>
          <a:p>
            <a:pPr marL="274320" indent="0">
              <a:spcBef>
                <a:spcPts val="300"/>
              </a:spcBef>
              <a:buNone/>
            </a:pPr>
            <a:r>
              <a:rPr lang="en-US" sz="1800" dirty="0">
                <a:latin typeface="Consolas" panose="020B0609020204030204" pitchFamily="49" charset="0"/>
              </a:rPr>
              <a:t>begin</a:t>
            </a:r>
          </a:p>
          <a:p>
            <a:pPr marL="274320" indent="0">
              <a:spcBef>
                <a:spcPts val="300"/>
              </a:spcBef>
              <a:buNone/>
            </a:pPr>
            <a:r>
              <a:rPr lang="en-US" sz="1800" dirty="0">
                <a:latin typeface="Consolas" panose="020B0609020204030204" pitchFamily="49" charset="0"/>
              </a:rPr>
              <a:t>   x := 5;</a:t>
            </a:r>
          </a:p>
          <a:p>
            <a:pPr marL="274320" indent="0">
              <a:spcBef>
                <a:spcPts val="300"/>
              </a:spcBef>
              <a:buNone/>
            </a:pPr>
            <a:r>
              <a:rPr lang="en-US" sz="1800" dirty="0">
                <a:latin typeface="Consolas" panose="020B0609020204030204" pitchFamily="49" charset="0"/>
              </a:rPr>
              <a:t>   writeln x;</a:t>
            </a:r>
          </a:p>
          <a:p>
            <a:pPr marL="274320" indent="0">
              <a:spcBef>
                <a:spcPts val="300"/>
              </a:spcBef>
              <a:buNone/>
            </a:pPr>
            <a:r>
              <a:rPr lang="en-US" sz="1800" dirty="0">
                <a:latin typeface="Consolas" panose="020B0609020204030204" pitchFamily="49" charset="0"/>
              </a:rPr>
              <a:t>end.</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62" name="Group 61">
            <a:extLst>
              <a:ext uri="{FF2B5EF4-FFF2-40B4-BE49-F238E27FC236}">
                <a16:creationId xmlns:a16="http://schemas.microsoft.com/office/drawing/2014/main" id="{84A0F92E-D236-438D-B90F-306715C4E2CB}"/>
              </a:ext>
            </a:extLst>
          </p:cNvPr>
          <p:cNvGrpSpPr/>
          <p:nvPr/>
        </p:nvGrpSpPr>
        <p:grpSpPr>
          <a:xfrm>
            <a:off x="527716" y="1442111"/>
            <a:ext cx="8103828" cy="4349089"/>
            <a:chOff x="674432" y="1392930"/>
            <a:chExt cx="8103828" cy="4349089"/>
          </a:xfrm>
        </p:grpSpPr>
        <p:sp>
          <p:nvSpPr>
            <p:cNvPr id="5" name="TextBox 4"/>
            <p:cNvSpPr txBox="1"/>
            <p:nvPr/>
          </p:nvSpPr>
          <p:spPr>
            <a:xfrm>
              <a:off x="3479957" y="1392930"/>
              <a:ext cx="971741" cy="338554"/>
            </a:xfrm>
            <a:prstGeom prst="rect">
              <a:avLst/>
            </a:prstGeom>
            <a:noFill/>
            <a:ln>
              <a:solidFill>
                <a:schemeClr val="tx1"/>
              </a:solidFill>
            </a:ln>
          </p:spPr>
          <p:txBody>
            <a:bodyPr wrap="none" rtlCol="0">
              <a:spAutoFit/>
            </a:bodyPr>
            <a:lstStyle/>
            <a:p>
              <a:r>
                <a:rPr lang="en-US" sz="1600" dirty="0"/>
                <a:t>Program</a:t>
              </a:r>
            </a:p>
          </p:txBody>
        </p:sp>
        <p:sp>
          <p:nvSpPr>
            <p:cNvPr id="6" name="TextBox 5"/>
            <p:cNvSpPr txBox="1"/>
            <p:nvPr/>
          </p:nvSpPr>
          <p:spPr>
            <a:xfrm>
              <a:off x="970147" y="2179765"/>
              <a:ext cx="1585690" cy="338554"/>
            </a:xfrm>
            <a:prstGeom prst="rect">
              <a:avLst/>
            </a:prstGeom>
            <a:noFill/>
            <a:ln>
              <a:solidFill>
                <a:schemeClr val="tx1"/>
              </a:solidFill>
            </a:ln>
          </p:spPr>
          <p:txBody>
            <a:bodyPr wrap="none" rtlCol="0">
              <a:spAutoFit/>
            </a:bodyPr>
            <a:lstStyle>
              <a:defPPr>
                <a:defRPr lang="en-US"/>
              </a:defPPr>
            </a:lstStyle>
            <a:p>
              <a:r>
                <a:rPr lang="en-US" sz="1600" dirty="0"/>
                <a:t>DeclarativePart</a:t>
              </a:r>
            </a:p>
          </p:txBody>
        </p:sp>
        <p:sp>
          <p:nvSpPr>
            <p:cNvPr id="7" name="TextBox 6"/>
            <p:cNvSpPr txBox="1"/>
            <p:nvPr/>
          </p:nvSpPr>
          <p:spPr>
            <a:xfrm>
              <a:off x="5375817" y="2179765"/>
              <a:ext cx="1497526" cy="338554"/>
            </a:xfrm>
            <a:prstGeom prst="rect">
              <a:avLst/>
            </a:prstGeom>
            <a:noFill/>
            <a:ln>
              <a:solidFill>
                <a:schemeClr val="tx1"/>
              </a:solidFill>
            </a:ln>
          </p:spPr>
          <p:txBody>
            <a:bodyPr wrap="none" rtlCol="0">
              <a:spAutoFit/>
            </a:bodyPr>
            <a:lstStyle>
              <a:defPPr>
                <a:defRPr lang="en-US"/>
              </a:defPPr>
            </a:lstStyle>
            <a:p>
              <a:r>
                <a:rPr lang="en-US" sz="1600" dirty="0"/>
                <a:t>StatementPart</a:t>
              </a:r>
            </a:p>
          </p:txBody>
        </p:sp>
        <p:sp>
          <p:nvSpPr>
            <p:cNvPr id="8" name="TextBox 7"/>
            <p:cNvSpPr txBox="1"/>
            <p:nvPr/>
          </p:nvSpPr>
          <p:spPr>
            <a:xfrm>
              <a:off x="674432" y="3200400"/>
              <a:ext cx="2178802"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a:t>varType : Integer</a:t>
              </a:r>
            </a:p>
            <a:p>
              <a:pPr algn="l"/>
              <a:r>
                <a:rPr lang="en-US" sz="1600" dirty="0"/>
                <a:t>scopeLevel : </a:t>
              </a:r>
              <a:r>
                <a:rPr lang="en-US" sz="1600" dirty="0">
                  <a:latin typeface="Consolas" panose="020B0609020204030204" pitchFamily="49" charset="0"/>
                </a:rPr>
                <a:t>PROGRAM</a:t>
              </a:r>
            </a:p>
          </p:txBody>
        </p:sp>
        <p:sp>
          <p:nvSpPr>
            <p:cNvPr id="11" name="TextBox 10"/>
            <p:cNvSpPr txBox="1"/>
            <p:nvPr/>
          </p:nvSpPr>
          <p:spPr>
            <a:xfrm>
              <a:off x="5308915" y="4911022"/>
              <a:ext cx="1227387" cy="584775"/>
            </a:xfrm>
            <a:prstGeom prst="rect">
              <a:avLst/>
            </a:prstGeom>
            <a:noFill/>
            <a:ln>
              <a:solidFill>
                <a:schemeClr val="tx1"/>
              </a:solidFill>
            </a:ln>
          </p:spPr>
          <p:txBody>
            <a:bodyPr wrap="none" rtlCol="0">
              <a:spAutoFit/>
            </a:bodyPr>
            <a:lstStyle>
              <a:defPPr>
                <a:defRPr lang="en-US"/>
              </a:defPPr>
            </a:lstStyle>
            <a:p>
              <a:pPr algn="l"/>
              <a:r>
                <a:rPr lang="en-US" sz="1600" dirty="0"/>
                <a:t>ConstValue</a:t>
              </a:r>
            </a:p>
            <a:p>
              <a:pPr algn="l"/>
              <a:r>
                <a:rPr lang="en-US" sz="1600" dirty="0"/>
                <a:t>literal : 5</a:t>
              </a:r>
            </a:p>
          </p:txBody>
        </p:sp>
        <p:cxnSp>
          <p:nvCxnSpPr>
            <p:cNvPr id="3" name="Elbow Connector 2"/>
            <p:cNvCxnSpPr>
              <a:stCxn id="5" idx="2"/>
              <a:endCxn id="6" idx="0"/>
            </p:cNvCxnSpPr>
            <p:nvPr/>
          </p:nvCxnSpPr>
          <p:spPr bwMode="auto">
            <a:xfrm rot="5400000">
              <a:off x="2640270" y="854206"/>
              <a:ext cx="448281" cy="2202836"/>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5" idx="2"/>
              <a:endCxn id="7" idx="0"/>
            </p:cNvCxnSpPr>
            <p:nvPr/>
          </p:nvCxnSpPr>
          <p:spPr bwMode="auto">
            <a:xfrm rot="16200000" flipH="1">
              <a:off x="4821064" y="876248"/>
              <a:ext cx="448281" cy="215875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7" name="Elbow Connector 16"/>
            <p:cNvCxnSpPr>
              <a:cxnSpLocks/>
              <a:stCxn id="6" idx="2"/>
              <a:endCxn id="8" idx="0"/>
            </p:cNvCxnSpPr>
            <p:nvPr/>
          </p:nvCxnSpPr>
          <p:spPr bwMode="auto">
            <a:xfrm rot="16200000" flipH="1">
              <a:off x="1422372" y="2858938"/>
              <a:ext cx="682081" cy="84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9" name="Elbow Connector 18"/>
            <p:cNvCxnSpPr>
              <a:cxnSpLocks/>
              <a:stCxn id="7" idx="2"/>
              <a:endCxn id="9" idx="0"/>
            </p:cNvCxnSpPr>
            <p:nvPr/>
          </p:nvCxnSpPr>
          <p:spPr bwMode="auto">
            <a:xfrm rot="5400000">
              <a:off x="5073196" y="2149015"/>
              <a:ext cx="682081" cy="142068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21" name="Elbow Connector 20"/>
            <p:cNvCxnSpPr>
              <a:cxnSpLocks/>
              <a:stCxn id="7" idx="2"/>
              <a:endCxn id="10" idx="0"/>
            </p:cNvCxnSpPr>
            <p:nvPr/>
          </p:nvCxnSpPr>
          <p:spPr bwMode="auto">
            <a:xfrm rot="16200000" flipH="1">
              <a:off x="6440183" y="2202715"/>
              <a:ext cx="682081" cy="131328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7" name="Group 46">
              <a:extLst>
                <a:ext uri="{FF2B5EF4-FFF2-40B4-BE49-F238E27FC236}">
                  <a16:creationId xmlns:a16="http://schemas.microsoft.com/office/drawing/2014/main" id="{9BB86394-B51D-4E49-A759-02F8D892EAF2}"/>
                </a:ext>
              </a:extLst>
            </p:cNvPr>
            <p:cNvGrpSpPr/>
            <p:nvPr/>
          </p:nvGrpSpPr>
          <p:grpSpPr>
            <a:xfrm>
              <a:off x="3864558" y="3200400"/>
              <a:ext cx="1678665" cy="1077218"/>
              <a:chOff x="3830724" y="3200400"/>
              <a:chExt cx="1678665" cy="1077218"/>
            </a:xfrm>
          </p:grpSpPr>
          <p:sp>
            <p:nvSpPr>
              <p:cNvPr id="9" name="TextBox 8"/>
              <p:cNvSpPr txBox="1"/>
              <p:nvPr/>
            </p:nvSpPr>
            <p:spPr>
              <a:xfrm>
                <a:off x="3830724" y="3200400"/>
                <a:ext cx="1678665" cy="1077218"/>
              </a:xfrm>
              <a:prstGeom prst="rect">
                <a:avLst/>
              </a:prstGeom>
              <a:noFill/>
              <a:ln>
                <a:solidFill>
                  <a:schemeClr val="tx1"/>
                </a:solidFill>
              </a:ln>
            </p:spPr>
            <p:txBody>
              <a:bodyPr wrap="none" rtlCol="0">
                <a:spAutoFit/>
              </a:bodyPr>
              <a:lstStyle>
                <a:defPPr>
                  <a:defRPr lang="en-US"/>
                </a:defPPr>
              </a:lstStyle>
              <a:p>
                <a:pPr algn="l"/>
                <a:r>
                  <a:rPr lang="en-US" sz="1600" dirty="0"/>
                  <a:t>AssignmentStmt</a:t>
                </a:r>
              </a:p>
              <a:p>
                <a:pPr algn="l"/>
                <a:r>
                  <a:rPr lang="en-US" sz="1600" dirty="0"/>
                  <a:t>      variable  </a:t>
                </a:r>
              </a:p>
              <a:p>
                <a:pPr algn="l"/>
                <a:r>
                  <a:rPr lang="en-US" sz="1600" dirty="0"/>
                  <a:t>expression  </a:t>
                </a:r>
              </a:p>
              <a:p>
                <a:pPr algn="l"/>
                <a:r>
                  <a:rPr lang="en-US" sz="1600" dirty="0"/>
                  <a:t>position : (3, 6)</a:t>
                </a:r>
              </a:p>
            </p:txBody>
          </p:sp>
          <p:sp>
            <p:nvSpPr>
              <p:cNvPr id="22" name="Oval 21"/>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3" name="Oval 22"/>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48" name="Group 47">
              <a:extLst>
                <a:ext uri="{FF2B5EF4-FFF2-40B4-BE49-F238E27FC236}">
                  <a16:creationId xmlns:a16="http://schemas.microsoft.com/office/drawing/2014/main" id="{BD18DF71-C131-4AB1-93D1-425763458441}"/>
                </a:ext>
              </a:extLst>
            </p:cNvPr>
            <p:cNvGrpSpPr/>
            <p:nvPr/>
          </p:nvGrpSpPr>
          <p:grpSpPr>
            <a:xfrm>
              <a:off x="6705936" y="3200400"/>
              <a:ext cx="1463862" cy="584775"/>
              <a:chOff x="6672102" y="3200400"/>
              <a:chExt cx="1463862" cy="584775"/>
            </a:xfrm>
          </p:grpSpPr>
          <p:sp>
            <p:nvSpPr>
              <p:cNvPr id="10" name="TextBox 9"/>
              <p:cNvSpPr txBox="1"/>
              <p:nvPr/>
            </p:nvSpPr>
            <p:spPr>
              <a:xfrm>
                <a:off x="6672102"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24" name="Oval 23"/>
              <p:cNvSpPr/>
              <p:nvPr/>
            </p:nvSpPr>
            <p:spPr bwMode="auto">
              <a:xfrm>
                <a:off x="7864889"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grpSp>
          <p:nvGrpSpPr>
            <p:cNvPr id="61" name="Group 60">
              <a:extLst>
                <a:ext uri="{FF2B5EF4-FFF2-40B4-BE49-F238E27FC236}">
                  <a16:creationId xmlns:a16="http://schemas.microsoft.com/office/drawing/2014/main" id="{0EBAA1A3-0D61-41D4-AEEF-A6EA949E32C9}"/>
                </a:ext>
              </a:extLst>
            </p:cNvPr>
            <p:cNvGrpSpPr/>
            <p:nvPr/>
          </p:nvGrpSpPr>
          <p:grpSpPr>
            <a:xfrm>
              <a:off x="7120434" y="4911022"/>
              <a:ext cx="1657826" cy="830997"/>
              <a:chOff x="7120434" y="4911022"/>
              <a:chExt cx="1657826" cy="830997"/>
            </a:xfrm>
          </p:grpSpPr>
          <p:sp>
            <p:nvSpPr>
              <p:cNvPr id="13" name="TextBox 12"/>
              <p:cNvSpPr txBox="1"/>
              <p:nvPr/>
            </p:nvSpPr>
            <p:spPr>
              <a:xfrm>
                <a:off x="7120434" y="4911022"/>
                <a:ext cx="1657826" cy="830997"/>
              </a:xfrm>
              <a:prstGeom prst="rect">
                <a:avLst/>
              </a:prstGeom>
              <a:noFill/>
              <a:ln>
                <a:solidFill>
                  <a:schemeClr val="tx1"/>
                </a:solidFill>
              </a:ln>
            </p:spPr>
            <p:txBody>
              <a:bodyPr wrap="none" rtlCol="0">
                <a:spAutoFit/>
              </a:bodyPr>
              <a:lstStyle>
                <a:defPPr>
                  <a:defRPr lang="en-US"/>
                </a:defPPr>
              </a:lstStyle>
              <a:p>
                <a:pPr algn="l"/>
                <a:r>
                  <a:rPr lang="en-US" sz="1600" dirty="0"/>
                  <a:t>  NamedValue</a:t>
                </a:r>
              </a:p>
              <a:p>
                <a:pPr algn="l"/>
                <a:r>
                  <a:rPr lang="en-US" sz="1600" dirty="0"/>
                  <a:t>decl  </a:t>
                </a:r>
              </a:p>
              <a:p>
                <a:pPr algn="l"/>
                <a:r>
                  <a:rPr lang="en-US" sz="1600" dirty="0"/>
                  <a:t>position : (4, 12)</a:t>
                </a:r>
              </a:p>
            </p:txBody>
          </p:sp>
          <p:sp>
            <p:nvSpPr>
              <p:cNvPr id="25" name="Oval 24"/>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27" name="Elbow Connector 26"/>
            <p:cNvCxnSpPr>
              <a:cxnSpLocks/>
              <a:stCxn id="22" idx="2"/>
              <a:endCxn id="12" idx="0"/>
            </p:cNvCxnSpPr>
            <p:nvPr/>
          </p:nvCxnSpPr>
          <p:spPr bwMode="auto">
            <a:xfrm rot="10800000" flipV="1">
              <a:off x="3625241" y="3624334"/>
              <a:ext cx="427677" cy="1286688"/>
            </a:xfrm>
            <a:prstGeom prst="bentConnector2">
              <a:avLst/>
            </a:prstGeom>
            <a:noFill/>
            <a:ln w="9525" cap="flat" cmpd="sng" algn="ctr">
              <a:solidFill>
                <a:schemeClr val="tx1"/>
              </a:solidFill>
              <a:prstDash val="solid"/>
              <a:round/>
              <a:headEnd type="none" w="med" len="med"/>
              <a:tailEnd type="triangle"/>
            </a:ln>
            <a:effectLst/>
          </p:spPr>
        </p:cxnSp>
        <p:cxnSp>
          <p:nvCxnSpPr>
            <p:cNvPr id="29" name="Elbow Connector 28"/>
            <p:cNvCxnSpPr>
              <a:stCxn id="23" idx="6"/>
              <a:endCxn id="11" idx="0"/>
            </p:cNvCxnSpPr>
            <p:nvPr/>
          </p:nvCxnSpPr>
          <p:spPr bwMode="auto">
            <a:xfrm>
              <a:off x="5168479" y="3862723"/>
              <a:ext cx="754130" cy="1048299"/>
            </a:xfrm>
            <a:prstGeom prst="bentConnector2">
              <a:avLst/>
            </a:prstGeom>
            <a:noFill/>
            <a:ln w="9525" cap="flat" cmpd="sng" algn="ctr">
              <a:solidFill>
                <a:schemeClr val="tx1"/>
              </a:solidFill>
              <a:prstDash val="solid"/>
              <a:round/>
              <a:headEnd type="none" w="med" len="med"/>
              <a:tailEnd type="triangle"/>
            </a:ln>
            <a:effectLst/>
          </p:spPr>
        </p:cxnSp>
        <p:grpSp>
          <p:nvGrpSpPr>
            <p:cNvPr id="49" name="Group 48">
              <a:extLst>
                <a:ext uri="{FF2B5EF4-FFF2-40B4-BE49-F238E27FC236}">
                  <a16:creationId xmlns:a16="http://schemas.microsoft.com/office/drawing/2014/main" id="{EE6C3F99-EEEF-463B-9194-EBE867713A51}"/>
                </a:ext>
              </a:extLst>
            </p:cNvPr>
            <p:cNvGrpSpPr/>
            <p:nvPr/>
          </p:nvGrpSpPr>
          <p:grpSpPr>
            <a:xfrm>
              <a:off x="2853234" y="4911022"/>
              <a:ext cx="1544012" cy="830997"/>
              <a:chOff x="2819400" y="4911022"/>
              <a:chExt cx="1544012" cy="830997"/>
            </a:xfrm>
          </p:grpSpPr>
          <p:sp>
            <p:nvSpPr>
              <p:cNvPr id="12" name="TextBox 11"/>
              <p:cNvSpPr txBox="1"/>
              <p:nvPr/>
            </p:nvSpPr>
            <p:spPr>
              <a:xfrm>
                <a:off x="2819400" y="4911022"/>
                <a:ext cx="1544012"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30" name="Oval 29"/>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cxnSp>
          <p:nvCxnSpPr>
            <p:cNvPr id="36" name="Elbow Connector 35"/>
            <p:cNvCxnSpPr>
              <a:cxnSpLocks/>
              <a:stCxn id="24" idx="4"/>
              <a:endCxn id="13" idx="0"/>
            </p:cNvCxnSpPr>
            <p:nvPr/>
          </p:nvCxnSpPr>
          <p:spPr bwMode="auto">
            <a:xfrm rot="16200000" flipH="1">
              <a:off x="7328549" y="4290224"/>
              <a:ext cx="1233966" cy="7629"/>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39" name="Elbow Connector 38"/>
            <p:cNvCxnSpPr>
              <a:cxnSpLocks/>
              <a:stCxn id="25" idx="6"/>
              <a:endCxn id="8" idx="2"/>
            </p:cNvCxnSpPr>
            <p:nvPr/>
          </p:nvCxnSpPr>
          <p:spPr bwMode="auto">
            <a:xfrm flipH="1" flipV="1">
              <a:off x="1763833" y="4277618"/>
              <a:ext cx="6018356" cy="1058406"/>
            </a:xfrm>
            <a:prstGeom prst="bentConnector4">
              <a:avLst>
                <a:gd name="adj1" fmla="val -19961"/>
                <a:gd name="adj2" fmla="val -74803"/>
              </a:avLst>
            </a:prstGeom>
            <a:noFill/>
            <a:ln w="9525" cap="flat" cmpd="sng" algn="ctr">
              <a:solidFill>
                <a:schemeClr val="tx1"/>
              </a:solidFill>
              <a:prstDash val="dash"/>
              <a:round/>
              <a:headEnd type="none" w="med" len="med"/>
              <a:tailEnd type="triangle"/>
            </a:ln>
            <a:effectLst/>
          </p:spPr>
        </p:cxnSp>
        <p:cxnSp>
          <p:nvCxnSpPr>
            <p:cNvPr id="41" name="Elbow Connector 40"/>
            <p:cNvCxnSpPr>
              <a:stCxn id="30" idx="2"/>
              <a:endCxn id="8" idx="2"/>
            </p:cNvCxnSpPr>
            <p:nvPr/>
          </p:nvCxnSpPr>
          <p:spPr bwMode="auto">
            <a:xfrm rot="10800000">
              <a:off x="1763834" y="4277618"/>
              <a:ext cx="1234923" cy="1058406"/>
            </a:xfrm>
            <a:prstGeom prst="bentConnector2">
              <a:avLst/>
            </a:prstGeom>
            <a:noFill/>
            <a:ln w="9525" cap="flat" cmpd="sng" algn="ctr">
              <a:solidFill>
                <a:schemeClr val="tx1"/>
              </a:solidFill>
              <a:prstDash val="dash"/>
              <a:round/>
              <a:headEnd type="none" w="med" len="med"/>
              <a:tailEnd type="triangle"/>
            </a:ln>
            <a:effectLst/>
          </p:spPr>
        </p:cxnSp>
      </p:grpSp>
    </p:spTree>
    <p:extLst>
      <p:ext uri="{BB962C8B-B14F-4D97-AF65-F5344CB8AC3E}">
        <p14:creationId xmlns:p14="http://schemas.microsoft.com/office/powerpoint/2010/main" val="1180745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Expression has a property for the expression type that is inherited by all expression subclasses.</a:t>
            </a:r>
          </a:p>
          <a:p>
            <a:r>
              <a:rPr lang="en-US" dirty="0"/>
              <a:t>Where within the compiler should type determination take place?  In general, we will determine the type of an expression in the constructor for the expression’s AST class.</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class </a:t>
            </a:r>
            <a:r>
              <a:rPr lang="en-US" sz="1800" dirty="0" err="1">
                <a:latin typeface="Consolas" panose="020B0609020204030204" pitchFamily="49" charset="0"/>
              </a:rPr>
              <a:t>RelationalExpr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Boolean.</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47</a:t>
            </a:fld>
            <a:endParaRPr lang="en-US" dirty="0"/>
          </a:p>
        </p:txBody>
      </p:sp>
    </p:spTree>
    <p:extLst>
      <p:ext uri="{BB962C8B-B14F-4D97-AF65-F5344CB8AC3E}">
        <p14:creationId xmlns:p14="http://schemas.microsoft.com/office/powerpoint/2010/main" val="16821191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48</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class </a:t>
            </a:r>
            <a:r>
              <a:rPr lang="en-US" sz="1800" dirty="0" err="1">
                <a:latin typeface="Consolas" panose="020B0609020204030204" pitchFamily="49" charset="0"/>
              </a:rPr>
              <a:t>AddingExpr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operator     : Token,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rightOperand</a:t>
            </a:r>
            <a:r>
              <a:rPr lang="en-US" sz="1800" dirty="0">
                <a:latin typeface="Consolas" panose="020B0609020204030204" pitchFamily="49" charset="0"/>
              </a:rPr>
              <a:t> : Expression)</a:t>
            </a:r>
          </a:p>
          <a:p>
            <a:pPr marL="457200" lvl="1" indent="0">
              <a:spcBef>
                <a:spcPts val="200"/>
              </a:spcBef>
              <a:buNone/>
            </a:pPr>
            <a:r>
              <a:rPr lang="en-US" sz="1800" dirty="0">
                <a:latin typeface="Consolas" panose="020B0609020204030204" pitchFamily="49" charset="0"/>
              </a:rPr>
              <a:t>    : </a:t>
            </a:r>
            <a:r>
              <a:rPr lang="en-US" sz="1800" dirty="0" err="1">
                <a:latin typeface="Consolas" panose="020B0609020204030204" pitchFamily="49" charset="0"/>
              </a:rPr>
              <a:t>BinaryExpr</a:t>
            </a:r>
            <a:r>
              <a:rPr lang="en-US" sz="1800" dirty="0">
                <a:latin typeface="Consolas" panose="020B0609020204030204" pitchFamily="49" charset="0"/>
              </a:rPr>
              <a:t>(</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Initialize the type of the expression to Integer.</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49</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793838" y="3429000"/>
            <a:ext cx="3759362" cy="707886"/>
          </a:xfrm>
          <a:prstGeom prst="rect">
            <a:avLst/>
          </a:prstGeom>
          <a:noFill/>
          <a:ln>
            <a:solidFill>
              <a:schemeClr val="tx1"/>
            </a:solidFill>
          </a:ln>
        </p:spPr>
        <p:txBody>
          <a:bodyPr wrap="none" rtlCol="0">
            <a:spAutoFit/>
          </a:bodyPr>
          <a:lstStyle/>
          <a:p>
            <a:r>
              <a:rPr lang="en-US" sz="2000" dirty="0"/>
              <a:t>position of assignment operator</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5" y="2446024"/>
            <a:ext cx="1112520" cy="85343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named value) is initialized to the type specified in the variable’s declaration.</a:t>
            </a:r>
          </a:p>
          <a:p>
            <a:r>
              <a:rPr lang="en-US" dirty="0"/>
              <a:t>Constructor for 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NamedDecl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indexExprs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arrays.</a:t>
            </a:r>
          </a:p>
          <a:p>
            <a:r>
              <a:rPr lang="en-US" dirty="0"/>
              <a:t>Consider the following declarations:</a:t>
            </a:r>
          </a:p>
          <a:p>
            <a:pPr marL="457200" lvl="1" indent="0">
              <a:buNone/>
            </a:pPr>
            <a:r>
              <a:rPr lang="en-US" dirty="0">
                <a:latin typeface="Consolas" panose="020B0609020204030204" pitchFamily="49" charset="0"/>
              </a:rPr>
              <a:t>type T1 is array(10) of Integer;</a:t>
            </a:r>
          </a:p>
          <a:p>
            <a:pPr marL="457200" lvl="1" indent="0">
              <a:spcBef>
                <a:spcPts val="200"/>
              </a:spcBef>
              <a:buNone/>
            </a:pPr>
            <a:r>
              <a:rPr lang="en-US" dirty="0">
                <a:latin typeface="Consolas" panose="020B0609020204030204" pitchFamily="49" charset="0"/>
              </a:rPr>
              <a:t>type T2 is array(10) of T1;</a:t>
            </a:r>
          </a:p>
          <a:p>
            <a:pPr marL="457200" lvl="1" indent="0">
              <a:spcBef>
                <a:spcPts val="200"/>
              </a:spcBef>
              <a:buNone/>
            </a:pPr>
            <a:r>
              <a:rPr lang="en-US" dirty="0">
                <a:latin typeface="Consolas" panose="020B0609020204030204" pitchFamily="49" charset="0"/>
              </a:rPr>
              <a:t>var a, b : T2;</a:t>
            </a:r>
          </a:p>
          <a:p>
            <a:r>
              <a:rPr lang="en-US" dirty="0"/>
              <a:t>While the declared (initialized) type of both </a:t>
            </a:r>
            <a:r>
              <a:rPr lang="en-US" dirty="0">
                <a:latin typeface="Consolas" panose="020B0609020204030204" pitchFamily="49" charset="0"/>
              </a:rPr>
              <a:t>a</a:t>
            </a:r>
            <a:r>
              <a:rPr lang="en-US" dirty="0"/>
              <a:t> and </a:t>
            </a:r>
            <a:r>
              <a:rPr lang="en-US" dirty="0">
                <a:latin typeface="Consolas" panose="020B0609020204030204" pitchFamily="49" charset="0"/>
              </a:rPr>
              <a:t>b</a:t>
            </a:r>
            <a:r>
              <a:rPr lang="en-US" dirty="0"/>
              <a:t> is </a:t>
            </a:r>
            <a:r>
              <a:rPr lang="en-US" dirty="0">
                <a:latin typeface="Consolas" panose="020B0609020204030204" pitchFamily="49" charset="0"/>
              </a:rPr>
              <a:t>T2</a:t>
            </a:r>
            <a:r>
              <a:rPr lang="en-US" dirty="0"/>
              <a:t>, we could have a variable or named value with zero, one,</a:t>
            </a:r>
            <a:br>
              <a:rPr lang="en-US" dirty="0"/>
            </a:br>
            <a:r>
              <a:rPr lang="en-US" dirty="0"/>
              <a:t>or two index expressions, as in the following:</a:t>
            </a:r>
          </a:p>
          <a:p>
            <a:pPr marL="457200" lvl="1" indent="0">
              <a:buNone/>
            </a:pPr>
            <a:r>
              <a:rPr lang="en-US" sz="1800" dirty="0">
                <a:latin typeface="Consolas" panose="020B0609020204030204" pitchFamily="49" charset="0"/>
              </a:rPr>
              <a:t>a := b;              // type of var and named val is T2</a:t>
            </a:r>
          </a:p>
          <a:p>
            <a:pPr marL="457200" lvl="1" indent="0">
              <a:spcBef>
                <a:spcPts val="200"/>
              </a:spcBef>
              <a:buNone/>
            </a:pPr>
            <a:r>
              <a:rPr lang="en-US" sz="1800" dirty="0">
                <a:latin typeface="Consolas" panose="020B0609020204030204" pitchFamily="49" charset="0"/>
              </a:rPr>
              <a:t>a[0] := b[0];        // type of var and named val is T1</a:t>
            </a:r>
          </a:p>
          <a:p>
            <a:pPr marL="457200" lvl="1" indent="0">
              <a:spcBef>
                <a:spcPts val="200"/>
              </a:spcBef>
              <a:buNone/>
            </a:pPr>
            <a:r>
              <a:rPr lang="en-US" sz="1800" dirty="0">
                <a:latin typeface="Consolas" panose="020B0609020204030204" pitchFamily="49" charset="0"/>
              </a:rPr>
              <a:t>a[1][6] := b[5][7];  // type of var and named val is Integer</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30204427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arrays, we determine the actual type of a variable or named value in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indexExprs</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expr.type</a:t>
            </a:r>
            <a:r>
              <a:rPr lang="en-US" sz="1750" dirty="0">
                <a:latin typeface="Consolas" panose="020B0609020204030204" pitchFamily="49" charset="0"/>
              </a:rPr>
              <a:t> != </a:t>
            </a:r>
            <a:r>
              <a:rPr lang="en-US" sz="1750" dirty="0" err="1">
                <a:latin typeface="Consolas" panose="020B0609020204030204" pitchFamily="49" charset="0"/>
              </a:rPr>
              <a:t>Type.Integer</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endParaRPr lang="en-US" sz="1750" dirty="0">
              <a:latin typeface="Consolas" panose="020B0609020204030204" pitchFamily="49" charset="0"/>
            </a:endParaRPr>
          </a:p>
          <a:p>
            <a:pPr marL="457200" lvl="1" indent="0">
              <a:spcBef>
                <a:spcPts val="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a:t>
            </a:r>
            <a:r>
              <a:rPr lang="en-US" sz="1750" b="1" dirty="0">
                <a:latin typeface="Consolas" panose="020B0609020204030204" pitchFamily="49" charset="0"/>
              </a:rPr>
              <a:t>val </a:t>
            </a:r>
            <a:r>
              <a:rPr lang="en-US" sz="1750" b="1" dirty="0" err="1">
                <a:latin typeface="Consolas" panose="020B0609020204030204" pitchFamily="49" charset="0"/>
              </a:rPr>
              <a:t>arrayType</a:t>
            </a:r>
            <a:r>
              <a:rPr lang="en-US" sz="1750" b="1" dirty="0">
                <a:latin typeface="Consolas" panose="020B0609020204030204" pitchFamily="49" charset="0"/>
              </a:rPr>
              <a:t> as </a:t>
            </a:r>
            <a:r>
              <a:rPr lang="en-US" sz="1750" b="1" dirty="0" err="1">
                <a:latin typeface="Consolas" panose="020B0609020204030204" pitchFamily="49" charset="0"/>
              </a:rPr>
              <a:t>ArrayType</a:t>
            </a:r>
            <a:endParaRPr lang="en-US" sz="1750" b="1" dirty="0">
              <a:latin typeface="Consolas" panose="020B0609020204030204" pitchFamily="49" charset="0"/>
            </a:endParaRPr>
          </a:p>
          <a:p>
            <a:pPr marL="457200" lvl="1" indent="0">
              <a:spcBef>
                <a:spcPts val="100"/>
              </a:spcBef>
              <a:buNone/>
            </a:pPr>
            <a:r>
              <a:rPr lang="en-US" sz="1750" b="1" dirty="0">
                <a:latin typeface="Consolas" panose="020B0609020204030204" pitchFamily="49" charset="0"/>
              </a:rPr>
              <a:t>        type = </a:t>
            </a:r>
            <a:r>
              <a:rPr lang="en-US" sz="1750" b="1" dirty="0" err="1">
                <a:latin typeface="Consolas" panose="020B0609020204030204" pitchFamily="49" charset="0"/>
              </a:rPr>
              <a:t>arrayType.elementType</a:t>
            </a:r>
            <a:endParaRPr lang="en-US" sz="1750" b="1" dirty="0">
              <a:latin typeface="Consolas" panose="020B0609020204030204" pitchFamily="49" charset="0"/>
            </a:endParaRPr>
          </a:p>
          <a:p>
            <a:pPr marL="457200" lvl="1" indent="0">
              <a:spcBef>
                <a:spcPts val="100"/>
              </a:spcBef>
              <a:buNone/>
            </a:pPr>
            <a:r>
              <a:rPr lang="en-US" sz="1750" dirty="0">
                <a:latin typeface="Consolas" panose="020B0609020204030204" pitchFamily="49" charset="0"/>
              </a:rPr>
              <a:t>      }</a:t>
            </a:r>
          </a:p>
          <a:p>
            <a:pPr marL="457200" lvl="1" indent="0">
              <a:spcBef>
                <a:spcPts val="100"/>
              </a:spcBef>
              <a:buNone/>
            </a:pPr>
            <a:r>
              <a:rPr lang="en-US" sz="1750" dirty="0">
                <a:latin typeface="Consolas" panose="020B0609020204030204" pitchFamily="49" charset="0"/>
              </a:rPr>
              <a:t>    else</a:t>
            </a:r>
          </a:p>
          <a:p>
            <a:pPr marL="457200" lvl="1" indent="0">
              <a:spcBef>
                <a:spcPts val="100"/>
              </a:spcBef>
              <a:buNone/>
            </a:pPr>
            <a:r>
              <a:rPr lang="en-US" sz="1750" dirty="0">
                <a:latin typeface="Consolas" panose="020B0609020204030204" pitchFamily="49" charset="0"/>
              </a:rPr>
              <a:t>        throw error(...);</a:t>
            </a:r>
          </a:p>
          <a:p>
            <a:pPr marL="457200" lvl="1" indent="0">
              <a:spcBef>
                <a:spcPts val="1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37604711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dirty="0"/>
              <a:t>©SoftMoore Consulting</a:t>
            </a:r>
          </a:p>
        </p:txBody>
      </p:sp>
      <p:sp>
        <p:nvSpPr>
          <p:cNvPr id="22531" name="Slide Number Placeholder 4"/>
          <p:cNvSpPr>
            <a:spLocks noGrp="1"/>
          </p:cNvSpPr>
          <p:nvPr>
            <p:ph type="sldNum" sz="quarter" idx="11"/>
          </p:nvPr>
        </p:nvSpPr>
        <p:spPr>
          <a:noFill/>
        </p:spPr>
        <p:txBody>
          <a:bodyPr/>
          <a:lstStyle/>
          <a:p>
            <a:r>
              <a:rPr lang="en-US" dirty="0"/>
              <a:t>Slide </a:t>
            </a:r>
            <a:fld id="{E181C637-EA7A-4AA2-BD9E-5103699E8BC5}" type="slidenum">
              <a:rPr lang="en-US" smtClean="0"/>
              <a:pPr/>
              <a:t>53</a:t>
            </a:fld>
            <a:endParaRPr lang="en-US" dirty="0"/>
          </a:p>
        </p:txBody>
      </p:sp>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itchFamily="49" charset="0"/>
              </a:rPr>
              <a:t>exit when n &gt; 10;</a:t>
            </a:r>
            <a:endParaRPr lang="en-US" dirty="0"/>
          </a:p>
          <a:p>
            <a:pPr>
              <a:spcBef>
                <a:spcPts val="400"/>
              </a:spcBef>
              <a:buNone/>
            </a:pPr>
            <a:r>
              <a:rPr lang="en-US" dirty="0"/>
              <a:t>	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itchFamily="49" charset="0"/>
                <a:cs typeface="Consolas" pitchFamily="49" charset="0"/>
              </a:rPr>
              <a:t>SubprogramContext</a:t>
            </a:r>
            <a:r>
              <a:rPr lang="en-US" dirty="0"/>
              <a:t> will be used to maintain contextual information in these cases.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54</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55</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loopContext.beginLoop</a:t>
            </a:r>
            <a:r>
              <a:rPr lang="en-US" sz="1800" dirty="0">
                <a:latin typeface="Consolas" pitchFamily="49" charset="0"/>
                <a:cs typeface="Consolas" pitchFamily="49" charset="0"/>
              </a:rPr>
              <a:t>(</a:t>
            </a:r>
            <a:r>
              <a:rPr lang="en-US" sz="1800" dirty="0" err="1">
                <a:latin typeface="Consolas" pitchFamily="49" charset="0"/>
                <a:cs typeface="Consolas" pitchFamily="49" charset="0"/>
              </a:rPr>
              <a:t>stmt</a:t>
            </a: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dirty="0" err="1">
                <a:latin typeface="Consolas" pitchFamily="49" charset="0"/>
                <a:cs typeface="Consolas" pitchFamily="49" charset="0"/>
              </a:rPr>
              <a:t>loopContext.endLoop</a:t>
            </a:r>
            <a:r>
              <a:rPr lang="en-US" sz="1800"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"Exit statement is not nested within a loop.")</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57</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complete version of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following grammar for a loop statement:</a:t>
            </a:r>
            <a:br>
              <a:rPr lang="en-US" dirty="0"/>
            </a:br>
            <a:r>
              <a:rPr lang="en-US" sz="2000" dirty="0">
                <a:latin typeface="Consolas" pitchFamily="49" charset="0"/>
                <a:cs typeface="Consolas" pitchFamily="49" charset="0"/>
              </a:rPr>
              <a:t>   loopStmt = ( "while" booleanExpr )?</a:t>
            </a:r>
            <a:br>
              <a:rPr lang="en-US" sz="2000" dirty="0">
                <a:latin typeface="Consolas" pitchFamily="49" charset="0"/>
                <a:cs typeface="Consolas" pitchFamily="49" charset="0"/>
              </a:rPr>
            </a:br>
            <a:r>
              <a:rPr lang="en-US" sz="2000" dirty="0">
                <a:latin typeface="Consolas" pitchFamily="49" charset="0"/>
                <a:cs typeface="Consolas" pitchFamily="49" charset="0"/>
              </a:rPr>
              <a:t>              "loop" statements "end" "loop" ";" .</a:t>
            </a:r>
            <a:endParaRPr lang="en-US"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4" name="Group 3">
            <a:extLst>
              <a:ext uri="{FF2B5EF4-FFF2-40B4-BE49-F238E27FC236}">
                <a16:creationId xmlns:a16="http://schemas.microsoft.com/office/drawing/2014/main" id="{C837C133-F0C3-4ED7-9847-07BDA8CA597D}"/>
              </a:ext>
            </a:extLst>
          </p:cNvPr>
          <p:cNvGrpSpPr/>
          <p:nvPr/>
        </p:nvGrpSpPr>
        <p:grpSpPr>
          <a:xfrm>
            <a:off x="3146233" y="4623900"/>
            <a:ext cx="2793826" cy="1408493"/>
            <a:chOff x="3146233" y="4623900"/>
            <a:chExt cx="2793826" cy="1408493"/>
          </a:xfrm>
        </p:grpSpPr>
        <p:sp>
          <p:nvSpPr>
            <p:cNvPr id="6150" name="Text Box 1028"/>
            <p:cNvSpPr txBox="1">
              <a:spLocks noChangeArrowheads="1"/>
            </p:cNvSpPr>
            <p:nvPr/>
          </p:nvSpPr>
          <p:spPr bwMode="auto">
            <a:xfrm>
              <a:off x="3965089" y="4623900"/>
              <a:ext cx="1173399"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LoopStmt</a:t>
              </a:r>
            </a:p>
          </p:txBody>
        </p:sp>
        <p:sp>
          <p:nvSpPr>
            <p:cNvPr id="6151" name="Text Box 1029"/>
            <p:cNvSpPr txBox="1">
              <a:spLocks noChangeArrowheads="1"/>
            </p:cNvSpPr>
            <p:nvPr/>
          </p:nvSpPr>
          <p:spPr bwMode="auto">
            <a:xfrm>
              <a:off x="3146233" y="5662419"/>
              <a:ext cx="1327286"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Expression</a:t>
              </a:r>
            </a:p>
          </p:txBody>
        </p:sp>
        <p:sp>
          <p:nvSpPr>
            <p:cNvPr id="6152" name="Text Box 1030"/>
            <p:cNvSpPr txBox="1">
              <a:spLocks noChangeArrowheads="1"/>
            </p:cNvSpPr>
            <p:nvPr/>
          </p:nvSpPr>
          <p:spPr bwMode="auto">
            <a:xfrm>
              <a:off x="4702541" y="5662419"/>
              <a:ext cx="1237518" cy="369974"/>
            </a:xfrm>
            <a:prstGeom prst="rect">
              <a:avLst/>
            </a:prstGeom>
            <a:noFill/>
            <a:ln w="9525">
              <a:solidFill>
                <a:schemeClr val="tx1"/>
              </a:solidFill>
              <a:miter lim="800000"/>
              <a:headEnd/>
              <a:tailEnd/>
            </a:ln>
          </p:spPr>
          <p:txBody>
            <a:bodyPr wrap="none" lIns="92075" tIns="46038" rIns="92075" bIns="46038">
              <a:spAutoFit/>
            </a:bodyPr>
            <a:lstStyle/>
            <a:p>
              <a:r>
                <a:rPr lang="en-US" sz="1800" dirty="0"/>
                <a:t>Statement</a:t>
              </a:r>
            </a:p>
          </p:txBody>
        </p:sp>
        <p:cxnSp>
          <p:nvCxnSpPr>
            <p:cNvPr id="6153" name="AutoShape 1031"/>
            <p:cNvCxnSpPr>
              <a:cxnSpLocks noChangeShapeType="1"/>
              <a:stCxn id="12" idx="2"/>
              <a:endCxn id="6151" idx="0"/>
            </p:cNvCxnSpPr>
            <p:nvPr/>
          </p:nvCxnSpPr>
          <p:spPr bwMode="auto">
            <a:xfrm rot="5400000">
              <a:off x="3945089" y="5055719"/>
              <a:ext cx="471488" cy="741913"/>
            </a:xfrm>
            <a:prstGeom prst="bentConnector3">
              <a:avLst>
                <a:gd name="adj1" fmla="val 50000"/>
              </a:avLst>
            </a:prstGeom>
            <a:noFill/>
            <a:ln w="9525">
              <a:solidFill>
                <a:schemeClr val="tx1"/>
              </a:solidFill>
              <a:miter lim="800000"/>
              <a:headEnd type="none" w="lg" len="lg"/>
              <a:tailEnd type="none" w="lg" len="lg"/>
            </a:ln>
          </p:spPr>
        </p:cxnSp>
        <p:cxnSp>
          <p:nvCxnSpPr>
            <p:cNvPr id="6154" name="AutoShape 1032"/>
            <p:cNvCxnSpPr>
              <a:cxnSpLocks noChangeShapeType="1"/>
              <a:stCxn id="12" idx="2"/>
              <a:endCxn id="6152" idx="0"/>
            </p:cNvCxnSpPr>
            <p:nvPr/>
          </p:nvCxnSpPr>
          <p:spPr bwMode="auto">
            <a:xfrm rot="16200000" flipH="1">
              <a:off x="4700800" y="5041919"/>
              <a:ext cx="471488" cy="769511"/>
            </a:xfrm>
            <a:prstGeom prst="bentConnector3">
              <a:avLst>
                <a:gd name="adj1" fmla="val 50000"/>
              </a:avLst>
            </a:prstGeom>
            <a:noFill/>
            <a:ln w="9525">
              <a:solidFill>
                <a:schemeClr val="tx1"/>
              </a:solidFill>
              <a:miter lim="800000"/>
              <a:headEnd type="none" w="lg" len="lg"/>
              <a:tailEnd type="none" w="lg" len="lg"/>
            </a:ln>
          </p:spPr>
        </p:cxnSp>
        <p:sp>
          <p:nvSpPr>
            <p:cNvPr id="12" name="AutoShape 1033"/>
            <p:cNvSpPr>
              <a:spLocks noChangeArrowheads="1"/>
            </p:cNvSpPr>
            <p:nvPr/>
          </p:nvSpPr>
          <p:spPr bwMode="auto">
            <a:xfrm>
              <a:off x="4483526" y="500836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sp>
          <p:nvSpPr>
            <p:cNvPr id="2" name="TextBox 1"/>
            <p:cNvSpPr txBox="1"/>
            <p:nvPr/>
          </p:nvSpPr>
          <p:spPr>
            <a:xfrm>
              <a:off x="5330085" y="5352662"/>
              <a:ext cx="304892" cy="419695"/>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E7040C70-D1A8-44C9-8544-09B56E375FCF}"/>
                </a:ext>
              </a:extLst>
            </p:cNvPr>
            <p:cNvSpPr txBox="1"/>
            <p:nvPr/>
          </p:nvSpPr>
          <p:spPr>
            <a:xfrm>
              <a:off x="3311475" y="5363184"/>
              <a:ext cx="527709" cy="338554"/>
            </a:xfrm>
            <a:prstGeom prst="rect">
              <a:avLst/>
            </a:prstGeom>
            <a:noFill/>
          </p:spPr>
          <p:txBody>
            <a:bodyPr wrap="none" rtlCol="0">
              <a:spAutoFit/>
            </a:bodyPr>
            <a:lstStyle/>
            <a:p>
              <a:r>
                <a:rPr lang="en-US" sz="1600" dirty="0"/>
                <a:t>0..1</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0" indent="0">
              <a:spcBef>
                <a:spcPts val="200"/>
              </a:spcBef>
              <a:buNone/>
            </a:pPr>
            <a:r>
              <a:rPr lang="en-US" sz="1800" dirty="0">
                <a:latin typeface="Consolas" pitchFamily="49" charset="0"/>
                <a:cs typeface="Consolas" pitchFamily="49" charset="0"/>
              </a:rPr>
              <a:t>    var statements : List&lt;Statement&gt; = </a:t>
            </a:r>
            <a:r>
              <a:rPr lang="en-US" sz="1800" dirty="0" err="1">
                <a:latin typeface="Consolas" pitchFamily="49" charset="0"/>
                <a:cs typeface="Consolas" pitchFamily="49" charset="0"/>
              </a:rPr>
              <a:t>emptyList</a:t>
            </a:r>
            <a:r>
              <a:rPr lang="en-US" sz="1800" dirty="0">
                <a:latin typeface="Consolas" pitchFamily="49" charset="0"/>
                <a:cs typeface="Consolas" pitchFamily="49" charset="0"/>
              </a:rPr>
              <a:t>()</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2217830" y="3962400"/>
            <a:ext cx="4708341" cy="461665"/>
          </a:xfrm>
          <a:prstGeom prst="rect">
            <a:avLst/>
          </a:prstGeom>
          <a:noFill/>
          <a:ln>
            <a:solidFill>
              <a:schemeClr val="tx1"/>
            </a:solidFill>
          </a:ln>
        </p:spPr>
        <p:txBody>
          <a:bodyPr wrap="none" rtlCol="0">
            <a:spAutoFit/>
          </a:bodyPr>
          <a:lstStyle/>
          <a:p>
            <a:r>
              <a:rPr lang="en-US" dirty="0"/>
              <a:t>Note that </a:t>
            </a:r>
            <a:r>
              <a:rPr lang="en-US" dirty="0">
                <a:latin typeface="Consolas" panose="020B0609020204030204" pitchFamily="49" charset="0"/>
              </a:rPr>
              <a:t>whileExpr</a:t>
            </a:r>
            <a:r>
              <a:rPr lang="en-US" dirty="0"/>
              <a:t> can be null.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2" name="Group 1"/>
          <p:cNvGrpSpPr/>
          <p:nvPr/>
        </p:nvGrpSpPr>
        <p:grpSpPr>
          <a:xfrm>
            <a:off x="1909835" y="1853656"/>
            <a:ext cx="5324330" cy="2003651"/>
            <a:chOff x="1951892" y="1765733"/>
            <a:chExt cx="5324330" cy="2003651"/>
          </a:xfrm>
        </p:grpSpPr>
        <p:sp>
          <p:nvSpPr>
            <p:cNvPr id="5126" name="Text Box 4"/>
            <p:cNvSpPr txBox="1">
              <a:spLocks noChangeArrowheads="1"/>
            </p:cNvSpPr>
            <p:nvPr/>
          </p:nvSpPr>
          <p:spPr bwMode="auto">
            <a:xfrm>
              <a:off x="3840480" y="1765733"/>
              <a:ext cx="1463040" cy="548640"/>
            </a:xfrm>
            <a:prstGeom prst="rect">
              <a:avLst/>
            </a:prstGeom>
            <a:noFill/>
            <a:ln w="9525">
              <a:solidFill>
                <a:schemeClr val="tx1"/>
              </a:solidFill>
              <a:miter lim="800000"/>
              <a:headEnd/>
              <a:tailEnd/>
            </a:ln>
          </p:spPr>
          <p:txBody>
            <a:bodyPr wrap="none" lIns="92075" tIns="46038" rIns="92075" bIns="46038" anchor="ctr">
              <a:noAutofit/>
            </a:bodyPr>
            <a:lstStyle/>
            <a:p>
              <a:r>
                <a:rPr lang="en-US" sz="1800" i="1" dirty="0"/>
                <a:t>BinaryExpr</a:t>
              </a:r>
            </a:p>
          </p:txBody>
        </p:sp>
        <p:sp>
          <p:nvSpPr>
            <p:cNvPr id="5127" name="Text Box 5"/>
            <p:cNvSpPr txBox="1">
              <a:spLocks noChangeArrowheads="1"/>
            </p:cNvSpPr>
            <p:nvPr/>
          </p:nvSpPr>
          <p:spPr bwMode="auto">
            <a:xfrm>
              <a:off x="1951892" y="3037864"/>
              <a:ext cx="164592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Expression</a:t>
              </a:r>
            </a:p>
            <a:p>
              <a:r>
                <a:rPr lang="en-US" sz="1800" dirty="0"/>
                <a:t>(leftOperand)</a:t>
              </a:r>
            </a:p>
          </p:txBody>
        </p:sp>
        <p:sp>
          <p:nvSpPr>
            <p:cNvPr id="5128" name="Text Box 6"/>
            <p:cNvSpPr txBox="1">
              <a:spLocks noChangeArrowheads="1"/>
            </p:cNvSpPr>
            <p:nvPr/>
          </p:nvSpPr>
          <p:spPr bwMode="auto">
            <a:xfrm>
              <a:off x="5538862" y="3037864"/>
              <a:ext cx="1737360" cy="731520"/>
            </a:xfrm>
            <a:prstGeom prst="rect">
              <a:avLst/>
            </a:prstGeom>
            <a:noFill/>
            <a:ln w="9525">
              <a:solidFill>
                <a:schemeClr val="tx1"/>
              </a:solidFill>
              <a:miter lim="800000"/>
              <a:headEnd/>
              <a:tailEnd/>
            </a:ln>
          </p:spPr>
          <p:txBody>
            <a:bodyPr wrap="none" lIns="92075" tIns="46038" rIns="92075" bIns="46038" anchor="ctr">
              <a:noAutofit/>
            </a:bodyPr>
            <a:lstStyle/>
            <a:p>
              <a:r>
                <a:rPr lang="en-US" sz="1800" dirty="0"/>
                <a:t>Expression</a:t>
              </a:r>
            </a:p>
            <a:p>
              <a:r>
                <a:rPr lang="en-US" sz="1800" dirty="0"/>
                <a:t>(rightOperand)</a:t>
              </a:r>
            </a:p>
          </p:txBody>
        </p:sp>
        <p:cxnSp>
          <p:nvCxnSpPr>
            <p:cNvPr id="5129" name="AutoShape 7"/>
            <p:cNvCxnSpPr>
              <a:cxnSpLocks noChangeShapeType="1"/>
              <a:stCxn id="14" idx="2"/>
              <a:endCxn id="5127" idx="0"/>
            </p:cNvCxnSpPr>
            <p:nvPr/>
          </p:nvCxnSpPr>
          <p:spPr bwMode="auto">
            <a:xfrm rot="5400000">
              <a:off x="3407429" y="1873292"/>
              <a:ext cx="531996" cy="1797149"/>
            </a:xfrm>
            <a:prstGeom prst="bentConnector3">
              <a:avLst>
                <a:gd name="adj1" fmla="val 50000"/>
              </a:avLst>
            </a:prstGeom>
            <a:noFill/>
            <a:ln w="9525">
              <a:solidFill>
                <a:schemeClr val="tx1"/>
              </a:solidFill>
              <a:miter lim="800000"/>
              <a:headEnd/>
              <a:tailEnd type="none" w="med" len="med"/>
            </a:ln>
          </p:spPr>
        </p:cxnSp>
        <p:cxnSp>
          <p:nvCxnSpPr>
            <p:cNvPr id="5130" name="AutoShape 8"/>
            <p:cNvCxnSpPr>
              <a:cxnSpLocks noChangeShapeType="1"/>
              <a:stCxn id="14" idx="2"/>
              <a:endCxn id="5128" idx="0"/>
            </p:cNvCxnSpPr>
            <p:nvPr/>
          </p:nvCxnSpPr>
          <p:spPr bwMode="auto">
            <a:xfrm rot="16200000" flipH="1">
              <a:off x="5223773" y="1854095"/>
              <a:ext cx="531996" cy="1835541"/>
            </a:xfrm>
            <a:prstGeom prst="bentConnector3">
              <a:avLst>
                <a:gd name="adj1" fmla="val 50000"/>
              </a:avLst>
            </a:prstGeom>
            <a:noFill/>
            <a:ln w="9525">
              <a:solidFill>
                <a:schemeClr val="tx1"/>
              </a:solidFill>
              <a:miter lim="800000"/>
              <a:headEnd/>
              <a:tailEnd type="none" w="med" len="med"/>
            </a:ln>
          </p:spPr>
        </p:cxnSp>
        <p:sp>
          <p:nvSpPr>
            <p:cNvPr id="5131" name="Text Box 9"/>
            <p:cNvSpPr txBox="1">
              <a:spLocks noChangeArrowheads="1"/>
            </p:cNvSpPr>
            <p:nvPr/>
          </p:nvSpPr>
          <p:spPr bwMode="auto">
            <a:xfrm>
              <a:off x="3931920" y="3036277"/>
              <a:ext cx="1280160" cy="731520"/>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t>Token</a:t>
              </a:r>
            </a:p>
            <a:p>
              <a:r>
                <a:rPr lang="en-US" sz="1800" dirty="0"/>
                <a:t>(operator)</a:t>
              </a:r>
            </a:p>
          </p:txBody>
        </p:sp>
        <p:sp>
          <p:nvSpPr>
            <p:cNvPr id="14" name="AutoShape 1033"/>
            <p:cNvSpPr>
              <a:spLocks noChangeArrowheads="1"/>
            </p:cNvSpPr>
            <p:nvPr/>
          </p:nvSpPr>
          <p:spPr bwMode="auto">
            <a:xfrm>
              <a:off x="4503738" y="2323305"/>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dirty="0">
                <a:latin typeface="+mn-lt"/>
              </a:endParaRPr>
            </a:p>
          </p:txBody>
        </p:sp>
        <p:cxnSp>
          <p:nvCxnSpPr>
            <p:cNvPr id="3" name="Straight Connector 2"/>
            <p:cNvCxnSpPr>
              <a:stCxn id="14" idx="2"/>
              <a:endCxn id="5131" idx="0"/>
            </p:cNvCxnSpPr>
            <p:nvPr/>
          </p:nvCxnSpPr>
          <p:spPr bwMode="auto">
            <a:xfrm flipH="1">
              <a:off x="4572000" y="2505868"/>
              <a:ext cx="1" cy="530409"/>
            </a:xfrm>
            <a:prstGeom prst="line">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6461</TotalTime>
  <Words>4624</Words>
  <Application>Microsoft Office PowerPoint</Application>
  <PresentationFormat>On-screen Show (4:3)</PresentationFormat>
  <Paragraphs>737</Paragraphs>
  <Slides>57</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 parseLiteral()</vt:lpstr>
      <vt:lpstr>Partial AST Inheritance Diagram for the Language CPRL</vt:lpstr>
      <vt:lpstr>Language Constraints Associated With Identifiers</vt:lpstr>
      <vt:lpstr>Class IdTable</vt:lpstr>
      <vt:lpstr>A Property and Selected Methods in the Modified Version of IdTable</vt:lpstr>
      <vt:lpstr>A Property and Selected Methods in the Modified Version of IdTable (continued)</vt:lpstr>
      <vt:lpstr>Adding Declarations to IdTable</vt:lpstr>
      <vt:lpstr>Interface NamedDecl</vt:lpstr>
      <vt:lpstr>Interface NamedDecl (continued)</vt:lpstr>
      <vt:lpstr>Example: Using Interface NamedDecl</vt:lpstr>
      <vt:lpstr>Using IdTable to Check Applied Occurrences of Identifiers</vt:lpstr>
      <vt:lpstr>Using IdTable to Check Applied Occurrences of Identifiers (continued)</vt:lpstr>
      <vt:lpstr>Types in CPRL</vt:lpstr>
      <vt:lpstr>Class Type</vt:lpstr>
      <vt:lpstr>Class ArrayType</vt:lpstr>
      <vt:lpstr>Example: Parsing a ConstDecl</vt:lpstr>
      <vt:lpstr>Example: Parsing a ConstDecl (continued)</vt:lpstr>
      <vt:lpstr>Example: Parsing a ConstDecl (continued)</vt:lpstr>
      <vt:lpstr>The Scope Level of a Variable Declaration</vt:lpstr>
      <vt:lpstr>Example: Scope Levels</vt:lpstr>
      <vt:lpstr>VarDecl versus SingleVarDecl</vt:lpstr>
      <vt:lpstr>Class SingleVarDecl</vt:lpstr>
      <vt:lpstr>Class VarDecl</vt:lpstr>
      <vt:lpstr>Method parseInitialDecls()</vt:lpstr>
      <vt:lpstr>Method parseInitialDecls() (continued)</vt:lpstr>
      <vt:lpstr>Structural References versus Nonstructural References</vt:lpstr>
      <vt:lpstr>Example: Abstract Syntax Tree</vt:lpstr>
      <vt:lpstr>Example: Abstract Syntax Tree (continued)</vt:lpstr>
      <vt:lpstr>Determining Types of Expressions</vt:lpstr>
      <vt:lpstr>Example: RelationalExpr</vt:lpstr>
      <vt:lpstr>Example: RelationalExpr (continued)</vt:lpstr>
      <vt:lpstr>Example: AddingExpr</vt:lpstr>
      <vt:lpstr>Example: AddingExpr (continued)</vt:lpstr>
      <vt:lpstr>Example: Variable</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377</cp:revision>
  <cp:lastPrinted>2020-06-01T19:22:35Z</cp:lastPrinted>
  <dcterms:created xsi:type="dcterms:W3CDTF">2005-01-12T21:47:45Z</dcterms:created>
  <dcterms:modified xsi:type="dcterms:W3CDTF">2022-07-21T17:13:27Z</dcterms:modified>
</cp:coreProperties>
</file>