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1" r:id="rId5"/>
    <p:sldId id="275" r:id="rId6"/>
    <p:sldId id="263" r:id="rId7"/>
    <p:sldId id="259" r:id="rId8"/>
    <p:sldId id="272" r:id="rId9"/>
    <p:sldId id="277" r:id="rId10"/>
    <p:sldId id="271" r:id="rId11"/>
    <p:sldId id="260" r:id="rId12"/>
    <p:sldId id="274" r:id="rId13"/>
    <p:sldId id="266" r:id="rId14"/>
    <p:sldId id="273" r:id="rId15"/>
    <p:sldId id="268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96" autoAdjust="0"/>
    <p:restoredTop sz="97055" autoAdjust="0"/>
  </p:normalViewPr>
  <p:slideViewPr>
    <p:cSldViewPr>
      <p:cViewPr varScale="1">
        <p:scale>
          <a:sx n="69" d="100"/>
          <a:sy n="69" d="100"/>
        </p:scale>
        <p:origin x="9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784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CVM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10-</a:t>
            </a:r>
            <a:fld id="{599A2770-3F04-4D25-8FB5-53AD85C17A2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1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l" defTabSz="966229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4" tIns="48311" rIns="96624" bIns="48311" numCol="1" anchor="b" anchorCtr="0" compatLnSpc="1">
            <a:prstTxWarp prst="textNoShape">
              <a:avLst/>
            </a:prstTxWarp>
          </a:bodyPr>
          <a:lstStyle>
            <a:lvl1pPr algn="r" defTabSz="966229">
              <a:defRPr sz="1200"/>
            </a:lvl1pPr>
          </a:lstStyle>
          <a:p>
            <a:pPr>
              <a:defRPr/>
            </a:pPr>
            <a:fld id="{490A848F-9ECE-4F5A-83F3-9639C8074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51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3328"/>
            <a:r>
              <a:rPr lang="en-US" dirty="0"/>
              <a:t>CVM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328"/>
            <a:fld id="{4FC695DA-6273-4691-88D5-9D501ACE13A2}" type="slidenum">
              <a:rPr lang="en-US" smtClean="0"/>
              <a:pPr defTabSz="963328"/>
              <a:t>1</a:t>
            </a:fld>
            <a:endParaRPr lang="en-US" dirty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3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3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3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0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6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CVM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0A848F-9ECE-4F5A-83F3-9639C80741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4F402F5-44D4-40A2-83B9-39DBA92618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8B800CA4-1AB7-4E56-A70A-F3C98D0449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A7E63C75-C71C-4A7B-B2F4-5934B6E9A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 dirty="0"/>
              <a:t>Slide </a:t>
            </a:r>
            <a:fld id="{39C59571-DE85-43C5-944C-688D319970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5F23292-C58A-47E3-8C2E-A5BF80F214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CPRL Virtual Machine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Appendix E of the textbook for additional details on the definition of CVM.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5E7274DA-B3E0-4DF8-A4D4-9D6FA0AA77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are initialized to the address following the last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- 1.</a:t>
            </a:r>
          </a:p>
          <a:p>
            <a:r>
              <a:rPr lang="en-US" dirty="0"/>
              <a:t>The first instruction usually has the form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program n</a:t>
            </a:r>
            <a:r>
              <a:rPr lang="en-US" dirty="0"/>
              <a:t>.  When executed it allocates n bytes on the top of the stack for global variables.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993DB97-1276-4403-BC85-78E3DBE9B0C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Loaded in Memory</a:t>
            </a:r>
            <a:br>
              <a:rPr lang="en-US" dirty="0"/>
            </a:br>
            <a:r>
              <a:rPr lang="en-US" sz="2400" dirty="0"/>
              <a:t>(after several instructions have been executed)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219200" y="1493706"/>
            <a:ext cx="6467856" cy="4572001"/>
            <a:chOff x="1152144" y="1484375"/>
            <a:chExt cx="6467856" cy="4572001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3754067" y="1484375"/>
              <a:ext cx="1645920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3754067" y="3055209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754067" y="4180743"/>
              <a:ext cx="1645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4043868" y="1919490"/>
              <a:ext cx="10663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Program</a:t>
              </a:r>
            </a:p>
            <a:p>
              <a:pPr algn="ctr"/>
              <a:r>
                <a:rPr lang="en-US" sz="2000" dirty="0"/>
                <a:t>Code</a:t>
              </a:r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3964520" y="3302134"/>
              <a:ext cx="122501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Run-time</a:t>
              </a:r>
              <a:br>
                <a:rPr lang="en-US" sz="2000" dirty="0"/>
              </a:br>
              <a:r>
                <a:rPr lang="en-US" sz="2000" dirty="0"/>
                <a:t>Stack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918834" y="4684776"/>
              <a:ext cx="13163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Free Space</a:t>
              </a:r>
            </a:p>
            <a:p>
              <a:pPr algn="ctr"/>
              <a:r>
                <a:rPr lang="en-US" sz="2000" dirty="0"/>
                <a:t>(Unused</a:t>
              </a:r>
              <a:br>
                <a:rPr lang="en-US" sz="2000" dirty="0"/>
              </a:br>
              <a:r>
                <a:rPr lang="en-US" sz="2000" dirty="0"/>
                <a:t>Memory)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6239812" y="2017776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PC</a:t>
              </a:r>
            </a:p>
          </p:txBody>
        </p:sp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6239812" y="3406842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BP</a:t>
              </a:r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6254239" y="3980688"/>
              <a:ext cx="4700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SP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6239812" y="2855154"/>
              <a:ext cx="498855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/>
                <a:t>SB</a:t>
              </a: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>
              <a:off x="5214059" y="2126550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cxnSp>
          <p:nvCxnSpPr>
            <p:cNvPr id="53" name="AutoShape 17"/>
            <p:cNvCxnSpPr>
              <a:cxnSpLocks noChangeShapeType="1"/>
              <a:stCxn id="48" idx="1"/>
              <a:endCxn id="52" idx="3"/>
            </p:cNvCxnSpPr>
            <p:nvPr/>
          </p:nvCxnSpPr>
          <p:spPr bwMode="auto">
            <a:xfrm rot="10800000">
              <a:off x="5396622" y="2217831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18"/>
            <p:cNvCxnSpPr>
              <a:cxnSpLocks noChangeShapeType="1"/>
              <a:stCxn id="51" idx="1"/>
              <a:endCxn id="43" idx="1"/>
            </p:cNvCxnSpPr>
            <p:nvPr/>
          </p:nvCxnSpPr>
          <p:spPr bwMode="auto">
            <a:xfrm rot="10800000">
              <a:off x="5399988" y="3055209"/>
              <a:ext cx="839825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19"/>
            <p:cNvCxnSpPr>
              <a:cxnSpLocks noChangeShapeType="1"/>
              <a:stCxn id="49" idx="1"/>
              <a:endCxn id="60" idx="3"/>
            </p:cNvCxnSpPr>
            <p:nvPr/>
          </p:nvCxnSpPr>
          <p:spPr bwMode="auto">
            <a:xfrm rot="10800000">
              <a:off x="5396622" y="3606897"/>
              <a:ext cx="8431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20"/>
            <p:cNvCxnSpPr>
              <a:cxnSpLocks noChangeShapeType="1"/>
              <a:stCxn id="50" idx="1"/>
              <a:endCxn id="44" idx="1"/>
            </p:cNvCxnSpPr>
            <p:nvPr/>
          </p:nvCxnSpPr>
          <p:spPr bwMode="auto">
            <a:xfrm rot="10800000">
              <a:off x="5399987" y="4180743"/>
              <a:ext cx="85425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Connector 56"/>
            <p:cNvCxnSpPr/>
            <p:nvPr/>
          </p:nvCxnSpPr>
          <p:spPr>
            <a:xfrm rot="5400000">
              <a:off x="1238674" y="3769582"/>
              <a:ext cx="4572000" cy="158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1152144" y="1484376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Low-numbered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152144" y="5348489"/>
              <a:ext cx="23631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High-numbered</a:t>
              </a:r>
            </a:p>
            <a:p>
              <a:pPr algn="ctr"/>
              <a:r>
                <a:rPr lang="en-US" sz="2000" dirty="0"/>
                <a:t>memory addresses</a:t>
              </a:r>
            </a:p>
          </p:txBody>
        </p:sp>
        <p:sp>
          <p:nvSpPr>
            <p:cNvPr id="60" name="AutoShape 15"/>
            <p:cNvSpPr>
              <a:spLocks noChangeArrowheads="1"/>
            </p:cNvSpPr>
            <p:nvPr/>
          </p:nvSpPr>
          <p:spPr bwMode="auto">
            <a:xfrm>
              <a:off x="5214059" y="3515616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901261" y="4879472"/>
              <a:ext cx="171873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Stack grows in</a:t>
              </a:r>
            </a:p>
            <a:p>
              <a:pPr algn="ctr"/>
              <a:r>
                <a:rPr lang="en-US" sz="2000" dirty="0"/>
                <a:t>this direction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078301" y="5232621"/>
              <a:ext cx="164592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Opcodes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LDLADDR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LDGADDR n</a:t>
            </a:r>
          </a:p>
          <a:p>
            <a:pPr lvl="1"/>
            <a:r>
              <a:rPr lang="en-US" dirty="0"/>
              <a:t>load global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program scope</a:t>
            </a:r>
          </a:p>
          <a:p>
            <a:r>
              <a:rPr lang="en-US" dirty="0">
                <a:latin typeface="Consolas" panose="020B0609020204030204" pitchFamily="49" charset="0"/>
              </a:rPr>
              <a:t>LDLADDR n</a:t>
            </a:r>
          </a:p>
          <a:p>
            <a:pPr lvl="1"/>
            <a:r>
              <a:rPr lang="en-US" dirty="0"/>
              <a:t>load local address for variable at offset </a:t>
            </a:r>
            <a:r>
              <a:rPr lang="en-US" dirty="0"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en-US" dirty="0"/>
              <a:t>pushes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+ n onto the stack</a:t>
            </a:r>
          </a:p>
          <a:p>
            <a:pPr lvl="1"/>
            <a:r>
              <a:rPr lang="en-US" dirty="0"/>
              <a:t>used for variables declared at subprogram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61B6E52C-4895-45C8-ADDD-9890B5D5738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m, n : Integer;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  c : Char;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const five := 5;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m := 7;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n := five*m;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c := 'X';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"n = ", n;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writeln "c = ", c;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365760" indent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365760" indent="0">
              <a:spcBef>
                <a:spcPct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Disassembled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0: PROGRAM 10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5: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10: LDCINT 7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15: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16: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21: LDCINT 5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26: LDGADDR 0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31: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32: MUL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33: STOREW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34: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39: LDCCH 'X'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42: STORE2B</a:t>
            </a:r>
          </a:p>
        </p:txBody>
      </p:sp>
      <p:sp>
        <p:nvSpPr>
          <p:cNvPr id="1229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43: LDCSTR  "n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56: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57: LDGADDR 4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62: LOADW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63: PUTINT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64: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65: LDCSTR  "c = "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78: PUTSTR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79: LDGADDR 8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84: LOAD2B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85: PUTCH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86: PUTEOL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87: HALT</a:t>
            </a:r>
          </a:p>
        </p:txBody>
      </p:sp>
      <p:sp>
        <p:nvSpPr>
          <p:cNvPr id="122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22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F0A3254-E59D-42F7-AAF0-29BBF348C4C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503692" y="5181600"/>
            <a:ext cx="613661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m: relative address = 0, absolute address = 88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n: relative address = 4, absolute address = 92</a:t>
            </a:r>
          </a:p>
          <a:p>
            <a:pPr algn="l"/>
            <a:r>
              <a:rPr lang="en-US" sz="1800" dirty="0">
                <a:latin typeface="Consolas" pitchFamily="49" charset="0"/>
                <a:cs typeface="Consolas" pitchFamily="49" charset="0"/>
              </a:rPr>
              <a:t>c: relative address = 8, absolute address = 96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E78A5E9C-74F1-415D-A527-EEF18CFEBAC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Example in Memory</a:t>
            </a:r>
            <a:br>
              <a:rPr lang="en-US" dirty="0"/>
            </a:br>
            <a:r>
              <a:rPr lang="en-US" sz="2400" dirty="0"/>
              <a:t>(after execution of first instruction)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09800" y="1486288"/>
            <a:ext cx="5382729" cy="4667250"/>
            <a:chOff x="2362200" y="1524000"/>
            <a:chExt cx="5382729" cy="466725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2725738" y="1576388"/>
              <a:ext cx="1096962" cy="457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2725738" y="1798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3" name="Line 9"/>
            <p:cNvSpPr>
              <a:spLocks noChangeShapeType="1"/>
            </p:cNvSpPr>
            <p:nvPr/>
          </p:nvSpPr>
          <p:spPr bwMode="auto">
            <a:xfrm>
              <a:off x="2725738" y="2016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4" name="Line 11"/>
            <p:cNvSpPr>
              <a:spLocks noChangeShapeType="1"/>
            </p:cNvSpPr>
            <p:nvPr/>
          </p:nvSpPr>
          <p:spPr bwMode="auto">
            <a:xfrm>
              <a:off x="2725738" y="22320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5" name="Line 12"/>
            <p:cNvSpPr>
              <a:spLocks noChangeShapeType="1"/>
            </p:cNvSpPr>
            <p:nvPr/>
          </p:nvSpPr>
          <p:spPr bwMode="auto">
            <a:xfrm>
              <a:off x="2725738" y="2449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>
              <a:off x="2725738" y="2667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7" name="Line 18"/>
            <p:cNvSpPr>
              <a:spLocks noChangeShapeType="1"/>
            </p:cNvSpPr>
            <p:nvPr/>
          </p:nvSpPr>
          <p:spPr bwMode="auto">
            <a:xfrm>
              <a:off x="2725738" y="33178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8" name="Line 19"/>
            <p:cNvSpPr>
              <a:spLocks noChangeShapeType="1"/>
            </p:cNvSpPr>
            <p:nvPr/>
          </p:nvSpPr>
          <p:spPr bwMode="auto">
            <a:xfrm>
              <a:off x="2725738" y="3533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49" name="Line 20"/>
            <p:cNvSpPr>
              <a:spLocks noChangeShapeType="1"/>
            </p:cNvSpPr>
            <p:nvPr/>
          </p:nvSpPr>
          <p:spPr bwMode="auto">
            <a:xfrm>
              <a:off x="2725738" y="37512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0" name="Line 21"/>
            <p:cNvSpPr>
              <a:spLocks noChangeShapeType="1"/>
            </p:cNvSpPr>
            <p:nvPr/>
          </p:nvSpPr>
          <p:spPr bwMode="auto">
            <a:xfrm>
              <a:off x="2725738" y="39687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1" name="Line 22"/>
            <p:cNvSpPr>
              <a:spLocks noChangeShapeType="1"/>
            </p:cNvSpPr>
            <p:nvPr/>
          </p:nvSpPr>
          <p:spPr bwMode="auto">
            <a:xfrm>
              <a:off x="2725738" y="41846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2" name="Line 23"/>
            <p:cNvSpPr>
              <a:spLocks noChangeShapeType="1"/>
            </p:cNvSpPr>
            <p:nvPr/>
          </p:nvSpPr>
          <p:spPr bwMode="auto">
            <a:xfrm>
              <a:off x="2725738" y="44021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3" name="Line 24"/>
            <p:cNvSpPr>
              <a:spLocks noChangeShapeType="1"/>
            </p:cNvSpPr>
            <p:nvPr/>
          </p:nvSpPr>
          <p:spPr bwMode="auto">
            <a:xfrm>
              <a:off x="2725738" y="46196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4" name="Line 25"/>
            <p:cNvSpPr>
              <a:spLocks noChangeShapeType="1"/>
            </p:cNvSpPr>
            <p:nvPr/>
          </p:nvSpPr>
          <p:spPr bwMode="auto">
            <a:xfrm>
              <a:off x="2725738" y="48355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5" name="Line 26"/>
            <p:cNvSpPr>
              <a:spLocks noChangeShapeType="1"/>
            </p:cNvSpPr>
            <p:nvPr/>
          </p:nvSpPr>
          <p:spPr bwMode="auto">
            <a:xfrm>
              <a:off x="2725738" y="50530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6" name="Line 27"/>
            <p:cNvSpPr>
              <a:spLocks noChangeShapeType="1"/>
            </p:cNvSpPr>
            <p:nvPr/>
          </p:nvSpPr>
          <p:spPr bwMode="auto">
            <a:xfrm>
              <a:off x="2725738" y="52705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>
              <a:off x="2725738" y="54879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>
              <a:off x="2725738" y="57038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59" name="AutoShape 34"/>
            <p:cNvSpPr>
              <a:spLocks/>
            </p:cNvSpPr>
            <p:nvPr/>
          </p:nvSpPr>
          <p:spPr bwMode="auto">
            <a:xfrm>
              <a:off x="4970462" y="5249863"/>
              <a:ext cx="182880" cy="38100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0" name="AutoShape 35"/>
            <p:cNvSpPr>
              <a:spLocks/>
            </p:cNvSpPr>
            <p:nvPr/>
          </p:nvSpPr>
          <p:spPr bwMode="auto">
            <a:xfrm>
              <a:off x="4970462" y="3538538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1" name="Text Box 41"/>
            <p:cNvSpPr txBox="1">
              <a:spLocks noChangeArrowheads="1"/>
            </p:cNvSpPr>
            <p:nvPr/>
          </p:nvSpPr>
          <p:spPr bwMode="auto">
            <a:xfrm>
              <a:off x="5218596" y="3757613"/>
              <a:ext cx="252633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m: relative address = 0</a:t>
              </a:r>
            </a:p>
          </p:txBody>
        </p:sp>
        <p:sp>
          <p:nvSpPr>
            <p:cNvPr id="14362" name="Text Box 42"/>
            <p:cNvSpPr txBox="1">
              <a:spLocks noChangeArrowheads="1"/>
            </p:cNvSpPr>
            <p:nvPr/>
          </p:nvSpPr>
          <p:spPr bwMode="auto">
            <a:xfrm>
              <a:off x="2452688" y="1524000"/>
              <a:ext cx="3000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4363" name="AutoShape 50"/>
            <p:cNvSpPr>
              <a:spLocks/>
            </p:cNvSpPr>
            <p:nvPr/>
          </p:nvSpPr>
          <p:spPr bwMode="auto">
            <a:xfrm>
              <a:off x="4970463" y="1585913"/>
              <a:ext cx="182880" cy="1919287"/>
            </a:xfrm>
            <a:prstGeom prst="rightBrace">
              <a:avLst>
                <a:gd name="adj1" fmla="val 11579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64" name="Rectangle 57"/>
            <p:cNvSpPr>
              <a:spLocks noChangeArrowheads="1"/>
            </p:cNvSpPr>
            <p:nvPr/>
          </p:nvSpPr>
          <p:spPr bwMode="auto">
            <a:xfrm>
              <a:off x="4388018" y="3492599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SB</a:t>
              </a:r>
            </a:p>
          </p:txBody>
        </p:sp>
        <p:sp>
          <p:nvSpPr>
            <p:cNvPr id="14365" name="AutoShape 58"/>
            <p:cNvSpPr>
              <a:spLocks noChangeArrowheads="1"/>
            </p:cNvSpPr>
            <p:nvPr/>
          </p:nvSpPr>
          <p:spPr bwMode="auto">
            <a:xfrm>
              <a:off x="3702050" y="3551238"/>
              <a:ext cx="182563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6" name="AutoShape 59"/>
            <p:cNvCxnSpPr>
              <a:cxnSpLocks noChangeShapeType="1"/>
              <a:stCxn id="14364" idx="1"/>
              <a:endCxn id="14365" idx="3"/>
            </p:cNvCxnSpPr>
            <p:nvPr/>
          </p:nvCxnSpPr>
          <p:spPr bwMode="auto">
            <a:xfrm flipH="1" flipV="1">
              <a:off x="3884613" y="3642519"/>
              <a:ext cx="503405" cy="39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7" name="Rectangle 62"/>
            <p:cNvSpPr>
              <a:spLocks noChangeArrowheads="1"/>
            </p:cNvSpPr>
            <p:nvPr/>
          </p:nvSpPr>
          <p:spPr bwMode="auto">
            <a:xfrm>
              <a:off x="4384675" y="5432425"/>
              <a:ext cx="431800" cy="31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SP</a:t>
              </a:r>
            </a:p>
          </p:txBody>
        </p:sp>
        <p:sp>
          <p:nvSpPr>
            <p:cNvPr id="14368" name="AutoShape 63"/>
            <p:cNvSpPr>
              <a:spLocks noChangeArrowheads="1"/>
            </p:cNvSpPr>
            <p:nvPr/>
          </p:nvSpPr>
          <p:spPr bwMode="auto">
            <a:xfrm>
              <a:off x="3694113" y="5499100"/>
              <a:ext cx="182562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69" name="AutoShape 64"/>
            <p:cNvCxnSpPr>
              <a:cxnSpLocks noChangeShapeType="1"/>
              <a:stCxn id="14367" idx="1"/>
              <a:endCxn id="14368" idx="3"/>
            </p:cNvCxnSpPr>
            <p:nvPr/>
          </p:nvCxnSpPr>
          <p:spPr bwMode="auto">
            <a:xfrm rot="10800000" flipV="1">
              <a:off x="3876675" y="5589588"/>
              <a:ext cx="508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0" name="TextBox 61"/>
            <p:cNvSpPr txBox="1">
              <a:spLocks noChangeArrowheads="1"/>
            </p:cNvSpPr>
            <p:nvPr/>
          </p:nvSpPr>
          <p:spPr bwMode="auto">
            <a:xfrm>
              <a:off x="3027363" y="2770188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2362200" y="32543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87</a:t>
              </a:r>
            </a:p>
          </p:txBody>
        </p:sp>
        <p:sp>
          <p:nvSpPr>
            <p:cNvPr id="14372" name="Text Box 42"/>
            <p:cNvSpPr txBox="1">
              <a:spLocks noChangeArrowheads="1"/>
            </p:cNvSpPr>
            <p:nvPr/>
          </p:nvSpPr>
          <p:spPr bwMode="auto">
            <a:xfrm>
              <a:off x="2362200" y="3487738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88</a:t>
              </a:r>
            </a:p>
          </p:txBody>
        </p:sp>
        <p:sp>
          <p:nvSpPr>
            <p:cNvPr id="14373" name="Rectangle 57"/>
            <p:cNvSpPr>
              <a:spLocks noChangeArrowheads="1"/>
            </p:cNvSpPr>
            <p:nvPr/>
          </p:nvSpPr>
          <p:spPr bwMode="auto">
            <a:xfrm>
              <a:off x="4388017" y="3878362"/>
              <a:ext cx="425116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BP</a:t>
              </a:r>
            </a:p>
          </p:txBody>
        </p:sp>
        <p:cxnSp>
          <p:nvCxnSpPr>
            <p:cNvPr id="14374" name="Elbow Connector 66"/>
            <p:cNvCxnSpPr>
              <a:cxnSpLocks noChangeShapeType="1"/>
              <a:stCxn id="14373" idx="1"/>
              <a:endCxn id="14365" idx="3"/>
            </p:cNvCxnSpPr>
            <p:nvPr/>
          </p:nvCxnSpPr>
          <p:spPr bwMode="auto">
            <a:xfrm rot="10800000">
              <a:off x="3884613" y="3642519"/>
              <a:ext cx="503404" cy="38973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375" name="Text Box 42"/>
            <p:cNvSpPr txBox="1">
              <a:spLocks noChangeArrowheads="1"/>
            </p:cNvSpPr>
            <p:nvPr/>
          </p:nvSpPr>
          <p:spPr bwMode="auto">
            <a:xfrm>
              <a:off x="2362200" y="5434013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97</a:t>
              </a:r>
            </a:p>
          </p:txBody>
        </p:sp>
        <p:sp>
          <p:nvSpPr>
            <p:cNvPr id="14376" name="AutoShape 35"/>
            <p:cNvSpPr>
              <a:spLocks/>
            </p:cNvSpPr>
            <p:nvPr/>
          </p:nvSpPr>
          <p:spPr bwMode="auto">
            <a:xfrm>
              <a:off x="4970462" y="4394200"/>
              <a:ext cx="182880" cy="822325"/>
            </a:xfrm>
            <a:prstGeom prst="rightBrace">
              <a:avLst>
                <a:gd name="adj1" fmla="val 537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148263" y="1905000"/>
              <a:ext cx="1352550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800" dirty="0"/>
                <a:t>machine</a:t>
              </a:r>
            </a:p>
            <a:p>
              <a:pPr algn="l"/>
              <a:r>
                <a:rPr lang="en-US" sz="1800" dirty="0"/>
                <a:t>instructions</a:t>
              </a:r>
            </a:p>
            <a:p>
              <a:pPr algn="l"/>
              <a:r>
                <a:rPr lang="en-US" sz="1800" dirty="0"/>
                <a:t>for the</a:t>
              </a:r>
            </a:p>
            <a:p>
              <a:pPr algn="l"/>
              <a:r>
                <a:rPr lang="en-US" sz="1800" dirty="0"/>
                <a:t>program</a:t>
              </a:r>
            </a:p>
          </p:txBody>
        </p:sp>
        <p:sp>
          <p:nvSpPr>
            <p:cNvPr id="14378" name="Text Box 41"/>
            <p:cNvSpPr txBox="1">
              <a:spLocks noChangeArrowheads="1"/>
            </p:cNvSpPr>
            <p:nvPr/>
          </p:nvSpPr>
          <p:spPr bwMode="auto">
            <a:xfrm>
              <a:off x="5218907" y="4600575"/>
              <a:ext cx="24622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n: relative address = 4</a:t>
              </a:r>
            </a:p>
          </p:txBody>
        </p:sp>
        <p:sp>
          <p:nvSpPr>
            <p:cNvPr id="14379" name="Text Box 41"/>
            <p:cNvSpPr txBox="1">
              <a:spLocks noChangeArrowheads="1"/>
            </p:cNvSpPr>
            <p:nvPr/>
          </p:nvSpPr>
          <p:spPr bwMode="auto">
            <a:xfrm>
              <a:off x="5218969" y="5246688"/>
              <a:ext cx="244938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c: relative address = 8</a:t>
              </a:r>
            </a:p>
          </p:txBody>
        </p:sp>
        <p:sp>
          <p:nvSpPr>
            <p:cNvPr id="14380" name="TextBox 73"/>
            <p:cNvSpPr txBox="1">
              <a:spLocks noChangeArrowheads="1"/>
            </p:cNvSpPr>
            <p:nvPr/>
          </p:nvSpPr>
          <p:spPr bwMode="auto">
            <a:xfrm>
              <a:off x="3027363" y="5719763"/>
              <a:ext cx="4921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381" name="AutoShape 35"/>
            <p:cNvSpPr>
              <a:spLocks/>
            </p:cNvSpPr>
            <p:nvPr/>
          </p:nvSpPr>
          <p:spPr bwMode="auto">
            <a:xfrm>
              <a:off x="4970462" y="5662613"/>
              <a:ext cx="182880" cy="528637"/>
            </a:xfrm>
            <a:prstGeom prst="rightBrace">
              <a:avLst>
                <a:gd name="adj1" fmla="val 537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2" name="Text Box 41"/>
            <p:cNvSpPr txBox="1">
              <a:spLocks noChangeArrowheads="1"/>
            </p:cNvSpPr>
            <p:nvPr/>
          </p:nvSpPr>
          <p:spPr bwMode="auto">
            <a:xfrm>
              <a:off x="5148263" y="5732463"/>
              <a:ext cx="183991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unused memory</a:t>
              </a:r>
            </a:p>
          </p:txBody>
        </p:sp>
        <p:sp>
          <p:nvSpPr>
            <p:cNvPr id="14383" name="Text Box 42"/>
            <p:cNvSpPr txBox="1">
              <a:spLocks noChangeArrowheads="1"/>
            </p:cNvSpPr>
            <p:nvPr/>
          </p:nvSpPr>
          <p:spPr bwMode="auto">
            <a:xfrm>
              <a:off x="2362200" y="4341813"/>
              <a:ext cx="414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92</a:t>
              </a:r>
            </a:p>
          </p:txBody>
        </p:sp>
        <p:sp>
          <p:nvSpPr>
            <p:cNvPr id="14384" name="Text Box 42"/>
            <p:cNvSpPr txBox="1">
              <a:spLocks noChangeArrowheads="1"/>
            </p:cNvSpPr>
            <p:nvPr/>
          </p:nvSpPr>
          <p:spPr bwMode="auto">
            <a:xfrm>
              <a:off x="2362200" y="5197475"/>
              <a:ext cx="4143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96</a:t>
              </a:r>
            </a:p>
          </p:txBody>
        </p:sp>
        <p:sp>
          <p:nvSpPr>
            <p:cNvPr id="14385" name="Rectangle 62"/>
            <p:cNvSpPr>
              <a:spLocks noChangeArrowheads="1"/>
            </p:cNvSpPr>
            <p:nvPr/>
          </p:nvSpPr>
          <p:spPr bwMode="auto">
            <a:xfrm>
              <a:off x="4389438" y="2598738"/>
              <a:ext cx="434975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400" dirty="0"/>
                <a:t>PC</a:t>
              </a:r>
            </a:p>
          </p:txBody>
        </p:sp>
        <p:sp>
          <p:nvSpPr>
            <p:cNvPr id="14386" name="AutoShape 63"/>
            <p:cNvSpPr>
              <a:spLocks noChangeArrowheads="1"/>
            </p:cNvSpPr>
            <p:nvPr/>
          </p:nvSpPr>
          <p:spPr bwMode="auto">
            <a:xfrm>
              <a:off x="3697288" y="266541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4387" name="AutoShape 64"/>
            <p:cNvCxnSpPr>
              <a:cxnSpLocks noChangeShapeType="1"/>
            </p:cNvCxnSpPr>
            <p:nvPr/>
          </p:nvCxnSpPr>
          <p:spPr bwMode="auto">
            <a:xfrm rot="10800000">
              <a:off x="3879850" y="2755900"/>
              <a:ext cx="5032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8" name="Line 29"/>
            <p:cNvSpPr>
              <a:spLocks noChangeShapeType="1"/>
            </p:cNvSpPr>
            <p:nvPr/>
          </p:nvSpPr>
          <p:spPr bwMode="auto">
            <a:xfrm>
              <a:off x="2725738" y="59213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89" name="Line 16"/>
            <p:cNvSpPr>
              <a:spLocks noChangeShapeType="1"/>
            </p:cNvSpPr>
            <p:nvPr/>
          </p:nvSpPr>
          <p:spPr bwMode="auto">
            <a:xfrm>
              <a:off x="2725738" y="2882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4390" name="TextBox 53"/>
            <p:cNvSpPr txBox="1">
              <a:spLocks noChangeArrowheads="1"/>
            </p:cNvSpPr>
            <p:nvPr/>
          </p:nvSpPr>
          <p:spPr bwMode="auto">
            <a:xfrm>
              <a:off x="2817203" y="1568450"/>
              <a:ext cx="91403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PROGRAM</a:t>
              </a:r>
            </a:p>
          </p:txBody>
        </p:sp>
        <p:sp>
          <p:nvSpPr>
            <p:cNvPr id="14391" name="TextBox 54"/>
            <p:cNvSpPr txBox="1">
              <a:spLocks noChangeArrowheads="1"/>
            </p:cNvSpPr>
            <p:nvPr/>
          </p:nvSpPr>
          <p:spPr bwMode="auto">
            <a:xfrm>
              <a:off x="2815574" y="2659063"/>
              <a:ext cx="84670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LDLADDR</a:t>
              </a:r>
            </a:p>
          </p:txBody>
        </p:sp>
        <p:sp>
          <p:nvSpPr>
            <p:cNvPr id="14392" name="TextBox 55"/>
            <p:cNvSpPr txBox="1">
              <a:spLocks noChangeArrowheads="1"/>
            </p:cNvSpPr>
            <p:nvPr/>
          </p:nvSpPr>
          <p:spPr bwMode="auto">
            <a:xfrm>
              <a:off x="3000747" y="3306763"/>
              <a:ext cx="546945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HALT</a:t>
              </a:r>
            </a:p>
          </p:txBody>
        </p:sp>
        <p:sp>
          <p:nvSpPr>
            <p:cNvPr id="14393" name="TextBox 56"/>
            <p:cNvSpPr txBox="1">
              <a:spLocks noChangeArrowheads="1"/>
            </p:cNvSpPr>
            <p:nvPr/>
          </p:nvSpPr>
          <p:spPr bwMode="auto">
            <a:xfrm>
              <a:off x="2932113" y="1893888"/>
              <a:ext cx="685800" cy="685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1050" dirty="0"/>
                <a:t>10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E9059-D82E-4D24-B9E4-DCB88BCF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Stack to Hold Temporary Values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0B259-E01B-4B53-82C7-DB1146D4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memory below the CVM instructions and global variables is used as a run-time stack that holds subprogram activation records (see Chapter 13) and temporary, intermediate values.</a:t>
            </a:r>
          </a:p>
          <a:p>
            <a:r>
              <a:rPr lang="en-US" dirty="0"/>
              <a:t>As machine instructions are executed, the stack grows and shrinks.</a:t>
            </a:r>
          </a:p>
          <a:p>
            <a:r>
              <a:rPr lang="en-US" dirty="0"/>
              <a:t>The run-time stack is empty at both the start and end of the each CPRL statement in the main program.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3C2CD-4FFE-417C-BEC2-DB448BC290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C2C4-C354-45A8-968D-6DA5401EE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18F7BCF8-22DD-4CA5-AF9F-0842F2E55F7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A58C-7FC8-4E80-B54C-151E1C3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7041-3011-48FC-8C9E-C4C47B02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100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en-US" dirty="0"/>
              <a:t>integer variable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13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2*y + z;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LDCINT 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LDGADDR 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LOADW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MUL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4106F-C176-430C-B63E-8C166E822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E88B-18BD-4C82-9B34-DD0E552DB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1AF92-3382-4B5F-90B5-B857D128F3D7}"/>
              </a:ext>
            </a:extLst>
          </p:cNvPr>
          <p:cNvSpPr txBox="1"/>
          <p:nvPr/>
        </p:nvSpPr>
        <p:spPr>
          <a:xfrm>
            <a:off x="3552398" y="4524098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LDGADDR 8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LOADW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ADD</a:t>
            </a:r>
          </a:p>
          <a:p>
            <a:pPr marL="0" lvl="1" algn="l"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STOREW</a:t>
            </a:r>
          </a:p>
        </p:txBody>
      </p:sp>
    </p:spTree>
    <p:extLst>
      <p:ext uri="{BB962C8B-B14F-4D97-AF65-F5344CB8AC3E}">
        <p14:creationId xmlns:p14="http://schemas.microsoft.com/office/powerpoint/2010/main" val="13200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697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is empty at the start of the CPRL statement.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AB4BD-73DD-4267-9120-A4FA0EC125B6}"/>
              </a:ext>
            </a:extLst>
          </p:cNvPr>
          <p:cNvGrpSpPr/>
          <p:nvPr/>
        </p:nvGrpSpPr>
        <p:grpSpPr>
          <a:xfrm>
            <a:off x="1676400" y="1877696"/>
            <a:ext cx="6009267" cy="4126864"/>
            <a:chOff x="1676400" y="1877696"/>
            <a:chExt cx="6009267" cy="4126864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124200"/>
              <a:ext cx="1402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stack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503604" y="5684520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95044" y="3770531"/>
              <a:ext cx="0" cy="191398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6351" y="42788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0" y="236399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3922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0775CD-176A-412D-9B76-AE28B5BBEDE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2739226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74" idx="1"/>
            </p:cNvCxnSpPr>
            <p:nvPr/>
          </p:nvCxnSpPr>
          <p:spPr bwMode="auto">
            <a:xfrm>
              <a:off x="2168843" y="2923892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925459-FD3C-4AAB-A53F-5E490597C6B4}"/>
                </a:ext>
              </a:extLst>
            </p:cNvPr>
            <p:cNvSpPr txBox="1"/>
            <p:nvPr/>
          </p:nvSpPr>
          <p:spPr>
            <a:xfrm>
              <a:off x="5791200" y="3124200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BF265A-5500-42CD-B280-3196C06F7226}"/>
                </a:ext>
              </a:extLst>
            </p:cNvPr>
            <p:cNvSpPr txBox="1"/>
            <p:nvPr/>
          </p:nvSpPr>
          <p:spPr>
            <a:xfrm>
              <a:off x="6346839" y="1877696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value of x</a:t>
              </a:r>
            </a:p>
            <a:p>
              <a:pPr algn="l"/>
              <a:r>
                <a:rPr lang="en-US" sz="1800" dirty="0"/>
                <a:t>is 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D2248-2BA5-4470-AB7C-25B59C1FD203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AD794162-5E16-490C-A5E1-22CE2EE0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86B510-AFAE-4ECB-B7D1-20BB1576857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500D5-37F8-432A-97C8-54A9B4B0D50A}"/>
                </a:ext>
              </a:extLst>
            </p:cNvPr>
            <p:cNvSpPr txBox="1"/>
            <p:nvPr/>
          </p:nvSpPr>
          <p:spPr>
            <a:xfrm>
              <a:off x="3429000" y="234281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B8B716-6F85-469B-95C6-858257F66F1A}"/>
                </a:ext>
              </a:extLst>
            </p:cNvPr>
            <p:cNvSpPr txBox="1"/>
            <p:nvPr/>
          </p:nvSpPr>
          <p:spPr>
            <a:xfrm>
              <a:off x="3429000" y="271651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95CE0B-8E9E-4209-B0BF-CCA81B9B5E6E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E103D6-133B-4DB5-A1AC-7DC8F8B6DB12}"/>
                </a:ext>
              </a:extLst>
            </p:cNvPr>
            <p:cNvSpPr txBox="1"/>
            <p:nvPr/>
          </p:nvSpPr>
          <p:spPr>
            <a:xfrm>
              <a:off x="2819400" y="235385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6A0D58D-E4E9-41B7-A111-BC515519B2F4}"/>
                </a:ext>
              </a:extLst>
            </p:cNvPr>
            <p:cNvSpPr txBox="1"/>
            <p:nvPr/>
          </p:nvSpPr>
          <p:spPr>
            <a:xfrm>
              <a:off x="2819400" y="271893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F98F9F-0FCA-4C80-AAF2-13AC5CDCF552}"/>
                </a:ext>
              </a:extLst>
            </p:cNvPr>
            <p:cNvSpPr txBox="1"/>
            <p:nvPr/>
          </p:nvSpPr>
          <p:spPr>
            <a:xfrm>
              <a:off x="5793559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AED2815-C901-447F-A410-F63A267F994F}"/>
                </a:ext>
              </a:extLst>
            </p:cNvPr>
            <p:cNvSpPr txBox="1"/>
            <p:nvPr/>
          </p:nvSpPr>
          <p:spPr>
            <a:xfrm>
              <a:off x="5793559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01CDB2-3F52-4FD4-B093-22220109CCDF}"/>
                </a:ext>
              </a:extLst>
            </p:cNvPr>
            <p:cNvSpPr txBox="1"/>
            <p:nvPr/>
          </p:nvSpPr>
          <p:spPr>
            <a:xfrm>
              <a:off x="5793559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E66457-696F-404E-B9E3-EFE01D33C778}"/>
                </a:ext>
              </a:extLst>
            </p:cNvPr>
            <p:cNvSpPr txBox="1"/>
            <p:nvPr/>
          </p:nvSpPr>
          <p:spPr>
            <a:xfrm>
              <a:off x="3429000" y="307482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0616AC-1E04-4369-A6CE-742FD6E68C2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E4F64-38B7-4871-BFF0-CAE160D5BCCB}"/>
                </a:ext>
              </a:extLst>
            </p:cNvPr>
            <p:cNvSpPr txBox="1"/>
            <p:nvPr/>
          </p:nvSpPr>
          <p:spPr>
            <a:xfrm>
              <a:off x="1676400" y="30840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1B779-D35D-498F-902A-2A66D3C192DA}"/>
                </a:ext>
              </a:extLst>
            </p:cNvPr>
            <p:cNvCxnSpPr>
              <a:cxnSpLocks/>
              <a:stCxn id="17" idx="3"/>
              <a:endCxn id="58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1DF53D4-3C5E-48BC-93E9-1F7CC070DBAB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>
              <a:off x="2168843" y="3268685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2FC002-E811-4892-8155-D59258A682AE}"/>
                </a:ext>
              </a:extLst>
            </p:cNvPr>
            <p:cNvSpPr txBox="1"/>
            <p:nvPr/>
          </p:nvSpPr>
          <p:spPr>
            <a:xfrm>
              <a:off x="2827961" y="308401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770F285-E2D7-41C0-A0D8-400E207D6C00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369332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53278-1BAE-4620-94DA-F5DFC10A33BC}"/>
                </a:ext>
              </a:extLst>
            </p:cNvPr>
            <p:cNvSpPr txBox="1"/>
            <p:nvPr/>
          </p:nvSpPr>
          <p:spPr>
            <a:xfrm>
              <a:off x="6011123" y="3080450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0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342F800F-883E-4586-9B89-E701130781D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/>
              <a:t>PRL </a:t>
            </a:r>
            <a:r>
              <a:rPr lang="en-US" sz="2400" b="1" dirty="0"/>
              <a:t>V</a:t>
            </a:r>
            <a:r>
              <a:rPr lang="en-US" sz="2400" dirty="0"/>
              <a:t>irtual </a:t>
            </a:r>
            <a:r>
              <a:rPr lang="en-US" sz="2400" b="1" dirty="0"/>
              <a:t>M</a:t>
            </a:r>
            <a:r>
              <a:rPr lang="en-US" sz="2400" dirty="0"/>
              <a:t>achine)</a:t>
            </a:r>
          </a:p>
        </p:txBody>
      </p:sp>
      <p:sp>
        <p:nvSpPr>
          <p:cNvPr id="41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spcBef>
                <a:spcPct val="50000"/>
              </a:spcBef>
              <a:buSzPct val="125000"/>
              <a:buFontTx/>
              <a:buChar char="•"/>
            </a:pPr>
            <a:r>
              <a:rPr lang="en-US" sz="2400" dirty="0">
                <a:cs typeface="Arial" pitchFamily="34" charset="0"/>
              </a:rPr>
              <a:t>CVM</a:t>
            </a:r>
          </a:p>
          <a:p>
            <a:pPr lvl="1"/>
            <a:r>
              <a:rPr lang="en-US" dirty="0">
                <a:cs typeface="Arial" pitchFamily="34" charset="0"/>
              </a:rPr>
              <a:t>is a hypothetical computer designed to simplify the code generation phase of a compiler for CPRL</a:t>
            </a:r>
          </a:p>
          <a:p>
            <a:pPr lvl="1"/>
            <a:r>
              <a:rPr lang="en-US" dirty="0">
                <a:cs typeface="Arial" pitchFamily="34" charset="0"/>
              </a:rPr>
              <a:t>uses a stack architecture; i.e., most instructions either expect values on the stack, place results on the stack, or both</a:t>
            </a:r>
          </a:p>
          <a:p>
            <a:pPr lvl="1"/>
            <a:r>
              <a:rPr lang="en-US" dirty="0">
                <a:cs typeface="Arial" pitchFamily="34" charset="0"/>
              </a:rPr>
              <a:t>has 4 internal or special-purpose registers, but no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general-purpose registers</a:t>
            </a:r>
          </a:p>
          <a:p>
            <a:r>
              <a:rPr lang="en-US" dirty="0">
                <a:cs typeface="Arial" pitchFamily="34" charset="0"/>
              </a:rPr>
              <a:t>Memory is organized into 8-bit bytes.  Each byte is directly addressable.</a:t>
            </a:r>
          </a:p>
          <a:p>
            <a:r>
              <a:rPr lang="en-US" dirty="0">
                <a:cs typeface="Arial" pitchFamily="34" charset="0"/>
              </a:rPr>
              <a:t>A word is a logical grouping of 4 consecutive bytes in memory.  The address of a word is the address of its first (low) byte.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02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F3A6BE-238D-45BB-BB68-9FCD0498549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4E7E17E-1F16-461E-942A-0E6C84B4B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1AFA4-6238-44DC-ADF8-388AA1F10F10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449F90-69B1-4B45-8E78-E82378F03532}"/>
                </a:ext>
              </a:extLst>
            </p:cNvPr>
            <p:cNvSpPr txBox="1"/>
            <p:nvPr/>
          </p:nvSpPr>
          <p:spPr>
            <a:xfrm>
              <a:off x="3429000" y="23511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91C663-1C9C-42A1-9FCD-809D78AF7874}"/>
                </a:ext>
              </a:extLst>
            </p:cNvPr>
            <p:cNvSpPr txBox="1"/>
            <p:nvPr/>
          </p:nvSpPr>
          <p:spPr>
            <a:xfrm>
              <a:off x="3429000" y="272116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2AB42B-518F-4196-B780-18A3B16F3F7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537F33-E839-42DB-9730-35D7BFF5A0FE}"/>
                </a:ext>
              </a:extLst>
            </p:cNvPr>
            <p:cNvSpPr txBox="1"/>
            <p:nvPr/>
          </p:nvSpPr>
          <p:spPr>
            <a:xfrm>
              <a:off x="2819400" y="23589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A7ABE-331E-449A-9696-039A6670B93F}"/>
                </a:ext>
              </a:extLst>
            </p:cNvPr>
            <p:cNvSpPr txBox="1"/>
            <p:nvPr/>
          </p:nvSpPr>
          <p:spPr>
            <a:xfrm>
              <a:off x="2819400" y="272905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A745BC-F413-43DB-9A9E-F3CB60D2227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A43A9C-EA7E-4485-9A33-F90A3E46E0A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0F751B-E945-472A-B7C0-CEC82D231ABE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B38BF-D5AC-483A-8B5D-4334074B8F15}"/>
                </a:ext>
              </a:extLst>
            </p:cNvPr>
            <p:cNvSpPr txBox="1"/>
            <p:nvPr/>
          </p:nvSpPr>
          <p:spPr>
            <a:xfrm>
              <a:off x="3429000" y="309115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017FBB-EFE0-4DF2-B0D0-790BA165AC4B}"/>
                </a:ext>
              </a:extLst>
            </p:cNvPr>
            <p:cNvSpPr txBox="1"/>
            <p:nvPr/>
          </p:nvSpPr>
          <p:spPr>
            <a:xfrm>
              <a:off x="2827961" y="3099197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8ED379-2E53-489D-AA52-D0D90F6A36B6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1582FA-2B6A-43DA-95D7-C151F345AC1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0E98FB-1082-4532-896A-DCFF83CEF8B5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428077-2D9E-4238-A95B-1944941FE027}"/>
                </a:ext>
              </a:extLst>
            </p:cNvPr>
            <p:cNvCxnSpPr>
              <a:cxnSpLocks/>
              <a:stCxn id="25" idx="3"/>
              <a:endCxn id="12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1E35E7-D1E3-4761-B524-2C3230A088C9}"/>
                </a:ext>
              </a:extLst>
            </p:cNvPr>
            <p:cNvCxnSpPr>
              <a:cxnSpLocks/>
              <a:stCxn id="26" idx="3"/>
              <a:endCxn id="24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3C431937-A267-4E65-8F1F-71F1DE133CF4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300A6-8E24-4C77-9AA9-1985101F43B6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9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0D00B3-416E-4D26-8580-AFCE491A25AE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36E8A51-7122-4D1A-AD03-F9A64B7E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BCCFB-1033-41BC-90D6-7CD239C3FE8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752C42-5239-4B31-9FBB-218138842679}"/>
                </a:ext>
              </a:extLst>
            </p:cNvPr>
            <p:cNvSpPr txBox="1"/>
            <p:nvPr/>
          </p:nvSpPr>
          <p:spPr>
            <a:xfrm>
              <a:off x="3429000" y="23511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1C2F8A-A31F-40DA-B37B-AE061E176C49}"/>
                </a:ext>
              </a:extLst>
            </p:cNvPr>
            <p:cNvSpPr txBox="1"/>
            <p:nvPr/>
          </p:nvSpPr>
          <p:spPr>
            <a:xfrm>
              <a:off x="3429000" y="272119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4A5BE3-37D1-476E-B2AA-A80BB718788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CBB9E-CAE6-40BB-A96B-B10C66139355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B88B15-A3FF-47AE-A7F4-2B6A69F9B848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1A93-1DD5-4A03-92C0-89C0FF7C249E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6F3F2A-2A67-4CEF-9B91-5E579D139A1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541D60-FFAB-415B-9A11-215AA1DF409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465A4A-4712-45DB-91FA-BA8DD8460068}"/>
                </a:ext>
              </a:extLst>
            </p:cNvPr>
            <p:cNvSpPr txBox="1"/>
            <p:nvPr/>
          </p:nvSpPr>
          <p:spPr>
            <a:xfrm>
              <a:off x="3429000" y="30911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6B4EA7-0D94-42E5-A958-30BF0621B7FD}"/>
                </a:ext>
              </a:extLst>
            </p:cNvPr>
            <p:cNvSpPr txBox="1"/>
            <p:nvPr/>
          </p:nvSpPr>
          <p:spPr>
            <a:xfrm>
              <a:off x="3429000" y="3461188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3118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104 (address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3FFEC2-7401-4F13-A8A1-D1216A78435D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AB113-CD0A-409C-9EA1-C28F5EF34F4A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18953-409F-4B77-9E3A-D3D479D209F9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429D7A-401E-4304-B0FE-378EEF1EADA3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5EA84-2AD9-45B7-ADFA-CDD7859BB6AC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AC0AC17-D213-4E5E-84A5-D9AE73370C4C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DA2891E-7A87-4327-AC38-0A2049CE5D7C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7B426D5-2208-4A68-9740-59E4AF70824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B6FF60-19BC-4105-BB1A-AF77A9CC7E7D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AC349-9E82-4EE0-827C-19D82A50A3F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DBD809B-C90C-4301-9C95-97DA96ED7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798689-F0F9-4F4A-A18A-B68B0D8A4DC9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A47AD-E556-40A5-AEB2-40EDE9542C8D}"/>
                </a:ext>
              </a:extLst>
            </p:cNvPr>
            <p:cNvSpPr txBox="1"/>
            <p:nvPr/>
          </p:nvSpPr>
          <p:spPr>
            <a:xfrm>
              <a:off x="3429000" y="23508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7D9D7-6B04-4A1D-9B68-F889E6319A60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C1BBB1-2834-475E-8801-94C63CB301DC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AD978A-DF85-44B3-BED2-D503AA5E0B63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ED5352-0125-4414-9014-27A24B274233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1B803-459D-4E38-A536-2A5D49DC1216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307299-7F5D-4259-976A-8DB8B4A12393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4502DE-4958-4CA7-8A83-1E2DC89054CF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F4D81-3828-4CB0-A707-69CEC3136E0E}"/>
                </a:ext>
              </a:extLst>
            </p:cNvPr>
            <p:cNvSpPr txBox="1"/>
            <p:nvPr/>
          </p:nvSpPr>
          <p:spPr>
            <a:xfrm>
              <a:off x="3429000" y="309294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7C86FD-1DAB-45E0-8ED5-D5BF20F65544}"/>
                </a:ext>
              </a:extLst>
            </p:cNvPr>
            <p:cNvSpPr txBox="1"/>
            <p:nvPr/>
          </p:nvSpPr>
          <p:spPr>
            <a:xfrm>
              <a:off x="3429000" y="346113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 (constant integer)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0E40A-CA9E-4E74-84C5-20F44111EF5A}"/>
                </a:ext>
              </a:extLst>
            </p:cNvPr>
            <p:cNvSpPr txBox="1"/>
            <p:nvPr/>
          </p:nvSpPr>
          <p:spPr>
            <a:xfrm>
              <a:off x="3429000" y="38290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 (value of y)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49F577-F09C-4DE0-A8B5-A208E12630D6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3CE83E-1ED5-4A3E-A322-0898D66F29E7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E3C2DF-B0FC-45A7-8931-F0125CAC4D74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A912E5-452C-4DA7-8107-D73E480FC7C5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2AF966-FFC4-48AA-80CC-5D78BA670767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56FAF9-0AE9-4DDD-8F26-F6354CB07038}"/>
                </a:ext>
              </a:extLst>
            </p:cNvPr>
            <p:cNvCxnSpPr>
              <a:cxnSpLocks/>
              <a:stCxn id="29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62BA50-5937-4ABE-8875-8A8E2AF89BA1}"/>
                </a:ext>
              </a:extLst>
            </p:cNvPr>
            <p:cNvCxnSpPr>
              <a:cxnSpLocks/>
              <a:stCxn id="30" idx="3"/>
              <a:endCxn id="28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B6DB393-1A1D-40E6-9323-6D59B9AD4553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EAA9BC-6691-43FB-8AF6-71B768CE5A14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51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MUL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B2CD4B-300E-4C3B-9714-7DE45F2BC089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00AAD1ED-1DE7-4503-80E9-2CBBD3015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5752C-2B47-4665-B1D7-58085B2F8838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B14104-8A4F-4CA5-9B13-C9B60857566E}"/>
                </a:ext>
              </a:extLst>
            </p:cNvPr>
            <p:cNvSpPr txBox="1"/>
            <p:nvPr/>
          </p:nvSpPr>
          <p:spPr>
            <a:xfrm>
              <a:off x="3429000" y="2351773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ADEF57-A12E-4FF9-908D-3A60BFB8EE76}"/>
                </a:ext>
              </a:extLst>
            </p:cNvPr>
            <p:cNvSpPr txBox="1"/>
            <p:nvPr/>
          </p:nvSpPr>
          <p:spPr>
            <a:xfrm>
              <a:off x="3429000" y="2722346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061C-0F39-48F7-B5E4-4418645C8899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162735-FFA9-4015-A51D-3D721A4FE67C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D3B718-0217-4EB7-AABB-9AE9FD8CDB80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D55266-75AF-4D31-8841-EC2A618FD304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40540E-F261-4882-AC65-6797DA28FF8C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53F9B0-2E85-4CF1-8C79-1F89F1DF5A4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783958-0334-4356-8AC3-13C48F802744}"/>
                </a:ext>
              </a:extLst>
            </p:cNvPr>
            <p:cNvSpPr txBox="1"/>
            <p:nvPr/>
          </p:nvSpPr>
          <p:spPr>
            <a:xfrm>
              <a:off x="3429000" y="309291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3492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BA07CD-9A2C-4656-BFB4-6336F6E8F6AC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CC15B7-792A-482F-B4B8-486F60E5239E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68CE84-5293-411F-BAA3-7AEAACE565E9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99E818-7141-4AA4-8ECE-0CFDABB8E5DA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E9D609-598F-453E-9801-1F5F51272CB9}"/>
                </a:ext>
              </a:extLst>
            </p:cNvPr>
            <p:cNvCxnSpPr>
              <a:cxnSpLocks/>
              <a:stCxn id="3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124E30-CC57-44EF-A525-950B1397A60F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C97930C-E16A-47DE-8EB8-70D14A1B782A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9499AD-7C9D-46BE-B823-89EA63D09137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5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LDGADDR 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FBBD1F-0C68-4E97-8EAF-0E32C999FD0A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D074C13-EE88-4621-B8FF-E398110A0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A9A00-A6CE-4ADB-9155-EBACB42EC42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0F2759-14C9-4086-BE74-2AF4E325EA84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024DD-2699-4EC9-A2A6-3037CD669F23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B04DB-F42D-415F-B046-93BB71227468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CE3D93-D7AB-4D26-BF93-B267BB419E9B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1449A9-14D0-497D-B40B-2E367C2D3767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E9004-117F-49A9-B712-33DAA1FB9127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4CCA2C-7C10-4340-AB7B-A9A342021E1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8A48B1-F06C-459B-8E41-BE5FB9607261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552E0B-3839-4F74-8FB2-720861DADB35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954BC-877B-4505-9FE4-980A7CBF168E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108 (address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D28C0E-21CD-4392-9753-58B95A47B293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84FD5B-76C5-4922-ABE9-13363EDF92B8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B722D-4652-4CEE-A71E-C2C83E3D543C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14BAB9-3FDD-4C3D-ADBD-87FB0361FF4A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08275-7804-4757-8253-F8833FCB929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3C452AA-1948-4860-AD22-098A86365500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CF1F18-9E9B-4457-A420-9546B8D76077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442584E8-A3AD-40B6-ACB2-0D770F249866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9C4CAD-1E85-4386-A13F-43104C6853AB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907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E92D2-5EE6-4911-ACDC-BB25B6F41DC2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DE58B412-E5FF-4F7C-B3AC-D460BB6ED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E8CAB9-131F-4267-B65E-64116FEE2FC5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2DD60-8BB8-46C1-840A-97D45A28C148}"/>
                </a:ext>
              </a:extLst>
            </p:cNvPr>
            <p:cNvSpPr txBox="1"/>
            <p:nvPr/>
          </p:nvSpPr>
          <p:spPr>
            <a:xfrm>
              <a:off x="3429000" y="235152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DBE82-1757-44A4-A455-067FF1D42095}"/>
                </a:ext>
              </a:extLst>
            </p:cNvPr>
            <p:cNvSpPr txBox="1"/>
            <p:nvPr/>
          </p:nvSpPr>
          <p:spPr>
            <a:xfrm>
              <a:off x="3429000" y="272185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478D8A-6AF4-4961-8AB1-135137939CCB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550DB-B324-4084-B3B7-55E2024A066D}"/>
                </a:ext>
              </a:extLst>
            </p:cNvPr>
            <p:cNvSpPr txBox="1"/>
            <p:nvPr/>
          </p:nvSpPr>
          <p:spPr>
            <a:xfrm>
              <a:off x="2819400" y="23573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84D1B2-CF79-4E39-8EA0-DAA4372FF970}"/>
                </a:ext>
              </a:extLst>
            </p:cNvPr>
            <p:cNvSpPr txBox="1"/>
            <p:nvPr/>
          </p:nvSpPr>
          <p:spPr>
            <a:xfrm>
              <a:off x="2819400" y="2725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81BE72-DCE3-4C66-885D-FE95F0251FDF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6D148B-BAEE-40B5-AED5-29DEE241C67E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C3A42C-DDBF-4BE6-AAA7-3DB5296390D3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F5351-0A92-4DBD-A856-41987A6DEAAB}"/>
                </a:ext>
              </a:extLst>
            </p:cNvPr>
            <p:cNvSpPr txBox="1"/>
            <p:nvPr/>
          </p:nvSpPr>
          <p:spPr>
            <a:xfrm>
              <a:off x="3429000" y="309217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70FE41-D3E5-42B1-BF64-97F1D15A530B}"/>
                </a:ext>
              </a:extLst>
            </p:cNvPr>
            <p:cNvSpPr txBox="1"/>
            <p:nvPr/>
          </p:nvSpPr>
          <p:spPr>
            <a:xfrm>
              <a:off x="3429000" y="34625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 (product)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7E2E73-17DC-4EE1-8666-C7B089459CA1}"/>
                </a:ext>
              </a:extLst>
            </p:cNvPr>
            <p:cNvSpPr txBox="1"/>
            <p:nvPr/>
          </p:nvSpPr>
          <p:spPr>
            <a:xfrm>
              <a:off x="3429000" y="3831095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 (value of z)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360A23-1066-4807-9F52-1363828D3D8A}"/>
                </a:ext>
              </a:extLst>
            </p:cNvPr>
            <p:cNvSpPr txBox="1"/>
            <p:nvPr/>
          </p:nvSpPr>
          <p:spPr>
            <a:xfrm>
              <a:off x="2827961" y="3094400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DE637-A748-4009-BF4E-6F81B75FF784}"/>
                </a:ext>
              </a:extLst>
            </p:cNvPr>
            <p:cNvSpPr txBox="1"/>
            <p:nvPr/>
          </p:nvSpPr>
          <p:spPr>
            <a:xfrm>
              <a:off x="2827961" y="3462943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B22614-5B6F-422A-9359-68AE3D34F795}"/>
                </a:ext>
              </a:extLst>
            </p:cNvPr>
            <p:cNvSpPr txBox="1"/>
            <p:nvPr/>
          </p:nvSpPr>
          <p:spPr>
            <a:xfrm>
              <a:off x="2819400" y="383148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EC01F-46BE-4041-89F2-4D548895419C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06040-EB0F-4005-87BA-4D11CFF0B961}"/>
                </a:ext>
              </a:extLst>
            </p:cNvPr>
            <p:cNvSpPr txBox="1"/>
            <p:nvPr/>
          </p:nvSpPr>
          <p:spPr>
            <a:xfrm>
              <a:off x="1676400" y="383148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FDB37C7-4317-4DBF-8822-9306F806A276}"/>
                </a:ext>
              </a:extLst>
            </p:cNvPr>
            <p:cNvCxnSpPr>
              <a:cxnSpLocks/>
              <a:stCxn id="24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8363CF-A014-42D1-BA7F-D8F194BDFC2C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 bwMode="auto">
            <a:xfrm>
              <a:off x="2168843" y="401615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02EAEFFE-D2EE-4265-967C-3FC93ABF6C05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109728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83857-8DE5-4825-8357-4927F7630A9C}"/>
                </a:ext>
              </a:extLst>
            </p:cNvPr>
            <p:cNvSpPr txBox="1"/>
            <p:nvPr/>
          </p:nvSpPr>
          <p:spPr>
            <a:xfrm>
              <a:off x="6011123" y="344442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9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C2334-23BC-49FA-BD6A-65ACEBD5BDC1}"/>
              </a:ext>
            </a:extLst>
          </p:cNvPr>
          <p:cNvGrpSpPr/>
          <p:nvPr/>
        </p:nvGrpSpPr>
        <p:grpSpPr>
          <a:xfrm>
            <a:off x="1676400" y="1981200"/>
            <a:ext cx="6019800" cy="4023360"/>
            <a:chOff x="1676400" y="1981200"/>
            <a:chExt cx="6019800" cy="402336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E05C0EF2-D471-41BC-8BDD-2F6E53DF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85EAC-7763-48C3-82C1-1CFE4A1EF33F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29A0C-BC78-4CD7-B271-A30E3ED9771A}"/>
                </a:ext>
              </a:extLst>
            </p:cNvPr>
            <p:cNvSpPr txBox="1"/>
            <p:nvPr/>
          </p:nvSpPr>
          <p:spPr>
            <a:xfrm>
              <a:off x="3429000" y="235147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3EA97E-2DB3-49FA-9383-3AEE17D9813A}"/>
                </a:ext>
              </a:extLst>
            </p:cNvPr>
            <p:cNvSpPr txBox="1"/>
            <p:nvPr/>
          </p:nvSpPr>
          <p:spPr>
            <a:xfrm>
              <a:off x="3429000" y="272174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F48D9-FAE7-41EC-8414-77D6108D523A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CEF23-8165-4EC6-88E9-CE6DC04CAB6E}"/>
                </a:ext>
              </a:extLst>
            </p:cNvPr>
            <p:cNvSpPr txBox="1"/>
            <p:nvPr/>
          </p:nvSpPr>
          <p:spPr>
            <a:xfrm>
              <a:off x="2819400" y="235891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2DF499-B54D-4F37-9169-A74E031A45F4}"/>
                </a:ext>
              </a:extLst>
            </p:cNvPr>
            <p:cNvSpPr txBox="1"/>
            <p:nvPr/>
          </p:nvSpPr>
          <p:spPr>
            <a:xfrm>
              <a:off x="2819400" y="2729056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4FC250-23BB-484D-AAD5-091CAD0830E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5941B1-0838-4CA1-A247-3786060E94A5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22011-A924-4BC1-9E8C-32801116D1DC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DC4496-CD90-4D33-8FFB-A3C10C24B826}"/>
                </a:ext>
              </a:extLst>
            </p:cNvPr>
            <p:cNvSpPr txBox="1"/>
            <p:nvPr/>
          </p:nvSpPr>
          <p:spPr>
            <a:xfrm>
              <a:off x="3429000" y="309201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100 (address of 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F8C1DC-9EEE-417F-90D0-48F20DAEFAC5}"/>
                </a:ext>
              </a:extLst>
            </p:cNvPr>
            <p:cNvSpPr txBox="1"/>
            <p:nvPr/>
          </p:nvSpPr>
          <p:spPr>
            <a:xfrm>
              <a:off x="3429000" y="346227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 (sum)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B21AD6-FAFC-4CCB-B5B4-C42D21AA433B}"/>
                </a:ext>
              </a:extLst>
            </p:cNvPr>
            <p:cNvSpPr txBox="1"/>
            <p:nvPr/>
          </p:nvSpPr>
          <p:spPr>
            <a:xfrm>
              <a:off x="2827961" y="3099199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EEED27-4B45-400E-92B8-FB313592C1F4}"/>
                </a:ext>
              </a:extLst>
            </p:cNvPr>
            <p:cNvSpPr txBox="1"/>
            <p:nvPr/>
          </p:nvSpPr>
          <p:spPr>
            <a:xfrm>
              <a:off x="2827961" y="3469341"/>
              <a:ext cx="552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116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0940-30B4-42F6-9AA7-87FAA4C74F61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B8EB31-48F7-4156-A724-F95EF9F45844}"/>
                </a:ext>
              </a:extLst>
            </p:cNvPr>
            <p:cNvSpPr txBox="1"/>
            <p:nvPr/>
          </p:nvSpPr>
          <p:spPr>
            <a:xfrm>
              <a:off x="1676400" y="346934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AA3320-D9A5-4EC0-AD61-FC397FA0FF0A}"/>
                </a:ext>
              </a:extLst>
            </p:cNvPr>
            <p:cNvCxnSpPr>
              <a:cxnSpLocks/>
              <a:stCxn id="22" idx="3"/>
              <a:endCxn id="13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33B2D0-89EA-4DD4-99E8-75F12D32316C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 bwMode="auto">
            <a:xfrm>
              <a:off x="2168843" y="3654007"/>
              <a:ext cx="65911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5C755604-6F0A-4EB3-8702-6AB6E41E6E61}"/>
                </a:ext>
              </a:extLst>
            </p:cNvPr>
            <p:cNvSpPr/>
            <p:nvPr/>
          </p:nvSpPr>
          <p:spPr bwMode="auto">
            <a:xfrm>
              <a:off x="5867400" y="3080450"/>
              <a:ext cx="152400" cy="73152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298E95-9D16-4389-B3BB-14EA5A5B1235}"/>
                </a:ext>
              </a:extLst>
            </p:cNvPr>
            <p:cNvSpPr txBox="1"/>
            <p:nvPr/>
          </p:nvSpPr>
          <p:spPr>
            <a:xfrm>
              <a:off x="6011123" y="3261544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temporary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824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Example: Using the Stack to Hold</a:t>
            </a:r>
            <a:br>
              <a:rPr lang="en-US" dirty="0"/>
            </a:br>
            <a:r>
              <a:rPr lang="en-US" dirty="0"/>
              <a:t>Temporary Values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91440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29828-9981-458C-81DD-6CC5FA050961}"/>
              </a:ext>
            </a:extLst>
          </p:cNvPr>
          <p:cNvGrpSpPr/>
          <p:nvPr/>
        </p:nvGrpSpPr>
        <p:grpSpPr>
          <a:xfrm>
            <a:off x="1676400" y="1877696"/>
            <a:ext cx="6111859" cy="4126864"/>
            <a:chOff x="1676400" y="1877696"/>
            <a:chExt cx="6111859" cy="41268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F895B-5A05-4C4B-9383-74D468790203}"/>
                </a:ext>
              </a:extLst>
            </p:cNvPr>
            <p:cNvSpPr txBox="1"/>
            <p:nvPr/>
          </p:nvSpPr>
          <p:spPr>
            <a:xfrm>
              <a:off x="6346839" y="1877696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x  now has</a:t>
              </a:r>
            </a:p>
            <a:p>
              <a:pPr algn="l"/>
              <a:r>
                <a:rPr lang="en-US" sz="1800" dirty="0"/>
                <a:t>the value 23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3396C477-0C14-4859-9A86-1A90AFA4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15F52-9D40-427C-9DD5-BFFAD2BFC66C}"/>
                </a:ext>
              </a:extLst>
            </p:cNvPr>
            <p:cNvSpPr txBox="1"/>
            <p:nvPr/>
          </p:nvSpPr>
          <p:spPr>
            <a:xfrm>
              <a:off x="3429000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2BC71-4736-4917-8B30-BD901E634CEE}"/>
                </a:ext>
              </a:extLst>
            </p:cNvPr>
            <p:cNvSpPr txBox="1"/>
            <p:nvPr/>
          </p:nvSpPr>
          <p:spPr>
            <a:xfrm>
              <a:off x="3429000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AD62E-E5C0-481F-8D56-4F03424EB538}"/>
                </a:ext>
              </a:extLst>
            </p:cNvPr>
            <p:cNvSpPr txBox="1"/>
            <p:nvPr/>
          </p:nvSpPr>
          <p:spPr>
            <a:xfrm>
              <a:off x="3429000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6063E2-9D04-4084-8A78-B21993293E60}"/>
                </a:ext>
              </a:extLst>
            </p:cNvPr>
            <p:cNvSpPr txBox="1"/>
            <p:nvPr/>
          </p:nvSpPr>
          <p:spPr>
            <a:xfrm>
              <a:off x="2819401" y="19887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DEAC4-B2CC-459E-B528-47094DE28A1D}"/>
                </a:ext>
              </a:extLst>
            </p:cNvPr>
            <p:cNvSpPr txBox="1"/>
            <p:nvPr/>
          </p:nvSpPr>
          <p:spPr>
            <a:xfrm>
              <a:off x="2819400" y="236164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5567F-DACA-4CD1-9D38-2BFCDD4857B9}"/>
                </a:ext>
              </a:extLst>
            </p:cNvPr>
            <p:cNvSpPr txBox="1"/>
            <p:nvPr/>
          </p:nvSpPr>
          <p:spPr>
            <a:xfrm>
              <a:off x="2819400" y="273451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140DE1-571C-4262-B0F2-35E822F7944B}"/>
                </a:ext>
              </a:extLst>
            </p:cNvPr>
            <p:cNvSpPr txBox="1"/>
            <p:nvPr/>
          </p:nvSpPr>
          <p:spPr>
            <a:xfrm>
              <a:off x="5791200" y="198691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47BE33-859C-448D-9660-458E73AAF8CB}"/>
                </a:ext>
              </a:extLst>
            </p:cNvPr>
            <p:cNvSpPr txBox="1"/>
            <p:nvPr/>
          </p:nvSpPr>
          <p:spPr>
            <a:xfrm>
              <a:off x="5795918" y="23578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BE9FDC-EC78-4AEA-A439-3299EF260FB7}"/>
                </a:ext>
              </a:extLst>
            </p:cNvPr>
            <p:cNvSpPr txBox="1"/>
            <p:nvPr/>
          </p:nvSpPr>
          <p:spPr>
            <a:xfrm>
              <a:off x="5795918" y="27330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3528AE-D748-436B-B5E5-A0757C9ACE87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201853-F42E-49A5-8154-CDC0105650E4}"/>
                </a:ext>
              </a:extLst>
            </p:cNvPr>
            <p:cNvSpPr txBox="1"/>
            <p:nvPr/>
          </p:nvSpPr>
          <p:spPr>
            <a:xfrm>
              <a:off x="1676400" y="273451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18ECE07-7C17-4559-8D49-9A27DA888443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 bwMode="auto">
            <a:xfrm>
              <a:off x="2168843" y="2173437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B6B8CF-6116-4920-BB2A-C9CF87541E93}"/>
                </a:ext>
              </a:extLst>
            </p:cNvPr>
            <p:cNvCxnSpPr>
              <a:cxnSpLocks/>
              <a:stCxn id="21" idx="3"/>
              <a:endCxn id="16" idx="1"/>
            </p:cNvCxnSpPr>
            <p:nvPr/>
          </p:nvCxnSpPr>
          <p:spPr bwMode="auto">
            <a:xfrm>
              <a:off x="2168843" y="2919179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E37F1D-BB79-4947-BEDC-232DDEE7386E}"/>
                </a:ext>
              </a:extLst>
            </p:cNvPr>
            <p:cNvSpPr txBox="1"/>
            <p:nvPr/>
          </p:nvSpPr>
          <p:spPr>
            <a:xfrm>
              <a:off x="5791200" y="3113809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 part</a:t>
              </a:r>
            </a:p>
            <a:p>
              <a:pPr algn="l"/>
              <a:r>
                <a:rPr lang="en-US" sz="1800" dirty="0"/>
                <a:t>is empty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5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197EDDDC-6F9C-45E3-9648-B666F079B1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Primitive Types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Boolean values are represented in a single byte.</a:t>
            </a:r>
          </a:p>
          <a:p>
            <a:pPr lvl="1"/>
            <a:r>
              <a:rPr lang="en-US" dirty="0">
                <a:cs typeface="Arial" pitchFamily="34" charset="0"/>
              </a:rPr>
              <a:t>0 means false.</a:t>
            </a:r>
          </a:p>
          <a:p>
            <a:pPr lvl="1"/>
            <a:r>
              <a:rPr lang="en-US" dirty="0">
                <a:cs typeface="Arial" pitchFamily="34" charset="0"/>
              </a:rPr>
              <a:t>Any nonzero value is interpreted as true.</a:t>
            </a:r>
          </a:p>
          <a:p>
            <a:r>
              <a:rPr lang="en-US" dirty="0">
                <a:cs typeface="Arial" pitchFamily="34" charset="0"/>
              </a:rPr>
              <a:t>Character values (Unicode) use 2 bytes.</a:t>
            </a:r>
          </a:p>
          <a:p>
            <a:pPr lvl="1"/>
            <a:r>
              <a:rPr lang="en-US" dirty="0">
                <a:cs typeface="Arial" pitchFamily="34" charset="0"/>
              </a:rPr>
              <a:t>Unicode Basic Multilingual Plane (Plane 0)</a:t>
            </a:r>
          </a:p>
          <a:p>
            <a:pPr lvl="1"/>
            <a:r>
              <a:rPr lang="en-US" dirty="0"/>
              <a:t>Code points range from U+0000 to U+FFFF</a:t>
            </a:r>
            <a:endParaRPr lang="en-US" dirty="0">
              <a:cs typeface="Arial" pitchFamily="34" charset="0"/>
            </a:endParaRPr>
          </a:p>
          <a:p>
            <a:r>
              <a:rPr lang="en-US" dirty="0">
                <a:cs typeface="Arial" pitchFamily="34" charset="0"/>
              </a:rPr>
              <a:t>Integer values use a word.</a:t>
            </a:r>
          </a:p>
          <a:p>
            <a:pPr lvl="1"/>
            <a:r>
              <a:rPr lang="en-US" dirty="0">
                <a:cs typeface="Arial" pitchFamily="34" charset="0"/>
              </a:rPr>
              <a:t>32-bit 2’s complement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Each CVM instruction operation code (opcode) occupies one byte of memory.</a:t>
            </a:r>
          </a:p>
          <a:p>
            <a:r>
              <a:rPr lang="en-US" dirty="0">
                <a:cs typeface="Arial" pitchFamily="34" charset="0"/>
              </a:rPr>
              <a:t>Some instructions take one or two arguments, which are always located in the bytes immediately following the instruction in memory.</a:t>
            </a:r>
          </a:p>
          <a:p>
            <a:r>
              <a:rPr lang="en-US" dirty="0">
                <a:cs typeface="Arial" pitchFamily="34" charset="0"/>
              </a:rPr>
              <a:t>Depending on the opcode, an argument can be</a:t>
            </a:r>
          </a:p>
          <a:p>
            <a:pPr lvl="1"/>
            <a:r>
              <a:rPr lang="en-US" dirty="0">
                <a:cs typeface="Arial" pitchFamily="34" charset="0"/>
              </a:rPr>
              <a:t>a single byte</a:t>
            </a:r>
          </a:p>
          <a:p>
            <a:pPr lvl="1"/>
            <a:r>
              <a:rPr lang="en-US" dirty="0">
                <a:cs typeface="Arial" pitchFamily="34" charset="0"/>
              </a:rPr>
              <a:t>two bytes (e.g., for a char)</a:t>
            </a:r>
          </a:p>
          <a:p>
            <a:pPr lvl="1"/>
            <a:r>
              <a:rPr lang="en-US" dirty="0">
                <a:cs typeface="Arial" pitchFamily="34" charset="0"/>
              </a:rPr>
              <a:t>four bytes (e.</a:t>
            </a:r>
            <a:r>
              <a:rPr lang="en-US">
                <a:cs typeface="Arial" pitchFamily="34" charset="0"/>
              </a:rPr>
              <a:t>g., </a:t>
            </a:r>
            <a:r>
              <a:rPr lang="en-US" dirty="0">
                <a:cs typeface="Arial" pitchFamily="34" charset="0"/>
              </a:rPr>
              <a:t>for an integer or a memory address)</a:t>
            </a:r>
          </a:p>
          <a:p>
            <a:pPr lvl="1"/>
            <a:r>
              <a:rPr lang="en-US" dirty="0">
                <a:cs typeface="Arial" pitchFamily="34" charset="0"/>
              </a:rPr>
              <a:t>multiple bytes (e.g., for a string literal)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FF20D434-FD37-41FD-9BBB-851184ED6F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Most instructions get their operands from the stack.</a:t>
            </a:r>
          </a:p>
          <a:p>
            <a:r>
              <a:rPr lang="en-US" dirty="0">
                <a:cs typeface="Arial" pitchFamily="34" charset="0"/>
              </a:rPr>
              <a:t>In general, the operands are removed from the stack whenever the instruction is executed, and any results are left on the top of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3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DFADA367-B45B-4409-9F3A-68C6FF8EC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CVM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ADD</a:t>
            </a:r>
            <a:r>
              <a:rPr lang="en-US" dirty="0">
                <a:cs typeface="Arial" pitchFamily="34" charset="0"/>
              </a:rPr>
              <a:t>: Remove two integers from the top of the stack and push their sum back onto the stack.</a:t>
            </a:r>
            <a:r>
              <a:rPr lang="en-US" dirty="0"/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INC</a:t>
            </a:r>
            <a:r>
              <a:rPr lang="en-US" dirty="0">
                <a:cs typeface="Arial" pitchFamily="34" charset="0"/>
              </a:rPr>
              <a:t>: Add 1 to the integer at the top of the stack.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LOADW</a:t>
            </a:r>
            <a:r>
              <a:rPr lang="en-US" dirty="0"/>
              <a:t> (</a:t>
            </a:r>
            <a:r>
              <a:rPr lang="en-US" dirty="0">
                <a:cs typeface="Arial" pitchFamily="34" charset="0"/>
              </a:rPr>
              <a:t>load word): Load/push a word (four consecutive bytes) onto the stack.  The address of the first byte of the word is obtained by popping it off the top of the stack.</a:t>
            </a:r>
          </a:p>
          <a:p>
            <a:r>
              <a:rPr lang="en-US" dirty="0">
                <a:cs typeface="Arial" pitchFamily="34" charset="0"/>
              </a:rPr>
              <a:t>CMP (compare): Remove two integers from the top of the stack and compare them.  Push a byte representing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-1, 0, or 1 back onto the stack depending on whether the first integer is less than, equal to, or greater than </a:t>
            </a:r>
            <a:r>
              <a:rPr lang="en-US">
                <a:cs typeface="Arial" pitchFamily="34" charset="0"/>
              </a:rPr>
              <a:t>the second </a:t>
            </a:r>
            <a:r>
              <a:rPr lang="en-US" dirty="0">
                <a:cs typeface="Arial" pitchFamily="34" charset="0"/>
              </a:rPr>
              <a:t>integer, respectively.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743801B-569D-4DB7-BAFA-79524ABE7C5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Tx/>
              <a:buNone/>
            </a:pPr>
            <a:r>
              <a:rPr lang="en-US" dirty="0">
                <a:cs typeface="Arial" pitchFamily="34" charset="0"/>
              </a:rPr>
              <a:t>Four 32-bit internal registers (no general-purpose registers)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PC</a:t>
            </a:r>
            <a:r>
              <a:rPr lang="en-US" dirty="0">
                <a:cs typeface="Arial" pitchFamily="34" charset="0"/>
              </a:rPr>
              <a:t> (program counter; a.k.a. instruction pointer) - holds the address of the next instruction to be executed.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SP</a:t>
            </a:r>
            <a:r>
              <a:rPr lang="en-US" dirty="0">
                <a:cs typeface="Arial" pitchFamily="34" charset="0"/>
              </a:rPr>
              <a:t> (stack pointer) - holds the address of the top of the stack.  The stack grows from low-numbered memory addresses to high-numbered memory addresses. 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(stack base) – holds the address of the bottom of the stack.  When a program is loaded, 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SB</a:t>
            </a:r>
            <a:r>
              <a:rPr lang="en-US" dirty="0">
                <a:cs typeface="Arial" pitchFamily="34" charset="0"/>
              </a:rPr>
              <a:t> is initialized to the address of the first free byte in memory.</a:t>
            </a:r>
          </a:p>
          <a:p>
            <a:pPr marL="381000" indent="-381000"/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BP</a:t>
            </a:r>
            <a:r>
              <a:rPr lang="en-US" dirty="0">
                <a:cs typeface="Arial" pitchFamily="34" charset="0"/>
              </a:rPr>
              <a:t> (base pointer) - holds the base address of the subprogram currently being executed.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Registers</a:t>
            </a: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at 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register.</a:t>
            </a:r>
          </a:p>
          <a:p>
            <a:r>
              <a:rPr lang="en-US" dirty="0"/>
              <a:t>Variables declared at subprogram scope are addressed relative to the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register.</a:t>
            </a:r>
          </a:p>
          <a:p>
            <a:r>
              <a:rPr lang="en-US" dirty="0"/>
              <a:t>Example: If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has the value 112, and program scoped variable x has the relative address 8, then the actual address of x is </a:t>
            </a:r>
            <a:r>
              <a:rPr lang="en-US" dirty="0">
                <a:latin typeface="Consolas" panose="020B0609020204030204" pitchFamily="49" charset="0"/>
              </a:rPr>
              <a:t>[SB]</a:t>
            </a:r>
            <a:r>
              <a:rPr lang="en-US" dirty="0"/>
              <a:t> + relAddr(x) or 120.</a:t>
            </a:r>
          </a:p>
          <a:p>
            <a:r>
              <a:rPr lang="en-US" dirty="0"/>
              <a:t>When preparing for code generation, the compiler needs to determine the relative address of every variable.</a:t>
            </a:r>
          </a:p>
          <a:p>
            <a:r>
              <a:rPr lang="en-US" dirty="0"/>
              <a:t>For programs that don’t have subprograms, both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will point to the same memory location.</a:t>
            </a:r>
          </a:p>
        </p:txBody>
      </p:sp>
      <p:sp>
        <p:nvSpPr>
          <p:cNvPr id="1024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1024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Slide </a:t>
            </a:r>
            <a:fld id="{C5C81F45-5EA2-426D-83DA-7244E8BEA07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Addressing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Suppose a program contains the following declarations: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m, n : Integer;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var c : Char;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var a, b : Boolean;</a:t>
            </a:r>
          </a:p>
          <a:p>
            <a:r>
              <a:rPr lang="en-US" dirty="0"/>
              <a:t>The relative addresses of the variables are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/>
              <a:t> has relative address 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has relative address 4</a:t>
            </a:r>
          </a:p>
          <a:p>
            <a:pPr lvl="1"/>
            <a:r>
              <a:rPr lang="en-US" dirty="0"/>
              <a:t>c has relative address 8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has relative address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has relative address 11</a:t>
            </a:r>
          </a:p>
          <a:p>
            <a:r>
              <a:rPr lang="en-US" dirty="0"/>
              <a:t>The total variable length for</a:t>
            </a:r>
            <a:br>
              <a:rPr lang="en-US" dirty="0"/>
            </a:br>
            <a:r>
              <a:rPr lang="en-US" dirty="0"/>
              <a:t>the program is 12.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FC016E02-02BB-476A-9DE0-C405DAA1F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5A37B0-D4B5-4CEA-B279-7DADD73729F5}"/>
              </a:ext>
            </a:extLst>
          </p:cNvPr>
          <p:cNvGrpSpPr/>
          <p:nvPr/>
        </p:nvGrpSpPr>
        <p:grpSpPr>
          <a:xfrm>
            <a:off x="4510670" y="3200400"/>
            <a:ext cx="4174543" cy="2914650"/>
            <a:chOff x="4283657" y="3048000"/>
            <a:chExt cx="4174543" cy="29146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D921F2-1359-4284-B869-9011A182B8B6}"/>
                </a:ext>
              </a:extLst>
            </p:cNvPr>
            <p:cNvGrpSpPr/>
            <p:nvPr/>
          </p:nvGrpSpPr>
          <p:grpSpPr>
            <a:xfrm>
              <a:off x="6304185" y="3124200"/>
              <a:ext cx="2154015" cy="2658035"/>
              <a:chOff x="5357702" y="3124200"/>
              <a:chExt cx="2154015" cy="2658035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5357702" y="3267635"/>
                <a:ext cx="914400" cy="246888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 bwMode="auto">
              <a:xfrm>
                <a:off x="5357702" y="344776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>
                <a:off x="5357702" y="362342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5357702" y="379907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>
                <a:off x="5357702" y="3974727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5357702" y="4150380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5357702" y="4326033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5357702" y="4501686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357702" y="4677339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5357702" y="4852992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>
                <a:off x="5357702" y="5028645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5357702" y="5204298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19"/>
              <p:cNvCxnSpPr/>
              <p:nvPr/>
            </p:nvCxnSpPr>
            <p:spPr bwMode="auto">
              <a:xfrm>
                <a:off x="5357702" y="5379951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5357702" y="5555604"/>
                <a:ext cx="9144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Right Brace 24"/>
              <p:cNvSpPr/>
              <p:nvPr/>
            </p:nvSpPr>
            <p:spPr bwMode="auto">
              <a:xfrm>
                <a:off x="6340336" y="3467852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ight Brace 25"/>
              <p:cNvSpPr/>
              <p:nvPr/>
            </p:nvSpPr>
            <p:spPr bwMode="auto">
              <a:xfrm>
                <a:off x="6340336" y="4172509"/>
                <a:ext cx="109728" cy="667512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340336" y="4860594"/>
                <a:ext cx="109728" cy="32004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Right Brace 27"/>
              <p:cNvSpPr/>
              <p:nvPr/>
            </p:nvSpPr>
            <p:spPr bwMode="auto">
              <a:xfrm>
                <a:off x="6340336" y="5225597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ight Brace 28"/>
              <p:cNvSpPr/>
              <p:nvPr/>
            </p:nvSpPr>
            <p:spPr bwMode="auto">
              <a:xfrm>
                <a:off x="6340336" y="5401804"/>
                <a:ext cx="109728" cy="12801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532614" y="3124200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32614" y="5412903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Consolas" panose="020B0609020204030204" pitchFamily="49" charset="0"/>
                  </a:rPr>
                  <a:t>...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00708" y="3615700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m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00708" y="4320357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00708" y="4838045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400708" y="5105124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400708" y="5284391"/>
                <a:ext cx="30489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086600" y="3352800"/>
                <a:ext cx="425117" cy="35394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700" dirty="0">
                    <a:latin typeface="Consolas" panose="020B0609020204030204" pitchFamily="49" charset="0"/>
                  </a:rPr>
                  <a:t>SB</a:t>
                </a:r>
              </a:p>
            </p:txBody>
          </p:sp>
          <p:sp>
            <p:nvSpPr>
              <p:cNvPr id="8" name="Diamond 7"/>
              <p:cNvSpPr/>
              <p:nvPr/>
            </p:nvSpPr>
            <p:spPr bwMode="auto">
              <a:xfrm>
                <a:off x="6312430" y="3439705"/>
                <a:ext cx="182880" cy="180133"/>
              </a:xfrm>
              <a:prstGeom prst="diamond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2075" tIns="46038" rIns="92075" bIns="46038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3" name="Straight Arrow Connector 22"/>
              <p:cNvCxnSpPr>
                <a:stCxn id="7" idx="1"/>
                <a:endCxn id="8" idx="3"/>
              </p:cNvCxnSpPr>
              <p:nvPr/>
            </p:nvCxnSpPr>
            <p:spPr bwMode="auto">
              <a:xfrm flipH="1">
                <a:off x="6495310" y="3529772"/>
                <a:ext cx="59129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954C4694-9B77-4886-9B01-FFD0B3F0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3048000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Low-numbered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  <p:sp>
          <p:nvSpPr>
            <p:cNvPr id="38" name="Text Box 8">
              <a:extLst>
                <a:ext uri="{FF2B5EF4-FFF2-40B4-BE49-F238E27FC236}">
                  <a16:creationId xmlns:a16="http://schemas.microsoft.com/office/drawing/2014/main" id="{0B1F7D00-97D7-4A2F-9526-7BB722BD3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657" y="5347097"/>
              <a:ext cx="20409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700" dirty="0"/>
                <a:t>High-numbered</a:t>
              </a:r>
            </a:p>
            <a:p>
              <a:pPr algn="ctr"/>
              <a:r>
                <a:rPr lang="en-US" sz="1700" dirty="0"/>
                <a:t>memory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2493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</a:spPr>
      <a:bodyPr wrap="none" lIns="92075" tIns="46038" rIns="92075" bIns="46038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2639</TotalTime>
  <Words>1944</Words>
  <Application>Microsoft Office PowerPoint</Application>
  <PresentationFormat>On-screen Show (4:3)</PresentationFormat>
  <Paragraphs>441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SoftMoore2</vt:lpstr>
      <vt:lpstr>The CPRL Virtual Machine</vt:lpstr>
      <vt:lpstr>CVM (CPRL Virtual Machine)</vt:lpstr>
      <vt:lpstr>Representing Primitive Types</vt:lpstr>
      <vt:lpstr>CVM Instructions</vt:lpstr>
      <vt:lpstr>CVM Instructions (continued)</vt:lpstr>
      <vt:lpstr>Examples: CVM Instructions</vt:lpstr>
      <vt:lpstr>Registers</vt:lpstr>
      <vt:lpstr>Relative Addressing Using the SB and BP Registers</vt:lpstr>
      <vt:lpstr>Relative Addressing Example</vt:lpstr>
      <vt:lpstr>Loading a Program</vt:lpstr>
      <vt:lpstr>Program Loaded in Memory (after several instructions have been executed)</vt:lpstr>
      <vt:lpstr>Opcodes LDGADDR and LDLADDR</vt:lpstr>
      <vt:lpstr>CPRL Example</vt:lpstr>
      <vt:lpstr>CPRL Example Disassembled</vt:lpstr>
      <vt:lpstr>CPRL Example in Memory (after execution of first instruction)</vt:lpstr>
      <vt:lpstr>Using the Stack to Hold Temporary Values</vt:lpstr>
      <vt:lpstr>Example: Using the Stack to Hold Temporary Values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  <vt:lpstr>Example: Using the Stack to Hold Temporary Values (continued)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CPRLVM</dc:title>
  <dc:creator>John I. Moore, Jr.</dc:creator>
  <cp:lastModifiedBy>John Moore</cp:lastModifiedBy>
  <cp:revision>171</cp:revision>
  <cp:lastPrinted>2020-02-01T15:46:39Z</cp:lastPrinted>
  <dcterms:created xsi:type="dcterms:W3CDTF">2005-01-12T21:47:45Z</dcterms:created>
  <dcterms:modified xsi:type="dcterms:W3CDTF">2021-12-01T13:53:59Z</dcterms:modified>
</cp:coreProperties>
</file>