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0" r:id="rId4"/>
    <p:sldId id="258" r:id="rId5"/>
    <p:sldId id="273" r:id="rId6"/>
    <p:sldId id="271" r:id="rId7"/>
    <p:sldId id="270" r:id="rId8"/>
    <p:sldId id="263" r:id="rId9"/>
    <p:sldId id="264" r:id="rId10"/>
    <p:sldId id="259" r:id="rId11"/>
    <p:sldId id="261" r:id="rId12"/>
    <p:sldId id="262" r:id="rId13"/>
    <p:sldId id="265" r:id="rId14"/>
    <p:sldId id="267" r:id="rId15"/>
    <p:sldId id="268" r:id="rId16"/>
    <p:sldId id="269" r:id="rId17"/>
    <p:sldId id="272" r:id="rId1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12" autoAdjust="0"/>
    <p:restoredTop sz="97055" autoAdjust="0"/>
  </p:normalViewPr>
  <p:slideViewPr>
    <p:cSldViewPr>
      <p:cViewPr varScale="1">
        <p:scale>
          <a:sx n="74" d="100"/>
          <a:sy n="74" d="100"/>
        </p:scale>
        <p:origin x="113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1182" y="0"/>
            <a:ext cx="303921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9" tIns="46579" rIns="93159" bIns="46579" numCol="1" anchor="t" anchorCtr="0" compatLnSpc="1">
            <a:prstTxWarp prst="textNoShape">
              <a:avLst/>
            </a:prstTxWarp>
          </a:bodyPr>
          <a:lstStyle>
            <a:lvl1pPr algn="r" defTabSz="931574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Optimization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82" y="8830628"/>
            <a:ext cx="3039218" cy="46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9" tIns="46579" rIns="93159" bIns="46579" numCol="1" anchor="b" anchorCtr="0" compatLnSpc="1">
            <a:prstTxWarp prst="textNoShape">
              <a:avLst/>
            </a:prstTxWarp>
          </a:bodyPr>
          <a:lstStyle>
            <a:lvl1pPr algn="r" defTabSz="931574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12-</a:t>
            </a:r>
            <a:fld id="{A7BB4B4F-49D5-4086-8C93-C6836978119F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3453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9219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9" tIns="46579" rIns="93159" bIns="46579" numCol="1" anchor="t" anchorCtr="0" compatLnSpc="1">
            <a:prstTxWarp prst="textNoShape">
              <a:avLst/>
            </a:prstTxWarp>
          </a:bodyPr>
          <a:lstStyle>
            <a:lvl1pPr algn="l" defTabSz="931574">
              <a:defRPr sz="1200"/>
            </a:lvl1pPr>
          </a:lstStyle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2" y="0"/>
            <a:ext cx="303921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9" tIns="46579" rIns="93159" bIns="46579" numCol="1" anchor="t" anchorCtr="0" compatLnSpc="1">
            <a:prstTxWarp prst="textNoShape">
              <a:avLst/>
            </a:prstTxWarp>
          </a:bodyPr>
          <a:lstStyle>
            <a:lvl1pPr algn="r" defTabSz="93157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8"/>
            <a:ext cx="5140112" cy="418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9" tIns="46579" rIns="93159" bIns="465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0628"/>
            <a:ext cx="3039219" cy="46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9" tIns="46579" rIns="93159" bIns="46579" numCol="1" anchor="b" anchorCtr="0" compatLnSpc="1">
            <a:prstTxWarp prst="textNoShape">
              <a:avLst/>
            </a:prstTxWarp>
          </a:bodyPr>
          <a:lstStyle>
            <a:lvl1pPr algn="l" defTabSz="93157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2" y="8830628"/>
            <a:ext cx="3039218" cy="46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9" tIns="46579" rIns="93159" bIns="46579" numCol="1" anchor="b" anchorCtr="0" compatLnSpc="1">
            <a:prstTxWarp prst="textNoShape">
              <a:avLst/>
            </a:prstTxWarp>
          </a:bodyPr>
          <a:lstStyle>
            <a:lvl1pPr algn="r" defTabSz="931574">
              <a:defRPr sz="1200"/>
            </a:lvl1pPr>
          </a:lstStyle>
          <a:p>
            <a:pPr>
              <a:defRPr/>
            </a:pPr>
            <a:fld id="{EC975209-3D93-4A1C-8563-8BC2E4D0C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8149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Optimization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0934BB-C480-412D-AAA6-EDC9DE6E35B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70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7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55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2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87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5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98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58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3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94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7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8ED195D-2838-472F-BC21-29860207D0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D00A347-8F78-49AE-ABD5-3752D5F68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5B30273-CF96-46CD-9AC6-89C9529F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DE2E3F51-0E58-41F7-9594-2D8BBE109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1556" name="Rectangle 205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51557" name="Rectangle 205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7F45F8C9-AC73-48E6-9759-D44085C29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1558" name="Line 2054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559" name="Line 2055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EF68361-C677-4A50-A6F0-316228B73E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93390AD-2F84-42B9-921C-A8D6E303B68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Constant Folding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Compile-time evaluation of arithmetic expressions involving constants</a:t>
            </a:r>
          </a:p>
          <a:p>
            <a:r>
              <a:rPr lang="en-US" dirty="0"/>
              <a:t>Example: Consider the assignment statement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 c = 2*PI*r;</a:t>
            </a:r>
            <a:br>
              <a:rPr lang="en-US" dirty="0"/>
            </a:br>
            <a:r>
              <a:rPr lang="en-US" dirty="0"/>
              <a:t>Assuming </a:t>
            </a:r>
            <a:r>
              <a:rPr lang="en-US" sz="2000" dirty="0">
                <a:latin typeface="Consolas" pitchFamily="49" charset="0"/>
              </a:rPr>
              <a:t>PI</a:t>
            </a:r>
            <a:r>
              <a:rPr lang="en-US" dirty="0"/>
              <a:t> has been declared as a named constant, evaluation of </a:t>
            </a:r>
            <a:r>
              <a:rPr lang="en-US" sz="2000" dirty="0">
                <a:latin typeface="Consolas" pitchFamily="49" charset="0"/>
              </a:rPr>
              <a:t>2*PI</a:t>
            </a:r>
            <a:r>
              <a:rPr lang="en-US" dirty="0"/>
              <a:t> can be performed by the compiler rather computed at runtime, and the resulting product can be used in the expression.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D6EA351-1796-4136-9ED3-C0F40DCD83C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Algebraic Identities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of algebraic identities to simplify certain expressions</a:t>
            </a:r>
          </a:p>
          <a:p>
            <a:r>
              <a:rPr lang="en-US" dirty="0"/>
              <a:t>Examples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x + 0 = 0 + x = x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x*1 = 1*x = x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0/x = 0 (provided x </a:t>
            </a:r>
            <a:r>
              <a:rPr lang="en-US" dirty="0">
                <a:latin typeface="Consolas" pitchFamily="49" charset="0"/>
                <a:cs typeface="Arial" charset="0"/>
              </a:rPr>
              <a:t>≠ 0)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x - 0 = x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0 – x = -x</a:t>
            </a:r>
            <a:endParaRPr lang="en-US" dirty="0">
              <a:latin typeface="Consolas" pitchFamily="49" charset="0"/>
            </a:endParaRP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A427F1C-CC12-42D8-936C-C3052DD401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Strength Reduction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Replacing operations with simpler, more efficient operations</a:t>
            </a:r>
          </a:p>
          <a:p>
            <a:r>
              <a:rPr lang="en-US" dirty="0"/>
              <a:t>Use of machine-specific instructions can be considered a form of strength reduction.</a:t>
            </a:r>
          </a:p>
          <a:p>
            <a:r>
              <a:rPr lang="en-US" dirty="0"/>
              <a:t>Examples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 = i + 1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inc</a:t>
            </a:r>
            <a:r>
              <a:rPr lang="en-US" dirty="0">
                <a:latin typeface="Consolas" pitchFamily="49" charset="0"/>
              </a:rPr>
              <a:t> i </a:t>
            </a:r>
            <a:r>
              <a:rPr lang="en-US" dirty="0"/>
              <a:t>(use increment instruction)</a:t>
            </a:r>
            <a:endParaRPr lang="en-US" dirty="0">
              <a:latin typeface="Consolas" pitchFamily="49" charset="0"/>
            </a:endParaRP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i*2 or 2*i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itchFamily="49" charset="0"/>
              </a:rPr>
              <a:t> i + i</a:t>
            </a:r>
            <a:r>
              <a:rPr lang="en-US" dirty="0"/>
              <a:t>  (replace multiplication by 2 with addition)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x/8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itchFamily="49" charset="0"/>
              </a:rPr>
              <a:t> x &gt;&gt; 3</a:t>
            </a:r>
            <a:r>
              <a:rPr lang="en-US" dirty="0"/>
              <a:t>  (replace division by 2</a:t>
            </a:r>
            <a:r>
              <a:rPr lang="en-US" baseline="30000" dirty="0"/>
              <a:t>n</a:t>
            </a:r>
            <a:r>
              <a:rPr lang="en-US" dirty="0"/>
              <a:t> with right-shift n)</a:t>
            </a:r>
          </a:p>
          <a:p>
            <a:pPr lvl="1">
              <a:buFontTx/>
              <a:buNone/>
            </a:pPr>
            <a:r>
              <a:rPr lang="en-US" dirty="0">
                <a:latin typeface="Consolas" panose="020B0609020204030204" pitchFamily="49" charset="0"/>
              </a:rPr>
              <a:t>MOV EAX, 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anose="020B0609020204030204" pitchFamily="49" charset="0"/>
              </a:rPr>
              <a:t> XOR EAX</a:t>
            </a:r>
            <a:r>
              <a:rPr lang="en-US" dirty="0"/>
              <a:t>  (smaller and faster)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21CC4E7-04D4-4C22-A6FA-5F6C158E747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Common</a:t>
            </a:r>
            <a:br>
              <a:rPr lang="en-US" dirty="0"/>
            </a:br>
            <a:r>
              <a:rPr lang="en-US" dirty="0"/>
              <a:t>Subexpression Elimination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 a common </a:t>
            </a:r>
            <a:r>
              <a:rPr lang="en-US" dirty="0" err="1"/>
              <a:t>subexpression</a:t>
            </a:r>
            <a:r>
              <a:rPr lang="en-US" dirty="0"/>
              <a:t>, evaluating it only once, and then referencing the common value</a:t>
            </a:r>
          </a:p>
          <a:p>
            <a:r>
              <a:rPr lang="en-US" dirty="0"/>
              <a:t>Example: Consider the two following sets of statements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	a = x + y;			a = x + y;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dirty="0">
                <a:latin typeface="Consolas" pitchFamily="49" charset="0"/>
              </a:rPr>
              <a:t>	…					…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dirty="0">
                <a:latin typeface="Consolas" pitchFamily="49" charset="0"/>
              </a:rPr>
              <a:t>	b = (x + y)/2;			b = a/2;</a:t>
            </a:r>
          </a:p>
          <a:p>
            <a:r>
              <a:rPr lang="en-US" dirty="0"/>
              <a:t>These two sets of statement are equivalent provided that x and y do not change values in the intermediate statements.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Loop-Invariant Code Motion</a:t>
            </a:r>
            <a:br>
              <a:rPr lang="en-US" dirty="0"/>
            </a:br>
            <a:r>
              <a:rPr lang="en-US" sz="2400" dirty="0"/>
              <a:t>(a.k.a. Code Hoisting)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calculations outside of a loop (usually before the loop) without affecting the semantics of the program.</a:t>
            </a:r>
          </a:p>
          <a:p>
            <a:pPr lvl="1"/>
            <a:r>
              <a:rPr lang="en-US" dirty="0"/>
              <a:t>also facilitates storing constant values in registers</a:t>
            </a:r>
          </a:p>
          <a:p>
            <a:r>
              <a:rPr lang="en-US" dirty="0"/>
              <a:t> Example (from Wikipedia)</a:t>
            </a:r>
          </a:p>
          <a:p>
            <a:pPr lvl="1"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while j &lt; maximum - 1 loop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    j = j + (4+a[k])*PI+5;   // a is an array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end loop;</a:t>
            </a:r>
          </a:p>
          <a:p>
            <a:pPr>
              <a:buFontTx/>
              <a:buNone/>
            </a:pPr>
            <a:r>
              <a:rPr lang="en-US" dirty="0"/>
              <a:t>	The calculation of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maximum - 1</a:t>
            </a:r>
            <a:r>
              <a:rPr lang="en-US" dirty="0"/>
              <a:t>” and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(4+a[k])*PI</a:t>
            </a:r>
            <a:r>
              <a:rPr lang="en-US">
                <a:latin typeface="Consolas" pitchFamily="49" charset="0"/>
                <a:cs typeface="Consolas" pitchFamily="49" charset="0"/>
              </a:rPr>
              <a:t>+5</a:t>
            </a:r>
            <a:r>
              <a:rPr lang="en-US"/>
              <a:t>” can </a:t>
            </a:r>
            <a:r>
              <a:rPr lang="en-US" dirty="0"/>
              <a:t>be moved outside the loop and precalculated.</a:t>
            </a:r>
          </a:p>
          <a:p>
            <a:pPr lvl="1">
              <a:buFontTx/>
              <a:buNone/>
            </a:pPr>
            <a:r>
              <a:rPr lang="en-US" sz="17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maxval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 = maximum - 1;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calcval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= (4+a[k])*PI+5;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while (j &lt;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maxval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) loop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    j = j +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calcval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end loop;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C704E4A-DBDE-4744-9E78-C0F43DBC8B8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to the generated target machine code or a</a:t>
            </a:r>
            <a:br>
              <a:rPr lang="en-US" dirty="0"/>
            </a:br>
            <a:r>
              <a:rPr lang="en-US" dirty="0"/>
              <a:t>low-level intermediate representation.</a:t>
            </a:r>
          </a:p>
          <a:p>
            <a:r>
              <a:rPr lang="en-US" dirty="0"/>
              <a:t>Basic idea: Analyze a small sequence of instructions at a time (the peephole) for possible performance improvements.</a:t>
            </a:r>
          </a:p>
          <a:p>
            <a:r>
              <a:rPr lang="en-US" dirty="0"/>
              <a:t>The peephole is a small window into the generated code.</a:t>
            </a:r>
          </a:p>
          <a:p>
            <a:r>
              <a:rPr lang="en-US" dirty="0"/>
              <a:t>Examples of peephole optimizations</a:t>
            </a:r>
          </a:p>
          <a:p>
            <a:pPr lvl="1"/>
            <a:r>
              <a:rPr lang="en-US" dirty="0"/>
              <a:t>elimination of redundant loads and stores</a:t>
            </a:r>
          </a:p>
          <a:p>
            <a:pPr lvl="1"/>
            <a:r>
              <a:rPr lang="en-US" dirty="0"/>
              <a:t>elimination of branch instructions to other branch instructions</a:t>
            </a:r>
          </a:p>
          <a:p>
            <a:pPr lvl="1"/>
            <a:r>
              <a:rPr lang="en-US" dirty="0"/>
              <a:t>algebraic identities and strength reduction</a:t>
            </a:r>
          </a:p>
          <a:p>
            <a:pPr lvl="2">
              <a:buNone/>
            </a:pPr>
            <a:r>
              <a:rPr lang="en-US" dirty="0"/>
              <a:t>(can be easier to detect in the target machine code)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Peephole Optimization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0">
              <a:spcBef>
                <a:spcPts val="0"/>
              </a:spcBef>
              <a:buNone/>
            </a:pPr>
            <a:r>
              <a:rPr lang="en-US" sz="2000" b="1" dirty="0">
                <a:cs typeface="Consolas" pitchFamily="49" charset="0"/>
              </a:rPr>
              <a:t>Source Code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loop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exit when x &gt; 0;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loop;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74320" indent="0">
              <a:spcBef>
                <a:spcPts val="0"/>
              </a:spcBef>
              <a:buNone/>
            </a:pPr>
            <a:r>
              <a:rPr lang="en-US" sz="2000" b="1" dirty="0">
                <a:cs typeface="Consolas" pitchFamily="49" charset="0"/>
              </a:rPr>
              <a:t>Target Code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L4:   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LDLADDR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LOADW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LDCINT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CMP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BG L5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BR L4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L5: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BR L9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L8: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LDLADDR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LOADW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LDCINT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800600" y="3361765"/>
            <a:ext cx="2743200" cy="8229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0156" y="3361765"/>
            <a:ext cx="1133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peephole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3212" y="3200400"/>
            <a:ext cx="15311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Optimization:</a:t>
            </a:r>
          </a:p>
          <a:p>
            <a:pPr algn="l"/>
            <a:r>
              <a:rPr lang="en-US" sz="1800" dirty="0">
                <a:latin typeface="+mn-lt"/>
              </a:rPr>
              <a:t>Replace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BG L5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BR L4</a:t>
            </a:r>
          </a:p>
          <a:p>
            <a:pPr algn="l"/>
            <a:r>
              <a:rPr lang="en-US" sz="1800" dirty="0">
                <a:latin typeface="+mn-lt"/>
              </a:rPr>
              <a:t>with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BLE L4</a:t>
            </a:r>
            <a:endParaRPr lang="en-US" sz="1800" dirty="0">
              <a:latin typeface="Consolas" panose="020B0609020204030204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in CPRL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perform some optimizations within the abstract syntax tree.</a:t>
            </a:r>
          </a:p>
          <a:p>
            <a:pPr lvl="1"/>
            <a:r>
              <a:rPr lang="en-US" dirty="0"/>
              <a:t>Add an </a:t>
            </a:r>
            <a:r>
              <a:rPr lang="en-US" dirty="0">
                <a:latin typeface="Consolas" panose="020B0609020204030204" pitchFamily="49" charset="0"/>
              </a:rPr>
              <a:t>optimize()</a:t>
            </a:r>
            <a:r>
              <a:rPr lang="en-US" dirty="0"/>
              <a:t> method that “walks” the tree in a manner similar to the </a:t>
            </a:r>
            <a:r>
              <a:rPr lang="en-US" dirty="0" err="1">
                <a:latin typeface="Consolas" panose="020B0609020204030204" pitchFamily="49" charset="0"/>
              </a:rPr>
              <a:t>checkConstraints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emit()</a:t>
            </a:r>
            <a:r>
              <a:rPr lang="en-US" dirty="0"/>
              <a:t> methods.</a:t>
            </a:r>
          </a:p>
          <a:p>
            <a:pPr lvl="1"/>
            <a:r>
              <a:rPr lang="en-US" dirty="0"/>
              <a:t>Add a </a:t>
            </a:r>
            <a:r>
              <a:rPr lang="en-US" dirty="0">
                <a:latin typeface="Consolas" panose="020B0609020204030204" pitchFamily="49" charset="0"/>
              </a:rPr>
              <a:t>parent</a:t>
            </a:r>
            <a:r>
              <a:rPr lang="en-US" dirty="0"/>
              <a:t> reference to each node in the tree – can simplify some optimizations.</a:t>
            </a:r>
          </a:p>
          <a:p>
            <a:r>
              <a:rPr lang="en-US" dirty="0"/>
              <a:t>The CVM assembler performs the following optimizations using a “peephole” approach:</a:t>
            </a:r>
          </a:p>
          <a:p>
            <a:pPr lvl="1"/>
            <a:r>
              <a:rPr lang="en-US"/>
              <a:t>branch reduction (as illustrated in previous slide)</a:t>
            </a:r>
          </a:p>
          <a:p>
            <a:pPr lvl="1"/>
            <a:r>
              <a:rPr lang="en-US"/>
              <a:t>constant </a:t>
            </a:r>
            <a:r>
              <a:rPr lang="en-US" dirty="0"/>
              <a:t>folding</a:t>
            </a:r>
          </a:p>
          <a:p>
            <a:pPr lvl="1"/>
            <a:r>
              <a:rPr lang="en-US" dirty="0"/>
              <a:t>strength reduction: use “</a:t>
            </a:r>
            <a:r>
              <a:rPr lang="en-US" dirty="0" err="1">
                <a:latin typeface="Consolas" panose="020B0609020204030204" pitchFamily="49" charset="0"/>
              </a:rPr>
              <a:t>inc</a:t>
            </a:r>
            <a:r>
              <a:rPr lang="en-US" dirty="0"/>
              <a:t>” and “</a:t>
            </a:r>
            <a:r>
              <a:rPr lang="en-US" dirty="0" err="1"/>
              <a:t>dec</a:t>
            </a:r>
            <a:r>
              <a:rPr lang="en-US" dirty="0"/>
              <a:t>” where possible</a:t>
            </a:r>
          </a:p>
          <a:p>
            <a:pPr lvl="1"/>
            <a:r>
              <a:rPr lang="en-US" dirty="0"/>
              <a:t>strength reduction: use left (right) shift instead of multiplying (dividing) by powers of 2 where possible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D00A347-8F78-49AE-ABD5-3752D5F686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1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4B8238C-0742-4F84-9EEA-A97E2EE10F8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Optimization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generation techniques and transformations that result in a semantically equivalent program that runs more efficiently</a:t>
            </a:r>
          </a:p>
          <a:p>
            <a:pPr lvl="1"/>
            <a:r>
              <a:rPr lang="en-US" dirty="0"/>
              <a:t>faster</a:t>
            </a:r>
          </a:p>
          <a:p>
            <a:pPr lvl="1"/>
            <a:r>
              <a:rPr lang="en-US" dirty="0"/>
              <a:t>uses less memory</a:t>
            </a:r>
          </a:p>
          <a:p>
            <a:pPr lvl="1"/>
            <a:r>
              <a:rPr lang="en-US" dirty="0"/>
              <a:t>or both</a:t>
            </a:r>
          </a:p>
          <a:p>
            <a:r>
              <a:rPr lang="en-US" dirty="0"/>
              <a:t>Often involves a time-space tradeoff.  Techniques that make the code faster often require additional memory, and conversely</a:t>
            </a:r>
          </a:p>
          <a:p>
            <a:r>
              <a:rPr lang="en-US" dirty="0"/>
              <a:t>Term “optimization” is actually used improperly</a:t>
            </a:r>
          </a:p>
          <a:p>
            <a:pPr lvl="1"/>
            <a:r>
              <a:rPr lang="en-US" dirty="0"/>
              <a:t>generated code is rarely optimal</a:t>
            </a:r>
          </a:p>
          <a:p>
            <a:pPr lvl="1"/>
            <a:r>
              <a:rPr lang="en-US" dirty="0"/>
              <a:t>better name might be “code improvements”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E5D2BD8-BDB9-4DDC-B654-E8A7D88C4D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Optimizing compilers</a:t>
            </a:r>
          </a:p>
          <a:p>
            <a:r>
              <a:rPr lang="en-US" dirty="0"/>
              <a:t>May be performed on intermediate representations of the program</a:t>
            </a:r>
          </a:p>
          <a:p>
            <a:pPr lvl="1"/>
            <a:r>
              <a:rPr lang="en-US" dirty="0"/>
              <a:t>high level representation such as abstract syntax trees</a:t>
            </a:r>
          </a:p>
          <a:p>
            <a:pPr lvl="1"/>
            <a:r>
              <a:rPr lang="en-US" dirty="0"/>
              <a:t>machine code or a low-level representation</a:t>
            </a:r>
          </a:p>
          <a:p>
            <a:r>
              <a:rPr lang="en-US" dirty="0"/>
              <a:t>Local versus global optimizations (DEC Ada PL/I story)</a:t>
            </a:r>
          </a:p>
          <a:p>
            <a:r>
              <a:rPr lang="en-US" dirty="0"/>
              <a:t>Machine-dependent versus machine-independent optimizations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0329" y="5181600"/>
            <a:ext cx="588334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“There is no such thing as a machine-independent</a:t>
            </a:r>
          </a:p>
          <a:p>
            <a:pPr algn="l"/>
            <a:r>
              <a:rPr lang="en-US" sz="2000" dirty="0"/>
              <a:t>optimization.”  –  William A. </a:t>
            </a:r>
            <a:r>
              <a:rPr lang="en-US" sz="2000" dirty="0" err="1"/>
              <a:t>Wulf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D223243-F4B1-436D-B9B4-CB75BBF6B3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Optimization</a:t>
            </a:r>
          </a:p>
        </p:txBody>
      </p:sp>
      <p:sp>
        <p:nvSpPr>
          <p:cNvPr id="614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it correct before making it faster.</a:t>
            </a:r>
          </a:p>
          <a:p>
            <a:r>
              <a:rPr lang="en-US" dirty="0"/>
              <a:t>The best source of optimization is often the programmer.</a:t>
            </a:r>
          </a:p>
          <a:p>
            <a:pPr lvl="1"/>
            <a:r>
              <a:rPr lang="en-US" dirty="0"/>
              <a:t>better algorithm (bubble sort versus quick sort)</a:t>
            </a:r>
          </a:p>
          <a:p>
            <a:pPr lvl="1"/>
            <a:r>
              <a:rPr lang="en-US" dirty="0"/>
              <a:t>profiling to determine areas where optimization matters</a:t>
            </a:r>
          </a:p>
          <a:p>
            <a:pPr lvl="1"/>
            <a:r>
              <a:rPr lang="en-US" dirty="0"/>
              <a:t>rewriting time-critical code in assembly language</a:t>
            </a:r>
          </a:p>
          <a:p>
            <a:r>
              <a:rPr lang="en-US" dirty="0"/>
              <a:t>Test compiler both with and without optimizations.</a:t>
            </a:r>
          </a:p>
          <a:p>
            <a:r>
              <a:rPr lang="en-US" dirty="0"/>
              <a:t>Let someone else do it.</a:t>
            </a:r>
          </a:p>
          <a:p>
            <a:pPr lvl="1"/>
            <a:r>
              <a:rPr lang="en-US" dirty="0"/>
              <a:t>e.g., use a common, low-level intermediate language (LLVM)</a:t>
            </a:r>
          </a:p>
          <a:p>
            <a:r>
              <a:rPr lang="en-US" dirty="0"/>
              <a:t>Remember that occasionally, especially during development, faster compile times can be more important that more efficient object code.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D223243-F4B1-436D-B9B4-CB75BBF6B3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</a:t>
            </a:r>
            <a:endParaRPr lang="en-US" sz="2400" dirty="0"/>
          </a:p>
        </p:txBody>
      </p:sp>
      <p:sp>
        <p:nvSpPr>
          <p:cNvPr id="614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LLVM for code generation and optimization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1F0E84-1470-4167-B9F7-767DF45FC3DE}"/>
              </a:ext>
            </a:extLst>
          </p:cNvPr>
          <p:cNvGrpSpPr/>
          <p:nvPr/>
        </p:nvGrpSpPr>
        <p:grpSpPr>
          <a:xfrm>
            <a:off x="1377672" y="2020793"/>
            <a:ext cx="6388656" cy="4227607"/>
            <a:chOff x="2907536" y="1424205"/>
            <a:chExt cx="6388656" cy="42276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D69776-4156-4617-9993-A3BDDE5E38D9}"/>
                </a:ext>
              </a:extLst>
            </p:cNvPr>
            <p:cNvSpPr txBox="1"/>
            <p:nvPr/>
          </p:nvSpPr>
          <p:spPr>
            <a:xfrm>
              <a:off x="2907536" y="1424205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C#</a:t>
              </a:r>
            </a:p>
            <a:p>
              <a:pPr algn="ctr"/>
              <a:r>
                <a:rPr lang="en-US" sz="2000" dirty="0"/>
                <a:t>Compiler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00C243-F0AF-4441-A75C-9060C93D5C3E}"/>
                </a:ext>
              </a:extLst>
            </p:cNvPr>
            <p:cNvSpPr txBox="1"/>
            <p:nvPr/>
          </p:nvSpPr>
          <p:spPr>
            <a:xfrm>
              <a:off x="2907536" y="3616240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Kotlin</a:t>
              </a:r>
              <a:endParaRPr lang="en-US" sz="2000" dirty="0"/>
            </a:p>
            <a:p>
              <a:pPr algn="ctr"/>
              <a:r>
                <a:rPr lang="en-US" sz="2000" dirty="0"/>
                <a:t>Compiler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0810DE-DA5D-49A5-9EF2-4F4ADC3EAAC4}"/>
                </a:ext>
              </a:extLst>
            </p:cNvPr>
            <p:cNvSpPr txBox="1"/>
            <p:nvPr/>
          </p:nvSpPr>
          <p:spPr>
            <a:xfrm>
              <a:off x="5698452" y="2674111"/>
              <a:ext cx="8356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LLVM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882196-8781-4394-8C36-981168AD4A83}"/>
                </a:ext>
              </a:extLst>
            </p:cNvPr>
            <p:cNvSpPr txBox="1"/>
            <p:nvPr/>
          </p:nvSpPr>
          <p:spPr>
            <a:xfrm>
              <a:off x="8112855" y="1424205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x86</a:t>
              </a:r>
            </a:p>
            <a:p>
              <a:pPr algn="ctr"/>
              <a:r>
                <a:rPr lang="en-US" sz="2000" dirty="0"/>
                <a:t>Backend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845093-71F6-4098-8FE9-67866BCD8B97}"/>
                </a:ext>
              </a:extLst>
            </p:cNvPr>
            <p:cNvSpPr txBox="1"/>
            <p:nvPr/>
          </p:nvSpPr>
          <p:spPr>
            <a:xfrm>
              <a:off x="8112855" y="3616240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ARM</a:t>
              </a:r>
            </a:p>
            <a:p>
              <a:pPr algn="ctr"/>
              <a:r>
                <a:rPr lang="en-US" sz="2000" dirty="0"/>
                <a:t>Backend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2FB1A0E-5A3F-4843-8175-239B63990978}"/>
                </a:ext>
              </a:extLst>
            </p:cNvPr>
            <p:cNvCxnSpPr>
              <a:cxnSpLocks/>
              <a:stCxn id="23" idx="3"/>
            </p:cNvCxnSpPr>
            <p:nvPr/>
          </p:nvCxnSpPr>
          <p:spPr bwMode="auto">
            <a:xfrm>
              <a:off x="4119727" y="1778148"/>
              <a:ext cx="1578725" cy="89596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1AC5164-2921-47B7-8529-1F1DE0D20CB7}"/>
                </a:ext>
              </a:extLst>
            </p:cNvPr>
            <p:cNvCxnSpPr>
              <a:cxnSpLocks/>
              <a:stCxn id="24" idx="3"/>
            </p:cNvCxnSpPr>
            <p:nvPr/>
          </p:nvCxnSpPr>
          <p:spPr bwMode="auto">
            <a:xfrm flipV="1">
              <a:off x="4119727" y="3074220"/>
              <a:ext cx="1578725" cy="89596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677CA59-D7CF-4B6D-BFF8-6094D86B21E9}"/>
                </a:ext>
              </a:extLst>
            </p:cNvPr>
            <p:cNvCxnSpPr>
              <a:cxnSpLocks/>
              <a:endCxn id="26" idx="1"/>
            </p:cNvCxnSpPr>
            <p:nvPr/>
          </p:nvCxnSpPr>
          <p:spPr bwMode="auto">
            <a:xfrm flipV="1">
              <a:off x="6528267" y="1778148"/>
              <a:ext cx="1584588" cy="89596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10723A-5D48-4134-80BA-8FD0EED0D087}"/>
                </a:ext>
              </a:extLst>
            </p:cNvPr>
            <p:cNvCxnSpPr>
              <a:cxnSpLocks/>
              <a:endCxn id="27" idx="1"/>
            </p:cNvCxnSpPr>
            <p:nvPr/>
          </p:nvCxnSpPr>
          <p:spPr bwMode="auto">
            <a:xfrm>
              <a:off x="6528267" y="3074220"/>
              <a:ext cx="1584588" cy="89596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C20DF1-5DA0-428A-AA14-AE1C420F756B}"/>
                </a:ext>
              </a:extLst>
            </p:cNvPr>
            <p:cNvSpPr txBox="1"/>
            <p:nvPr/>
          </p:nvSpPr>
          <p:spPr>
            <a:xfrm>
              <a:off x="3909929" y="4943926"/>
              <a:ext cx="17288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/>
                <a:t>You write one</a:t>
              </a:r>
            </a:p>
            <a:p>
              <a:pPr algn="l"/>
              <a:r>
                <a:rPr lang="en-US" sz="2000" dirty="0"/>
                <a:t>of these.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4DA2BE-C901-46FC-B1FC-9D5381D3F27F}"/>
                </a:ext>
              </a:extLst>
            </p:cNvPr>
            <p:cNvSpPr txBox="1"/>
            <p:nvPr/>
          </p:nvSpPr>
          <p:spPr>
            <a:xfrm>
              <a:off x="6134240" y="4943926"/>
              <a:ext cx="21611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/>
                <a:t>Most of these are</a:t>
              </a:r>
            </a:p>
            <a:p>
              <a:pPr algn="l"/>
              <a:r>
                <a:rPr lang="en-US" sz="2000" dirty="0"/>
                <a:t>already written.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7D751941-51DC-42D1-85B4-43AD2EC1C7FD}"/>
                </a:ext>
              </a:extLst>
            </p:cNvPr>
            <p:cNvCxnSpPr>
              <a:cxnSpLocks/>
              <a:stCxn id="32" idx="1"/>
            </p:cNvCxnSpPr>
            <p:nvPr/>
          </p:nvCxnSpPr>
          <p:spPr bwMode="auto">
            <a:xfrm rot="10800000">
              <a:off x="3489961" y="4441007"/>
              <a:ext cx="419969" cy="856863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FBF674DD-C5CF-41A3-A1EB-E01859983FA1}"/>
                </a:ext>
              </a:extLst>
            </p:cNvPr>
            <p:cNvCxnSpPr>
              <a:cxnSpLocks/>
              <a:stCxn id="33" idx="3"/>
            </p:cNvCxnSpPr>
            <p:nvPr/>
          </p:nvCxnSpPr>
          <p:spPr bwMode="auto">
            <a:xfrm flipV="1">
              <a:off x="8295409" y="4441006"/>
              <a:ext cx="406631" cy="856863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8B9D8F1-309A-42E2-BBA7-AB3CCD9CDCD4}"/>
                </a:ext>
              </a:extLst>
            </p:cNvPr>
            <p:cNvSpPr txBox="1"/>
            <p:nvPr/>
          </p:nvSpPr>
          <p:spPr>
            <a:xfrm>
              <a:off x="2907536" y="2520222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Swift</a:t>
              </a:r>
            </a:p>
            <a:p>
              <a:pPr algn="ctr"/>
              <a:r>
                <a:rPr lang="en-US" sz="2000" dirty="0"/>
                <a:t>Compiler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56EFB9B-3592-450E-854F-27DD4FF8EABF}"/>
                </a:ext>
              </a:extLst>
            </p:cNvPr>
            <p:cNvSpPr txBox="1"/>
            <p:nvPr/>
          </p:nvSpPr>
          <p:spPr>
            <a:xfrm>
              <a:off x="8112855" y="2520223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MIPS</a:t>
              </a:r>
            </a:p>
            <a:p>
              <a:pPr algn="ctr"/>
              <a:r>
                <a:rPr lang="en-US" sz="2000" dirty="0"/>
                <a:t>Backend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AC6DA92-7F9F-4801-B4DD-8F62D46FD205}"/>
                </a:ext>
              </a:extLst>
            </p:cNvPr>
            <p:cNvCxnSpPr>
              <a:stCxn id="36" idx="3"/>
              <a:endCxn id="25" idx="1"/>
            </p:cNvCxnSpPr>
            <p:nvPr/>
          </p:nvCxnSpPr>
          <p:spPr>
            <a:xfrm>
              <a:off x="4119727" y="2874165"/>
              <a:ext cx="157872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E6B6560-31FE-4256-95FF-F5DEF3F6DDF5}"/>
                </a:ext>
              </a:extLst>
            </p:cNvPr>
            <p:cNvCxnSpPr>
              <a:cxnSpLocks/>
              <a:stCxn id="25" idx="3"/>
              <a:endCxn id="37" idx="1"/>
            </p:cNvCxnSpPr>
            <p:nvPr/>
          </p:nvCxnSpPr>
          <p:spPr>
            <a:xfrm>
              <a:off x="6534130" y="2874166"/>
              <a:ext cx="15787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532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difficult to improve algorithmic complexity</a:t>
            </a:r>
          </a:p>
          <a:p>
            <a:r>
              <a:rPr lang="en-US" dirty="0"/>
              <a:t>Compilers must support a variety of conflicting objectives</a:t>
            </a:r>
          </a:p>
          <a:p>
            <a:pPr lvl="1"/>
            <a:r>
              <a:rPr lang="en-US" dirty="0"/>
              <a:t>cost of implementation	–  schedule for implementation</a:t>
            </a:r>
          </a:p>
          <a:p>
            <a:pPr lvl="1"/>
            <a:r>
              <a:rPr lang="en-US" dirty="0"/>
              <a:t>compilation speed	–  runtime performance	</a:t>
            </a:r>
          </a:p>
          <a:p>
            <a:pPr lvl="1"/>
            <a:r>
              <a:rPr lang="en-US" dirty="0"/>
              <a:t>size of object code</a:t>
            </a:r>
          </a:p>
          <a:p>
            <a:r>
              <a:rPr lang="en-US" dirty="0"/>
              <a:t>Overhead of compiler optimization</a:t>
            </a:r>
          </a:p>
          <a:p>
            <a:pPr lvl="1"/>
            <a:r>
              <a:rPr lang="en-US" dirty="0"/>
              <a:t>extra work takes time</a:t>
            </a:r>
          </a:p>
          <a:p>
            <a:pPr lvl="1"/>
            <a:r>
              <a:rPr lang="en-US" dirty="0"/>
              <a:t>whole-program optimization is time consuming and often difficult or impractical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Optimization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 the common case</a:t>
            </a:r>
          </a:p>
          <a:p>
            <a:pPr lvl="1"/>
            <a:r>
              <a:rPr lang="en-US" dirty="0"/>
              <a:t>even at the expense of a slow path</a:t>
            </a:r>
          </a:p>
          <a:p>
            <a:r>
              <a:rPr lang="en-US" dirty="0"/>
              <a:t>Less code</a:t>
            </a:r>
          </a:p>
          <a:p>
            <a:pPr lvl="1"/>
            <a:r>
              <a:rPr lang="en-US" dirty="0"/>
              <a:t>usually results in faster execution</a:t>
            </a:r>
          </a:p>
          <a:p>
            <a:pPr lvl="1"/>
            <a:r>
              <a:rPr lang="en-US" dirty="0"/>
              <a:t>lower product cost for embedded systems</a:t>
            </a:r>
          </a:p>
          <a:p>
            <a:r>
              <a:rPr lang="en-US" dirty="0"/>
              <a:t>Exploit the memory hierarchy</a:t>
            </a:r>
          </a:p>
          <a:p>
            <a:pPr lvl="1"/>
            <a:r>
              <a:rPr lang="en-US" dirty="0"/>
              <a:t>registers first, then cache, then main memory, then disk</a:t>
            </a:r>
          </a:p>
          <a:p>
            <a:r>
              <a:rPr lang="en-US" dirty="0"/>
              <a:t>Parallelize</a:t>
            </a:r>
          </a:p>
          <a:p>
            <a:pPr lvl="1"/>
            <a:r>
              <a:rPr lang="en-US" dirty="0"/>
              <a:t>allow multiple computations to happen in parallel</a:t>
            </a:r>
          </a:p>
          <a:p>
            <a:r>
              <a:rPr lang="en-US" dirty="0"/>
              <a:t>Improve Locality</a:t>
            </a:r>
          </a:p>
          <a:p>
            <a:pPr lvl="1"/>
            <a:r>
              <a:rPr lang="en-US" dirty="0"/>
              <a:t>related code and data placed close together in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6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1643246-6083-4204-9808-B56D1A0CC6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Machine-Specific Instructions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of specific instructions available on the target computer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increment and decrement instructions in place of add instructions</a:t>
            </a:r>
          </a:p>
          <a:p>
            <a:pPr lvl="1"/>
            <a:r>
              <a:rPr lang="en-US" dirty="0"/>
              <a:t>block move instructions</a:t>
            </a:r>
          </a:p>
          <a:p>
            <a:pPr lvl="1"/>
            <a:r>
              <a:rPr lang="en-US" dirty="0"/>
              <a:t>array-addressing instructions</a:t>
            </a:r>
          </a:p>
          <a:p>
            <a:pPr lvl="1"/>
            <a:r>
              <a:rPr lang="en-US" dirty="0"/>
              <a:t>pre/post increment instructions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9551863-1661-4C10-AFAD-BFBCD9409FC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Register Allocation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Efficient use of registers to hold operands</a:t>
            </a:r>
          </a:p>
          <a:p>
            <a:r>
              <a:rPr lang="en-US"/>
              <a:t>Register allocation – selection of variables that will reside in registers (e.g., a loop index)</a:t>
            </a:r>
          </a:p>
          <a:p>
            <a:r>
              <a:rPr lang="en-US"/>
              <a:t>Register assignment – selection of specific registers for the variables</a:t>
            </a:r>
          </a:p>
          <a:p>
            <a:r>
              <a:rPr lang="en-US"/>
              <a:t>Very hard problem – one common approach uses a “graph coloring” algorithm.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3499</TotalTime>
  <Words>1290</Words>
  <Application>Microsoft Office PowerPoint</Application>
  <PresentationFormat>On-screen Show (4:3)</PresentationFormat>
  <Paragraphs>228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Consolas</vt:lpstr>
      <vt:lpstr>SoftMoore2</vt:lpstr>
      <vt:lpstr>Code Optimization</vt:lpstr>
      <vt:lpstr>Code Optimization</vt:lpstr>
      <vt:lpstr>Code Optimization (continued)</vt:lpstr>
      <vt:lpstr>Guidelines for Optimization</vt:lpstr>
      <vt:lpstr>LLVM</vt:lpstr>
      <vt:lpstr>Code Optimization Issues</vt:lpstr>
      <vt:lpstr>Common Optimization Themes</vt:lpstr>
      <vt:lpstr>Optimization: Machine-Specific Instructions</vt:lpstr>
      <vt:lpstr>Optimization: Register Allocation</vt:lpstr>
      <vt:lpstr>Optimization: Constant Folding</vt:lpstr>
      <vt:lpstr>Optimization: Algebraic Identities</vt:lpstr>
      <vt:lpstr>Optimization: Strength Reduction</vt:lpstr>
      <vt:lpstr>Optimization: Common Subexpression Elimination</vt:lpstr>
      <vt:lpstr>Optimization: Loop-Invariant Code Motion (a.k.a. Code Hoisting)</vt:lpstr>
      <vt:lpstr>Peephole Optimization</vt:lpstr>
      <vt:lpstr>Example: Peephole Optimization</vt:lpstr>
      <vt:lpstr>Optimization in CPRL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</dc:title>
  <dc:creator>John I. Moore, Jr.</dc:creator>
  <cp:lastModifiedBy>John Moore</cp:lastModifiedBy>
  <cp:revision>110</cp:revision>
  <dcterms:created xsi:type="dcterms:W3CDTF">2005-01-12T21:47:45Z</dcterms:created>
  <dcterms:modified xsi:type="dcterms:W3CDTF">2020-09-15T10:12:46Z</dcterms:modified>
</cp:coreProperties>
</file>