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9"/>
  </p:notesMasterIdLst>
  <p:handoutMasterIdLst>
    <p:handoutMasterId r:id="rId60"/>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46" r:id="rId22"/>
    <p:sldId id="347" r:id="rId23"/>
    <p:sldId id="311" r:id="rId24"/>
    <p:sldId id="332" r:id="rId25"/>
    <p:sldId id="343" r:id="rId26"/>
    <p:sldId id="333" r:id="rId27"/>
    <p:sldId id="312" r:id="rId28"/>
    <p:sldId id="313" r:id="rId29"/>
    <p:sldId id="328" r:id="rId30"/>
    <p:sldId id="326" r:id="rId31"/>
    <p:sldId id="327" r:id="rId32"/>
    <p:sldId id="285" r:id="rId33"/>
    <p:sldId id="334" r:id="rId34"/>
    <p:sldId id="335" r:id="rId35"/>
    <p:sldId id="345" r:id="rId36"/>
    <p:sldId id="320" r:id="rId37"/>
    <p:sldId id="314" r:id="rId38"/>
    <p:sldId id="315" r:id="rId39"/>
    <p:sldId id="316" r:id="rId40"/>
    <p:sldId id="324" r:id="rId41"/>
    <p:sldId id="325" r:id="rId42"/>
    <p:sldId id="348" r:id="rId43"/>
    <p:sldId id="322" r:id="rId44"/>
    <p:sldId id="330" r:id="rId45"/>
    <p:sldId id="336" r:id="rId46"/>
    <p:sldId id="337" r:id="rId47"/>
    <p:sldId id="344" r:id="rId48"/>
    <p:sldId id="338" r:id="rId49"/>
    <p:sldId id="340" r:id="rId50"/>
    <p:sldId id="339" r:id="rId51"/>
    <p:sldId id="341" r:id="rId52"/>
    <p:sldId id="342" r:id="rId53"/>
    <p:sldId id="289" r:id="rId54"/>
    <p:sldId id="290" r:id="rId55"/>
    <p:sldId id="305" r:id="rId56"/>
    <p:sldId id="291" r:id="rId57"/>
    <p:sldId id="295" r:id="rId5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37" autoAdjust="0"/>
    <p:restoredTop sz="97055" autoAdjust="0"/>
  </p:normalViewPr>
  <p:slideViewPr>
    <p:cSldViewPr>
      <p:cViewPr varScale="1">
        <p:scale>
          <a:sx n="74" d="100"/>
          <a:sy n="74" d="100"/>
        </p:scale>
        <p:origin x="37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28</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34</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53</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54</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55</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56</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57</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 Check semantic/contextual constraints.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 Emit the object code for the AST.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2" name="TextBox 1"/>
          <p:cNvSpPr txBox="1"/>
          <p:nvPr/>
        </p:nvSpPr>
        <p:spPr>
          <a:xfrm>
            <a:off x="1185496" y="4648200"/>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fun parseStatements()       : List&lt;Statement&gt;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 : List&lt;</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parseActualParameters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spcBef>
                <a:spcPts val="200"/>
              </a:spcBef>
              <a:buNone/>
            </a:pPr>
            <a:r>
              <a:rPr lang="en-US" sz="1800" dirty="0">
                <a:latin typeface="Consolas" panose="020B0609020204030204" pitchFamily="49" charset="0"/>
              </a:rPr>
              <a:t>// returns null if parsing fails</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191123" y="1790785"/>
            <a:ext cx="8761755" cy="3467015"/>
            <a:chOff x="134366" y="1752600"/>
            <a:chExt cx="8761755"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42494"/>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585101" y="3842494"/>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313068"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6079647"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379679"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95706" y="837770"/>
              <a:ext cx="493181" cy="3340592"/>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4389" y="2923429"/>
              <a:ext cx="575557" cy="1262575"/>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8126914" y="3842494"/>
              <a:ext cx="7437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Literal</a:t>
              </a:r>
            </a:p>
          </p:txBody>
        </p:sp>
        <p:cxnSp>
          <p:nvCxnSpPr>
            <p:cNvPr id="11287" name="AutoShape 25"/>
            <p:cNvCxnSpPr>
              <a:cxnSpLocks noChangeShapeType="1"/>
              <a:stCxn id="11275" idx="0"/>
              <a:endCxn id="47" idx="3"/>
            </p:cNvCxnSpPr>
            <p:nvPr/>
          </p:nvCxnSpPr>
          <p:spPr bwMode="auto">
            <a:xfrm rot="5400000" flipH="1" flipV="1">
              <a:off x="5030074" y="3297910"/>
              <a:ext cx="581167" cy="508002"/>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55395" y="3280591"/>
              <a:ext cx="581167" cy="542640"/>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361094" y="3283304"/>
              <a:ext cx="573473" cy="529521"/>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915118" y="3258801"/>
              <a:ext cx="581167" cy="586220"/>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774610"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492754"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789157"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42494"/>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stCxn id="30" idx="0"/>
              <a:endCxn id="46" idx="3"/>
            </p:cNvCxnSpPr>
            <p:nvPr/>
          </p:nvCxnSpPr>
          <p:spPr bwMode="auto">
            <a:xfrm rot="16200000" flipV="1">
              <a:off x="2849653" y="2930740"/>
              <a:ext cx="575557" cy="1247952"/>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42494"/>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830295"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300774"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21</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5190215" y="1974291"/>
            <a:ext cx="3344185" cy="1015663"/>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 </a:t>
            </a:r>
            <a:r>
              <a:rPr lang="en-US" sz="2000" dirty="0" err="1"/>
              <a:t>enum</a:t>
            </a:r>
            <a:endParaRPr lang="en-US" sz="2000" dirty="0"/>
          </a:p>
          <a:p>
            <a:pPr algn="l"/>
            <a:r>
              <a:rPr lang="en-US" sz="2000" dirty="0"/>
              <a:t>class with only two values,</a:t>
            </a:r>
          </a:p>
          <a:p>
            <a:pPr algn="l"/>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a:extLst>
              <a:ext uri="{FF2B5EF4-FFF2-40B4-BE49-F238E27FC236}">
                <a16:creationId xmlns:a16="http://schemas.microsoft.com/office/drawing/2014/main" id="{6E29B263-C998-4606-9810-88A678334EBD}"/>
              </a:ext>
            </a:extLst>
          </p:cNvPr>
          <p:cNvSpPr/>
          <p:nvPr/>
        </p:nvSpPr>
        <p:spPr bwMode="auto">
          <a:xfrm>
            <a:off x="4128655" y="240592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6" idx="1"/>
            <a:endCxn id="7" idx="3"/>
          </p:cNvCxnSpPr>
          <p:nvPr/>
        </p:nvCxnSpPr>
        <p:spPr bwMode="auto">
          <a:xfrm rot="10800000">
            <a:off x="4281055" y="2482123"/>
            <a:ext cx="909160"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token's text.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 : Token)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VarDecl</a:t>
            </a:r>
            <a:r>
              <a:rPr lang="en-US"/>
              <a:t> (which </a:t>
            </a:r>
            <a:r>
              <a:rPr lang="en-US" dirty="0"/>
              <a:t>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NamedDecl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NamedDecl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3225241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when (</a:t>
            </a:r>
            <a:r>
              <a:rPr lang="en-US" sz="1800" dirty="0" err="1">
                <a:latin typeface="Consolas" panose="020B0609020204030204" pitchFamily="49" charset="0"/>
              </a:rPr>
              <a:t>scanner.symbol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Symbol.identifier -&gt;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scanner.token</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48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457200" lvl="1" indent="0">
              <a:spcBef>
                <a:spcPts val="200"/>
              </a:spcBef>
              <a:buNone/>
            </a:pPr>
            <a:r>
              <a:rPr lang="en-US" sz="1800" dirty="0">
                <a:latin typeface="Consolas" panose="020B0609020204030204" pitchFamily="49" charset="0"/>
              </a:rPr>
              <a:t>    throw error("Identifier \"$</a:t>
            </a:r>
            <a:r>
              <a:rPr lang="en-US" sz="1800" dirty="0" err="1">
                <a:latin typeface="Consolas" panose="020B0609020204030204" pitchFamily="49" charset="0"/>
              </a:rPr>
              <a:t>idToken</a:t>
            </a:r>
            <a:r>
              <a:rPr lang="en-US" sz="1800" dirty="0">
                <a:latin typeface="Consolas" panose="020B0609020204030204" pitchFamily="49" charset="0"/>
              </a:rPr>
              <a:t>\" has not "</a:t>
            </a:r>
          </a:p>
          <a:p>
            <a:pPr marL="457200" lvl="1" indent="0">
              <a:spcBef>
                <a:spcPts val="200"/>
              </a:spcBef>
              <a:buNone/>
            </a:pPr>
            <a:r>
              <a:rPr lang="en-US" sz="1800" dirty="0">
                <a:latin typeface="Consolas" panose="020B0609020204030204" pitchFamily="49" charset="0"/>
              </a:rPr>
              <a:t>              + "been declared.")</a:t>
            </a:r>
          </a:p>
          <a:p>
            <a:pPr marL="45720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!is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a:t>
            </a:r>
            <a:r>
              <a:rPr lang="en-US" sz="1800" dirty="0" err="1">
                <a:latin typeface="Consolas" panose="020B0609020204030204" pitchFamily="49" charset="0"/>
              </a:rPr>
              <a:t>idToken</a:t>
            </a:r>
            <a:r>
              <a:rPr lang="en-US" sz="1800" dirty="0">
                <a:latin typeface="Consolas" panose="020B0609020204030204" pitchFamily="49" charset="0"/>
              </a:rPr>
              <a:t>\" is not "</a:t>
            </a:r>
          </a:p>
          <a:p>
            <a:pPr marL="457200" lvl="1" indent="0">
              <a:spcBef>
                <a:spcPts val="200"/>
              </a:spcBef>
              <a:buNone/>
            </a:pPr>
            <a:r>
              <a:rPr lang="en-US" sz="1800" dirty="0">
                <a:latin typeface="Consolas" panose="020B0609020204030204" pitchFamily="49" charset="0"/>
              </a:rPr>
              <a:t>              + "a variable.")</a:t>
            </a:r>
          </a:p>
        </p:txBody>
      </p:sp>
    </p:spTree>
    <p:extLst>
      <p:ext uri="{BB962C8B-B14F-4D97-AF65-F5344CB8AC3E}">
        <p14:creationId xmlns:p14="http://schemas.microsoft.com/office/powerpoint/2010/main" val="67156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constants in the companion object.</a:t>
            </a:r>
          </a:p>
          <a:p>
            <a:pPr lvl="1"/>
            <a:r>
              <a:rPr lang="en-US" dirty="0"/>
              <a:t>Class </a:t>
            </a:r>
            <a:r>
              <a:rPr lang="en-US" dirty="0">
                <a:latin typeface="Consolas" panose="020B0609020204030204" pitchFamily="49" charset="0"/>
              </a:rPr>
              <a:t>Type</a:t>
            </a:r>
            <a:r>
              <a:rPr lang="en-US" dirty="0"/>
              <a:t> also contains a method that returns the type of a literal symbol.</a:t>
            </a:r>
            <a:br>
              <a:rPr lang="en-US" dirty="0"/>
            </a:br>
            <a:r>
              <a:rPr lang="en-US" dirty="0"/>
              <a:t>  </a:t>
            </a:r>
            <a:r>
              <a:rPr lang="en-US" sz="1800" dirty="0">
                <a:latin typeface="Consolas" panose="020B0609020204030204" pitchFamily="49" charset="0"/>
              </a:rPr>
              <a:t>fun </a:t>
            </a:r>
            <a:r>
              <a:rPr lang="en-US" sz="1800" dirty="0" err="1">
                <a:latin typeface="Consolas" panose="020B0609020204030204" pitchFamily="49" charset="0"/>
              </a:rPr>
              <a:t>getTypeOf</a:t>
            </a:r>
            <a:r>
              <a:rPr lang="en-US" sz="1800" dirty="0">
                <a:latin typeface="Consolas" panose="020B0609020204030204" pitchFamily="49" charset="0"/>
              </a:rPr>
              <a:t>(literal : Symbol): Type</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29</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String  = Type("String")</a:t>
            </a:r>
          </a:p>
          <a:p>
            <a:pPr marL="457200" lvl="1" indent="0">
              <a:spcBef>
                <a:spcPts val="200"/>
              </a:spcBef>
              <a:buNone/>
            </a:pPr>
            <a:r>
              <a:rPr lang="en-US" sz="1800" dirty="0">
                <a:latin typeface="Consolas" panose="020B0609020204030204" pitchFamily="49" charset="0"/>
              </a:rPr>
              <a:t>val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30</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31</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val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b="1" dirty="0">
                <a:latin typeface="Consolas" pitchFamily="49" charset="0"/>
              </a:rPr>
              <a:t>        var </a:t>
            </a:r>
            <a:r>
              <a:rPr lang="en-US" sz="1800" b="1" dirty="0" err="1">
                <a:latin typeface="Consolas" pitchFamily="49" charset="0"/>
              </a:rPr>
              <a:t>constType</a:t>
            </a:r>
            <a:r>
              <a:rPr lang="en-US" sz="1800" b="1" dirty="0">
                <a:latin typeface="Consolas" pitchFamily="49" charset="0"/>
              </a:rPr>
              <a:t> = </a:t>
            </a:r>
            <a:r>
              <a:rPr lang="en-US" sz="1800" b="1" dirty="0" err="1">
                <a:latin typeface="Consolas" pitchFamily="49" charset="0"/>
              </a:rPr>
              <a:t>Type.UNKNOWN</a:t>
            </a:r>
            <a:endParaRPr lang="en-US" sz="1800" b="1" dirty="0">
              <a:latin typeface="Consolas" pitchFamily="49" charset="0"/>
            </a:endParaRPr>
          </a:p>
          <a:p>
            <a:pPr marL="182880" indent="0">
              <a:spcBef>
                <a:spcPts val="200"/>
              </a:spcBef>
              <a:buFontTx/>
              <a:buNone/>
            </a:pPr>
            <a:r>
              <a:rPr lang="en-US" sz="1800" b="1" dirty="0">
                <a:latin typeface="Consolas" pitchFamily="49" charset="0"/>
              </a:rPr>
              <a:t>        if (literal != null)</a:t>
            </a:r>
          </a:p>
          <a:p>
            <a:pPr marL="182880" indent="0">
              <a:spcBef>
                <a:spcPts val="200"/>
              </a:spcBef>
              <a:buFontTx/>
              <a:buNone/>
            </a:pPr>
            <a:r>
              <a:rPr lang="en-US" sz="1800" b="1" dirty="0">
                <a:latin typeface="Consolas" pitchFamily="49" charset="0"/>
              </a:rPr>
              <a:t>            </a:t>
            </a:r>
            <a:r>
              <a:rPr lang="en-US" sz="1800" b="1" dirty="0" err="1">
                <a:latin typeface="Consolas" pitchFamily="49" charset="0"/>
              </a:rPr>
              <a:t>constType</a:t>
            </a:r>
            <a:r>
              <a:rPr lang="en-US" sz="1800" b="1" dirty="0">
                <a:latin typeface="Consolas" pitchFamily="49" charset="0"/>
              </a:rPr>
              <a:t> = </a:t>
            </a:r>
            <a:r>
              <a:rPr lang="en-US" sz="1800" b="1" dirty="0" err="1">
                <a:latin typeface="Consolas" pitchFamily="49" charset="0"/>
              </a:rPr>
              <a:t>Type.getTypeOf</a:t>
            </a:r>
            <a:r>
              <a:rPr lang="en-US" sz="1800" b="1" dirty="0">
                <a:latin typeface="Consolas" pitchFamily="49" charset="0"/>
              </a:rPr>
              <a:t>(</a:t>
            </a:r>
            <a:r>
              <a:rPr lang="en-US" sz="1800" b="1" dirty="0" err="1">
                <a:latin typeface="Consolas" pitchFamily="49" charset="0"/>
              </a:rPr>
              <a:t>literal.symbol</a:t>
            </a:r>
            <a:r>
              <a:rPr lang="en-US" sz="1800" b="1" dirty="0">
                <a:latin typeface="Consolas" pitchFamily="49" charset="0"/>
              </a:rPr>
              <a:t>)</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val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 </a:t>
            </a:r>
            <a:r>
              <a:rPr lang="en-US" sz="1800" dirty="0" err="1">
                <a:latin typeface="Consolas" pitchFamily="49" charset="0"/>
              </a:rPr>
              <a:t>constType</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34</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a:p>
            <a:pPr marL="182880" indent="0">
              <a:spcBef>
                <a:spcPts val="200"/>
              </a:spcBef>
              <a:buFontTx/>
              <a:buNone/>
            </a:pPr>
            <a:endParaRPr lang="en-US" sz="1800" dirty="0">
              <a:latin typeface="Consolas" pitchFamily="49" charset="0"/>
            </a:endParaRPr>
          </a:p>
        </p:txBody>
      </p:sp>
    </p:spTree>
    <p:extLst>
      <p:ext uri="{BB962C8B-B14F-4D97-AF65-F5344CB8AC3E}">
        <p14:creationId xmlns:p14="http://schemas.microsoft.com/office/powerpoint/2010/main" val="3271038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named value</a:t>
            </a:r>
            <a:br>
              <a:rPr lang="en-US" sz="2350" dirty="0"/>
            </a:br>
            <a:r>
              <a:rPr lang="en-US" sz="2350" dirty="0"/>
              <a:t>is referenced in the statement part of a program or subprogram, we need to be able to determine where the variable was declared.</a:t>
            </a:r>
          </a:p>
          <a:p>
            <a:r>
              <a:rPr lang="en-US" sz="2350" dirty="0"/>
              <a:t>Class </a:t>
            </a:r>
            <a:r>
              <a:rPr lang="en-US" sz="2350" dirty="0" err="1">
                <a:latin typeface="Consolas" panose="020B0609020204030204" pitchFamily="49" charset="0"/>
              </a:rPr>
              <a:t>IdTable</a:t>
            </a:r>
            <a:r>
              <a:rPr lang="en-US" sz="2350" dirty="0"/>
              <a:t> contains a property named </a:t>
            </a:r>
            <a:r>
              <a:rPr lang="en-US" sz="2350" dirty="0" err="1">
                <a:latin typeface="Consolas" panose="020B0609020204030204" pitchFamily="49" charset="0"/>
              </a:rPr>
              <a:t>scopeLevel</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 = </a:t>
            </a:r>
            <a:r>
              <a:rPr lang="en-US" sz="1750" dirty="0" err="1">
                <a:latin typeface="Consolas" panose="020B0609020204030204" pitchFamily="49" charset="0"/>
              </a:rPr>
              <a:t>VarDecl</a:t>
            </a:r>
            <a:r>
              <a:rPr lang="en-US" sz="1750" dirty="0">
                <a:latin typeface="Consolas" panose="020B0609020204030204" pitchFamily="49" charset="0"/>
              </a:rPr>
              <a:t>(identifiers, </a:t>
            </a:r>
            <a:r>
              <a:rPr lang="en-US" sz="1750" dirty="0" err="1">
                <a:latin typeface="Consolas" panose="020B0609020204030204" pitchFamily="49" charset="0"/>
              </a:rPr>
              <a:t>varType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35</a:t>
            </a:fld>
            <a:endParaRPr lang="en-US"/>
          </a:p>
        </p:txBody>
      </p:sp>
    </p:spTree>
    <p:extLst>
      <p:ext uri="{BB962C8B-B14F-4D97-AF65-F5344CB8AC3E}">
        <p14:creationId xmlns:p14="http://schemas.microsoft.com/office/powerpoint/2010/main" val="720601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NamedDecl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 var </a:t>
            </a:r>
            <a:r>
              <a:rPr lang="en-US" sz="1800" dirty="0" err="1">
                <a:latin typeface="Consolas" panose="020B0609020204030204" pitchFamily="49" charset="0"/>
              </a:rPr>
              <a:t>decls</a:t>
            </a:r>
            <a:r>
              <a:rPr lang="en-US" sz="1800" dirty="0">
                <a:latin typeface="Consolas" panose="020B0609020204030204" pitchFamily="49" charset="0"/>
              </a:rPr>
              <a:t> for the variable declaration</a:t>
            </a:r>
          </a:p>
          <a:p>
            <a:pPr marL="0" indent="0">
              <a:spcBef>
                <a:spcPts val="0"/>
              </a:spcBef>
              <a:buNone/>
            </a:pPr>
            <a:r>
              <a:rPr lang="en-US" sz="1800" dirty="0">
                <a:latin typeface="Consolas" panose="020B0609020204030204" pitchFamily="49" charset="0"/>
              </a:rPr>
              <a:t>    val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39</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412480" cy="4935537"/>
          </a:xfrm>
        </p:spPr>
        <p:txBody>
          <a:bodyPr/>
          <a:lstStyle/>
          <a:p>
            <a:pPr marL="91440" lvl="1" indent="0">
              <a:spcBef>
                <a:spcPts val="200"/>
              </a:spcBef>
              <a:buNone/>
            </a:pPr>
            <a:r>
              <a:rPr lang="en-US" sz="1800" dirty="0">
                <a:latin typeface="Consolas" panose="020B0609020204030204" pitchFamily="49" charset="0"/>
              </a:rPr>
              <a:t>...</a:t>
            </a:r>
          </a:p>
          <a:p>
            <a:pPr marL="91440" lvl="1" indent="0">
              <a:spcBef>
                <a:spcPts val="200"/>
              </a:spcBef>
              <a:buNone/>
            </a:pPr>
            <a:endParaRPr lang="en-US" sz="1800" dirty="0">
              <a:latin typeface="Consolas" panose="020B0609020204030204" pitchFamily="49" charset="0"/>
            </a:endParaRPr>
          </a:p>
          <a:p>
            <a:pPr marL="9144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parseInitialDecl()</a:t>
            </a:r>
          </a:p>
          <a:p>
            <a:pPr marL="91440" lvl="1" indent="0">
              <a:spcBef>
                <a:spcPts val="200"/>
              </a:spcBef>
              <a:buNone/>
            </a:pPr>
            <a:endParaRPr lang="en-US" sz="1800" dirty="0">
              <a:latin typeface="Consolas" panose="020B0609020204030204" pitchFamily="49" charset="0"/>
            </a:endParaRPr>
          </a:p>
          <a:p>
            <a:pPr marL="9144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is </a:t>
            </a:r>
            <a:r>
              <a:rPr lang="en-US" sz="1800" dirty="0" err="1">
                <a:latin typeface="Consolas" panose="020B0609020204030204" pitchFamily="49" charset="0"/>
              </a:rPr>
              <a:t>VarDecl</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p>
          <a:p>
            <a:pPr marL="91440" lvl="1" indent="0">
              <a:spcBef>
                <a:spcPts val="200"/>
              </a:spcBef>
              <a:buNone/>
            </a:pPr>
            <a:r>
              <a:rPr lang="en-US" sz="1800" dirty="0">
                <a:latin typeface="Consolas" panose="020B0609020204030204" pitchFamily="49" charset="0"/>
              </a:rPr>
              <a:t>    // add the single variable declarations</a:t>
            </a:r>
          </a:p>
          <a:p>
            <a:pPr marL="91440" lvl="1" indent="0">
              <a:spcBef>
                <a:spcPts val="200"/>
              </a:spcBef>
              <a:buNone/>
            </a:pPr>
            <a:r>
              <a:rPr lang="en-US" sz="1800" dirty="0">
                <a:latin typeface="Consolas" panose="020B0609020204030204" pitchFamily="49" charset="0"/>
              </a:rPr>
              <a:t>    for (</a:t>
            </a:r>
            <a:r>
              <a:rPr lang="en-US" sz="1800" dirty="0" err="1">
                <a:latin typeface="Consolas" panose="020B0609020204030204" pitchFamily="49" charset="0"/>
              </a:rPr>
              <a:t>singleVarDecl</a:t>
            </a:r>
            <a:r>
              <a:rPr lang="en-US" sz="1800" dirty="0">
                <a:latin typeface="Consolas" panose="020B0609020204030204" pitchFamily="49" charset="0"/>
              </a:rPr>
              <a:t> in </a:t>
            </a:r>
            <a:r>
              <a:rPr lang="en-US" sz="1800" dirty="0" err="1">
                <a:latin typeface="Consolas" panose="020B0609020204030204" pitchFamily="49" charset="0"/>
              </a:rPr>
              <a:t>decl.singleVarDecls</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p>
          <a:p>
            <a:pPr marL="9144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 null)</a:t>
            </a:r>
          </a:p>
          <a:p>
            <a:pPr marL="9144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initialDecls.add</a:t>
            </a:r>
            <a:r>
              <a:rPr lang="en-US" sz="1800" dirty="0">
                <a:latin typeface="Consolas" panose="020B0609020204030204" pitchFamily="49" charset="0"/>
              </a:rPr>
              <a:t>(</a:t>
            </a:r>
            <a:r>
              <a:rPr lang="en-US" sz="1800" dirty="0" err="1">
                <a:latin typeface="Consolas" panose="020B0609020204030204" pitchFamily="49" charset="0"/>
              </a:rPr>
              <a:t>decl</a:t>
            </a:r>
            <a:r>
              <a:rPr lang="en-US" sz="1800" dirty="0">
                <a:latin typeface="Consolas" panose="020B0609020204030204" pitchFamily="49" charset="0"/>
              </a:rPr>
              <a:t>)</a:t>
            </a:r>
          </a:p>
          <a:p>
            <a:pPr marL="91440" lvl="1" indent="0">
              <a:spcBef>
                <a:spcPts val="20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41</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References versus</a:t>
            </a:r>
            <a:br>
              <a:rPr lang="en-US" dirty="0"/>
            </a:br>
            <a:r>
              <a:rPr lang="en-US" dirty="0"/>
              <a:t>Nonstructural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a:xfrm>
            <a:off x="458788" y="1363663"/>
            <a:ext cx="8321040" cy="4935537"/>
          </a:xfrm>
        </p:spPr>
        <p:txBody>
          <a:bodyPr/>
          <a:lstStyle/>
          <a:p>
            <a:r>
              <a:rPr lang="en-US" sz="2300" dirty="0"/>
              <a:t>Most of the properties of AST classes represent structural references in that they correspond to the edges of the “tree”.</a:t>
            </a:r>
          </a:p>
          <a:p>
            <a:pPr lvl="1"/>
            <a:r>
              <a:rPr lang="en-US" dirty="0"/>
              <a:t>Class </a:t>
            </a:r>
            <a:r>
              <a:rPr lang="en-US" dirty="0">
                <a:latin typeface="Consolas" panose="020B0609020204030204" pitchFamily="49" charset="0"/>
              </a:rPr>
              <a:t>Program</a:t>
            </a:r>
            <a:r>
              <a:rPr lang="en-US" dirty="0"/>
              <a:t> has a reference its declarative part and its statement part.</a:t>
            </a:r>
          </a:p>
          <a:p>
            <a:pPr lvl="1"/>
            <a:r>
              <a:rPr lang="en-US" dirty="0"/>
              <a:t>Class </a:t>
            </a:r>
            <a:r>
              <a:rPr lang="en-US" dirty="0" err="1">
                <a:latin typeface="Consolas" panose="020B0609020204030204" pitchFamily="49" charset="0"/>
              </a:rPr>
              <a:t>BinaryExpr</a:t>
            </a:r>
            <a:r>
              <a:rPr lang="en-US" dirty="0"/>
              <a:t> has references its left operand, its operator, and its right operand.</a:t>
            </a:r>
          </a:p>
          <a:p>
            <a:r>
              <a:rPr lang="en-US" sz="2300" dirty="0"/>
              <a:t>Some AST classes have properties that do not correspond</a:t>
            </a:r>
            <a:br>
              <a:rPr lang="en-US" sz="2300" dirty="0"/>
            </a:br>
            <a:r>
              <a:rPr lang="en-US" sz="2300" dirty="0"/>
              <a:t>to the edges of the “tree”.</a:t>
            </a:r>
          </a:p>
          <a:p>
            <a:pPr lvl="1"/>
            <a:r>
              <a:rPr lang="en-US" dirty="0"/>
              <a:t>Class </a:t>
            </a:r>
            <a:r>
              <a:rPr lang="en-US" dirty="0">
                <a:latin typeface="Consolas" panose="020B0609020204030204" pitchFamily="49" charset="0"/>
              </a:rPr>
              <a:t>Variable</a:t>
            </a:r>
            <a:r>
              <a:rPr lang="en-US" dirty="0"/>
              <a:t> has a reference back to its declaration.</a:t>
            </a:r>
            <a:br>
              <a:rPr lang="en-US" dirty="0"/>
            </a:br>
            <a:r>
              <a:rPr lang="en-US" dirty="0"/>
              <a:t>Similarly for class NamedValue.</a:t>
            </a:r>
          </a:p>
          <a:p>
            <a:pPr lvl="1"/>
            <a:r>
              <a:rPr lang="en-US" dirty="0"/>
              <a:t>Class </a:t>
            </a:r>
            <a:r>
              <a:rPr lang="en-US" dirty="0" err="1">
                <a:latin typeface="Consolas" panose="020B0609020204030204" pitchFamily="49" charset="0"/>
              </a:rPr>
              <a:t>ExitStmt</a:t>
            </a:r>
            <a:r>
              <a:rPr lang="en-US" dirty="0"/>
              <a:t> has a reference its enclosing loop statement.</a:t>
            </a:r>
            <a:endParaRPr lang="en-US" sz="1950" dirty="0"/>
          </a:p>
          <a:p>
            <a:r>
              <a:rPr lang="en-US" sz="2300" dirty="0"/>
              <a:t>These nonstructural references are used during constraint analysis and code generation. </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a:t>scopeLevel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Expression has a property for the expression type that is inherited by all expression subclasses.</a:t>
            </a:r>
          </a:p>
          <a:p>
            <a:r>
              <a:rPr lang="en-US" dirty="0"/>
              <a:t>Where within the compiler should type determination take place?  In general, we will determine the type of an expression in the constructor for the expression’s AST class.</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class </a:t>
            </a:r>
            <a:r>
              <a:rPr lang="en-US" sz="1800" dirty="0" err="1">
                <a:latin typeface="Consolas" panose="020B0609020204030204" pitchFamily="49" charset="0"/>
              </a:rPr>
              <a:t>RelationalExpr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operator     : Token,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rightOperand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BinaryExpr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Initialize the type of the expression to Boolean.</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47</a:t>
            </a:fld>
            <a:endParaRPr lang="en-US" dirty="0"/>
          </a:p>
        </p:txBody>
      </p:sp>
    </p:spTree>
    <p:extLst>
      <p:ext uri="{BB962C8B-B14F-4D97-AF65-F5344CB8AC3E}">
        <p14:creationId xmlns:p14="http://schemas.microsoft.com/office/powerpoint/2010/main" val="1682119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48</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class </a:t>
            </a:r>
            <a:r>
              <a:rPr lang="en-US" sz="1800" dirty="0" err="1">
                <a:latin typeface="Consolas" panose="020B0609020204030204" pitchFamily="49" charset="0"/>
              </a:rPr>
              <a:t>AddingExpr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operator     : Token,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rightOperand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BinaryExpr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Initialize the type of the expression to Boolean.</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49</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793838" y="3429000"/>
            <a:ext cx="3759362" cy="707886"/>
          </a:xfrm>
          <a:prstGeom prst="rect">
            <a:avLst/>
          </a:prstGeom>
          <a:noFill/>
          <a:ln>
            <a:solidFill>
              <a:schemeClr val="tx1"/>
            </a:solidFill>
          </a:ln>
        </p:spPr>
        <p:txBody>
          <a:bodyPr wrap="none" rtlCol="0">
            <a:spAutoFit/>
          </a:bodyPr>
          <a:lstStyle/>
          <a:p>
            <a:r>
              <a:rPr lang="en-US" sz="2000" dirty="0"/>
              <a:t>position of assignment operator</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5" y="2446024"/>
            <a:ext cx="1112520" cy="85343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named value) is initialized to the type specified in the variable’s declaration.</a:t>
            </a:r>
          </a:p>
          <a:p>
            <a:r>
              <a:rPr lang="en-US" dirty="0"/>
              <a:t>Constructor for 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indexExprs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arrays.</a:t>
            </a:r>
          </a:p>
          <a:p>
            <a:r>
              <a:rPr lang="en-US" dirty="0"/>
              <a:t>Consider the following declarations:</a:t>
            </a:r>
          </a:p>
          <a:p>
            <a:pPr marL="457200" lvl="1" indent="0">
              <a:buNone/>
            </a:pPr>
            <a:r>
              <a:rPr lang="en-US" dirty="0">
                <a:latin typeface="Consolas" panose="020B0609020204030204" pitchFamily="49" charset="0"/>
              </a:rPr>
              <a:t>type T1 is array(10) of Integer;</a:t>
            </a:r>
          </a:p>
          <a:p>
            <a:pPr marL="457200" lvl="1" indent="0">
              <a:spcBef>
                <a:spcPts val="200"/>
              </a:spcBef>
              <a:buNone/>
            </a:pPr>
            <a:r>
              <a:rPr lang="en-US" dirty="0">
                <a:latin typeface="Consolas" panose="020B0609020204030204" pitchFamily="49" charset="0"/>
              </a:rPr>
              <a:t>type T2 is array(10) of T1;</a:t>
            </a:r>
          </a:p>
          <a:p>
            <a:pPr marL="457200" lvl="1" indent="0">
              <a:spcBef>
                <a:spcPts val="200"/>
              </a:spcBef>
              <a:buNone/>
            </a:pPr>
            <a:r>
              <a:rPr lang="en-US" dirty="0">
                <a:latin typeface="Consolas" panose="020B0609020204030204" pitchFamily="49" charset="0"/>
              </a:rPr>
              <a:t>var a, b : T2;</a:t>
            </a:r>
          </a:p>
          <a:p>
            <a:r>
              <a:rPr lang="en-US" dirty="0"/>
              <a:t>While the declared (initialized) type of both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is </a:t>
            </a:r>
            <a:r>
              <a:rPr lang="en-US" dirty="0">
                <a:latin typeface="Consolas" panose="020B0609020204030204" pitchFamily="49" charset="0"/>
              </a:rPr>
              <a:t>T2</a:t>
            </a:r>
            <a:r>
              <a:rPr lang="en-US" dirty="0"/>
              <a:t>, we could have a variable or named value with zero, one,</a:t>
            </a:r>
            <a:br>
              <a:rPr lang="en-US" dirty="0"/>
            </a:br>
            <a:r>
              <a:rPr lang="en-US" dirty="0"/>
              <a:t>or two index expressions, as in the following:</a:t>
            </a:r>
          </a:p>
          <a:p>
            <a:pPr marL="457200" lvl="1" indent="0">
              <a:buNone/>
            </a:pPr>
            <a:r>
              <a:rPr lang="en-US" sz="1800" dirty="0">
                <a:latin typeface="Consolas" panose="020B0609020204030204" pitchFamily="49" charset="0"/>
              </a:rPr>
              <a:t>a := b;              // type of var and named val is T2</a:t>
            </a:r>
          </a:p>
          <a:p>
            <a:pPr marL="457200" lvl="1" indent="0">
              <a:spcBef>
                <a:spcPts val="200"/>
              </a:spcBef>
              <a:buNone/>
            </a:pPr>
            <a:r>
              <a:rPr lang="en-US" sz="1800" dirty="0">
                <a:latin typeface="Consolas" panose="020B0609020204030204" pitchFamily="49" charset="0"/>
              </a:rPr>
              <a:t>a[0] := b[0];        // type of var and named val is T1</a:t>
            </a:r>
          </a:p>
          <a:p>
            <a:pPr marL="457200" lvl="1" indent="0">
              <a:spcBef>
                <a:spcPts val="200"/>
              </a:spcBef>
              <a:buNone/>
            </a:pPr>
            <a:r>
              <a:rPr lang="en-US" sz="1800" dirty="0">
                <a:latin typeface="Consolas" panose="020B0609020204030204" pitchFamily="49" charset="0"/>
              </a:rPr>
              <a:t>a[1][6] := b[5][7];  // type of var and named val is Integer</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3020442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arrays, we determine the actual type of a variable or named value in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a:t>
            </a:r>
          </a:p>
          <a:p>
            <a:pPr marL="457200" lvl="1" indent="0">
              <a:buNone/>
            </a:pPr>
            <a:r>
              <a:rPr lang="en-US" sz="1750" dirty="0">
                <a:latin typeface="Consolas" panose="020B0609020204030204" pitchFamily="49" charset="0"/>
              </a:rPr>
              <a:t>for (expr in </a:t>
            </a:r>
            <a:r>
              <a:rPr lang="en-US" sz="1750" dirty="0" err="1">
                <a:latin typeface="Consolas" panose="020B0609020204030204" pitchFamily="49" charset="0"/>
              </a:rPr>
              <a:t>indexExprs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expr.type</a:t>
            </a:r>
            <a:r>
              <a:rPr lang="en-US" sz="1750" dirty="0">
                <a:latin typeface="Consolas" panose="020B0609020204030204" pitchFamily="49" charset="0"/>
              </a:rPr>
              <a:t> != </a:t>
            </a:r>
            <a:r>
              <a:rPr lang="en-US" sz="1750" dirty="0" err="1">
                <a:latin typeface="Consolas" panose="020B0609020204030204" pitchFamily="49" charset="0"/>
              </a:rPr>
              <a:t>Type.Integer</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(type is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b="1" dirty="0">
                <a:latin typeface="Consolas" panose="020B0609020204030204" pitchFamily="49" charset="0"/>
              </a:rPr>
              <a:t>val </a:t>
            </a:r>
            <a:r>
              <a:rPr lang="en-US" sz="1750" b="1" dirty="0" err="1">
                <a:latin typeface="Consolas" panose="020B0609020204030204" pitchFamily="49" charset="0"/>
              </a:rPr>
              <a:t>arrayType</a:t>
            </a:r>
            <a:r>
              <a:rPr lang="en-US" sz="1750" b="1" dirty="0">
                <a:latin typeface="Consolas" panose="020B0609020204030204" pitchFamily="49" charset="0"/>
              </a:rPr>
              <a:t> as </a:t>
            </a:r>
            <a:r>
              <a:rPr lang="en-US" sz="1750" b="1" dirty="0" err="1">
                <a:latin typeface="Consolas" panose="020B0609020204030204" pitchFamily="49" charset="0"/>
              </a:rPr>
              <a:t>ArrayType</a:t>
            </a:r>
            <a:endParaRPr lang="en-US" sz="1750" b="1" dirty="0">
              <a:latin typeface="Consolas" panose="020B0609020204030204" pitchFamily="49" charset="0"/>
            </a:endParaRPr>
          </a:p>
          <a:p>
            <a:pPr marL="457200" lvl="1" indent="0">
              <a:spcBef>
                <a:spcPts val="100"/>
              </a:spcBef>
              <a:buNone/>
            </a:pPr>
            <a:r>
              <a:rPr lang="en-US" sz="1750" b="1" dirty="0">
                <a:latin typeface="Consolas" panose="020B0609020204030204" pitchFamily="49" charset="0"/>
              </a:rPr>
              <a:t>        type = </a:t>
            </a:r>
            <a:r>
              <a:rPr lang="en-US" sz="1750" b="1" dirty="0" err="1">
                <a:latin typeface="Consolas" panose="020B0609020204030204" pitchFamily="49" charset="0"/>
              </a:rPr>
              <a:t>arrayType.elementType</a:t>
            </a:r>
            <a:endParaRPr lang="en-US" sz="1750" b="1" dirty="0">
              <a:latin typeface="Consolas" panose="020B0609020204030204" pitchFamily="49" charset="0"/>
            </a:endParaRP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37604711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53</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54</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55</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loopContext.beginLoop</a:t>
            </a:r>
            <a:r>
              <a:rPr lang="en-US" sz="1800" dirty="0">
                <a:latin typeface="Consolas" pitchFamily="49" charset="0"/>
                <a:cs typeface="Consolas" pitchFamily="49" charset="0"/>
              </a:rPr>
              <a:t>(</a:t>
            </a:r>
            <a:r>
              <a:rPr lang="en-US" sz="1800" dirty="0" err="1">
                <a:latin typeface="Consolas" pitchFamily="49" charset="0"/>
                <a:cs typeface="Consolas" pitchFamily="49" charset="0"/>
              </a:rPr>
              <a:t>stmt</a:t>
            </a: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stmt.statements</a:t>
            </a:r>
            <a:r>
              <a:rPr lang="en-US" sz="1800" dirty="0">
                <a:latin typeface="Consolas" pitchFamily="49" charset="0"/>
                <a:cs typeface="Consolas" pitchFamily="49" charset="0"/>
              </a:rPr>
              <a:t> = parseStatements()</a:t>
            </a:r>
          </a:p>
          <a:p>
            <a:pPr lvl="1">
              <a:spcBef>
                <a:spcPts val="200"/>
              </a:spcBef>
              <a:buNone/>
            </a:pPr>
            <a:r>
              <a:rPr lang="en-US" sz="1800" dirty="0" err="1">
                <a:latin typeface="Consolas" pitchFamily="49" charset="0"/>
                <a:cs typeface="Consolas" pitchFamily="49" charset="0"/>
              </a:rPr>
              <a:t>loopContext.endLoop</a:t>
            </a:r>
            <a:r>
              <a:rPr lang="en-US" sz="1800"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57</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0" indent="0">
              <a:spcBef>
                <a:spcPts val="200"/>
              </a:spcBef>
              <a:buNone/>
            </a:pPr>
            <a:r>
              <a:rPr lang="en-US" sz="1800" dirty="0">
                <a:latin typeface="Consolas" pitchFamily="49" charset="0"/>
                <a:cs typeface="Consolas" pitchFamily="49" charset="0"/>
              </a:rPr>
              <a:t>    var statements : List&lt;Statement&gt; = </a:t>
            </a:r>
            <a:r>
              <a:rPr lang="en-US" sz="1800" dirty="0" err="1">
                <a:latin typeface="Consolas" pitchFamily="49" charset="0"/>
                <a:cs typeface="Consolas" pitchFamily="49" charset="0"/>
              </a:rPr>
              <a:t>emptyList</a:t>
            </a:r>
            <a:r>
              <a:rPr lang="en-US" sz="1800" dirty="0">
                <a:latin typeface="Consolas" pitchFamily="49" charset="0"/>
                <a:cs typeface="Consolas" pitchFamily="49" charset="0"/>
              </a:rPr>
              <a:t>()</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3962400"/>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6452</TotalTime>
  <Words>4629</Words>
  <Application>Microsoft Office PowerPoint</Application>
  <PresentationFormat>On-screen Show (4:3)</PresentationFormat>
  <Paragraphs>737</Paragraphs>
  <Slides>57</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A Property and Selected Methods in the Modified Version of IdTable</vt:lpstr>
      <vt:lpstr>A Property and Selected Methods in the Modified Version of IdTable (continued)</vt:lpstr>
      <vt:lpstr>Adding Declarations to IdTable</vt:lpstr>
      <vt:lpstr>Interface NamedDecl</vt:lpstr>
      <vt:lpstr>Interface NamedDecl (continued)</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Structural References versus Nonstructural References</vt:lpstr>
      <vt:lpstr>Example: Abstract Syntax Tree</vt:lpstr>
      <vt:lpstr>Example: Abstract Syntax Tree (continued)</vt:lpstr>
      <vt:lpstr>Determining Types of Expressions</vt:lpstr>
      <vt:lpstr>Example: RelationalExpr</vt:lpstr>
      <vt:lpstr>Example: RelationalExpr (continued)</vt:lpstr>
      <vt:lpstr>Example: AddingExpr</vt:lpstr>
      <vt:lpstr>Example: AddingExpr (continued)</vt:lpstr>
      <vt:lpstr>Example: Variable</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371</cp:revision>
  <cp:lastPrinted>2020-06-01T19:22:35Z</cp:lastPrinted>
  <dcterms:created xsi:type="dcterms:W3CDTF">2005-01-12T21:47:45Z</dcterms:created>
  <dcterms:modified xsi:type="dcterms:W3CDTF">2020-08-28T19:54:25Z</dcterms:modified>
</cp:coreProperties>
</file>