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8"/>
  </p:notesMasterIdLst>
  <p:handoutMasterIdLst>
    <p:handoutMasterId r:id="rId59"/>
  </p:handoutMasterIdLst>
  <p:sldIdLst>
    <p:sldId id="256" r:id="rId2"/>
    <p:sldId id="278" r:id="rId3"/>
    <p:sldId id="306" r:id="rId4"/>
    <p:sldId id="310" r:id="rId5"/>
    <p:sldId id="307" r:id="rId6"/>
    <p:sldId id="297" r:id="rId7"/>
    <p:sldId id="303" r:id="rId8"/>
    <p:sldId id="296" r:id="rId9"/>
    <p:sldId id="308" r:id="rId10"/>
    <p:sldId id="304" r:id="rId11"/>
    <p:sldId id="280" r:id="rId12"/>
    <p:sldId id="281" r:id="rId13"/>
    <p:sldId id="282" r:id="rId14"/>
    <p:sldId id="284" r:id="rId15"/>
    <p:sldId id="279" r:id="rId16"/>
    <p:sldId id="329" r:id="rId17"/>
    <p:sldId id="331" r:id="rId18"/>
    <p:sldId id="283" r:id="rId19"/>
    <p:sldId id="292" r:id="rId20"/>
    <p:sldId id="293" r:id="rId21"/>
    <p:sldId id="346" r:id="rId22"/>
    <p:sldId id="347" r:id="rId23"/>
    <p:sldId id="311" r:id="rId24"/>
    <p:sldId id="332" r:id="rId25"/>
    <p:sldId id="343" r:id="rId26"/>
    <p:sldId id="333" r:id="rId27"/>
    <p:sldId id="312" r:id="rId28"/>
    <p:sldId id="313" r:id="rId29"/>
    <p:sldId id="328" r:id="rId30"/>
    <p:sldId id="326" r:id="rId31"/>
    <p:sldId id="327" r:id="rId32"/>
    <p:sldId id="285" r:id="rId33"/>
    <p:sldId id="334" r:id="rId34"/>
    <p:sldId id="335" r:id="rId35"/>
    <p:sldId id="345" r:id="rId36"/>
    <p:sldId id="320" r:id="rId37"/>
    <p:sldId id="314" r:id="rId38"/>
    <p:sldId id="315" r:id="rId39"/>
    <p:sldId id="316" r:id="rId40"/>
    <p:sldId id="324" r:id="rId41"/>
    <p:sldId id="325" r:id="rId42"/>
    <p:sldId id="322" r:id="rId43"/>
    <p:sldId id="330" r:id="rId44"/>
    <p:sldId id="336" r:id="rId45"/>
    <p:sldId id="337" r:id="rId46"/>
    <p:sldId id="344" r:id="rId47"/>
    <p:sldId id="338" r:id="rId48"/>
    <p:sldId id="340" r:id="rId49"/>
    <p:sldId id="339" r:id="rId50"/>
    <p:sldId id="341" r:id="rId51"/>
    <p:sldId id="342" r:id="rId52"/>
    <p:sldId id="289" r:id="rId53"/>
    <p:sldId id="290" r:id="rId54"/>
    <p:sldId id="305" r:id="rId55"/>
    <p:sldId id="291" r:id="rId56"/>
    <p:sldId id="295" r:id="rId57"/>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237" autoAdjust="0"/>
    <p:restoredTop sz="97055" autoAdjust="0"/>
  </p:normalViewPr>
  <p:slideViewPr>
    <p:cSldViewPr>
      <p:cViewPr varScale="1">
        <p:scale>
          <a:sx n="74" d="100"/>
          <a:sy n="74" d="100"/>
        </p:scale>
        <p:origin x="1027"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l" defTabSz="966426">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l" defTabSz="966426">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18</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387"/>
            <a:r>
              <a:rPr lang="en-US" dirty="0"/>
              <a:t>AST</a:t>
            </a:r>
          </a:p>
        </p:txBody>
      </p:sp>
      <p:sp>
        <p:nvSpPr>
          <p:cNvPr id="26627" name="Rectangle 7"/>
          <p:cNvSpPr>
            <a:spLocks noGrp="1" noChangeArrowheads="1"/>
          </p:cNvSpPr>
          <p:nvPr>
            <p:ph type="sldNum" sz="quarter" idx="5"/>
          </p:nvPr>
        </p:nvSpPr>
        <p:spPr>
          <a:noFill/>
        </p:spPr>
        <p:txBody>
          <a:bodyPr/>
          <a:lstStyle/>
          <a:p>
            <a:pPr defTabSz="966387"/>
            <a:fld id="{D400509C-4A7C-4E42-967C-1577FDCCDE29}" type="slidenum">
              <a:rPr lang="en-US" smtClean="0"/>
              <a:pPr defTabSz="966387"/>
              <a:t>19</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20</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dirty="0"/>
          </a:p>
        </p:txBody>
      </p:sp>
    </p:spTree>
    <p:extLst>
      <p:ext uri="{BB962C8B-B14F-4D97-AF65-F5344CB8AC3E}">
        <p14:creationId xmlns:p14="http://schemas.microsoft.com/office/powerpoint/2010/main" val="3296408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dirty="0"/>
          </a:p>
        </p:txBody>
      </p:sp>
    </p:spTree>
    <p:extLst>
      <p:ext uri="{BB962C8B-B14F-4D97-AF65-F5344CB8AC3E}">
        <p14:creationId xmlns:p14="http://schemas.microsoft.com/office/powerpoint/2010/main" val="541559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23</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27</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28</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32</a:t>
            </a:fld>
            <a:endParaRPr lang="en-US" dirty="0"/>
          </a:p>
        </p:txBody>
      </p:sp>
    </p:spTree>
    <p:extLst>
      <p:ext uri="{BB962C8B-B14F-4D97-AF65-F5344CB8AC3E}">
        <p14:creationId xmlns:p14="http://schemas.microsoft.com/office/powerpoint/2010/main" val="3527191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33</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34</a:t>
            </a:fld>
            <a:endParaRPr lang="en-US" dirty="0"/>
          </a:p>
        </p:txBody>
      </p:sp>
    </p:spTree>
    <p:extLst>
      <p:ext uri="{BB962C8B-B14F-4D97-AF65-F5344CB8AC3E}">
        <p14:creationId xmlns:p14="http://schemas.microsoft.com/office/powerpoint/2010/main" val="2367975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52</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53</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54</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55</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56</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182326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800" dirty="0">
                <a:latin typeface="Consolas" pitchFamily="49" charset="0"/>
                <a:cs typeface="Consolas" pitchFamily="49" charset="0"/>
              </a:rPr>
              <a:t>abstract class </a:t>
            </a:r>
            <a:r>
              <a:rPr lang="en-US" sz="1800" dirty="0" err="1">
                <a:latin typeface="Consolas" pitchFamily="49" charset="0"/>
                <a:cs typeface="Consolas" pitchFamily="49" charset="0"/>
              </a:rPr>
              <a:t>BinaryExpr</a:t>
            </a:r>
            <a:r>
              <a:rPr lang="en-US" sz="1800" dirty="0">
                <a:latin typeface="Consolas" pitchFamily="49" charset="0"/>
                <a:cs typeface="Consolas" pitchFamily="49" charset="0"/>
              </a:rPr>
              <a:t>(val </a:t>
            </a:r>
            <a:r>
              <a:rPr lang="en-US" sz="1800" dirty="0" err="1">
                <a:latin typeface="Consolas" pitchFamily="49" charset="0"/>
                <a:cs typeface="Consolas" pitchFamily="49" charset="0"/>
              </a:rPr>
              <a:t>leftOperand</a:t>
            </a:r>
            <a:r>
              <a:rPr lang="en-US" sz="1800" dirty="0">
                <a:latin typeface="Consolas" pitchFamily="49" charset="0"/>
                <a:cs typeface="Consolas" pitchFamily="49" charset="0"/>
              </a:rPr>
              <a:t>  : Expression,</a:t>
            </a:r>
          </a:p>
          <a:p>
            <a:pPr marL="0" indent="0">
              <a:spcBef>
                <a:spcPts val="200"/>
              </a:spcBef>
              <a:buNone/>
            </a:pPr>
            <a:r>
              <a:rPr lang="en-US" sz="1800" dirty="0">
                <a:latin typeface="Consolas" pitchFamily="49" charset="0"/>
                <a:cs typeface="Consolas" pitchFamily="49" charset="0"/>
              </a:rPr>
              <a:t>                          val operator     : Token,</a:t>
            </a:r>
          </a:p>
          <a:p>
            <a:pPr marL="0" indent="0">
              <a:spcBef>
                <a:spcPts val="200"/>
              </a:spcBef>
              <a:buNone/>
            </a:pPr>
            <a:r>
              <a:rPr lang="en-US" sz="1800" dirty="0">
                <a:latin typeface="Consolas" pitchFamily="49" charset="0"/>
                <a:cs typeface="Consolas" pitchFamily="49" charset="0"/>
              </a:rPr>
              <a:t>                          val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 : Expression)</a:t>
            </a:r>
          </a:p>
          <a:p>
            <a:pPr marL="0" indent="0">
              <a:spcBef>
                <a:spcPts val="200"/>
              </a:spcBef>
              <a:buNone/>
            </a:pPr>
            <a:r>
              <a:rPr lang="en-US" sz="1800" dirty="0">
                <a:latin typeface="Consolas" pitchFamily="49" charset="0"/>
                <a:cs typeface="Consolas" pitchFamily="49" charset="0"/>
              </a:rPr>
              <a:t>    : Expression(</a:t>
            </a:r>
            <a:r>
              <a:rPr lang="en-US" sz="1800" dirty="0" err="1">
                <a:latin typeface="Consolas" pitchFamily="49" charset="0"/>
                <a:cs typeface="Consolas" pitchFamily="49" charset="0"/>
              </a:rPr>
              <a:t>operator.position</a:t>
            </a: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11</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an “</a:t>
            </a:r>
            <a:r>
              <a:rPr lang="en-US" dirty="0">
                <a:latin typeface="Consolas" pitchFamily="49" charset="0"/>
              </a:rPr>
              <a:t>…ast</a:t>
            </a:r>
            <a:r>
              <a:rPr lang="en-US" dirty="0"/>
              <a:t>” subpackage.</a:t>
            </a:r>
          </a:p>
        </p:txBody>
      </p:sp>
      <p:sp>
        <p:nvSpPr>
          <p:cNvPr id="7174" name="Text Box 4"/>
          <p:cNvSpPr txBox="1">
            <a:spLocks noChangeArrowheads="1"/>
          </p:cNvSpPr>
          <p:nvPr/>
        </p:nvSpPr>
        <p:spPr bwMode="auto">
          <a:xfrm>
            <a:off x="1428750" y="4419600"/>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12</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a:xfrm>
            <a:off x="458788" y="1363663"/>
            <a:ext cx="8226425" cy="4935537"/>
          </a:xfrm>
        </p:spPr>
        <p:txBody>
          <a:bodyPr lIns="182880" tIns="91440"/>
          <a:lstStyle/>
          <a:p>
            <a:pPr marL="91440" indent="0">
              <a:spcBef>
                <a:spcPts val="0"/>
              </a:spcBef>
              <a:buFontTx/>
              <a:buNone/>
            </a:pPr>
            <a:r>
              <a:rPr lang="en-US" sz="1800" dirty="0">
                <a:latin typeface="Consolas" pitchFamily="49" charset="0"/>
              </a:rPr>
              <a:t>abstract class AST</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 Check semantic/contextual constraints. */</a:t>
            </a:r>
          </a:p>
          <a:p>
            <a:pPr marL="91440" indent="0">
              <a:spcBef>
                <a:spcPts val="0"/>
              </a:spcBef>
              <a:buFontTx/>
              <a:buNone/>
            </a:pPr>
            <a:r>
              <a:rPr lang="en-US" sz="1800" dirty="0">
                <a:latin typeface="Consolas" pitchFamily="49" charset="0"/>
              </a:rPr>
              <a:t>    abstract fun </a:t>
            </a:r>
            <a:r>
              <a:rPr lang="en-US" sz="1800" dirty="0" err="1">
                <a:latin typeface="Consolas" pitchFamily="49" charset="0"/>
              </a:rPr>
              <a:t>checkConstraints</a:t>
            </a:r>
            <a:r>
              <a:rPr lang="en-US" sz="1800" dirty="0">
                <a:latin typeface="Consolas" pitchFamily="49" charset="0"/>
              </a:rPr>
              <a:t>()</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 Emit the object code for the AST. */</a:t>
            </a:r>
          </a:p>
          <a:p>
            <a:pPr marL="91440" indent="0">
              <a:spcBef>
                <a:spcPts val="0"/>
              </a:spcBef>
              <a:buFontTx/>
              <a:buNone/>
            </a:pPr>
            <a:r>
              <a:rPr lang="en-US" sz="1800" dirty="0">
                <a:latin typeface="Consolas" pitchFamily="49" charset="0"/>
              </a:rPr>
              <a:t>    abstract fun emit()</a:t>
            </a:r>
          </a:p>
          <a:p>
            <a:pPr marL="91440" indent="0">
              <a:spcBef>
                <a:spcPts val="0"/>
              </a:spcBef>
              <a:buFontTx/>
              <a:buNone/>
            </a:pPr>
            <a:r>
              <a:rPr lang="en-US" sz="1800" dirty="0">
                <a:latin typeface="Consolas" pitchFamily="49" charset="0"/>
              </a:rPr>
              <a:t>  }</a:t>
            </a:r>
          </a:p>
        </p:txBody>
      </p:sp>
      <p:sp>
        <p:nvSpPr>
          <p:cNvPr id="2" name="TextBox 1"/>
          <p:cNvSpPr txBox="1"/>
          <p:nvPr/>
        </p:nvSpPr>
        <p:spPr>
          <a:xfrm>
            <a:off x="1185496" y="4648200"/>
            <a:ext cx="6773008" cy="1200329"/>
          </a:xfrm>
          <a:prstGeom prst="rect">
            <a:avLst/>
          </a:prstGeom>
          <a:noFill/>
          <a:ln>
            <a:solidFill>
              <a:schemeClr val="tx1"/>
            </a:solidFill>
          </a:ln>
        </p:spPr>
        <p:txBody>
          <a:bodyPr wrap="none" rtlCol="0">
            <a:spAutoFit/>
          </a:bodyPr>
          <a:lstStyle/>
          <a:p>
            <a:pPr algn="l"/>
            <a:r>
              <a:rPr lang="en-US" dirty="0"/>
              <a:t>Methods </a:t>
            </a:r>
            <a:r>
              <a:rPr lang="en-US" dirty="0">
                <a:latin typeface="Consolas" panose="020B0609020204030204" pitchFamily="49" charset="0"/>
              </a:rPr>
              <a:t>checkConstraints()</a:t>
            </a:r>
            <a:r>
              <a:rPr lang="en-US" dirty="0"/>
              <a:t> and </a:t>
            </a:r>
            <a:r>
              <a:rPr lang="en-US" dirty="0">
                <a:latin typeface="Consolas" panose="020B0609020204030204" pitchFamily="49" charset="0"/>
              </a:rPr>
              <a:t>emit()</a:t>
            </a:r>
            <a:endParaRPr lang="en-US" dirty="0"/>
          </a:p>
          <a:p>
            <a:pPr algn="l"/>
            <a:r>
              <a:rPr lang="en-US" dirty="0"/>
              <a:t>provide a mechanism to “walk” the tree structure</a:t>
            </a:r>
          </a:p>
          <a:p>
            <a:pPr algn="l"/>
            <a:r>
              <a:rPr lang="en-US" dirty="0"/>
              <a:t>using recursive calls to subordinate tree nodes.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13</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fun parseInitialDecls()     : List&lt;</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&gt;</a:t>
            </a:r>
          </a:p>
          <a:p>
            <a:pPr lvl="1">
              <a:spcBef>
                <a:spcPts val="9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parseSubprogramDecls</a:t>
            </a:r>
            <a:r>
              <a:rPr lang="en-US" sz="1800" dirty="0">
                <a:latin typeface="Consolas" pitchFamily="49" charset="0"/>
                <a:cs typeface="Consolas" pitchFamily="49" charset="0"/>
              </a:rPr>
              <a:t>()  : List&lt;SubprogramDecl&gt;</a:t>
            </a:r>
          </a:p>
          <a:p>
            <a:pPr lvl="1">
              <a:spcBef>
                <a:spcPts val="9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parseIdentifiers</a:t>
            </a:r>
            <a:r>
              <a:rPr lang="en-US" sz="1800" dirty="0">
                <a:latin typeface="Consolas" pitchFamily="49" charset="0"/>
                <a:cs typeface="Consolas" pitchFamily="49" charset="0"/>
              </a:rPr>
              <a:t>()      : List&lt;Token&gt;</a:t>
            </a:r>
          </a:p>
          <a:p>
            <a:pPr lvl="1">
              <a:spcBef>
                <a:spcPts val="900"/>
              </a:spcBef>
              <a:buNone/>
            </a:pPr>
            <a:r>
              <a:rPr lang="en-US" sz="1800" dirty="0">
                <a:latin typeface="Consolas" pitchFamily="49" charset="0"/>
                <a:cs typeface="Consolas" pitchFamily="49" charset="0"/>
              </a:rPr>
              <a:t>fun parseStatements()       : List&lt;Statement&gt;</a:t>
            </a:r>
          </a:p>
          <a:p>
            <a:pPr lvl="1">
              <a:spcBef>
                <a:spcPts val="9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parseFormalParameters</a:t>
            </a:r>
            <a:r>
              <a:rPr lang="en-US" sz="1800" dirty="0">
                <a:latin typeface="Consolas" pitchFamily="49" charset="0"/>
                <a:cs typeface="Consolas" pitchFamily="49" charset="0"/>
              </a:rPr>
              <a:t>() : List&lt;</a:t>
            </a:r>
            <a:r>
              <a:rPr lang="en-US" sz="1800" dirty="0" err="1">
                <a:latin typeface="Consolas" pitchFamily="49" charset="0"/>
                <a:cs typeface="Consolas" pitchFamily="49" charset="0"/>
              </a:rPr>
              <a:t>ParameterDecl</a:t>
            </a:r>
            <a:r>
              <a:rPr lang="en-US" sz="1800" dirty="0">
                <a:latin typeface="Consolas" pitchFamily="49" charset="0"/>
                <a:cs typeface="Consolas" pitchFamily="49" charset="0"/>
              </a:rPr>
              <a:t>&gt;</a:t>
            </a:r>
          </a:p>
          <a:p>
            <a:pPr lvl="1">
              <a:spcBef>
                <a:spcPts val="9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parseExpressions</a:t>
            </a:r>
            <a:r>
              <a:rPr lang="en-US" sz="1800" dirty="0">
                <a:latin typeface="Consolas" pitchFamily="49" charset="0"/>
                <a:cs typeface="Consolas" pitchFamily="49" charset="0"/>
              </a:rPr>
              <a:t>()      : List&lt;Expression&gt;</a:t>
            </a:r>
          </a:p>
          <a:p>
            <a:pPr lvl="1">
              <a:spcBef>
                <a:spcPts val="9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parseActualParameters</a:t>
            </a:r>
            <a:r>
              <a:rPr lang="en-US" sz="1800" dirty="0">
                <a:latin typeface="Consolas" pitchFamily="49" charset="0"/>
                <a:cs typeface="Consolas" pitchFamily="49" charset="0"/>
              </a:rPr>
              <a:t>() : List&lt;Expression&gt;</a:t>
            </a: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abstract class Statement : AST() ...</a:t>
            </a:r>
          </a:p>
          <a:p>
            <a:pPr marL="457200" lvl="1" indent="0">
              <a:spcBef>
                <a:spcPts val="200"/>
              </a:spcBef>
              <a:buNone/>
            </a:pPr>
            <a:r>
              <a:rPr lang="en-US" dirty="0">
                <a:latin typeface="Consolas" panose="020B0609020204030204" pitchFamily="49" charset="0"/>
              </a:rPr>
              <a:t>class </a:t>
            </a:r>
            <a:r>
              <a:rPr lang="en-US" dirty="0" err="1">
                <a:latin typeface="Consolas" panose="020B0609020204030204" pitchFamily="49" charset="0"/>
              </a:rPr>
              <a:t>LoopStmt</a:t>
            </a:r>
            <a:r>
              <a:rPr lang="en-US" dirty="0">
                <a:latin typeface="Consolas" panose="020B0609020204030204" pitchFamily="49" charset="0"/>
              </a:rPr>
              <a:t> :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returning </a:t>
            </a:r>
            <a:r>
              <a:rPr lang="en-US" dirty="0">
                <a:latin typeface="Consolas" panose="020B0609020204030204" pitchFamily="49" charset="0"/>
              </a:rPr>
              <a:t>void</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16</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booleanLiteral .</a:t>
            </a:r>
          </a:p>
          <a:p>
            <a:pPr marL="0" indent="0">
              <a:spcBef>
                <a:spcPts val="100"/>
              </a:spcBef>
              <a:buNone/>
            </a:pPr>
            <a:r>
              <a:rPr lang="en-US" sz="1800" dirty="0">
                <a:latin typeface="Consolas" panose="020B0609020204030204" pitchFamily="49" charset="0"/>
              </a:rPr>
              <a:t>    booleanLiteral = "true" | "false" .</a:t>
            </a:r>
            <a:endParaRPr lang="en-US" dirty="0"/>
          </a:p>
          <a:p>
            <a:r>
              <a:rPr lang="en-US" dirty="0"/>
              <a:t>Method</a:t>
            </a:r>
          </a:p>
          <a:p>
            <a:pPr marL="457200" lvl="1" indent="0">
              <a:buNone/>
            </a:pPr>
            <a:r>
              <a:rPr lang="en-US" sz="1800" dirty="0">
                <a:latin typeface="Consolas" panose="020B0609020204030204" pitchFamily="49" charset="0"/>
              </a:rPr>
              <a:t>fun </a:t>
            </a:r>
            <a:r>
              <a:rPr lang="en-US" sz="1800" dirty="0" err="1">
                <a:latin typeface="Consolas" panose="020B0609020204030204" pitchFamily="49" charset="0"/>
              </a:rPr>
              <a:t>parseLiteral</a:t>
            </a:r>
            <a:r>
              <a:rPr lang="en-US" sz="1800" dirty="0">
                <a:latin typeface="Consolas" panose="020B0609020204030204" pitchFamily="49" charset="0"/>
              </a:rPr>
              <a:t>() : Token?</a:t>
            </a:r>
          </a:p>
          <a:p>
            <a:pPr marL="457200" lvl="1" indent="0">
              <a:spcBef>
                <a:spcPts val="200"/>
              </a:spcBef>
              <a:buNone/>
            </a:pPr>
            <a:r>
              <a:rPr lang="en-US" sz="1800" dirty="0">
                <a:latin typeface="Consolas" panose="020B0609020204030204" pitchFamily="49" charset="0"/>
              </a:rPr>
              <a:t>// returns null if parsing fails</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17</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18</a:t>
            </a:fld>
            <a:endParaRPr lang="en-US" dirty="0"/>
          </a:p>
        </p:txBody>
      </p:sp>
      <p:sp>
        <p:nvSpPr>
          <p:cNvPr id="11268" name="Rectangle 2"/>
          <p:cNvSpPr>
            <a:spLocks noGrp="1" noChangeArrowheads="1"/>
          </p:cNvSpPr>
          <p:nvPr>
            <p:ph type="title"/>
          </p:nvPr>
        </p:nvSpPr>
        <p:spPr/>
        <p:txBody>
          <a:bodyPr/>
          <a:lstStyle/>
          <a:p>
            <a:r>
              <a:rPr lang="en-US" dirty="0"/>
              <a:t>Partial AST Inheritance Diagram</a:t>
            </a:r>
            <a:br>
              <a:rPr lang="en-US" dirty="0"/>
            </a:br>
            <a:r>
              <a:rPr lang="en-US" dirty="0"/>
              <a:t>for the Language CPRL</a:t>
            </a:r>
          </a:p>
        </p:txBody>
      </p:sp>
      <p:grpSp>
        <p:nvGrpSpPr>
          <p:cNvPr id="3" name="Group 2"/>
          <p:cNvGrpSpPr/>
          <p:nvPr/>
        </p:nvGrpSpPr>
        <p:grpSpPr>
          <a:xfrm>
            <a:off x="191123" y="1790785"/>
            <a:ext cx="8761755" cy="3467015"/>
            <a:chOff x="134366" y="1752600"/>
            <a:chExt cx="8761755" cy="3467015"/>
          </a:xfrm>
        </p:grpSpPr>
        <p:sp>
          <p:nvSpPr>
            <p:cNvPr id="11269" name="Text Box 4"/>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11270" name="Text Box 5"/>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11271" name="Rectangle 6"/>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3" name="Text Box 9"/>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11274" name="Text Box 10"/>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11275" name="Text Box 11"/>
            <p:cNvSpPr txBox="1">
              <a:spLocks noChangeArrowheads="1"/>
            </p:cNvSpPr>
            <p:nvPr/>
          </p:nvSpPr>
          <p:spPr bwMode="auto">
            <a:xfrm>
              <a:off x="4704377" y="3842494"/>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11276" name="Text Box 12"/>
            <p:cNvSpPr txBox="1">
              <a:spLocks noChangeArrowheads="1"/>
            </p:cNvSpPr>
            <p:nvPr/>
          </p:nvSpPr>
          <p:spPr bwMode="auto">
            <a:xfrm>
              <a:off x="5585101" y="3842494"/>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11277" name="Rectangle 13"/>
            <p:cNvSpPr>
              <a:spLocks noChangeArrowheads="1"/>
            </p:cNvSpPr>
            <p:nvPr/>
          </p:nvSpPr>
          <p:spPr bwMode="auto">
            <a:xfrm>
              <a:off x="7313068"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11278" name="Text Box 15"/>
            <p:cNvSpPr txBox="1">
              <a:spLocks noChangeArrowheads="1"/>
            </p:cNvSpPr>
            <p:nvPr/>
          </p:nvSpPr>
          <p:spPr bwMode="auto">
            <a:xfrm>
              <a:off x="6079647"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11279" name="Text Box 16"/>
            <p:cNvSpPr txBox="1">
              <a:spLocks noChangeArrowheads="1"/>
            </p:cNvSpPr>
            <p:nvPr/>
          </p:nvSpPr>
          <p:spPr bwMode="auto">
            <a:xfrm>
              <a:off x="7379679"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11280" name="AutoShape 17"/>
            <p:cNvCxnSpPr>
              <a:cxnSpLocks noChangeShapeType="1"/>
              <a:stCxn id="11270" idx="0"/>
              <a:endCxn id="2"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11281" name="AutoShape 18"/>
            <p:cNvCxnSpPr>
              <a:cxnSpLocks noChangeShapeType="1"/>
              <a:stCxn id="11271" idx="0"/>
              <a:endCxn id="2"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5995706" y="837770"/>
              <a:ext cx="493181" cy="3340592"/>
            </a:xfrm>
            <a:prstGeom prst="bentConnector3">
              <a:avLst>
                <a:gd name="adj1" fmla="val 50000"/>
              </a:avLst>
            </a:prstGeom>
            <a:noFill/>
            <a:ln w="12700">
              <a:solidFill>
                <a:schemeClr val="tx1"/>
              </a:solidFill>
              <a:miter lim="800000"/>
              <a:headEnd/>
              <a:tailEnd type="none" w="sm" len="sm"/>
            </a:ln>
          </p:spPr>
        </p:cxnSp>
        <p:cxnSp>
          <p:nvCxnSpPr>
            <p:cNvPr id="11284" name="AutoShape 22"/>
            <p:cNvCxnSpPr>
              <a:cxnSpLocks noChangeShapeType="1"/>
              <a:stCxn id="39" idx="0"/>
              <a:endCxn id="46" idx="3"/>
            </p:cNvCxnSpPr>
            <p:nvPr/>
          </p:nvCxnSpPr>
          <p:spPr bwMode="auto">
            <a:xfrm rot="5400000" flipH="1" flipV="1">
              <a:off x="1594389" y="2923429"/>
              <a:ext cx="575557" cy="1262575"/>
            </a:xfrm>
            <a:prstGeom prst="bentConnector3">
              <a:avLst>
                <a:gd name="adj1" fmla="val 50000"/>
              </a:avLst>
            </a:prstGeom>
            <a:noFill/>
            <a:ln w="12700">
              <a:solidFill>
                <a:schemeClr val="tx1"/>
              </a:solidFill>
              <a:miter lim="800000"/>
              <a:headEnd/>
              <a:tailEnd type="none" w="lg" len="lg"/>
            </a:ln>
          </p:spPr>
        </p:cxnSp>
        <p:sp>
          <p:nvSpPr>
            <p:cNvPr id="11286" name="Text Box 24"/>
            <p:cNvSpPr txBox="1">
              <a:spLocks noChangeArrowheads="1"/>
            </p:cNvSpPr>
            <p:nvPr/>
          </p:nvSpPr>
          <p:spPr bwMode="auto">
            <a:xfrm>
              <a:off x="8126914" y="3842494"/>
              <a:ext cx="7437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Literal</a:t>
              </a:r>
            </a:p>
          </p:txBody>
        </p:sp>
        <p:cxnSp>
          <p:nvCxnSpPr>
            <p:cNvPr id="11287" name="AutoShape 25"/>
            <p:cNvCxnSpPr>
              <a:cxnSpLocks noChangeShapeType="1"/>
              <a:stCxn id="11275" idx="0"/>
              <a:endCxn id="47" idx="3"/>
            </p:cNvCxnSpPr>
            <p:nvPr/>
          </p:nvCxnSpPr>
          <p:spPr bwMode="auto">
            <a:xfrm rot="5400000" flipH="1" flipV="1">
              <a:off x="5030074" y="3297910"/>
              <a:ext cx="581167" cy="508002"/>
            </a:xfrm>
            <a:prstGeom prst="bentConnector3">
              <a:avLst>
                <a:gd name="adj1" fmla="val 50000"/>
              </a:avLst>
            </a:prstGeom>
            <a:noFill/>
            <a:ln w="12700">
              <a:solidFill>
                <a:schemeClr val="tx1"/>
              </a:solidFill>
              <a:miter lim="800000"/>
              <a:headEnd/>
              <a:tailEnd type="none" w="lg" len="lg"/>
            </a:ln>
          </p:spPr>
        </p:cxnSp>
        <p:cxnSp>
          <p:nvCxnSpPr>
            <p:cNvPr id="11288" name="AutoShape 26"/>
            <p:cNvCxnSpPr>
              <a:cxnSpLocks noChangeShapeType="1"/>
              <a:stCxn id="11276" idx="0"/>
              <a:endCxn id="47" idx="3"/>
            </p:cNvCxnSpPr>
            <p:nvPr/>
          </p:nvCxnSpPr>
          <p:spPr bwMode="auto">
            <a:xfrm rot="16200000" flipV="1">
              <a:off x="5555395" y="3280591"/>
              <a:ext cx="581167" cy="542640"/>
            </a:xfrm>
            <a:prstGeom prst="bentConnector3">
              <a:avLst>
                <a:gd name="adj1" fmla="val 50000"/>
              </a:avLst>
            </a:prstGeom>
            <a:noFill/>
            <a:ln w="12700">
              <a:solidFill>
                <a:schemeClr val="tx1"/>
              </a:solidFill>
              <a:miter lim="800000"/>
              <a:headEnd/>
              <a:tailEnd type="none" w="lg" len="lg"/>
            </a:ln>
          </p:spPr>
        </p:cxnSp>
        <p:cxnSp>
          <p:nvCxnSpPr>
            <p:cNvPr id="11289" name="AutoShape 27"/>
            <p:cNvCxnSpPr>
              <a:cxnSpLocks noChangeShapeType="1"/>
              <a:stCxn id="11293" idx="0"/>
              <a:endCxn id="48" idx="3"/>
            </p:cNvCxnSpPr>
            <p:nvPr/>
          </p:nvCxnSpPr>
          <p:spPr bwMode="auto">
            <a:xfrm rot="5400000" flipH="1" flipV="1">
              <a:off x="7361094" y="3283304"/>
              <a:ext cx="573473" cy="529521"/>
            </a:xfrm>
            <a:prstGeom prst="bentConnector3">
              <a:avLst>
                <a:gd name="adj1" fmla="val 50000"/>
              </a:avLst>
            </a:prstGeom>
            <a:noFill/>
            <a:ln w="12700">
              <a:solidFill>
                <a:schemeClr val="tx1"/>
              </a:solidFill>
              <a:miter lim="800000"/>
              <a:headEnd/>
              <a:tailEnd type="none" w="lg" len="lg"/>
            </a:ln>
          </p:spPr>
        </p:cxnSp>
        <p:cxnSp>
          <p:nvCxnSpPr>
            <p:cNvPr id="11290" name="AutoShape 28"/>
            <p:cNvCxnSpPr>
              <a:cxnSpLocks noChangeShapeType="1"/>
              <a:stCxn id="11286" idx="0"/>
              <a:endCxn id="48" idx="3"/>
            </p:cNvCxnSpPr>
            <p:nvPr/>
          </p:nvCxnSpPr>
          <p:spPr bwMode="auto">
            <a:xfrm rot="16200000" flipV="1">
              <a:off x="7915118" y="3258801"/>
              <a:ext cx="581167" cy="586220"/>
            </a:xfrm>
            <a:prstGeom prst="bentConnector3">
              <a:avLst>
                <a:gd name="adj1" fmla="val 50000"/>
              </a:avLst>
            </a:prstGeom>
            <a:noFill/>
            <a:ln w="12700">
              <a:solidFill>
                <a:schemeClr val="tx1"/>
              </a:solidFill>
              <a:miter lim="800000"/>
              <a:headEnd/>
              <a:tailEnd type="none" w="lg" len="lg"/>
            </a:ln>
          </p:spPr>
        </p:cxnSp>
        <p:cxnSp>
          <p:nvCxnSpPr>
            <p:cNvPr id="11291" name="AutoShape 29"/>
            <p:cNvCxnSpPr>
              <a:cxnSpLocks noChangeShapeType="1"/>
              <a:stCxn id="11278" idx="0"/>
              <a:endCxn id="49" idx="3"/>
            </p:cNvCxnSpPr>
            <p:nvPr/>
          </p:nvCxnSpPr>
          <p:spPr bwMode="auto">
            <a:xfrm rot="5400000" flipH="1" flipV="1">
              <a:off x="6774610" y="4271960"/>
              <a:ext cx="535462" cy="681457"/>
            </a:xfrm>
            <a:prstGeom prst="bentConnector3">
              <a:avLst>
                <a:gd name="adj1" fmla="val 50000"/>
              </a:avLst>
            </a:prstGeom>
            <a:noFill/>
            <a:ln w="12700">
              <a:solidFill>
                <a:schemeClr val="tx1"/>
              </a:solidFill>
              <a:miter lim="800000"/>
              <a:headEnd/>
              <a:tailEnd type="none" w="lg" len="lg"/>
            </a:ln>
          </p:spPr>
        </p:cxnSp>
        <p:cxnSp>
          <p:nvCxnSpPr>
            <p:cNvPr id="11292" name="AutoShape 30"/>
            <p:cNvCxnSpPr>
              <a:cxnSpLocks noChangeShapeType="1"/>
              <a:stCxn id="11279" idx="0"/>
              <a:endCxn id="49" idx="3"/>
            </p:cNvCxnSpPr>
            <p:nvPr/>
          </p:nvCxnSpPr>
          <p:spPr bwMode="auto">
            <a:xfrm rot="16200000" flipV="1">
              <a:off x="7492754" y="4235273"/>
              <a:ext cx="535462" cy="754830"/>
            </a:xfrm>
            <a:prstGeom prst="bentConnector3">
              <a:avLst>
                <a:gd name="adj1" fmla="val 50000"/>
              </a:avLst>
            </a:prstGeom>
            <a:noFill/>
            <a:ln w="12700">
              <a:solidFill>
                <a:schemeClr val="tx1"/>
              </a:solidFill>
              <a:miter lim="800000"/>
              <a:headEnd/>
              <a:tailEnd type="none" w="lg" len="lg"/>
            </a:ln>
          </p:spPr>
        </p:cxnSp>
        <p:sp>
          <p:nvSpPr>
            <p:cNvPr id="11293" name="Rectangle 14"/>
            <p:cNvSpPr>
              <a:spLocks noChangeArrowheads="1"/>
            </p:cNvSpPr>
            <p:nvPr/>
          </p:nvSpPr>
          <p:spPr bwMode="auto">
            <a:xfrm>
              <a:off x="6789157"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30" name="Text Box 9"/>
            <p:cNvSpPr txBox="1">
              <a:spLocks noChangeArrowheads="1"/>
            </p:cNvSpPr>
            <p:nvPr/>
          </p:nvSpPr>
          <p:spPr bwMode="auto">
            <a:xfrm>
              <a:off x="2899792" y="3842494"/>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32" name="Elbow Connector 31"/>
            <p:cNvCxnSpPr>
              <a:stCxn id="30" idx="0"/>
              <a:endCxn id="46" idx="3"/>
            </p:cNvCxnSpPr>
            <p:nvPr/>
          </p:nvCxnSpPr>
          <p:spPr bwMode="auto">
            <a:xfrm rot="16200000" flipV="1">
              <a:off x="2849653" y="2930740"/>
              <a:ext cx="575557" cy="1247952"/>
            </a:xfrm>
            <a:prstGeom prst="bentConnector3">
              <a:avLst>
                <a:gd name="adj1" fmla="val 50000"/>
              </a:avLst>
            </a:prstGeom>
            <a:noFill/>
            <a:ln w="12700">
              <a:solidFill>
                <a:schemeClr val="tx1"/>
              </a:solidFill>
              <a:miter lim="800000"/>
              <a:headEnd/>
              <a:tailEnd type="none" w="lg" len="lg"/>
            </a:ln>
          </p:spPr>
        </p:cxnSp>
        <p:sp>
          <p:nvSpPr>
            <p:cNvPr id="33" name="Text Box 9"/>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34" name="Text Box 9"/>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36" name="Elbow Connector 35"/>
            <p:cNvCxnSpPr>
              <a:stCxn id="33" idx="0"/>
              <a:endCxn id="50"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38" name="Elbow Connector 37"/>
            <p:cNvCxnSpPr>
              <a:stCxn id="34" idx="0"/>
              <a:endCxn id="50"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39" name="Text Box 9"/>
            <p:cNvSpPr txBox="1">
              <a:spLocks noChangeArrowheads="1"/>
            </p:cNvSpPr>
            <p:nvPr/>
          </p:nvSpPr>
          <p:spPr bwMode="auto">
            <a:xfrm>
              <a:off x="714675" y="3842494"/>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43" name="Elbow Connector 42"/>
            <p:cNvCxnSpPr>
              <a:stCxn id="11273" idx="0"/>
              <a:endCxn id="51"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45" name="Elbow Connector 44"/>
            <p:cNvCxnSpPr>
              <a:stCxn id="11274" idx="0"/>
              <a:endCxn id="51"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2" name="Isosceles Triangle 1"/>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6" name="Isosceles Triangle 45"/>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7" name="Isosceles Triangle 46"/>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8" name="Isosceles Triangle 47"/>
            <p:cNvSpPr/>
            <p:nvPr/>
          </p:nvSpPr>
          <p:spPr bwMode="auto">
            <a:xfrm>
              <a:off x="7830295"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9" name="Isosceles Triangle 48"/>
            <p:cNvSpPr/>
            <p:nvPr/>
          </p:nvSpPr>
          <p:spPr bwMode="auto">
            <a:xfrm>
              <a:off x="7300774"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0" name="Isosceles Triangle 49"/>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1" name="Isosceles Triangle 50"/>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19</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p:txBody>
          <a:bodyPr/>
          <a:lstStyle/>
          <a:p>
            <a:r>
              <a:rPr lang="en-US" dirty="0"/>
              <a:t>A parser built using only the set of parsing rules will not reject programs that violate certain language constraints such as “an identifier must be declared exactly once”.</a:t>
            </a:r>
          </a:p>
          <a:p>
            <a:r>
              <a:rPr lang="en-US" dirty="0"/>
              <a:t>Examples: Valid syntax but not valid with respect to contextual constraints</a:t>
            </a:r>
            <a:endParaRPr lang="en-US" sz="1800" dirty="0">
              <a:latin typeface="Consolas" pitchFamily="49" charset="0"/>
            </a:endParaRPr>
          </a:p>
        </p:txBody>
      </p:sp>
      <p:sp>
        <p:nvSpPr>
          <p:cNvPr id="12294" name="Rectangle 11"/>
          <p:cNvSpPr>
            <a:spLocks noChangeArrowheads="1"/>
          </p:cNvSpPr>
          <p:nvPr/>
        </p:nvSpPr>
        <p:spPr bwMode="auto">
          <a:xfrm>
            <a:off x="1371600" y="3581400"/>
            <a:ext cx="2212144" cy="1239443"/>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begin</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end.</a:t>
            </a:r>
          </a:p>
        </p:txBody>
      </p:sp>
      <p:sp>
        <p:nvSpPr>
          <p:cNvPr id="12295" name="Rectangle 12"/>
          <p:cNvSpPr>
            <a:spLocks noChangeArrowheads="1"/>
          </p:cNvSpPr>
          <p:nvPr/>
        </p:nvSpPr>
        <p:spPr bwMode="auto">
          <a:xfrm>
            <a:off x="5099050" y="3581400"/>
            <a:ext cx="1832233" cy="1239443"/>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begin</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some optimization (tree transformations)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20</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IdTable</a:t>
            </a:r>
          </a:p>
        </p:txBody>
      </p:sp>
      <p:sp>
        <p:nvSpPr>
          <p:cNvPr id="13317" name="Rectangle 3"/>
          <p:cNvSpPr>
            <a:spLocks noGrp="1" noChangeArrowheads="1"/>
          </p:cNvSpPr>
          <p:nvPr>
            <p:ph type="body" idx="1"/>
          </p:nvPr>
        </p:nvSpPr>
        <p:spPr/>
        <p:txBody>
          <a:bodyPr/>
          <a:lstStyle/>
          <a:p>
            <a:r>
              <a:rPr lang="en-US" dirty="0"/>
              <a:t>We will extend class </a:t>
            </a:r>
            <a:r>
              <a:rPr lang="en-US" dirty="0">
                <a:latin typeface="Consolas" pitchFamily="49" charset="0"/>
              </a:rPr>
              <a:t>IdTable</a:t>
            </a:r>
            <a:r>
              <a:rPr lang="en-US" dirty="0"/>
              <a:t> to help track not only of the types of identifiers that have been declared, but also of their declarations.</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a:t>
            </a:r>
            <a:r>
              <a:rPr lang="en-US" dirty="0">
                <a:latin typeface="Consolas" panose="020B0609020204030204" pitchFamily="49" charset="0"/>
              </a:rPr>
              <a:t>ConstDecl</a:t>
            </a:r>
            <a:r>
              <a:rPr lang="en-US" dirty="0"/>
              <a:t>, </a:t>
            </a:r>
            <a:r>
              <a:rPr lang="en-US" dirty="0">
                <a:latin typeface="Consolas" panose="020B0609020204030204" pitchFamily="49" charset="0"/>
              </a:rPr>
              <a:t>VarDecl</a:t>
            </a:r>
            <a:r>
              <a:rPr lang="en-US" dirty="0"/>
              <a:t>, </a:t>
            </a:r>
            <a:r>
              <a:rPr lang="en-US" dirty="0">
                <a:latin typeface="Consolas" panose="020B0609020204030204" pitchFamily="49" charset="0"/>
              </a:rPr>
              <a:t>ProcedureDecl</a:t>
            </a:r>
            <a:r>
              <a:rPr lang="en-US" dirty="0"/>
              <a:t>, etc.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A Property and Selected Methods in the</a:t>
            </a:r>
            <a:br>
              <a:rPr lang="en-US" sz="2900" dirty="0"/>
            </a:br>
            <a:r>
              <a:rPr lang="en-US" sz="2900" dirty="0"/>
              <a:t>Modified Version of </a:t>
            </a:r>
            <a:r>
              <a:rPr lang="en-US" sz="2900" dirty="0">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endParaRPr lang="en-US" sz="1800" dirty="0">
              <a:latin typeface="Consolas" pitchFamily="49" charset="0"/>
              <a:cs typeface="Consolas" pitchFamily="49" charset="0"/>
            </a:endParaRP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21</a:t>
            </a:fld>
            <a:endParaRPr lang="en-US" dirty="0"/>
          </a:p>
        </p:txBody>
      </p:sp>
      <p:sp>
        <p:nvSpPr>
          <p:cNvPr id="6" name="TextBox 5">
            <a:extLst>
              <a:ext uri="{FF2B5EF4-FFF2-40B4-BE49-F238E27FC236}">
                <a16:creationId xmlns:a16="http://schemas.microsoft.com/office/drawing/2014/main" id="{19A15F1F-CDCB-4083-A28B-5FE03A1E3117}"/>
              </a:ext>
            </a:extLst>
          </p:cNvPr>
          <p:cNvSpPr txBox="1"/>
          <p:nvPr/>
        </p:nvSpPr>
        <p:spPr>
          <a:xfrm>
            <a:off x="5190215" y="1974291"/>
            <a:ext cx="3344185" cy="1015663"/>
          </a:xfrm>
          <a:prstGeom prst="rect">
            <a:avLst/>
          </a:prstGeom>
          <a:noFill/>
          <a:ln>
            <a:solidFill>
              <a:schemeClr val="tx1"/>
            </a:solidFill>
          </a:ln>
        </p:spPr>
        <p:txBody>
          <a:bodyPr wrap="none" rtlCol="0">
            <a:spAutoFit/>
          </a:bodyPr>
          <a:lstStyle/>
          <a:p>
            <a:pPr algn="l"/>
            <a:r>
              <a:rPr lang="en-US" sz="2000" dirty="0" err="1">
                <a:latin typeface="Consolas" panose="020B0609020204030204" pitchFamily="49" charset="0"/>
              </a:rPr>
              <a:t>ScopeLevel</a:t>
            </a:r>
            <a:r>
              <a:rPr lang="en-US" sz="2000" dirty="0"/>
              <a:t> is an </a:t>
            </a:r>
            <a:r>
              <a:rPr lang="en-US" sz="2000" dirty="0" err="1"/>
              <a:t>enum</a:t>
            </a:r>
            <a:endParaRPr lang="en-US" sz="2000" dirty="0"/>
          </a:p>
          <a:p>
            <a:pPr algn="l"/>
            <a:r>
              <a:rPr lang="en-US" sz="2000" dirty="0"/>
              <a:t>class with only two values,</a:t>
            </a:r>
          </a:p>
          <a:p>
            <a:pPr algn="l"/>
            <a:r>
              <a:rPr lang="en-US" sz="2000" dirty="0">
                <a:latin typeface="Consolas" panose="020B0609020204030204" pitchFamily="49" charset="0"/>
              </a:rPr>
              <a:t>PROGRAM</a:t>
            </a:r>
            <a:r>
              <a:rPr lang="en-US" sz="2000" dirty="0"/>
              <a:t> and </a:t>
            </a:r>
            <a:r>
              <a:rPr lang="en-US" sz="2000" dirty="0">
                <a:latin typeface="Consolas" panose="020B0609020204030204" pitchFamily="49" charset="0"/>
              </a:rPr>
              <a:t>SUBPROGRAM</a:t>
            </a:r>
            <a:r>
              <a:rPr lang="en-US" sz="2000" dirty="0"/>
              <a:t>.</a:t>
            </a:r>
          </a:p>
        </p:txBody>
      </p:sp>
      <p:sp>
        <p:nvSpPr>
          <p:cNvPr id="7" name="Diamond 6">
            <a:extLst>
              <a:ext uri="{FF2B5EF4-FFF2-40B4-BE49-F238E27FC236}">
                <a16:creationId xmlns:a16="http://schemas.microsoft.com/office/drawing/2014/main" id="{6E29B263-C998-4606-9810-88A678334EBD}"/>
              </a:ext>
            </a:extLst>
          </p:cNvPr>
          <p:cNvSpPr/>
          <p:nvPr/>
        </p:nvSpPr>
        <p:spPr bwMode="auto">
          <a:xfrm>
            <a:off x="4128655" y="2405922"/>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8" name="Elbow Connector 8">
            <a:extLst>
              <a:ext uri="{FF2B5EF4-FFF2-40B4-BE49-F238E27FC236}">
                <a16:creationId xmlns:a16="http://schemas.microsoft.com/office/drawing/2014/main" id="{EC4F005C-6DBE-45A8-8DA3-BDDDB43C2199}"/>
              </a:ext>
            </a:extLst>
          </p:cNvPr>
          <p:cNvCxnSpPr>
            <a:cxnSpLocks/>
            <a:stCxn id="6" idx="1"/>
            <a:endCxn id="7" idx="3"/>
          </p:cNvCxnSpPr>
          <p:nvPr/>
        </p:nvCxnSpPr>
        <p:spPr bwMode="auto">
          <a:xfrm rot="10800000">
            <a:off x="4281055" y="2482123"/>
            <a:ext cx="909160" cy="1"/>
          </a:xfrm>
          <a:prstGeom prst="bentConnector3">
            <a:avLst>
              <a:gd name="adj1" fmla="val 50000"/>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A Property and Selected Methods in the</a:t>
            </a:r>
            <a:br>
              <a:rPr lang="en-US" sz="2900" dirty="0"/>
            </a:br>
            <a:r>
              <a:rPr lang="en-US" sz="2900" dirty="0"/>
              <a:t>Modified Version of </a:t>
            </a:r>
            <a:r>
              <a:rPr lang="en-US" sz="2900" dirty="0">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at the current scope level.</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identifier token associated</a:t>
            </a:r>
          </a:p>
          <a:p>
            <a:pPr marL="91440" indent="0">
              <a:spcBef>
                <a:spcPts val="0"/>
              </a:spcBef>
              <a:buNone/>
            </a:pPr>
            <a:r>
              <a:rPr lang="en-US" sz="1800" dirty="0">
                <a:latin typeface="Consolas" pitchFamily="49" charset="0"/>
                <a:cs typeface="Consolas" pitchFamily="49" charset="0"/>
              </a:rPr>
              <a:t> *                         with the declaration is already</a:t>
            </a:r>
          </a:p>
          <a:p>
            <a:pPr marL="91440" indent="0">
              <a:spcBef>
                <a:spcPts val="0"/>
              </a:spcBef>
              <a:buNone/>
            </a:pPr>
            <a:r>
              <a:rPr lang="en-US" sz="1800" dirty="0">
                <a:latin typeface="Consolas" pitchFamily="49" charset="0"/>
                <a:cs typeface="Consolas" pitchFamily="49" charset="0"/>
              </a:rPr>
              <a:t> *                         defined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add(</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Declaration)</a:t>
            </a: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token's text.  Returns null if the identifier is not found.</a:t>
            </a:r>
          </a:p>
          <a:p>
            <a:pPr marL="91440" indent="0">
              <a:spcBef>
                <a:spcPts val="100"/>
              </a:spcBef>
              <a:buNone/>
            </a:pPr>
            <a:r>
              <a:rPr lang="en-US" sz="1800" dirty="0">
                <a:latin typeface="Consolas" pitchFamily="49" charset="0"/>
                <a:cs typeface="Consolas" pitchFamily="49" charset="0"/>
              </a:rPr>
              <a:t> *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operator fun get(</a:t>
            </a:r>
            <a:r>
              <a:rPr lang="en-US" sz="1800" dirty="0" err="1">
                <a:latin typeface="Consolas" pitchFamily="49" charset="0"/>
                <a:cs typeface="Consolas" pitchFamily="49" charset="0"/>
              </a:rPr>
              <a:t>idToken</a:t>
            </a:r>
            <a:r>
              <a:rPr lang="en-US" sz="1800" dirty="0">
                <a:latin typeface="Consolas" pitchFamily="49" charset="0"/>
                <a:cs typeface="Consolas" pitchFamily="49" charset="0"/>
              </a:rPr>
              <a:t> : Token) : Declaration?</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23</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503920" cy="4935537"/>
          </a:xfrm>
        </p:spPr>
        <p:txBody>
          <a:bodyPr/>
          <a:lstStyle/>
          <a:p>
            <a:r>
              <a:rPr lang="en-US" dirty="0"/>
              <a:t>When an identifier is declared, the parser will attempt to add the declaration to the table within the current scope. (The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parseConstDecl())</a:t>
            </a:r>
          </a:p>
          <a:p>
            <a:pPr marL="457200" lvl="1" indent="0">
              <a:buNone/>
            </a:pPr>
            <a:r>
              <a:rPr lang="en-US" sz="1800" dirty="0">
                <a:latin typeface="Consolas" panose="020B0609020204030204" pitchFamily="49" charset="0"/>
              </a:rPr>
              <a:t>val </a:t>
            </a:r>
            <a:r>
              <a:rPr lang="en-US" sz="1800" dirty="0" err="1">
                <a:latin typeface="Consolas" panose="020B0609020204030204" pitchFamily="49" charset="0"/>
              </a:rPr>
              <a:t>constId</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a:t>
            </a:r>
            <a:r>
              <a:rPr lang="en-US" sz="1800" dirty="0" err="1">
                <a:latin typeface="Consolas" panose="020B0609020204030204" pitchFamily="49" charset="0"/>
              </a:rPr>
              <a:t>constDecl</a:t>
            </a:r>
            <a:r>
              <a:rPr lang="en-US" sz="1800" dirty="0">
                <a:latin typeface="Consolas" panose="020B0609020204030204" pitchFamily="49" charset="0"/>
              </a:rPr>
              <a:t> = </a:t>
            </a:r>
            <a:r>
              <a:rPr lang="en-US" sz="1800" dirty="0" err="1">
                <a:latin typeface="Consolas" panose="020B0609020204030204" pitchFamily="49" charset="0"/>
              </a:rPr>
              <a:t>ConstDecl</a:t>
            </a:r>
            <a:r>
              <a:rPr lang="en-US" sz="1800" dirty="0">
                <a:latin typeface="Consolas" panose="020B0609020204030204" pitchFamily="49" charset="0"/>
              </a:rPr>
              <a:t>(</a:t>
            </a:r>
            <a:r>
              <a:rPr lang="en-US" sz="1800" dirty="0" err="1">
                <a:latin typeface="Consolas" panose="020B0609020204030204" pitchFamily="49" charset="0"/>
              </a:rPr>
              <a:t>constId</a:t>
            </a:r>
            <a:r>
              <a:rPr lang="en-US" sz="1800" dirty="0">
                <a:latin typeface="Consolas" panose="020B0609020204030204" pitchFamily="49" charset="0"/>
              </a:rPr>
              <a:t>, </a:t>
            </a:r>
            <a:r>
              <a:rPr lang="en-US" sz="1800" dirty="0" err="1">
                <a:latin typeface="Consolas" panose="020B0609020204030204" pitchFamily="49" charset="0"/>
              </a:rPr>
              <a:t>constType</a:t>
            </a:r>
            <a:r>
              <a:rPr lang="en-US" sz="1800" dirty="0">
                <a:latin typeface="Consolas" panose="020B0609020204030204" pitchFamily="49" charset="0"/>
              </a:rPr>
              <a:t>, literal)</a:t>
            </a:r>
          </a:p>
          <a:p>
            <a:pPr marL="457200" lvl="1" indent="0">
              <a:spcBef>
                <a:spcPts val="200"/>
              </a:spcBef>
              <a:buNone/>
            </a:pPr>
            <a:r>
              <a:rPr lang="en-US" sz="1800" b="1" dirty="0">
                <a:latin typeface="Consolas" panose="020B0609020204030204" pitchFamily="49" charset="0"/>
              </a:rPr>
              <a:t>idTable.add(</a:t>
            </a:r>
            <a:r>
              <a:rPr lang="en-US" sz="1800" b="1" dirty="0" err="1">
                <a:latin typeface="Consolas" panose="020B0609020204030204" pitchFamily="49" charset="0"/>
              </a:rPr>
              <a:t>constDecl</a:t>
            </a:r>
            <a:r>
              <a:rPr lang="en-US" sz="1800" b="1" dirty="0">
                <a:latin typeface="Consolas" panose="020B0609020204030204" pitchFamily="49" charset="0"/>
              </a:rPr>
              <a:t>)</a:t>
            </a:r>
          </a:p>
        </p:txBody>
      </p:sp>
      <p:sp>
        <p:nvSpPr>
          <p:cNvPr id="3" name="Diamond 2"/>
          <p:cNvSpPr/>
          <p:nvPr/>
        </p:nvSpPr>
        <p:spPr bwMode="auto">
          <a:xfrm>
            <a:off x="3657600" y="4745182"/>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cxnSpLocks/>
            <a:stCxn id="6" idx="0"/>
            <a:endCxn id="3" idx="3"/>
          </p:cNvCxnSpPr>
          <p:nvPr/>
        </p:nvCxnSpPr>
        <p:spPr bwMode="auto">
          <a:xfrm rot="16200000" flipV="1">
            <a:off x="4852514" y="3778869"/>
            <a:ext cx="335155" cy="2420181"/>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4191000" y="5156537"/>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2021399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a:latin typeface="Consolas" panose="020B0609020204030204" pitchFamily="49" charset="0"/>
              </a:rPr>
              <a:t>NamedDecl</a:t>
            </a: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err="1">
                <a:latin typeface="Consolas" panose="020B0609020204030204" pitchFamily="49" charset="0"/>
              </a:rPr>
              <a:t>VarDecl</a:t>
            </a:r>
            <a:r>
              <a:rPr lang="en-US"/>
              <a:t> (which </a:t>
            </a:r>
            <a:r>
              <a:rPr lang="en-US" dirty="0"/>
              <a:t>we convert to a list of </a:t>
            </a:r>
            <a:r>
              <a:rPr lang="en-US" dirty="0">
                <a:latin typeface="Consolas" panose="020B0609020204030204" pitchFamily="49" charset="0"/>
              </a:rPr>
              <a:t>SingleVarDecl</a:t>
            </a:r>
            <a:r>
              <a:rPr lang="en-US" dirty="0"/>
              <a:t> as described later)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variable declaration or a parameter declaration.</a:t>
            </a:r>
          </a:p>
          <a:p>
            <a:pPr lvl="1"/>
            <a:r>
              <a:rPr lang="en-US" dirty="0"/>
              <a:t>similarly for the named value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a:latin typeface="Consolas" panose="020B0609020204030204" pitchFamily="49" charset="0"/>
              </a:rPr>
              <a:t>NamedDecl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24</a:t>
            </a:fld>
            <a:endParaRPr lang="en-US" dirty="0"/>
          </a:p>
        </p:txBody>
      </p:sp>
    </p:spTree>
    <p:extLst>
      <p:ext uri="{BB962C8B-B14F-4D97-AF65-F5344CB8AC3E}">
        <p14:creationId xmlns:p14="http://schemas.microsoft.com/office/powerpoint/2010/main" val="2857592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NamedDecl</a:t>
            </a:r>
            <a:br>
              <a:rPr lang="en-US" dirty="0"/>
            </a:br>
            <a:r>
              <a:rPr lang="en-US" sz="2400" dirty="0"/>
              <a:t>(continued)</a:t>
            </a:r>
            <a:endParaRPr lang="en-US" dirty="0"/>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Four properties in interface </a:t>
            </a:r>
            <a:r>
              <a:rPr lang="en-US" dirty="0" err="1">
                <a:latin typeface="Consolas" panose="020B0609020204030204" pitchFamily="49" charset="0"/>
              </a:rPr>
              <a:t>NamedDecl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val type : Type</a:t>
            </a:r>
          </a:p>
          <a:p>
            <a:pPr marL="457200" lvl="1" indent="0">
              <a:spcBef>
                <a:spcPts val="300"/>
              </a:spcBef>
              <a:buNone/>
            </a:pPr>
            <a:r>
              <a:rPr lang="en-US" sz="1800" dirty="0">
                <a:latin typeface="Consolas" panose="020B0609020204030204" pitchFamily="49" charset="0"/>
              </a:rPr>
              <a:t>val size : Int</a:t>
            </a:r>
          </a:p>
          <a:p>
            <a:pPr marL="457200" lvl="1" indent="0">
              <a:spcBef>
                <a:spcPts val="300"/>
              </a:spcBef>
              <a:buNone/>
            </a:pPr>
            <a:r>
              <a:rPr lang="en-US" sz="1800" dirty="0">
                <a:latin typeface="Consolas" panose="020B0609020204030204" pitchFamily="49" charset="0"/>
              </a:rPr>
              <a:t>val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457200" lvl="1" indent="0">
              <a:spcBef>
                <a:spcPts val="300"/>
              </a:spcBef>
              <a:buNone/>
            </a:pPr>
            <a:r>
              <a:rPr lang="en-US" sz="1800" dirty="0">
                <a:latin typeface="Consolas" panose="020B0609020204030204" pitchFamily="49" charset="0"/>
              </a:rPr>
              <a:t>var </a:t>
            </a:r>
            <a:r>
              <a:rPr lang="en-US" sz="1800" dirty="0" err="1">
                <a:latin typeface="Consolas" panose="020B0609020204030204" pitchFamily="49" charset="0"/>
              </a:rPr>
              <a:t>relAddr</a:t>
            </a:r>
            <a:r>
              <a:rPr lang="en-US" sz="1800" dirty="0">
                <a:latin typeface="Consolas" panose="020B0609020204030204" pitchFamily="49" charset="0"/>
              </a:rPr>
              <a:t> : Int</a:t>
            </a:r>
          </a:p>
          <a:p>
            <a:pPr marL="457200" lvl="1" indent="0">
              <a:buNone/>
            </a:pPr>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25</a:t>
            </a:fld>
            <a:endParaRPr lang="en-US" dirty="0"/>
          </a:p>
        </p:txBody>
      </p:sp>
    </p:spTree>
    <p:extLst>
      <p:ext uri="{BB962C8B-B14F-4D97-AF65-F5344CB8AC3E}">
        <p14:creationId xmlns:p14="http://schemas.microsoft.com/office/powerpoint/2010/main" val="3225241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a:t>
            </a:r>
            <a:r>
              <a:rPr lang="en-US" dirty="0">
                <a:latin typeface="Consolas" panose="020B0609020204030204" pitchFamily="49" charset="0"/>
              </a:rPr>
              <a:t>NamedDecl</a:t>
            </a: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when (</a:t>
            </a:r>
            <a:r>
              <a:rPr lang="en-US" sz="1800" dirty="0" err="1">
                <a:latin typeface="Consolas" panose="020B0609020204030204" pitchFamily="49" charset="0"/>
              </a:rPr>
              <a:t>scanner.symbol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Symbol.identifier -&gt;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scanner.token</a:t>
            </a: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decl</a:t>
            </a:r>
            <a:r>
              <a:rPr lang="en-US" sz="1800" dirty="0">
                <a:latin typeface="Consolas" panose="020B0609020204030204" pitchFamily="49" charset="0"/>
              </a:rPr>
              <a:t>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err="1">
                <a:latin typeface="Consolas" panose="020B0609020204030204" pitchFamily="49" charset="0"/>
              </a:rPr>
              <a:t>decl</a:t>
            </a:r>
            <a:r>
              <a:rPr lang="en-US" sz="1800" b="1" dirty="0">
                <a:latin typeface="Consolas" panose="020B0609020204030204" pitchFamily="49" charset="0"/>
              </a:rPr>
              <a:t> is </a:t>
            </a:r>
            <a:r>
              <a:rPr lang="en-US" sz="1800" b="1" dirty="0" err="1">
                <a:latin typeface="Consolas" panose="020B0609020204030204" pitchFamily="49" charset="0"/>
              </a:rPr>
              <a:t>NamedDecl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stmt</a:t>
            </a:r>
            <a:r>
              <a:rPr lang="en-US" sz="1800" dirty="0">
                <a:latin typeface="Consolas" panose="020B0609020204030204" pitchFamily="49" charset="0"/>
              </a:rPr>
              <a:t> =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26</a:t>
            </a:fld>
            <a:endParaRPr lang="en-US" dirty="0"/>
          </a:p>
        </p:txBody>
      </p:sp>
    </p:spTree>
    <p:extLst>
      <p:ext uri="{BB962C8B-B14F-4D97-AF65-F5344CB8AC3E}">
        <p14:creationId xmlns:p14="http://schemas.microsoft.com/office/powerpoint/2010/main" val="1029944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27</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the statement part of the program or a subprogram (e.g., as part of an expression or subprogram call), the parser will</a:t>
            </a:r>
          </a:p>
          <a:p>
            <a:pPr lvl="1"/>
            <a:r>
              <a:rPr lang="en-US" dirty="0"/>
              <a:t>check that the identifier has been declared</a:t>
            </a:r>
          </a:p>
          <a:p>
            <a:pPr lvl="1"/>
            <a:r>
              <a:rPr lang="en-US" dirty="0"/>
              <a:t>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28</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 </a:t>
            </a:r>
            <a:r>
              <a:rPr lang="en-US" sz="2400" dirty="0"/>
              <a:t>(continued)</a:t>
            </a:r>
            <a:endParaRPr lang="en-US" dirty="0"/>
          </a:p>
        </p:txBody>
      </p:sp>
      <p:sp>
        <p:nvSpPr>
          <p:cNvPr id="14341" name="Rectangle 3"/>
          <p:cNvSpPr>
            <a:spLocks noGrp="1" noChangeArrowheads="1"/>
          </p:cNvSpPr>
          <p:nvPr>
            <p:ph type="body" idx="1"/>
          </p:nvPr>
        </p:nvSpPr>
        <p:spPr/>
        <p:txBody>
          <a:bodyPr/>
          <a:lstStyle/>
          <a:p>
            <a:r>
              <a:rPr lang="en-US" dirty="0"/>
              <a:t>Example (in 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a:t>
            </a:r>
          </a:p>
          <a:p>
            <a:pPr marL="457200" lvl="1" indent="0">
              <a:spcBef>
                <a:spcPts val="480"/>
              </a:spcBef>
              <a:buNone/>
            </a:pPr>
            <a:r>
              <a:rPr lang="en-US" sz="1800" dirty="0">
                <a:latin typeface="Consolas" panose="020B0609020204030204" pitchFamily="49" charset="0"/>
              </a:rPr>
              <a:t>val </a:t>
            </a:r>
            <a:r>
              <a:rPr lang="en-US" sz="1800" dirty="0" err="1">
                <a:latin typeface="Consolas" panose="020B0609020204030204" pitchFamily="49" charset="0"/>
              </a:rPr>
              <a:t>idToken</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match(Symbol.identifier)</a:t>
            </a:r>
          </a:p>
          <a:p>
            <a:pPr marL="457200" lvl="1" indent="0">
              <a:spcBef>
                <a:spcPts val="200"/>
              </a:spcBef>
              <a:buNone/>
            </a:pPr>
            <a:r>
              <a:rPr lang="en-US" sz="1800" dirty="0">
                <a:latin typeface="Consolas" panose="020B0609020204030204" pitchFamily="49" charset="0"/>
              </a:rPr>
              <a:t>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idToken</a:t>
            </a:r>
            <a:r>
              <a:rPr lang="en-US" sz="1800" dirty="0">
                <a:latin typeface="Consolas" panose="020B0609020204030204" pitchFamily="49" charset="0"/>
              </a:rPr>
              <a:t>]</a:t>
            </a:r>
          </a:p>
          <a:p>
            <a:pPr marL="457200" lvl="1" indent="0">
              <a:spcBef>
                <a:spcPts val="200"/>
              </a:spcBef>
              <a:buNone/>
            </a:pP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if (</a:t>
            </a:r>
            <a:r>
              <a:rPr lang="en-US" sz="1800" dirty="0" err="1">
                <a:latin typeface="Consolas" panose="020B0609020204030204" pitchFamily="49" charset="0"/>
              </a:rPr>
              <a:t>decl</a:t>
            </a:r>
            <a:r>
              <a:rPr lang="en-US" sz="1800" dirty="0">
                <a:latin typeface="Consolas" panose="020B0609020204030204" pitchFamily="49" charset="0"/>
              </a:rPr>
              <a:t> == null)</a:t>
            </a:r>
          </a:p>
          <a:p>
            <a:pPr marL="457200" lvl="1" indent="0">
              <a:spcBef>
                <a:spcPts val="200"/>
              </a:spcBef>
              <a:buNone/>
            </a:pPr>
            <a:r>
              <a:rPr lang="en-US" sz="1800" dirty="0">
                <a:latin typeface="Consolas" panose="020B0609020204030204" pitchFamily="49" charset="0"/>
              </a:rPr>
              <a:t>    throw error("Identifier \"$</a:t>
            </a:r>
            <a:r>
              <a:rPr lang="en-US" sz="1800" dirty="0" err="1">
                <a:latin typeface="Consolas" panose="020B0609020204030204" pitchFamily="49" charset="0"/>
              </a:rPr>
              <a:t>idToken</a:t>
            </a:r>
            <a:r>
              <a:rPr lang="en-US" sz="1800" dirty="0">
                <a:latin typeface="Consolas" panose="020B0609020204030204" pitchFamily="49" charset="0"/>
              </a:rPr>
              <a:t>\" has not "</a:t>
            </a:r>
          </a:p>
          <a:p>
            <a:pPr marL="457200" lvl="1" indent="0">
              <a:spcBef>
                <a:spcPts val="200"/>
              </a:spcBef>
              <a:buNone/>
            </a:pPr>
            <a:r>
              <a:rPr lang="en-US" sz="1800" dirty="0">
                <a:latin typeface="Consolas" panose="020B0609020204030204" pitchFamily="49" charset="0"/>
              </a:rPr>
              <a:t>              + "been declared.")</a:t>
            </a:r>
          </a:p>
          <a:p>
            <a:pPr marL="457200" lvl="1" indent="0">
              <a:spcBef>
                <a:spcPts val="200"/>
              </a:spcBef>
              <a:buNone/>
            </a:pPr>
            <a:r>
              <a:rPr lang="en-US" sz="1800" dirty="0">
                <a:latin typeface="Consolas" panose="020B0609020204030204" pitchFamily="49" charset="0"/>
              </a:rPr>
              <a:t>else if (</a:t>
            </a:r>
            <a:r>
              <a:rPr lang="en-US" sz="1800" dirty="0" err="1">
                <a:latin typeface="Consolas" panose="020B0609020204030204" pitchFamily="49" charset="0"/>
              </a:rPr>
              <a:t>decl</a:t>
            </a:r>
            <a:r>
              <a:rPr lang="en-US" sz="1800" dirty="0">
                <a:latin typeface="Consolas" panose="020B0609020204030204" pitchFamily="49" charset="0"/>
              </a:rPr>
              <a:t> !is </a:t>
            </a:r>
            <a:r>
              <a:rPr lang="en-US" sz="1800" dirty="0" err="1">
                <a:latin typeface="Consolas" panose="020B0609020204030204" pitchFamily="49" charset="0"/>
              </a:rPr>
              <a:t>NamedDecl</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throw error("Identifier \"$</a:t>
            </a:r>
            <a:r>
              <a:rPr lang="en-US" sz="1800" dirty="0" err="1">
                <a:latin typeface="Consolas" panose="020B0609020204030204" pitchFamily="49" charset="0"/>
              </a:rPr>
              <a:t>idToken</a:t>
            </a:r>
            <a:r>
              <a:rPr lang="en-US" sz="1800" dirty="0">
                <a:latin typeface="Consolas" panose="020B0609020204030204" pitchFamily="49" charset="0"/>
              </a:rPr>
              <a:t>\" is not "</a:t>
            </a:r>
          </a:p>
          <a:p>
            <a:pPr marL="457200" lvl="1" indent="0">
              <a:spcBef>
                <a:spcPts val="200"/>
              </a:spcBef>
              <a:buNone/>
            </a:pPr>
            <a:r>
              <a:rPr lang="en-US" sz="1800" dirty="0">
                <a:latin typeface="Consolas" panose="020B0609020204030204" pitchFamily="49" charset="0"/>
              </a:rPr>
              <a:t>              + "a variable.")</a:t>
            </a:r>
          </a:p>
        </p:txBody>
      </p:sp>
    </p:spTree>
    <p:extLst>
      <p:ext uri="{BB962C8B-B14F-4D97-AF65-F5344CB8AC3E}">
        <p14:creationId xmlns:p14="http://schemas.microsoft.com/office/powerpoint/2010/main" val="671566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r>
              <a:rPr lang="en-US" dirty="0"/>
              <a:t>The compiler uses two classes to provide support for CPRL types.</a:t>
            </a:r>
          </a:p>
          <a:p>
            <a:r>
              <a:rPr lang="en-US" dirty="0"/>
              <a:t>Class </a:t>
            </a:r>
            <a:r>
              <a:rPr lang="en-US" dirty="0">
                <a:latin typeface="Consolas" panose="020B0609020204030204" pitchFamily="49" charset="0"/>
              </a:rPr>
              <a:t>Type</a:t>
            </a:r>
            <a:r>
              <a:rPr lang="en-US" dirty="0"/>
              <a:t> encapsulates the language types and their sizes.</a:t>
            </a:r>
          </a:p>
          <a:p>
            <a:pPr lvl="1"/>
            <a:r>
              <a:rPr lang="en-US" dirty="0"/>
              <a:t>Predefined types are declared as constants in the companion object.</a:t>
            </a:r>
          </a:p>
          <a:p>
            <a:pPr lvl="1"/>
            <a:r>
              <a:rPr lang="en-US" dirty="0"/>
              <a:t>Class </a:t>
            </a:r>
            <a:r>
              <a:rPr lang="en-US" dirty="0">
                <a:latin typeface="Consolas" panose="020B0609020204030204" pitchFamily="49" charset="0"/>
              </a:rPr>
              <a:t>Type</a:t>
            </a:r>
            <a:r>
              <a:rPr lang="en-US" dirty="0"/>
              <a:t> also contains a method that returns the type of a literal symbol.</a:t>
            </a:r>
            <a:br>
              <a:rPr lang="en-US" dirty="0"/>
            </a:br>
            <a:r>
              <a:rPr lang="en-US" dirty="0"/>
              <a:t>  </a:t>
            </a:r>
            <a:r>
              <a:rPr lang="en-US" sz="1800" dirty="0">
                <a:latin typeface="Consolas" panose="020B0609020204030204" pitchFamily="49" charset="0"/>
              </a:rPr>
              <a:t>fun </a:t>
            </a:r>
            <a:r>
              <a:rPr lang="en-US" sz="1800" dirty="0" err="1">
                <a:latin typeface="Consolas" panose="020B0609020204030204" pitchFamily="49" charset="0"/>
              </a:rPr>
              <a:t>getTypeOf</a:t>
            </a:r>
            <a:r>
              <a:rPr lang="en-US" sz="1800" dirty="0">
                <a:latin typeface="Consolas" panose="020B0609020204030204" pitchFamily="49" charset="0"/>
              </a:rPr>
              <a:t>(literal : Symbol): Type</a:t>
            </a:r>
            <a:endParaRPr lang="en-US" dirty="0"/>
          </a:p>
          <a:p>
            <a:r>
              <a:rPr lang="en-US" dirty="0"/>
              <a:t>Class </a:t>
            </a:r>
            <a:r>
              <a:rPr lang="en-US" dirty="0">
                <a:latin typeface="Consolas" panose="020B0609020204030204" pitchFamily="49" charset="0"/>
              </a:rPr>
              <a:t>ArrayType</a:t>
            </a:r>
            <a:r>
              <a:rPr lang="en-US" dirty="0"/>
              <a:t> extends </a:t>
            </a:r>
            <a:r>
              <a:rPr lang="en-US" dirty="0">
                <a:latin typeface="Consolas" panose="020B0609020204030204" pitchFamily="49" charset="0"/>
              </a:rPr>
              <a:t>Type</a:t>
            </a:r>
            <a:r>
              <a:rPr lang="en-US" dirty="0"/>
              <a:t> to provide additional support for arrays.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29</a:t>
            </a:fld>
            <a:endParaRPr lang="en-US" dirty="0"/>
          </a:p>
        </p:txBody>
      </p:sp>
    </p:spTree>
    <p:extLst>
      <p:ext uri="{BB962C8B-B14F-4D97-AF65-F5344CB8AC3E}">
        <p14:creationId xmlns:p14="http://schemas.microsoft.com/office/powerpoint/2010/main" val="4209156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instance variables (fields) to reference its children.  These instance variables provide the “tree” structure.</a:t>
            </a:r>
          </a:p>
          <a:p>
            <a:r>
              <a:rPr lang="en-US" dirty="0"/>
              <a:t>Occasionally we also include additional fields to support error handling (e.g., position) and code generation.</a:t>
            </a:r>
          </a:p>
        </p:txBody>
      </p:sp>
      <p:sp>
        <p:nvSpPr>
          <p:cNvPr id="2" name="TextBox 1"/>
          <p:cNvSpPr txBox="1"/>
          <p:nvPr/>
        </p:nvSpPr>
        <p:spPr>
          <a:xfrm>
            <a:off x="924559" y="5540514"/>
            <a:ext cx="729488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fields)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Integer		–  2 for Character</a:t>
            </a:r>
          </a:p>
          <a:p>
            <a:pPr lvl="1"/>
            <a:r>
              <a:rPr lang="en-US" dirty="0"/>
              <a:t>1 for Boolean		–  etc.</a:t>
            </a:r>
          </a:p>
          <a:p>
            <a:r>
              <a:rPr lang="en-US" dirty="0"/>
              <a:t>Predefined types are declared in the companion object.</a:t>
            </a:r>
          </a:p>
          <a:p>
            <a:pPr marL="457200" lvl="1" indent="0">
              <a:buNone/>
            </a:pPr>
            <a:r>
              <a:rPr lang="en-US" sz="1800" dirty="0">
                <a:latin typeface="Consolas" panose="020B0609020204030204" pitchFamily="49" charset="0"/>
              </a:rPr>
              <a:t>val Boolean = Type("Boolean", </a:t>
            </a:r>
            <a:r>
              <a:rPr lang="en-US" sz="1800" dirty="0" err="1">
                <a:latin typeface="Consolas" panose="020B0609020204030204" pitchFamily="49" charset="0"/>
              </a:rPr>
              <a:t>Constants.BYTES_PER_BOOLEAN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Integer = Type("Integer", </a:t>
            </a:r>
            <a:r>
              <a:rPr lang="en-US" sz="1800" dirty="0" err="1">
                <a:latin typeface="Consolas" panose="020B0609020204030204" pitchFamily="49" charset="0"/>
              </a:rPr>
              <a:t>Constants.BYTES_PER_INTEGER</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Char    = Type("Char",    </a:t>
            </a:r>
            <a:r>
              <a:rPr lang="en-US" sz="1800" dirty="0" err="1">
                <a:latin typeface="Consolas" panose="020B0609020204030204" pitchFamily="49" charset="0"/>
              </a:rPr>
              <a:t>Constants.BYTES_PER_CHAR</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String  = Type("String")</a:t>
            </a:r>
          </a:p>
          <a:p>
            <a:pPr marL="457200" lvl="1" indent="0">
              <a:spcBef>
                <a:spcPts val="200"/>
              </a:spcBef>
              <a:buNone/>
            </a:pPr>
            <a:r>
              <a:rPr lang="en-US" sz="1800" dirty="0">
                <a:latin typeface="Consolas" panose="020B0609020204030204" pitchFamily="49" charset="0"/>
              </a:rPr>
              <a:t>val Address = Type("Address", </a:t>
            </a:r>
            <a:r>
              <a:rPr lang="en-US" sz="1800" dirty="0" err="1">
                <a:latin typeface="Consolas" panose="020B0609020204030204" pitchFamily="49" charset="0"/>
              </a:rPr>
              <a:t>Constants.BYTES_PER_ADDRESS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UNKNOWN = Type("UNKNOWN")</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30</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class </a:t>
            </a:r>
            <a:r>
              <a:rPr lang="en-US" sz="1750" dirty="0" err="1">
                <a:latin typeface="Consolas" panose="020B0609020204030204" pitchFamily="49" charset="0"/>
              </a:rPr>
              <a:t>ArrayType</a:t>
            </a:r>
            <a:r>
              <a:rPr lang="en-US" sz="1750" dirty="0">
                <a:latin typeface="Consolas" panose="020B0609020204030204" pitchFamily="49" charset="0"/>
              </a:rPr>
              <a:t>(</a:t>
            </a:r>
            <a:r>
              <a:rPr lang="en-US" sz="1750" dirty="0" err="1">
                <a:latin typeface="Consolas" panose="020B0609020204030204" pitchFamily="49" charset="0"/>
              </a:rPr>
              <a:t>typeName</a:t>
            </a:r>
            <a:r>
              <a:rPr lang="en-US" sz="1750" dirty="0">
                <a:latin typeface="Consolas" panose="020B0609020204030204" pitchFamily="49" charset="0"/>
              </a:rPr>
              <a:t> : String, val </a:t>
            </a:r>
            <a:r>
              <a:rPr lang="en-US" sz="1750" dirty="0" err="1">
                <a:latin typeface="Consolas" panose="020B0609020204030204" pitchFamily="49" charset="0"/>
              </a:rPr>
              <a:t>numElements</a:t>
            </a:r>
            <a:r>
              <a:rPr lang="en-US" sz="1750" dirty="0">
                <a:latin typeface="Consolas" panose="020B0609020204030204" pitchFamily="49" charset="0"/>
              </a:rPr>
              <a:t> : Int,</a:t>
            </a:r>
          </a:p>
          <a:p>
            <a:pPr marL="457200" lvl="1" indent="0">
              <a:buNone/>
            </a:pPr>
            <a:r>
              <a:rPr lang="en-US" sz="1750" dirty="0">
                <a:latin typeface="Consolas" panose="020B0609020204030204" pitchFamily="49" charset="0"/>
              </a:rPr>
              <a:t>                val </a:t>
            </a:r>
            <a:r>
              <a:rPr lang="en-US" sz="1750" dirty="0" err="1">
                <a:latin typeface="Consolas" panose="020B0609020204030204" pitchFamily="49" charset="0"/>
              </a:rPr>
              <a:t>elementType</a:t>
            </a:r>
            <a:r>
              <a:rPr lang="en-US" sz="1750" dirty="0">
                <a:latin typeface="Consolas" panose="020B0609020204030204" pitchFamily="49" charset="0"/>
              </a:rPr>
              <a:t> :  Type)</a:t>
            </a:r>
          </a:p>
          <a:p>
            <a:pPr marL="457200" lvl="1" indent="0">
              <a:buNone/>
            </a:pPr>
            <a:r>
              <a:rPr lang="en-US" sz="1750" dirty="0">
                <a:latin typeface="Consolas" panose="020B0609020204030204" pitchFamily="49" charset="0"/>
              </a:rPr>
              <a:t>    : Type(</a:t>
            </a:r>
            <a:r>
              <a:rPr lang="en-US" sz="1750" dirty="0" err="1">
                <a:latin typeface="Consolas" panose="020B0609020204030204" pitchFamily="49" charset="0"/>
              </a:rPr>
              <a:t>typeName</a:t>
            </a:r>
            <a:r>
              <a:rPr lang="en-US" sz="1750" dirty="0">
                <a:latin typeface="Consolas" panose="020B0609020204030204" pitchFamily="49" charset="0"/>
              </a:rPr>
              <a:t>, </a:t>
            </a:r>
            <a:r>
              <a:rPr lang="en-US" sz="1750" dirty="0" err="1">
                <a:latin typeface="Consolas" panose="020B0609020204030204" pitchFamily="49" charset="0"/>
              </a:rPr>
              <a:t>numElements</a:t>
            </a:r>
            <a:r>
              <a:rPr lang="en-US" sz="1750" dirty="0">
                <a:latin typeface="Consolas" panose="020B0609020204030204" pitchFamily="49" charset="0"/>
              </a:rPr>
              <a:t>*</a:t>
            </a:r>
            <a:r>
              <a:rPr lang="en-US" sz="1750" dirty="0" err="1">
                <a:latin typeface="Consolas" panose="020B0609020204030204" pitchFamily="49" charset="0"/>
              </a:rPr>
              <a:t>elementType.size</a:t>
            </a:r>
            <a:r>
              <a:rPr lang="en-US" sz="1750" dirty="0">
                <a:latin typeface="Consolas" panose="020B0609020204030204" pitchFamily="49" charset="0"/>
              </a:rPr>
              <a:t>)</a:t>
            </a:r>
            <a:endParaRPr lang="en-US" sz="1800" dirty="0">
              <a:latin typeface="Consolas" panose="020B0609020204030204" pitchFamily="49" charset="0"/>
            </a:endParaRPr>
          </a:p>
          <a:p>
            <a:r>
              <a:rPr lang="en-US" dirty="0"/>
              <a:t>When the parser parses an array type declaration, the constructor for AST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31</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32</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a:t>
            </a:r>
          </a:p>
          <a:p>
            <a:pPr marL="182880" indent="0">
              <a:spcBef>
                <a:spcPts val="200"/>
              </a:spcBef>
              <a:buFontTx/>
              <a:buNone/>
            </a:pP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"const" </a:t>
            </a:r>
            <a:r>
              <a:rPr lang="en-US" sz="1800" dirty="0" err="1">
                <a:latin typeface="Consolas" pitchFamily="49" charset="0"/>
              </a:rPr>
              <a:t>constId</a:t>
            </a:r>
            <a:r>
              <a:rPr lang="en-US" sz="1800" dirty="0">
                <a:latin typeface="Consolas" pitchFamily="49" charset="0"/>
              </a:rPr>
              <a:t> ":=" literal ";" .`</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a:t>
            </a:r>
          </a:p>
          <a:p>
            <a:pPr marL="182880" indent="0">
              <a:spcBef>
                <a:spcPts val="200"/>
              </a:spcBef>
              <a:buFontTx/>
              <a:buNone/>
            </a:pPr>
            <a:r>
              <a:rPr lang="en-US" sz="1800" dirty="0">
                <a:latin typeface="Consolas" pitchFamily="49" charset="0"/>
              </a:rPr>
              <a:t> *         Returns null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fun parseConstDecl() : </a:t>
            </a:r>
            <a:r>
              <a:rPr lang="en-US" sz="1800" dirty="0" err="1">
                <a:latin typeface="Consolas" pitchFamily="49" charset="0"/>
              </a:rPr>
              <a:t>ConstDecl</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val </a:t>
            </a:r>
            <a:r>
              <a:rPr lang="en-US" sz="1800" dirty="0" err="1">
                <a:latin typeface="Consolas" pitchFamily="49" charset="0"/>
              </a:rPr>
              <a:t>constId</a:t>
            </a:r>
            <a:r>
              <a:rPr lang="en-US" sz="1800" dirty="0">
                <a:latin typeface="Consolas" pitchFamily="49" charset="0"/>
              </a:rPr>
              <a:t> = </a:t>
            </a:r>
            <a:r>
              <a:rPr lang="en-US" sz="1800" dirty="0" err="1">
                <a:latin typeface="Consolas" pitchFamily="49" charset="0"/>
              </a:rPr>
              <a:t>scanner.token</a:t>
            </a:r>
            <a:endParaRPr lang="en-US" sz="1800" dirty="0">
              <a:latin typeface="Consolas" pitchFamily="49" charset="0"/>
            </a:endParaRPr>
          </a:p>
          <a:p>
            <a:pPr marL="182880" indent="0">
              <a:spcBef>
                <a:spcPts val="200"/>
              </a:spcBef>
              <a:buFontTx/>
              <a:buNone/>
            </a:pPr>
            <a:r>
              <a:rPr lang="en-US" sz="1800" dirty="0">
                <a:latin typeface="Consolas" pitchFamily="49" charset="0"/>
              </a:rPr>
              <a:t>        match(Symbol.identifier)</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33</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match(Symbol.assign)</a:t>
            </a:r>
          </a:p>
          <a:p>
            <a:pPr marL="182880" indent="0">
              <a:spcBef>
                <a:spcPts val="200"/>
              </a:spcBef>
              <a:buFontTx/>
              <a:buNone/>
            </a:pPr>
            <a:r>
              <a:rPr lang="en-US" sz="1800" dirty="0">
                <a:latin typeface="Consolas" pitchFamily="49" charset="0"/>
              </a:rPr>
              <a:t>        val literal = </a:t>
            </a:r>
            <a:r>
              <a:rPr lang="en-US" sz="1800" dirty="0" err="1">
                <a:latin typeface="Consolas" pitchFamily="49" charset="0"/>
              </a:rPr>
              <a:t>parseLiteral</a:t>
            </a:r>
            <a:r>
              <a:rPr lang="en-US" sz="1800" dirty="0">
                <a:latin typeface="Consolas" pitchFamily="49" charset="0"/>
              </a:rPr>
              <a:t>()</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endParaRPr lang="en-US" sz="1800" dirty="0">
              <a:latin typeface="Consolas" pitchFamily="49" charset="0"/>
            </a:endParaRPr>
          </a:p>
          <a:p>
            <a:pPr marL="182880" indent="0">
              <a:spcBef>
                <a:spcPts val="200"/>
              </a:spcBef>
              <a:buFontTx/>
              <a:buNone/>
            </a:pPr>
            <a:r>
              <a:rPr lang="en-US" sz="1800" b="1" dirty="0">
                <a:latin typeface="Consolas" pitchFamily="49" charset="0"/>
              </a:rPr>
              <a:t>        var </a:t>
            </a:r>
            <a:r>
              <a:rPr lang="en-US" sz="1800" b="1" dirty="0" err="1">
                <a:latin typeface="Consolas" pitchFamily="49" charset="0"/>
              </a:rPr>
              <a:t>constType</a:t>
            </a:r>
            <a:r>
              <a:rPr lang="en-US" sz="1800" b="1" dirty="0">
                <a:latin typeface="Consolas" pitchFamily="49" charset="0"/>
              </a:rPr>
              <a:t> = </a:t>
            </a:r>
            <a:r>
              <a:rPr lang="en-US" sz="1800" b="1" dirty="0" err="1">
                <a:latin typeface="Consolas" pitchFamily="49" charset="0"/>
              </a:rPr>
              <a:t>Type.UNKNOWN</a:t>
            </a:r>
            <a:endParaRPr lang="en-US" sz="1800" b="1" dirty="0">
              <a:latin typeface="Consolas" pitchFamily="49" charset="0"/>
            </a:endParaRPr>
          </a:p>
          <a:p>
            <a:pPr marL="182880" indent="0">
              <a:spcBef>
                <a:spcPts val="200"/>
              </a:spcBef>
              <a:buFontTx/>
              <a:buNone/>
            </a:pPr>
            <a:r>
              <a:rPr lang="en-US" sz="1800" b="1" dirty="0">
                <a:latin typeface="Consolas" pitchFamily="49" charset="0"/>
              </a:rPr>
              <a:t>        if (literal != null)</a:t>
            </a:r>
          </a:p>
          <a:p>
            <a:pPr marL="182880" indent="0">
              <a:spcBef>
                <a:spcPts val="200"/>
              </a:spcBef>
              <a:buFontTx/>
              <a:buNone/>
            </a:pPr>
            <a:r>
              <a:rPr lang="en-US" sz="1800" b="1" dirty="0">
                <a:latin typeface="Consolas" pitchFamily="49" charset="0"/>
              </a:rPr>
              <a:t>            </a:t>
            </a:r>
            <a:r>
              <a:rPr lang="en-US" sz="1800" b="1" dirty="0" err="1">
                <a:latin typeface="Consolas" pitchFamily="49" charset="0"/>
              </a:rPr>
              <a:t>constType</a:t>
            </a:r>
            <a:r>
              <a:rPr lang="en-US" sz="1800" b="1" dirty="0">
                <a:latin typeface="Consolas" pitchFamily="49" charset="0"/>
              </a:rPr>
              <a:t> = </a:t>
            </a:r>
            <a:r>
              <a:rPr lang="en-US" sz="1800" b="1" dirty="0" err="1">
                <a:latin typeface="Consolas" pitchFamily="49" charset="0"/>
              </a:rPr>
              <a:t>Type.getTypeOf</a:t>
            </a:r>
            <a:r>
              <a:rPr lang="en-US" sz="1800" b="1" dirty="0">
                <a:latin typeface="Consolas" pitchFamily="49" charset="0"/>
              </a:rPr>
              <a:t>(</a:t>
            </a:r>
            <a:r>
              <a:rPr lang="en-US" sz="1800" b="1" dirty="0" err="1">
                <a:latin typeface="Consolas" pitchFamily="49" charset="0"/>
              </a:rPr>
              <a:t>literal.symbol</a:t>
            </a:r>
            <a:r>
              <a:rPr lang="en-US" sz="1800" b="1" dirty="0">
                <a:latin typeface="Consolas" pitchFamily="49" charset="0"/>
              </a:rPr>
              <a:t>)</a:t>
            </a:r>
          </a:p>
          <a:p>
            <a:pPr marL="182880" indent="0">
              <a:spcBef>
                <a:spcPts val="200"/>
              </a:spcBef>
              <a:buFontTx/>
              <a:buNone/>
            </a:pPr>
            <a:endParaRPr lang="en-US" sz="1800" dirty="0">
              <a:latin typeface="Consolas" pitchFamily="49" charset="0"/>
            </a:endParaRPr>
          </a:p>
          <a:p>
            <a:pPr marL="182880" indent="0">
              <a:spcBef>
                <a:spcPts val="200"/>
              </a:spcBef>
              <a:buFontTx/>
              <a:buNone/>
            </a:pPr>
            <a:r>
              <a:rPr lang="en-US" sz="1800" dirty="0">
                <a:latin typeface="Consolas" pitchFamily="49" charset="0"/>
              </a:rPr>
              <a:t>        val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a:t>
            </a:r>
            <a:r>
              <a:rPr lang="en-US" sz="1800" dirty="0" err="1">
                <a:latin typeface="Consolas" pitchFamily="49" charset="0"/>
              </a:rPr>
              <a:t>constId</a:t>
            </a:r>
            <a:r>
              <a:rPr lang="en-US" sz="1800" dirty="0">
                <a:latin typeface="Consolas" pitchFamily="49" charset="0"/>
              </a:rPr>
              <a:t>, </a:t>
            </a:r>
            <a:r>
              <a:rPr lang="en-US" sz="1800" dirty="0" err="1">
                <a:latin typeface="Consolas" pitchFamily="49" charset="0"/>
              </a:rPr>
              <a:t>constType</a:t>
            </a:r>
            <a:r>
              <a:rPr lang="en-US" sz="1800" dirty="0">
                <a:latin typeface="Consolas" pitchFamily="49" charset="0"/>
              </a:rPr>
              <a:t>, literal)</a:t>
            </a:r>
          </a:p>
          <a:p>
            <a:pPr marL="182880" indent="0">
              <a:spcBef>
                <a:spcPts val="200"/>
              </a:spcBef>
              <a:buFontTx/>
              <a:buNone/>
            </a:pPr>
            <a:r>
              <a:rPr lang="en-US" sz="1800" dirty="0">
                <a:latin typeface="Consolas" pitchFamily="49" charset="0"/>
              </a:rPr>
              <a:t>        idTable.add(</a:t>
            </a:r>
            <a:r>
              <a:rPr lang="en-US" sz="1800" dirty="0" err="1">
                <a:latin typeface="Consolas" pitchFamily="49" charset="0"/>
              </a:rPr>
              <a:t>constDecl</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constDecl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98912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34</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    catch (e : </a:t>
            </a:r>
            <a:r>
              <a:rPr lang="en-US" sz="1800" dirty="0" err="1">
                <a:latin typeface="Consolas" pitchFamily="49" charset="0"/>
              </a:rPr>
              <a:t>ParserException</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200"/>
              </a:spcBef>
              <a:buFontTx/>
              <a:buNone/>
            </a:pPr>
            <a:r>
              <a:rPr lang="en-US" sz="1800" dirty="0">
                <a:latin typeface="Consolas" pitchFamily="49" charset="0"/>
              </a:rPr>
              <a:t>        recover(</a:t>
            </a:r>
            <a:r>
              <a:rPr lang="en-US" sz="1800" dirty="0" err="1">
                <a:latin typeface="Consolas" pitchFamily="49" charset="0"/>
              </a:rPr>
              <a:t>initialDeclFollowers</a:t>
            </a:r>
            <a:r>
              <a:rPr lang="en-US" sz="1800" dirty="0">
                <a:latin typeface="Consolas" pitchFamily="49" charset="0"/>
              </a:rPr>
              <a:t>)</a:t>
            </a:r>
          </a:p>
          <a:p>
            <a:pPr marL="182880" indent="0">
              <a:spcBef>
                <a:spcPts val="200"/>
              </a:spcBef>
              <a:buFontTx/>
              <a:buNone/>
            </a:pPr>
            <a:r>
              <a:rPr lang="en-US" sz="1800" dirty="0">
                <a:latin typeface="Consolas" pitchFamily="49" charset="0"/>
              </a:rPr>
              <a:t>        return null</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a:p>
            <a:pPr marL="182880" indent="0">
              <a:spcBef>
                <a:spcPts val="200"/>
              </a:spcBef>
              <a:buFontTx/>
              <a:buNone/>
            </a:pPr>
            <a:endParaRPr lang="en-US" sz="1800" dirty="0">
              <a:latin typeface="Consolas" pitchFamily="49" charset="0"/>
            </a:endParaRPr>
          </a:p>
        </p:txBody>
      </p:sp>
    </p:spTree>
    <p:extLst>
      <p:ext uri="{BB962C8B-B14F-4D97-AF65-F5344CB8AC3E}">
        <p14:creationId xmlns:p14="http://schemas.microsoft.com/office/powerpoint/2010/main" val="3271038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412480" cy="4935537"/>
          </a:xfrm>
        </p:spPr>
        <p:txBody>
          <a:bodyPr/>
          <a:lstStyle/>
          <a:p>
            <a:r>
              <a:rPr lang="en-US" sz="2350" dirty="0"/>
              <a:t>During code generation, when a variable or named value</a:t>
            </a:r>
            <a:br>
              <a:rPr lang="en-US" sz="2350" dirty="0"/>
            </a:br>
            <a:r>
              <a:rPr lang="en-US" sz="2350" dirty="0"/>
              <a:t>is referenced in the statement part of a program or subprogram, we need to be able to determine where the variable was declared.</a:t>
            </a:r>
          </a:p>
          <a:p>
            <a:r>
              <a:rPr lang="en-US" sz="2350" dirty="0"/>
              <a:t>Class </a:t>
            </a:r>
            <a:r>
              <a:rPr lang="en-US" sz="2350" dirty="0" err="1">
                <a:latin typeface="Consolas" panose="020B0609020204030204" pitchFamily="49" charset="0"/>
              </a:rPr>
              <a:t>IdTable</a:t>
            </a:r>
            <a:r>
              <a:rPr lang="en-US" sz="2350" dirty="0"/>
              <a:t> contains a property named </a:t>
            </a:r>
            <a:r>
              <a:rPr lang="en-US" sz="2350" dirty="0" err="1">
                <a:latin typeface="Consolas" panose="020B0609020204030204" pitchFamily="49" charset="0"/>
              </a:rPr>
              <a:t>scopeLevel</a:t>
            </a:r>
            <a:r>
              <a:rPr lang="en-US" sz="2350" dirty="0"/>
              <a:t> that returns the block nesting level for the current scope.</a:t>
            </a:r>
          </a:p>
          <a:p>
            <a:pPr lvl="1"/>
            <a:r>
              <a:rPr lang="en-US" dirty="0">
                <a:latin typeface="Consolas" panose="020B0609020204030204" pitchFamily="49" charset="0"/>
              </a:rPr>
              <a:t>PROGRAM</a:t>
            </a:r>
            <a:r>
              <a:rPr lang="en-US" dirty="0"/>
              <a:t> for objects declared at the outermost (program) scope.</a:t>
            </a:r>
          </a:p>
          <a:p>
            <a:pPr lvl="1"/>
            <a:r>
              <a:rPr lang="en-US" dirty="0">
                <a:latin typeface="Consolas" panose="020B0609020204030204" pitchFamily="49" charset="0"/>
              </a:rPr>
              <a:t>SUBPROGRAM</a:t>
            </a:r>
            <a:r>
              <a:rPr lang="en-US" dirty="0"/>
              <a:t> for objects declared within a subprogram.</a:t>
            </a:r>
          </a:p>
          <a:p>
            <a:r>
              <a:rPr lang="en-US" sz="2350" dirty="0"/>
              <a:t>When a variable is </a:t>
            </a:r>
            <a:r>
              <a:rPr lang="en-US" sz="2350" b="1" dirty="0"/>
              <a:t>declared</a:t>
            </a:r>
            <a:r>
              <a:rPr lang="en-US" sz="2350" dirty="0"/>
              <a:t>, the declaration is initialized with the current level.</a:t>
            </a:r>
          </a:p>
          <a:p>
            <a:pPr marL="457200" lvl="1" indent="0">
              <a:buNone/>
            </a:pPr>
            <a:r>
              <a:rPr lang="en-US" sz="1750" dirty="0" err="1">
                <a:latin typeface="Consolas" panose="020B0609020204030204" pitchFamily="49" charset="0"/>
              </a:rPr>
              <a:t>val</a:t>
            </a:r>
            <a:r>
              <a:rPr lang="en-US" sz="1750" dirty="0">
                <a:latin typeface="Consolas" panose="020B0609020204030204" pitchFamily="49" charset="0"/>
              </a:rPr>
              <a:t> </a:t>
            </a:r>
            <a:r>
              <a:rPr lang="en-US" sz="1750" dirty="0" err="1">
                <a:latin typeface="Consolas" panose="020B0609020204030204" pitchFamily="49" charset="0"/>
              </a:rPr>
              <a:t>varDecl</a:t>
            </a:r>
            <a:r>
              <a:rPr lang="en-US" sz="1750" dirty="0">
                <a:latin typeface="Consolas" panose="020B0609020204030204" pitchFamily="49" charset="0"/>
              </a:rPr>
              <a:t> = </a:t>
            </a:r>
            <a:r>
              <a:rPr lang="en-US" sz="1750" dirty="0" err="1">
                <a:latin typeface="Consolas" panose="020B0609020204030204" pitchFamily="49" charset="0"/>
              </a:rPr>
              <a:t>VarDecl</a:t>
            </a:r>
            <a:r>
              <a:rPr lang="en-US" sz="1750" dirty="0">
                <a:latin typeface="Consolas" panose="020B0609020204030204" pitchFamily="49" charset="0"/>
              </a:rPr>
              <a:t>(identifiers, </a:t>
            </a:r>
            <a:r>
              <a:rPr lang="en-US" sz="1750" dirty="0" err="1">
                <a:latin typeface="Consolas" panose="020B0609020204030204" pitchFamily="49" charset="0"/>
              </a:rPr>
              <a:t>varType</a:t>
            </a:r>
            <a:r>
              <a:rPr lang="en-US" sz="1750" dirty="0">
                <a:latin typeface="Consolas" panose="020B0609020204030204" pitchFamily="49" charset="0"/>
              </a:rPr>
              <a:t>, </a:t>
            </a:r>
            <a:r>
              <a:rPr lang="en-US" sz="1750" b="1" dirty="0" err="1">
                <a:latin typeface="Consolas" panose="020B0609020204030204" pitchFamily="49" charset="0"/>
              </a:rPr>
              <a:t>idTable.scopeLevel</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35</a:t>
            </a:fld>
            <a:endParaRPr lang="en-US"/>
          </a:p>
        </p:txBody>
      </p:sp>
    </p:spTree>
    <p:extLst>
      <p:ext uri="{BB962C8B-B14F-4D97-AF65-F5344CB8AC3E}">
        <p14:creationId xmlns:p14="http://schemas.microsoft.com/office/powerpoint/2010/main" val="720601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7" y="1363663"/>
            <a:ext cx="8229600" cy="4935537"/>
          </a:xfrm>
        </p:spPr>
        <p:txBody>
          <a:bodyPr/>
          <a:lstStyle/>
          <a:p>
            <a:pPr marL="0" indent="0">
              <a:spcBef>
                <a:spcPts val="100"/>
              </a:spcBef>
              <a:buFontTx/>
              <a:buNone/>
            </a:pPr>
            <a:r>
              <a:rPr lang="en-US" sz="1800" dirty="0">
                <a:latin typeface="Consolas" pitchFamily="49" charset="0"/>
                <a:cs typeface="Consolas" pitchFamily="49" charset="0"/>
              </a:rPr>
              <a:t>var x : Integer;   // scope level of declaration is PROGRAM</a:t>
            </a:r>
          </a:p>
          <a:p>
            <a:pPr marL="0" indent="0">
              <a:spcBef>
                <a:spcPts val="100"/>
              </a:spcBef>
              <a:buFontTx/>
              <a:buNone/>
            </a:pPr>
            <a:r>
              <a:rPr lang="en-US" sz="1800" dirty="0">
                <a:latin typeface="Consolas" pitchFamily="49" charset="0"/>
                <a:cs typeface="Consolas" pitchFamily="49" charset="0"/>
              </a:rPr>
              <a:t>var y : Integer;   // scope level of declaration is PROGRAM</a:t>
            </a:r>
          </a:p>
          <a:p>
            <a:pPr marL="0" indent="0">
              <a:spcBef>
                <a:spcPts val="100"/>
              </a:spcBef>
              <a:buFontTx/>
              <a:buNone/>
            </a:pPr>
            <a:endParaRPr lang="en-US" sz="1800" dirty="0">
              <a:latin typeface="Consolas" pitchFamily="49" charset="0"/>
              <a:cs typeface="Consolas" pitchFamily="49" charset="0"/>
            </a:endParaRPr>
          </a:p>
          <a:p>
            <a:pPr marL="0" indent="0">
              <a:spcBef>
                <a:spcPts val="100"/>
              </a:spcBef>
              <a:buFontTx/>
              <a:buNone/>
            </a:pPr>
            <a:r>
              <a:rPr lang="en-US" sz="1800" dirty="0">
                <a:latin typeface="Consolas" pitchFamily="49" charset="0"/>
                <a:cs typeface="Consolas" pitchFamily="49" charset="0"/>
              </a:rPr>
              <a:t>procedure p is       // scope level of declaration is PROGRAM</a:t>
            </a:r>
          </a:p>
          <a:p>
            <a:pPr marL="0" indent="0">
              <a:spcBef>
                <a:spcPts val="100"/>
              </a:spcBef>
              <a:buFontTx/>
              <a:buNone/>
            </a:pPr>
            <a:r>
              <a:rPr lang="en-US" sz="1800" dirty="0">
                <a:latin typeface="Consolas" pitchFamily="49" charset="0"/>
                <a:cs typeface="Consolas" pitchFamily="49" charset="0"/>
              </a:rPr>
              <a:t>   var x : Integer;  // scope level of declaration is SUBPROGRAM</a:t>
            </a:r>
          </a:p>
          <a:p>
            <a:pPr marL="0" indent="0">
              <a:spcBef>
                <a:spcPts val="100"/>
              </a:spcBef>
              <a:buFontTx/>
              <a:buNone/>
            </a:pPr>
            <a:r>
              <a:rPr lang="en-US" sz="1800" dirty="0">
                <a:latin typeface="Consolas" pitchFamily="49" charset="0"/>
                <a:cs typeface="Consolas" pitchFamily="49" charset="0"/>
              </a:rPr>
              <a:t>   var b : Integer;  // scope level of declaration is SUBPROGRAM</a:t>
            </a:r>
          </a:p>
          <a:p>
            <a:pPr marL="0" indent="0">
              <a:spcBef>
                <a:spcPts val="100"/>
              </a:spcBef>
              <a:buFontTx/>
              <a:buNone/>
            </a:pPr>
            <a:r>
              <a:rPr lang="en-US" sz="1800" dirty="0">
                <a:latin typeface="Consolas" pitchFamily="49" charset="0"/>
                <a:cs typeface="Consolas" pitchFamily="49" charset="0"/>
              </a:rPr>
              <a:t>begin</a:t>
            </a:r>
          </a:p>
          <a:p>
            <a:pPr marL="0" indent="0">
              <a:spcBef>
                <a:spcPts val="100"/>
              </a:spcBef>
              <a:buFontTx/>
              <a:buNone/>
            </a:pPr>
            <a:r>
              <a:rPr lang="en-US" sz="1800" dirty="0">
                <a:latin typeface="Consolas" pitchFamily="49" charset="0"/>
                <a:cs typeface="Consolas" pitchFamily="49" charset="0"/>
              </a:rPr>
              <a:t>   ... x ...   // x was declared at SUBPROGRAM scope</a:t>
            </a:r>
          </a:p>
          <a:p>
            <a:pPr marL="0" indent="0">
              <a:spcBef>
                <a:spcPts val="100"/>
              </a:spcBef>
              <a:buFontTx/>
              <a:buNone/>
            </a:pPr>
            <a:r>
              <a:rPr lang="en-US" sz="1800" dirty="0">
                <a:latin typeface="Consolas" pitchFamily="49" charset="0"/>
                <a:cs typeface="Consolas" pitchFamily="49" charset="0"/>
              </a:rPr>
              <a:t>   ... b ...   // b was declared at SUBPROGRAM scope</a:t>
            </a:r>
          </a:p>
          <a:p>
            <a:pPr marL="0" indent="0">
              <a:spcBef>
                <a:spcPts val="100"/>
              </a:spcBef>
              <a:buFontTx/>
              <a:buNone/>
            </a:pPr>
            <a:r>
              <a:rPr lang="en-US" sz="1800" dirty="0">
                <a:latin typeface="Consolas" pitchFamily="49" charset="0"/>
                <a:cs typeface="Consolas" pitchFamily="49" charset="0"/>
              </a:rPr>
              <a:t>   ... y ...   // y was declared at PROGRAM scope</a:t>
            </a:r>
          </a:p>
          <a:p>
            <a:pPr marL="0" indent="0">
              <a:spcBef>
                <a:spcPts val="100"/>
              </a:spcBef>
              <a:buFontTx/>
              <a:buNone/>
            </a:pPr>
            <a:r>
              <a:rPr lang="en-US" sz="1800" dirty="0">
                <a:latin typeface="Consolas" pitchFamily="49" charset="0"/>
                <a:cs typeface="Consolas" pitchFamily="49" charset="0"/>
              </a:rPr>
              <a:t>end p;</a:t>
            </a:r>
          </a:p>
          <a:p>
            <a:pPr marL="0" indent="0">
              <a:spcBef>
                <a:spcPts val="100"/>
              </a:spcBef>
              <a:buFontTx/>
              <a:buNone/>
            </a:pPr>
            <a:endParaRPr lang="en-US" sz="1800" dirty="0">
              <a:latin typeface="Consolas" pitchFamily="49" charset="0"/>
              <a:cs typeface="Consolas" pitchFamily="49" charset="0"/>
            </a:endParaRPr>
          </a:p>
          <a:p>
            <a:pPr marL="0" indent="0">
              <a:spcBef>
                <a:spcPts val="100"/>
              </a:spcBef>
              <a:buFontTx/>
              <a:buNone/>
            </a:pPr>
            <a:r>
              <a:rPr lang="en-US" sz="1800" dirty="0">
                <a:latin typeface="Consolas" pitchFamily="49" charset="0"/>
                <a:cs typeface="Consolas" pitchFamily="49" charset="0"/>
              </a:rPr>
              <a:t>begin</a:t>
            </a:r>
          </a:p>
          <a:p>
            <a:pPr marL="0" indent="0">
              <a:spcBef>
                <a:spcPts val="100"/>
              </a:spcBef>
              <a:buFontTx/>
              <a:buNone/>
            </a:pPr>
            <a:r>
              <a:rPr lang="en-US" sz="1800" dirty="0">
                <a:latin typeface="Consolas" pitchFamily="49" charset="0"/>
                <a:cs typeface="Consolas" pitchFamily="49" charset="0"/>
              </a:rPr>
              <a:t>    ... x ...     // x was declared at PROGRAM scope</a:t>
            </a:r>
          </a:p>
          <a:p>
            <a:pPr marL="0" indent="0">
              <a:spcBef>
                <a:spcPts val="100"/>
              </a:spcBef>
              <a:buFontTx/>
              <a:buNone/>
            </a:pPr>
            <a:r>
              <a:rPr lang="en-US" sz="1800" dirty="0">
                <a:latin typeface="Consolas" pitchFamily="49" charset="0"/>
                <a:cs typeface="Consolas" pitchFamily="49" charset="0"/>
              </a:rPr>
              <a:t>    ... y ...     // y was declared at PROGRAM scope</a:t>
            </a:r>
          </a:p>
          <a:p>
            <a:pPr marL="0" indent="0">
              <a:spcBef>
                <a:spcPts val="100"/>
              </a:spcBef>
              <a:buFontTx/>
              <a:buNone/>
            </a:pPr>
            <a:r>
              <a:rPr lang="en-US" sz="1800" dirty="0">
                <a:latin typeface="Consolas" pitchFamily="49" charset="0"/>
                <a:cs typeface="Consolas" pitchFamily="49" charset="0"/>
              </a:rPr>
              <a:t>    ... p ...     // p was declared at PROGRAM scope    </a:t>
            </a:r>
          </a:p>
          <a:p>
            <a:pPr marL="0" indent="0">
              <a:spcBef>
                <a:spcPts val="100"/>
              </a:spcBef>
              <a:buFontTx/>
              <a:buNone/>
            </a:pPr>
            <a:r>
              <a:rPr lang="en-US" sz="1800" dirty="0">
                <a:latin typeface="Consolas" pitchFamily="49" charset="0"/>
                <a:cs typeface="Consolas" pitchFamily="49" charset="0"/>
              </a:rPr>
              <a:t>end.</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36</a:t>
            </a:fld>
            <a:endParaRPr lang="en-US" dirty="0"/>
          </a:p>
        </p:txBody>
      </p:sp>
    </p:spTree>
    <p:extLst>
      <p:ext uri="{BB962C8B-B14F-4D97-AF65-F5344CB8AC3E}">
        <p14:creationId xmlns:p14="http://schemas.microsoft.com/office/powerpoint/2010/main" val="39862614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 as in</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37</a:t>
            </a:fld>
            <a:endParaRPr lang="en-US" dirty="0"/>
          </a:p>
        </p:txBody>
      </p:sp>
    </p:spTree>
    <p:extLst>
      <p:ext uri="{BB962C8B-B14F-4D97-AF65-F5344CB8AC3E}">
        <p14:creationId xmlns:p14="http://schemas.microsoft.com/office/powerpoint/2010/main" val="32764289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class </a:t>
            </a:r>
            <a:r>
              <a:rPr lang="en-US" sz="1800" dirty="0" err="1">
                <a:latin typeface="Consolas" panose="020B0609020204030204" pitchFamily="49" charset="0"/>
              </a:rPr>
              <a:t>SingleVarDecl</a:t>
            </a:r>
            <a:r>
              <a:rPr lang="en-US" sz="1800" dirty="0">
                <a:latin typeface="Consolas" panose="020B0609020204030204" pitchFamily="49" charset="0"/>
              </a:rPr>
              <a:t>(identifier : Token, </a:t>
            </a:r>
            <a:r>
              <a:rPr lang="en-US" sz="1800" dirty="0" err="1">
                <a:latin typeface="Consolas" panose="020B0609020204030204" pitchFamily="49" charset="0"/>
              </a:rPr>
              <a:t>varType</a:t>
            </a:r>
            <a:r>
              <a:rPr lang="en-US" sz="1800" dirty="0">
                <a:latin typeface="Consolas" panose="020B0609020204030204" pitchFamily="49" charset="0"/>
              </a:rPr>
              <a:t> : Type,</a:t>
            </a:r>
          </a:p>
          <a:p>
            <a:pPr marL="274320" indent="0">
              <a:spcBef>
                <a:spcPts val="0"/>
              </a:spcBef>
              <a:buNone/>
            </a:pPr>
            <a:r>
              <a:rPr lang="en-US" sz="1800" dirty="0">
                <a:latin typeface="Consolas" panose="020B0609020204030204" pitchFamily="49" charset="0"/>
              </a:rPr>
              <a:t>                    override val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274320" indent="0">
              <a:spcBef>
                <a:spcPts val="0"/>
              </a:spcBef>
              <a:buNone/>
            </a:pPr>
            <a:r>
              <a:rPr lang="en-US" sz="1800" dirty="0">
                <a:latin typeface="Consolas" panose="020B0609020204030204" pitchFamily="49" charset="0"/>
              </a:rPr>
              <a:t>    : </a:t>
            </a:r>
            <a:r>
              <a:rPr lang="en-US" sz="1800" dirty="0" err="1">
                <a:latin typeface="Consolas" panose="020B0609020204030204" pitchFamily="49" charset="0"/>
              </a:rPr>
              <a:t>InitialDecl</a:t>
            </a:r>
            <a:r>
              <a:rPr lang="en-US" sz="1800" dirty="0">
                <a:latin typeface="Consolas" panose="020B0609020204030204" pitchFamily="49" charset="0"/>
              </a:rPr>
              <a:t>(identifier, </a:t>
            </a:r>
            <a:r>
              <a:rPr lang="en-US" sz="1800" dirty="0" err="1">
                <a:latin typeface="Consolas" panose="020B0609020204030204" pitchFamily="49" charset="0"/>
              </a:rPr>
              <a:t>varType</a:t>
            </a:r>
            <a:r>
              <a:rPr lang="en-US" sz="1800" dirty="0">
                <a:latin typeface="Consolas" panose="020B0609020204030204" pitchFamily="49" charset="0"/>
              </a:rPr>
              <a:t>), </a:t>
            </a:r>
            <a:r>
              <a:rPr lang="en-US" sz="1800" dirty="0" err="1">
                <a:latin typeface="Consolas" panose="020B0609020204030204" pitchFamily="49" charset="0"/>
              </a:rPr>
              <a:t>NamedDecl</a:t>
            </a: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38</a:t>
            </a:fld>
            <a:endParaRPr lang="en-US" dirty="0"/>
          </a:p>
        </p:txBody>
      </p:sp>
    </p:spTree>
    <p:extLst>
      <p:ext uri="{BB962C8B-B14F-4D97-AF65-F5344CB8AC3E}">
        <p14:creationId xmlns:p14="http://schemas.microsoft.com/office/powerpoint/2010/main" val="22520657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class </a:t>
            </a:r>
            <a:r>
              <a:rPr lang="en-US" sz="1800" dirty="0" err="1">
                <a:latin typeface="Consolas" panose="020B0609020204030204" pitchFamily="49" charset="0"/>
              </a:rPr>
              <a:t>VarDecl</a:t>
            </a:r>
            <a:r>
              <a:rPr lang="en-US" sz="1800" dirty="0">
                <a:latin typeface="Consolas" panose="020B0609020204030204" pitchFamily="49" charset="0"/>
              </a:rPr>
              <a:t>(identifiers : List&lt;Token&gt;, </a:t>
            </a:r>
            <a:r>
              <a:rPr lang="en-US" sz="1800" dirty="0" err="1">
                <a:latin typeface="Consolas" panose="020B0609020204030204" pitchFamily="49" charset="0"/>
              </a:rPr>
              <a:t>varType</a:t>
            </a:r>
            <a:r>
              <a:rPr lang="en-US" sz="1800" dirty="0">
                <a:latin typeface="Consolas" panose="020B0609020204030204" pitchFamily="49" charset="0"/>
              </a:rPr>
              <a:t> : Type,</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0" indent="0">
              <a:spcBef>
                <a:spcPts val="0"/>
              </a:spcBef>
              <a:buNone/>
            </a:pPr>
            <a:r>
              <a:rPr lang="en-US" sz="1800" dirty="0">
                <a:latin typeface="Consolas" panose="020B0609020204030204" pitchFamily="49" charset="0"/>
              </a:rPr>
              <a:t>    : </a:t>
            </a:r>
            <a:r>
              <a:rPr lang="en-US" sz="1800" dirty="0" err="1">
                <a:latin typeface="Consolas" panose="020B0609020204030204" pitchFamily="49" charset="0"/>
              </a:rPr>
              <a:t>InitialDecl</a:t>
            </a:r>
            <a:r>
              <a:rPr lang="en-US" sz="1800" dirty="0">
                <a:latin typeface="Consolas" panose="020B0609020204030204" pitchFamily="49" charset="0"/>
              </a:rPr>
              <a:t>(Token(),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the list of single var </a:t>
            </a:r>
            <a:r>
              <a:rPr lang="en-US" sz="1800" dirty="0" err="1">
                <a:latin typeface="Consolas" panose="020B0609020204030204" pitchFamily="49" charset="0"/>
              </a:rPr>
              <a:t>decls</a:t>
            </a:r>
            <a:r>
              <a:rPr lang="en-US" sz="1800" dirty="0">
                <a:latin typeface="Consolas" panose="020B0609020204030204" pitchFamily="49" charset="0"/>
              </a:rPr>
              <a:t> for the variable declaration</a:t>
            </a:r>
          </a:p>
          <a:p>
            <a:pPr marL="0" indent="0">
              <a:spcBef>
                <a:spcPts val="0"/>
              </a:spcBef>
              <a:buNone/>
            </a:pPr>
            <a:r>
              <a:rPr lang="en-US" sz="1800" dirty="0">
                <a:latin typeface="Consolas" panose="020B0609020204030204" pitchFamily="49" charset="0"/>
              </a:rPr>
              <a:t>    val </a:t>
            </a:r>
            <a:r>
              <a:rPr lang="en-US" sz="1800" dirty="0" err="1">
                <a:latin typeface="Consolas" panose="020B0609020204030204" pitchFamily="49" charset="0"/>
              </a:rPr>
              <a:t>singleVarDecls</a:t>
            </a: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ArrayList</a:t>
            </a:r>
            <a:r>
              <a:rPr lang="en-US" sz="1800" dirty="0">
                <a:latin typeface="Consolas" panose="020B0609020204030204" pitchFamily="49" charset="0"/>
              </a:rPr>
              <a:t>&lt;</a:t>
            </a:r>
            <a:r>
              <a:rPr lang="en-US" sz="1800" dirty="0" err="1">
                <a:latin typeface="Consolas" panose="020B0609020204030204" pitchFamily="49" charset="0"/>
              </a:rPr>
              <a:t>SingleVarDecl</a:t>
            </a:r>
            <a:r>
              <a:rPr lang="en-US" sz="1800" dirty="0">
                <a:latin typeface="Consolas" panose="020B0609020204030204" pitchFamily="49" charset="0"/>
              </a:rPr>
              <a:t>&gt;(</a:t>
            </a:r>
            <a:r>
              <a:rPr lang="en-US" sz="1800" dirty="0" err="1">
                <a:latin typeface="Consolas" panose="020B0609020204030204" pitchFamily="49" charset="0"/>
              </a:rPr>
              <a:t>identifiers.size</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for (id in identifiers)</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singleVarDecls.add</a:t>
            </a:r>
            <a:r>
              <a:rPr lang="en-US" sz="1800" dirty="0">
                <a:latin typeface="Consolas" panose="020B0609020204030204" pitchFamily="49" charset="0"/>
              </a:rPr>
              <a:t>(</a:t>
            </a:r>
            <a:r>
              <a:rPr lang="en-US" sz="1800" dirty="0" err="1">
                <a:latin typeface="Consolas" panose="020B0609020204030204" pitchFamily="49" charset="0"/>
              </a:rPr>
              <a:t>SingleVarDecl</a:t>
            </a:r>
            <a:r>
              <a:rPr lang="en-US" sz="1800" dirty="0">
                <a:latin typeface="Consolas" panose="020B0609020204030204" pitchFamily="49" charset="0"/>
              </a:rPr>
              <a:t>(id,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39</a:t>
            </a:fld>
            <a:endParaRPr lang="en-US" dirty="0"/>
          </a:p>
        </p:txBody>
      </p:sp>
      <p:sp>
        <p:nvSpPr>
          <p:cNvPr id="6" name="TextBox 5"/>
          <p:cNvSpPr txBox="1"/>
          <p:nvPr/>
        </p:nvSpPr>
        <p:spPr>
          <a:xfrm>
            <a:off x="1576404" y="5715000"/>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4056816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err="1">
                <a:latin typeface="Consolas" panose="020B0609020204030204" pitchFamily="49" charset="0"/>
              </a:rPr>
              <a:t>assignmentStmt</a:t>
            </a:r>
            <a:r>
              <a:rPr lang="en-US" dirty="0">
                <a:latin typeface="Consolas" panose="020B0609020204030204" pitchFamily="49" charset="0"/>
              </a:rPr>
              <a: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2" name="Group 1"/>
          <p:cNvGrpSpPr/>
          <p:nvPr/>
        </p:nvGrpSpPr>
        <p:grpSpPr>
          <a:xfrm>
            <a:off x="3074919" y="4606544"/>
            <a:ext cx="2994162" cy="1413256"/>
            <a:chOff x="3124200" y="4606544"/>
            <a:chExt cx="2994162" cy="1413256"/>
          </a:xfrm>
        </p:grpSpPr>
        <p:sp>
          <p:nvSpPr>
            <p:cNvPr id="20486" name="Text Box 1029"/>
            <p:cNvSpPr txBox="1">
              <a:spLocks noChangeArrowheads="1"/>
            </p:cNvSpPr>
            <p:nvPr/>
          </p:nvSpPr>
          <p:spPr bwMode="auto">
            <a:xfrm>
              <a:off x="3619696" y="4606544"/>
              <a:ext cx="1865896"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AssignmentStmt</a:t>
              </a:r>
            </a:p>
          </p:txBody>
        </p:sp>
        <p:sp>
          <p:nvSpPr>
            <p:cNvPr id="20487" name="Text Box 1030"/>
            <p:cNvSpPr txBox="1">
              <a:spLocks noChangeArrowheads="1"/>
            </p:cNvSpPr>
            <p:nvPr/>
          </p:nvSpPr>
          <p:spPr bwMode="auto">
            <a:xfrm>
              <a:off x="3124200" y="5649826"/>
              <a:ext cx="1015214"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Variable</a:t>
              </a:r>
            </a:p>
          </p:txBody>
        </p:sp>
        <p:sp>
          <p:nvSpPr>
            <p:cNvPr id="20488" name="Text Box 1032"/>
            <p:cNvSpPr txBox="1">
              <a:spLocks noChangeArrowheads="1"/>
            </p:cNvSpPr>
            <p:nvPr/>
          </p:nvSpPr>
          <p:spPr bwMode="auto">
            <a:xfrm>
              <a:off x="4791075" y="5645063"/>
              <a:ext cx="1327287"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dirty="0">
                  <a:latin typeface="+mn-lt"/>
                </a:rPr>
                <a:t>Expression</a:t>
              </a:r>
            </a:p>
          </p:txBody>
        </p:sp>
        <p:sp>
          <p:nvSpPr>
            <p:cNvPr id="20489" name="AutoShape 1033"/>
            <p:cNvSpPr>
              <a:spLocks noChangeArrowheads="1"/>
            </p:cNvSpPr>
            <p:nvPr/>
          </p:nvSpPr>
          <p:spPr bwMode="auto">
            <a:xfrm>
              <a:off x="4476750" y="4984663"/>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cxnSp>
          <p:nvCxnSpPr>
            <p:cNvPr id="20490" name="AutoShape 1034"/>
            <p:cNvCxnSpPr>
              <a:cxnSpLocks noChangeShapeType="1"/>
              <a:stCxn id="20487" idx="0"/>
              <a:endCxn id="20489" idx="2"/>
            </p:cNvCxnSpPr>
            <p:nvPr/>
          </p:nvCxnSpPr>
          <p:spPr bwMode="auto">
            <a:xfrm rot="5400000" flipH="1" flipV="1">
              <a:off x="3847110" y="4951923"/>
              <a:ext cx="482600" cy="913206"/>
            </a:xfrm>
            <a:prstGeom prst="bentConnector3">
              <a:avLst>
                <a:gd name="adj1" fmla="val 50000"/>
              </a:avLst>
            </a:prstGeom>
            <a:noFill/>
            <a:ln w="9525">
              <a:solidFill>
                <a:schemeClr val="tx1"/>
              </a:solidFill>
              <a:miter lim="800000"/>
              <a:headEnd/>
              <a:tailEnd/>
            </a:ln>
          </p:spPr>
        </p:cxnSp>
        <p:cxnSp>
          <p:nvCxnSpPr>
            <p:cNvPr id="20491" name="AutoShape 1035"/>
            <p:cNvCxnSpPr>
              <a:cxnSpLocks noChangeShapeType="1"/>
              <a:stCxn id="20488" idx="0"/>
              <a:endCxn id="20489" idx="2"/>
            </p:cNvCxnSpPr>
            <p:nvPr/>
          </p:nvCxnSpPr>
          <p:spPr bwMode="auto">
            <a:xfrm rot="16200000" flipV="1">
              <a:off x="4760948" y="4951292"/>
              <a:ext cx="477837" cy="909706"/>
            </a:xfrm>
            <a:prstGeom prst="bentConnector3">
              <a:avLst>
                <a:gd name="adj1" fmla="val 50000"/>
              </a:avLst>
            </a:prstGeom>
            <a:noFill/>
            <a:ln w="9525">
              <a:solidFill>
                <a:schemeClr val="tx1"/>
              </a:solidFill>
              <a:miter lim="800000"/>
              <a:headEnd/>
              <a:tailEnd/>
            </a:ln>
          </p:spPr>
        </p:cxn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Method </a:t>
            </a:r>
            <a:r>
              <a:rPr lang="en-US" dirty="0">
                <a:latin typeface="Consolas" panose="020B0609020204030204" pitchFamily="49" charset="0"/>
              </a:rPr>
              <a:t>parseInitialDecls()</a:t>
            </a:r>
          </a:p>
        </p:txBody>
      </p:sp>
      <p:sp>
        <p:nvSpPr>
          <p:cNvPr id="9" name="Content Placeholder 8"/>
          <p:cNvSpPr>
            <a:spLocks noGrp="1"/>
          </p:cNvSpPr>
          <p:nvPr>
            <p:ph idx="1"/>
          </p:nvPr>
        </p:nvSpPr>
        <p:spPr>
          <a:xfrm>
            <a:off x="458788" y="1363663"/>
            <a:ext cx="8229600" cy="4935537"/>
          </a:xfrm>
        </p:spPr>
        <p:txBody>
          <a:bodyPr/>
          <a:lstStyle/>
          <a:p>
            <a:r>
              <a:rPr lang="en-US" dirty="0"/>
              <a:t>Method </a:t>
            </a:r>
            <a:r>
              <a:rPr lang="en-US" dirty="0">
                <a:latin typeface="Consolas" panose="020B0609020204030204" pitchFamily="49" charset="0"/>
              </a:rPr>
              <a:t>parseInitialDecls()</a:t>
            </a:r>
            <a:r>
              <a:rPr lang="en-US" dirty="0"/>
              <a:t> constructs/returns a list of initial declarations.</a:t>
            </a:r>
          </a:p>
          <a:p>
            <a:r>
              <a:rPr lang="en-US" dirty="0"/>
              <a:t>For constant and array type declarations, this method simply adds them to the list.</a:t>
            </a:r>
          </a:p>
          <a:p>
            <a:r>
              <a:rPr lang="en-US" dirty="0"/>
              <a:t>For variable declarations (</a:t>
            </a:r>
            <a:r>
              <a:rPr lang="en-US" dirty="0">
                <a:latin typeface="Consolas" panose="020B0609020204030204" pitchFamily="49" charset="0"/>
              </a:rPr>
              <a:t>VarDecl</a:t>
            </a:r>
            <a:r>
              <a:rPr lang="en-US" dirty="0"/>
              <a:t>s), this method extracts the list of single variable declarations (</a:t>
            </a:r>
            <a:r>
              <a:rPr lang="en-US" dirty="0">
                <a:latin typeface="Consolas" panose="020B0609020204030204" pitchFamily="49" charset="0"/>
              </a:rPr>
              <a:t>SingleVarDecl</a:t>
            </a:r>
            <a:r>
              <a:rPr lang="en-US" dirty="0"/>
              <a:t>s) and adds them to the list.  The original </a:t>
            </a:r>
            <a:r>
              <a:rPr lang="en-US" dirty="0">
                <a:latin typeface="Consolas" panose="020B0609020204030204" pitchFamily="49" charset="0"/>
              </a:rPr>
              <a:t>VarDecl</a:t>
            </a:r>
            <a:r>
              <a:rPr lang="en-US" dirty="0"/>
              <a:t> is no longer used after this point.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40</a:t>
            </a:fld>
            <a:endParaRPr lang="en-US" dirty="0"/>
          </a:p>
        </p:txBody>
      </p:sp>
    </p:spTree>
    <p:extLst>
      <p:ext uri="{BB962C8B-B14F-4D97-AF65-F5344CB8AC3E}">
        <p14:creationId xmlns:p14="http://schemas.microsoft.com/office/powerpoint/2010/main" val="25846810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Method </a:t>
            </a:r>
            <a:r>
              <a:rPr lang="en-US" dirty="0">
                <a:latin typeface="Consolas" panose="020B0609020204030204" pitchFamily="49" charset="0"/>
              </a:rPr>
              <a:t>parseInitialDecls()</a:t>
            </a:r>
            <a:br>
              <a:rPr lang="en-US" dirty="0"/>
            </a:br>
            <a:r>
              <a:rPr lang="en-US" sz="2400" dirty="0"/>
              <a:t>(continued)</a:t>
            </a:r>
          </a:p>
        </p:txBody>
      </p:sp>
      <p:sp>
        <p:nvSpPr>
          <p:cNvPr id="9" name="Content Placeholder 8"/>
          <p:cNvSpPr>
            <a:spLocks noGrp="1"/>
          </p:cNvSpPr>
          <p:nvPr>
            <p:ph idx="1"/>
          </p:nvPr>
        </p:nvSpPr>
        <p:spPr>
          <a:xfrm>
            <a:off x="458788" y="1363663"/>
            <a:ext cx="8412480" cy="4935537"/>
          </a:xfrm>
        </p:spPr>
        <p:txBody>
          <a:bodyPr/>
          <a:lstStyle/>
          <a:p>
            <a:pPr marL="91440" lvl="1" indent="0">
              <a:spcBef>
                <a:spcPts val="200"/>
              </a:spcBef>
              <a:buNone/>
            </a:pPr>
            <a:r>
              <a:rPr lang="en-US" sz="1800" dirty="0">
                <a:latin typeface="Consolas" panose="020B0609020204030204" pitchFamily="49" charset="0"/>
              </a:rPr>
              <a:t>...</a:t>
            </a:r>
          </a:p>
          <a:p>
            <a:pPr marL="91440" lvl="1" indent="0">
              <a:spcBef>
                <a:spcPts val="200"/>
              </a:spcBef>
              <a:buNone/>
            </a:pPr>
            <a:endParaRPr lang="en-US" sz="1800" dirty="0">
              <a:latin typeface="Consolas" panose="020B0609020204030204" pitchFamily="49" charset="0"/>
            </a:endParaRPr>
          </a:p>
          <a:p>
            <a:pPr marL="91440" lvl="1" indent="0">
              <a:spcBef>
                <a:spcPts val="200"/>
              </a:spcBef>
              <a:buNone/>
            </a:pPr>
            <a:r>
              <a:rPr lang="en-US" sz="1800" dirty="0">
                <a:latin typeface="Consolas" panose="020B0609020204030204" pitchFamily="49" charset="0"/>
              </a:rPr>
              <a:t>val </a:t>
            </a:r>
            <a:r>
              <a:rPr lang="en-US" sz="1800" dirty="0" err="1">
                <a:latin typeface="Consolas" panose="020B0609020204030204" pitchFamily="49" charset="0"/>
              </a:rPr>
              <a:t>decl</a:t>
            </a:r>
            <a:r>
              <a:rPr lang="en-US" sz="1800" dirty="0">
                <a:latin typeface="Consolas" panose="020B0609020204030204" pitchFamily="49" charset="0"/>
              </a:rPr>
              <a:t> = parseInitialDecl()</a:t>
            </a:r>
          </a:p>
          <a:p>
            <a:pPr marL="91440" lvl="1" indent="0">
              <a:spcBef>
                <a:spcPts val="200"/>
              </a:spcBef>
              <a:buNone/>
            </a:pPr>
            <a:endParaRPr lang="en-US" sz="1800" dirty="0">
              <a:latin typeface="Consolas" panose="020B0609020204030204" pitchFamily="49" charset="0"/>
            </a:endParaRPr>
          </a:p>
          <a:p>
            <a:pPr marL="91440" lvl="1" indent="0">
              <a:spcBef>
                <a:spcPts val="200"/>
              </a:spcBef>
              <a:buNone/>
            </a:pPr>
            <a:r>
              <a:rPr lang="en-US" sz="1800" dirty="0">
                <a:latin typeface="Consolas" panose="020B0609020204030204" pitchFamily="49" charset="0"/>
              </a:rPr>
              <a:t>if (</a:t>
            </a:r>
            <a:r>
              <a:rPr lang="en-US" sz="1800" dirty="0" err="1">
                <a:latin typeface="Consolas" panose="020B0609020204030204" pitchFamily="49" charset="0"/>
              </a:rPr>
              <a:t>decl</a:t>
            </a:r>
            <a:r>
              <a:rPr lang="en-US" sz="1800" dirty="0">
                <a:latin typeface="Consolas" panose="020B0609020204030204" pitchFamily="49" charset="0"/>
              </a:rPr>
              <a:t> is </a:t>
            </a:r>
            <a:r>
              <a:rPr lang="en-US" sz="1800" dirty="0" err="1">
                <a:latin typeface="Consolas" panose="020B0609020204030204" pitchFamily="49" charset="0"/>
              </a:rPr>
              <a:t>VarDecl</a:t>
            </a:r>
            <a:r>
              <a:rPr lang="en-US" sz="1800" dirty="0">
                <a:latin typeface="Consolas" panose="020B0609020204030204" pitchFamily="49" charset="0"/>
              </a:rPr>
              <a:t>)</a:t>
            </a:r>
          </a:p>
          <a:p>
            <a:pPr marL="91440" lvl="1" indent="0">
              <a:spcBef>
                <a:spcPts val="200"/>
              </a:spcBef>
              <a:buNone/>
            </a:pPr>
            <a:r>
              <a:rPr lang="en-US" sz="1800" dirty="0">
                <a:latin typeface="Consolas" panose="020B0609020204030204" pitchFamily="49" charset="0"/>
              </a:rPr>
              <a:t>  {</a:t>
            </a:r>
          </a:p>
          <a:p>
            <a:pPr marL="91440" lvl="1" indent="0">
              <a:spcBef>
                <a:spcPts val="200"/>
              </a:spcBef>
              <a:buNone/>
            </a:pPr>
            <a:r>
              <a:rPr lang="en-US" sz="1800" dirty="0">
                <a:latin typeface="Consolas" panose="020B0609020204030204" pitchFamily="49" charset="0"/>
              </a:rPr>
              <a:t>    // add the single variable declarations</a:t>
            </a:r>
          </a:p>
          <a:p>
            <a:pPr marL="91440" lvl="1" indent="0">
              <a:spcBef>
                <a:spcPts val="200"/>
              </a:spcBef>
              <a:buNone/>
            </a:pPr>
            <a:r>
              <a:rPr lang="en-US" sz="1800" dirty="0">
                <a:latin typeface="Consolas" panose="020B0609020204030204" pitchFamily="49" charset="0"/>
              </a:rPr>
              <a:t>    for (</a:t>
            </a:r>
            <a:r>
              <a:rPr lang="en-US" sz="1800" dirty="0" err="1">
                <a:latin typeface="Consolas" panose="020B0609020204030204" pitchFamily="49" charset="0"/>
              </a:rPr>
              <a:t>singleVarDecl</a:t>
            </a:r>
            <a:r>
              <a:rPr lang="en-US" sz="1800" dirty="0">
                <a:latin typeface="Consolas" panose="020B0609020204030204" pitchFamily="49" charset="0"/>
              </a:rPr>
              <a:t> in </a:t>
            </a:r>
            <a:r>
              <a:rPr lang="en-US" sz="1800" dirty="0" err="1">
                <a:latin typeface="Consolas" panose="020B0609020204030204" pitchFamily="49" charset="0"/>
              </a:rPr>
              <a:t>decl.singleVarDecls</a:t>
            </a:r>
            <a:r>
              <a:rPr lang="en-US" sz="1800" dirty="0">
                <a:latin typeface="Consolas" panose="020B0609020204030204" pitchFamily="49" charset="0"/>
              </a:rPr>
              <a:t>)</a:t>
            </a:r>
          </a:p>
          <a:p>
            <a:pPr marL="9144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initialDecls.add</a:t>
            </a:r>
            <a:r>
              <a:rPr lang="en-US" sz="1800" dirty="0">
                <a:latin typeface="Consolas" panose="020B0609020204030204" pitchFamily="49" charset="0"/>
              </a:rPr>
              <a:t>(</a:t>
            </a:r>
            <a:r>
              <a:rPr lang="en-US" sz="1800" dirty="0" err="1">
                <a:latin typeface="Consolas" panose="020B0609020204030204" pitchFamily="49" charset="0"/>
              </a:rPr>
              <a:t>singleVarDecl</a:t>
            </a:r>
            <a:r>
              <a:rPr lang="en-US" sz="1800" dirty="0">
                <a:latin typeface="Consolas" panose="020B0609020204030204" pitchFamily="49" charset="0"/>
              </a:rPr>
              <a:t>)</a:t>
            </a:r>
          </a:p>
          <a:p>
            <a:pPr marL="91440" lvl="1" indent="0">
              <a:spcBef>
                <a:spcPts val="200"/>
              </a:spcBef>
              <a:buNone/>
            </a:pPr>
            <a:r>
              <a:rPr lang="en-US" sz="1800" dirty="0">
                <a:latin typeface="Consolas" panose="020B0609020204030204" pitchFamily="49" charset="0"/>
              </a:rPr>
              <a:t>  }</a:t>
            </a:r>
          </a:p>
          <a:p>
            <a:pPr marL="91440" lvl="1" indent="0">
              <a:spcBef>
                <a:spcPts val="200"/>
              </a:spcBef>
              <a:buNone/>
            </a:pPr>
            <a:r>
              <a:rPr lang="en-US" sz="1800" dirty="0">
                <a:latin typeface="Consolas" panose="020B0609020204030204" pitchFamily="49" charset="0"/>
              </a:rPr>
              <a:t>else if (</a:t>
            </a:r>
            <a:r>
              <a:rPr lang="en-US" sz="1800" dirty="0" err="1">
                <a:latin typeface="Consolas" panose="020B0609020204030204" pitchFamily="49" charset="0"/>
              </a:rPr>
              <a:t>decl</a:t>
            </a:r>
            <a:r>
              <a:rPr lang="en-US" sz="1800" dirty="0">
                <a:latin typeface="Consolas" panose="020B0609020204030204" pitchFamily="49" charset="0"/>
              </a:rPr>
              <a:t> != null)</a:t>
            </a:r>
          </a:p>
          <a:p>
            <a:pPr marL="9144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initialDecls.add</a:t>
            </a:r>
            <a:r>
              <a:rPr lang="en-US" sz="1800" dirty="0">
                <a:latin typeface="Consolas" panose="020B0609020204030204" pitchFamily="49" charset="0"/>
              </a:rPr>
              <a:t>(</a:t>
            </a:r>
            <a:r>
              <a:rPr lang="en-US" sz="1800" dirty="0" err="1">
                <a:latin typeface="Consolas" panose="020B0609020204030204" pitchFamily="49" charset="0"/>
              </a:rPr>
              <a:t>decl</a:t>
            </a:r>
            <a:r>
              <a:rPr lang="en-US" sz="1800" dirty="0">
                <a:latin typeface="Consolas" panose="020B0609020204030204" pitchFamily="49" charset="0"/>
              </a:rPr>
              <a:t>)</a:t>
            </a:r>
          </a:p>
          <a:p>
            <a:pPr marL="91440" lvl="1" indent="0">
              <a:spcBef>
                <a:spcPts val="20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41</a:t>
            </a:fld>
            <a:endParaRPr lang="en-US" dirty="0"/>
          </a:p>
        </p:txBody>
      </p:sp>
    </p:spTree>
    <p:extLst>
      <p:ext uri="{BB962C8B-B14F-4D97-AF65-F5344CB8AC3E}">
        <p14:creationId xmlns:p14="http://schemas.microsoft.com/office/powerpoint/2010/main" val="28029946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var x : Integer;</a:t>
            </a:r>
          </a:p>
          <a:p>
            <a:pPr marL="274320" indent="0">
              <a:spcBef>
                <a:spcPts val="300"/>
              </a:spcBef>
              <a:buNone/>
            </a:pPr>
            <a:r>
              <a:rPr lang="en-US" sz="1800" dirty="0">
                <a:latin typeface="Consolas" panose="020B0609020204030204" pitchFamily="49" charset="0"/>
              </a:rPr>
              <a:t>begin</a:t>
            </a:r>
          </a:p>
          <a:p>
            <a:pPr marL="274320" indent="0">
              <a:spcBef>
                <a:spcPts val="300"/>
              </a:spcBef>
              <a:buNone/>
            </a:pPr>
            <a:r>
              <a:rPr lang="en-US" sz="1800" dirty="0">
                <a:latin typeface="Consolas" panose="020B0609020204030204" pitchFamily="49" charset="0"/>
              </a:rPr>
              <a:t>   x := 5;</a:t>
            </a:r>
          </a:p>
          <a:p>
            <a:pPr marL="274320" indent="0">
              <a:spcBef>
                <a:spcPts val="300"/>
              </a:spcBef>
              <a:buNone/>
            </a:pPr>
            <a:r>
              <a:rPr lang="en-US" sz="1800" dirty="0">
                <a:latin typeface="Consolas" panose="020B0609020204030204" pitchFamily="49" charset="0"/>
              </a:rPr>
              <a:t>   writeln x;</a:t>
            </a:r>
          </a:p>
          <a:p>
            <a:pPr marL="274320" indent="0">
              <a:spcBef>
                <a:spcPts val="300"/>
              </a:spcBef>
              <a:buNone/>
            </a:pPr>
            <a:r>
              <a:rPr lang="en-US" sz="1800" dirty="0">
                <a:latin typeface="Consolas" panose="020B0609020204030204" pitchFamily="49" charset="0"/>
              </a:rPr>
              <a:t>end.</a:t>
            </a:r>
          </a:p>
        </p:txBody>
      </p:sp>
      <p:sp>
        <p:nvSpPr>
          <p:cNvPr id="5" name="TextBox 4"/>
          <p:cNvSpPr txBox="1"/>
          <p:nvPr/>
        </p:nvSpPr>
        <p:spPr>
          <a:xfrm>
            <a:off x="2075868" y="365760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Tree>
    <p:extLst>
      <p:ext uri="{BB962C8B-B14F-4D97-AF65-F5344CB8AC3E}">
        <p14:creationId xmlns:p14="http://schemas.microsoft.com/office/powerpoint/2010/main" val="14642591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grpSp>
        <p:nvGrpSpPr>
          <p:cNvPr id="62" name="Group 61">
            <a:extLst>
              <a:ext uri="{FF2B5EF4-FFF2-40B4-BE49-F238E27FC236}">
                <a16:creationId xmlns:a16="http://schemas.microsoft.com/office/drawing/2014/main" id="{84A0F92E-D236-438D-B90F-306715C4E2CB}"/>
              </a:ext>
            </a:extLst>
          </p:cNvPr>
          <p:cNvGrpSpPr/>
          <p:nvPr/>
        </p:nvGrpSpPr>
        <p:grpSpPr>
          <a:xfrm>
            <a:off x="527716" y="1442111"/>
            <a:ext cx="8103828" cy="4349089"/>
            <a:chOff x="674432" y="1392930"/>
            <a:chExt cx="8103828" cy="4349089"/>
          </a:xfrm>
        </p:grpSpPr>
        <p:sp>
          <p:nvSpPr>
            <p:cNvPr id="5" name="TextBox 4"/>
            <p:cNvSpPr txBox="1"/>
            <p:nvPr/>
          </p:nvSpPr>
          <p:spPr>
            <a:xfrm>
              <a:off x="3479957" y="1392930"/>
              <a:ext cx="971741" cy="338554"/>
            </a:xfrm>
            <a:prstGeom prst="rect">
              <a:avLst/>
            </a:prstGeom>
            <a:noFill/>
            <a:ln>
              <a:solidFill>
                <a:schemeClr val="tx1"/>
              </a:solidFill>
            </a:ln>
          </p:spPr>
          <p:txBody>
            <a:bodyPr wrap="none" rtlCol="0">
              <a:spAutoFit/>
            </a:bodyPr>
            <a:lstStyle/>
            <a:p>
              <a:r>
                <a:rPr lang="en-US" sz="1600" dirty="0"/>
                <a:t>Program</a:t>
              </a:r>
            </a:p>
          </p:txBody>
        </p:sp>
        <p:sp>
          <p:nvSpPr>
            <p:cNvPr id="6" name="TextBox 5"/>
            <p:cNvSpPr txBox="1"/>
            <p:nvPr/>
          </p:nvSpPr>
          <p:spPr>
            <a:xfrm>
              <a:off x="970147" y="2179765"/>
              <a:ext cx="1585690" cy="338554"/>
            </a:xfrm>
            <a:prstGeom prst="rect">
              <a:avLst/>
            </a:prstGeom>
            <a:noFill/>
            <a:ln>
              <a:solidFill>
                <a:schemeClr val="tx1"/>
              </a:solidFill>
            </a:ln>
          </p:spPr>
          <p:txBody>
            <a:bodyPr wrap="none" rtlCol="0">
              <a:spAutoFit/>
            </a:bodyPr>
            <a:lstStyle>
              <a:defPPr>
                <a:defRPr lang="en-US"/>
              </a:defPPr>
            </a:lstStyle>
            <a:p>
              <a:r>
                <a:rPr lang="en-US" sz="1600" dirty="0"/>
                <a:t>DeclarativePart</a:t>
              </a:r>
            </a:p>
          </p:txBody>
        </p:sp>
        <p:sp>
          <p:nvSpPr>
            <p:cNvPr id="7" name="TextBox 6"/>
            <p:cNvSpPr txBox="1"/>
            <p:nvPr/>
          </p:nvSpPr>
          <p:spPr>
            <a:xfrm>
              <a:off x="5375817" y="2179765"/>
              <a:ext cx="1497526" cy="338554"/>
            </a:xfrm>
            <a:prstGeom prst="rect">
              <a:avLst/>
            </a:prstGeom>
            <a:noFill/>
            <a:ln>
              <a:solidFill>
                <a:schemeClr val="tx1"/>
              </a:solidFill>
            </a:ln>
          </p:spPr>
          <p:txBody>
            <a:bodyPr wrap="none" rtlCol="0">
              <a:spAutoFit/>
            </a:bodyPr>
            <a:lstStyle>
              <a:defPPr>
                <a:defRPr lang="en-US"/>
              </a:defPPr>
            </a:lstStyle>
            <a:p>
              <a:r>
                <a:rPr lang="en-US" sz="1600" dirty="0"/>
                <a:t>StatementPart</a:t>
              </a:r>
            </a:p>
          </p:txBody>
        </p:sp>
        <p:sp>
          <p:nvSpPr>
            <p:cNvPr id="8" name="TextBox 7"/>
            <p:cNvSpPr txBox="1"/>
            <p:nvPr/>
          </p:nvSpPr>
          <p:spPr>
            <a:xfrm>
              <a:off x="674432" y="3200400"/>
              <a:ext cx="2178802"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a:t>varType : Integer</a:t>
              </a:r>
            </a:p>
            <a:p>
              <a:pPr algn="l"/>
              <a:r>
                <a:rPr lang="en-US" sz="1600" dirty="0"/>
                <a:t>scopeLevel : </a:t>
              </a:r>
              <a:r>
                <a:rPr lang="en-US" sz="1600" dirty="0">
                  <a:latin typeface="Consolas" panose="020B0609020204030204" pitchFamily="49" charset="0"/>
                </a:rPr>
                <a:t>PROGRAM</a:t>
              </a:r>
            </a:p>
          </p:txBody>
        </p:sp>
        <p:sp>
          <p:nvSpPr>
            <p:cNvPr id="11" name="TextBox 10"/>
            <p:cNvSpPr txBox="1"/>
            <p:nvPr/>
          </p:nvSpPr>
          <p:spPr>
            <a:xfrm>
              <a:off x="5308915" y="4911022"/>
              <a:ext cx="1227387" cy="584775"/>
            </a:xfrm>
            <a:prstGeom prst="rect">
              <a:avLst/>
            </a:prstGeom>
            <a:noFill/>
            <a:ln>
              <a:solidFill>
                <a:schemeClr val="tx1"/>
              </a:solidFill>
            </a:ln>
          </p:spPr>
          <p:txBody>
            <a:bodyPr wrap="none" rtlCol="0">
              <a:spAutoFit/>
            </a:bodyPr>
            <a:lstStyle>
              <a:defPPr>
                <a:defRPr lang="en-US"/>
              </a:defPPr>
            </a:lstStyle>
            <a:p>
              <a:pPr algn="l"/>
              <a:r>
                <a:rPr lang="en-US" sz="1600" dirty="0"/>
                <a:t>ConstValue</a:t>
              </a:r>
            </a:p>
            <a:p>
              <a:pPr algn="l"/>
              <a:r>
                <a:rPr lang="en-US" sz="1600" dirty="0"/>
                <a:t>literal : 5</a:t>
              </a:r>
            </a:p>
          </p:txBody>
        </p:sp>
        <p:cxnSp>
          <p:nvCxnSpPr>
            <p:cNvPr id="3" name="Elbow Connector 2"/>
            <p:cNvCxnSpPr>
              <a:stCxn id="5" idx="2"/>
              <a:endCxn id="6" idx="0"/>
            </p:cNvCxnSpPr>
            <p:nvPr/>
          </p:nvCxnSpPr>
          <p:spPr bwMode="auto">
            <a:xfrm rot="5400000">
              <a:off x="2640270" y="854206"/>
              <a:ext cx="448281" cy="2202836"/>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5" name="Elbow Connector 14"/>
            <p:cNvCxnSpPr>
              <a:stCxn id="5" idx="2"/>
              <a:endCxn id="7" idx="0"/>
            </p:cNvCxnSpPr>
            <p:nvPr/>
          </p:nvCxnSpPr>
          <p:spPr bwMode="auto">
            <a:xfrm rot="16200000" flipH="1">
              <a:off x="4821064" y="876248"/>
              <a:ext cx="448281" cy="215875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7" name="Elbow Connector 16"/>
            <p:cNvCxnSpPr>
              <a:cxnSpLocks/>
              <a:stCxn id="6" idx="2"/>
              <a:endCxn id="8" idx="0"/>
            </p:cNvCxnSpPr>
            <p:nvPr/>
          </p:nvCxnSpPr>
          <p:spPr bwMode="auto">
            <a:xfrm rot="16200000" flipH="1">
              <a:off x="1422372" y="2858938"/>
              <a:ext cx="682081" cy="84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9" name="Elbow Connector 18"/>
            <p:cNvCxnSpPr>
              <a:cxnSpLocks/>
              <a:stCxn id="7" idx="2"/>
              <a:endCxn id="9" idx="0"/>
            </p:cNvCxnSpPr>
            <p:nvPr/>
          </p:nvCxnSpPr>
          <p:spPr bwMode="auto">
            <a:xfrm rot="5400000">
              <a:off x="5073196" y="2149015"/>
              <a:ext cx="682081" cy="1420689"/>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21" name="Elbow Connector 20"/>
            <p:cNvCxnSpPr>
              <a:cxnSpLocks/>
              <a:stCxn id="7" idx="2"/>
              <a:endCxn id="10" idx="0"/>
            </p:cNvCxnSpPr>
            <p:nvPr/>
          </p:nvCxnSpPr>
          <p:spPr bwMode="auto">
            <a:xfrm rot="16200000" flipH="1">
              <a:off x="6440183" y="2202715"/>
              <a:ext cx="682081" cy="1313287"/>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7" name="Group 46">
              <a:extLst>
                <a:ext uri="{FF2B5EF4-FFF2-40B4-BE49-F238E27FC236}">
                  <a16:creationId xmlns:a16="http://schemas.microsoft.com/office/drawing/2014/main" id="{9BB86394-B51D-4E49-A759-02F8D892EAF2}"/>
                </a:ext>
              </a:extLst>
            </p:cNvPr>
            <p:cNvGrpSpPr/>
            <p:nvPr/>
          </p:nvGrpSpPr>
          <p:grpSpPr>
            <a:xfrm>
              <a:off x="3864558" y="3200400"/>
              <a:ext cx="1678665" cy="1077218"/>
              <a:chOff x="3830724" y="3200400"/>
              <a:chExt cx="1678665" cy="1077218"/>
            </a:xfrm>
          </p:grpSpPr>
          <p:sp>
            <p:nvSpPr>
              <p:cNvPr id="9" name="TextBox 8"/>
              <p:cNvSpPr txBox="1"/>
              <p:nvPr/>
            </p:nvSpPr>
            <p:spPr>
              <a:xfrm>
                <a:off x="3830724" y="3200400"/>
                <a:ext cx="1678665" cy="1077218"/>
              </a:xfrm>
              <a:prstGeom prst="rect">
                <a:avLst/>
              </a:prstGeom>
              <a:noFill/>
              <a:ln>
                <a:solidFill>
                  <a:schemeClr val="tx1"/>
                </a:solidFill>
              </a:ln>
            </p:spPr>
            <p:txBody>
              <a:bodyPr wrap="none" rtlCol="0">
                <a:spAutoFit/>
              </a:bodyPr>
              <a:lstStyle>
                <a:defPPr>
                  <a:defRPr lang="en-US"/>
                </a:defPPr>
              </a:lstStyle>
              <a:p>
                <a:pPr algn="l"/>
                <a:r>
                  <a:rPr lang="en-US" sz="1600" dirty="0"/>
                  <a:t>AssignmentStmt</a:t>
                </a:r>
              </a:p>
              <a:p>
                <a:pPr algn="l"/>
                <a:r>
                  <a:rPr lang="en-US" sz="1600" dirty="0"/>
                  <a:t>      variable  </a:t>
                </a:r>
              </a:p>
              <a:p>
                <a:pPr algn="l"/>
                <a:r>
                  <a:rPr lang="en-US" sz="1600" dirty="0"/>
                  <a:t>expression  </a:t>
                </a:r>
              </a:p>
              <a:p>
                <a:pPr algn="l"/>
                <a:r>
                  <a:rPr lang="en-US" sz="1600" dirty="0"/>
                  <a:t>position : (3, 6)</a:t>
                </a:r>
              </a:p>
            </p:txBody>
          </p:sp>
          <p:sp>
            <p:nvSpPr>
              <p:cNvPr id="22" name="Oval 21"/>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3" name="Oval 22"/>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grpSp>
          <p:nvGrpSpPr>
            <p:cNvPr id="48" name="Group 47">
              <a:extLst>
                <a:ext uri="{FF2B5EF4-FFF2-40B4-BE49-F238E27FC236}">
                  <a16:creationId xmlns:a16="http://schemas.microsoft.com/office/drawing/2014/main" id="{BD18DF71-C131-4AB1-93D1-425763458441}"/>
                </a:ext>
              </a:extLst>
            </p:cNvPr>
            <p:cNvGrpSpPr/>
            <p:nvPr/>
          </p:nvGrpSpPr>
          <p:grpSpPr>
            <a:xfrm>
              <a:off x="6705936" y="3200400"/>
              <a:ext cx="1463862" cy="584775"/>
              <a:chOff x="6672102" y="3200400"/>
              <a:chExt cx="1463862" cy="584775"/>
            </a:xfrm>
          </p:grpSpPr>
          <p:sp>
            <p:nvSpPr>
              <p:cNvPr id="10" name="TextBox 9"/>
              <p:cNvSpPr txBox="1"/>
              <p:nvPr/>
            </p:nvSpPr>
            <p:spPr>
              <a:xfrm>
                <a:off x="6672102" y="3200400"/>
                <a:ext cx="1463862" cy="584775"/>
              </a:xfrm>
              <a:prstGeom prst="rect">
                <a:avLst/>
              </a:prstGeom>
              <a:noFill/>
              <a:ln>
                <a:solidFill>
                  <a:schemeClr val="tx1"/>
                </a:solidFill>
              </a:ln>
            </p:spPr>
            <p:txBody>
              <a:bodyPr wrap="none" rtlCol="0">
                <a:spAutoFit/>
              </a:bodyPr>
              <a:lstStyle>
                <a:defPPr>
                  <a:defRPr lang="en-US"/>
                </a:defPPr>
              </a:lstStyle>
              <a:p>
                <a:pPr algn="l"/>
                <a:r>
                  <a:rPr lang="en-US" sz="1600" dirty="0"/>
                  <a:t> WritelnStmt</a:t>
                </a:r>
              </a:p>
              <a:p>
                <a:pPr algn="l"/>
                <a:r>
                  <a:rPr lang="en-US" sz="1600" dirty="0"/>
                  <a:t>expression     </a:t>
                </a:r>
              </a:p>
            </p:txBody>
          </p:sp>
          <p:sp>
            <p:nvSpPr>
              <p:cNvPr id="24" name="Oval 23"/>
              <p:cNvSpPr/>
              <p:nvPr/>
            </p:nvSpPr>
            <p:spPr bwMode="auto">
              <a:xfrm>
                <a:off x="7864889"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grpSp>
          <p:nvGrpSpPr>
            <p:cNvPr id="61" name="Group 60">
              <a:extLst>
                <a:ext uri="{FF2B5EF4-FFF2-40B4-BE49-F238E27FC236}">
                  <a16:creationId xmlns:a16="http://schemas.microsoft.com/office/drawing/2014/main" id="{0EBAA1A3-0D61-41D4-AEEF-A6EA949E32C9}"/>
                </a:ext>
              </a:extLst>
            </p:cNvPr>
            <p:cNvGrpSpPr/>
            <p:nvPr/>
          </p:nvGrpSpPr>
          <p:grpSpPr>
            <a:xfrm>
              <a:off x="7120434" y="4911022"/>
              <a:ext cx="1657826" cy="830997"/>
              <a:chOff x="7120434" y="4911022"/>
              <a:chExt cx="1657826" cy="830997"/>
            </a:xfrm>
          </p:grpSpPr>
          <p:sp>
            <p:nvSpPr>
              <p:cNvPr id="13" name="TextBox 12"/>
              <p:cNvSpPr txBox="1"/>
              <p:nvPr/>
            </p:nvSpPr>
            <p:spPr>
              <a:xfrm>
                <a:off x="7120434" y="4911022"/>
                <a:ext cx="1657826" cy="830997"/>
              </a:xfrm>
              <a:prstGeom prst="rect">
                <a:avLst/>
              </a:prstGeom>
              <a:noFill/>
              <a:ln>
                <a:solidFill>
                  <a:schemeClr val="tx1"/>
                </a:solidFill>
              </a:ln>
            </p:spPr>
            <p:txBody>
              <a:bodyPr wrap="none" rtlCol="0">
                <a:spAutoFit/>
              </a:bodyPr>
              <a:lstStyle>
                <a:defPPr>
                  <a:defRPr lang="en-US"/>
                </a:defPPr>
              </a:lstStyle>
              <a:p>
                <a:pPr algn="l"/>
                <a:r>
                  <a:rPr lang="en-US" sz="1600" dirty="0"/>
                  <a:t>  NamedValue</a:t>
                </a:r>
              </a:p>
              <a:p>
                <a:pPr algn="l"/>
                <a:r>
                  <a:rPr lang="en-US" sz="1600" dirty="0"/>
                  <a:t>decl  </a:t>
                </a:r>
              </a:p>
              <a:p>
                <a:pPr algn="l"/>
                <a:r>
                  <a:rPr lang="en-US" sz="1600" dirty="0"/>
                  <a:t>position : (4, 12)</a:t>
                </a:r>
              </a:p>
            </p:txBody>
          </p:sp>
          <p:sp>
            <p:nvSpPr>
              <p:cNvPr id="25" name="Oval 24"/>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cxnSp>
          <p:nvCxnSpPr>
            <p:cNvPr id="27" name="Elbow Connector 26"/>
            <p:cNvCxnSpPr>
              <a:cxnSpLocks/>
              <a:stCxn id="22" idx="2"/>
              <a:endCxn id="12" idx="0"/>
            </p:cNvCxnSpPr>
            <p:nvPr/>
          </p:nvCxnSpPr>
          <p:spPr bwMode="auto">
            <a:xfrm rot="10800000" flipV="1">
              <a:off x="3625241" y="3624334"/>
              <a:ext cx="427677" cy="1286688"/>
            </a:xfrm>
            <a:prstGeom prst="bentConnector2">
              <a:avLst/>
            </a:prstGeom>
            <a:noFill/>
            <a:ln w="9525" cap="flat" cmpd="sng" algn="ctr">
              <a:solidFill>
                <a:schemeClr val="tx1"/>
              </a:solidFill>
              <a:prstDash val="solid"/>
              <a:round/>
              <a:headEnd type="none" w="med" len="med"/>
              <a:tailEnd type="triangle"/>
            </a:ln>
            <a:effectLst/>
          </p:spPr>
        </p:cxnSp>
        <p:cxnSp>
          <p:nvCxnSpPr>
            <p:cNvPr id="29" name="Elbow Connector 28"/>
            <p:cNvCxnSpPr>
              <a:stCxn id="23" idx="6"/>
              <a:endCxn id="11" idx="0"/>
            </p:cNvCxnSpPr>
            <p:nvPr/>
          </p:nvCxnSpPr>
          <p:spPr bwMode="auto">
            <a:xfrm>
              <a:off x="5168479" y="3862723"/>
              <a:ext cx="754130" cy="1048299"/>
            </a:xfrm>
            <a:prstGeom prst="bentConnector2">
              <a:avLst/>
            </a:prstGeom>
            <a:noFill/>
            <a:ln w="9525" cap="flat" cmpd="sng" algn="ctr">
              <a:solidFill>
                <a:schemeClr val="tx1"/>
              </a:solidFill>
              <a:prstDash val="solid"/>
              <a:round/>
              <a:headEnd type="none" w="med" len="med"/>
              <a:tailEnd type="triangle"/>
            </a:ln>
            <a:effectLst/>
          </p:spPr>
        </p:cxnSp>
        <p:grpSp>
          <p:nvGrpSpPr>
            <p:cNvPr id="49" name="Group 48">
              <a:extLst>
                <a:ext uri="{FF2B5EF4-FFF2-40B4-BE49-F238E27FC236}">
                  <a16:creationId xmlns:a16="http://schemas.microsoft.com/office/drawing/2014/main" id="{EE6C3F99-EEEF-463B-9194-EBE867713A51}"/>
                </a:ext>
              </a:extLst>
            </p:cNvPr>
            <p:cNvGrpSpPr/>
            <p:nvPr/>
          </p:nvGrpSpPr>
          <p:grpSpPr>
            <a:xfrm>
              <a:off x="2853234" y="4911022"/>
              <a:ext cx="1544012" cy="830997"/>
              <a:chOff x="2819400" y="4911022"/>
              <a:chExt cx="1544012" cy="830997"/>
            </a:xfrm>
          </p:grpSpPr>
          <p:sp>
            <p:nvSpPr>
              <p:cNvPr id="12" name="TextBox 11"/>
              <p:cNvSpPr txBox="1"/>
              <p:nvPr/>
            </p:nvSpPr>
            <p:spPr>
              <a:xfrm>
                <a:off x="2819400" y="4911022"/>
                <a:ext cx="1544012"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30" name="Oval 29"/>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cxnSp>
          <p:nvCxnSpPr>
            <p:cNvPr id="36" name="Elbow Connector 35"/>
            <p:cNvCxnSpPr>
              <a:cxnSpLocks/>
              <a:stCxn id="24" idx="4"/>
              <a:endCxn id="13" idx="0"/>
            </p:cNvCxnSpPr>
            <p:nvPr/>
          </p:nvCxnSpPr>
          <p:spPr bwMode="auto">
            <a:xfrm rot="16200000" flipH="1">
              <a:off x="7328549" y="4290224"/>
              <a:ext cx="1233966" cy="7629"/>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39" name="Elbow Connector 38"/>
            <p:cNvCxnSpPr>
              <a:cxnSpLocks/>
              <a:stCxn id="25" idx="6"/>
              <a:endCxn id="8" idx="2"/>
            </p:cNvCxnSpPr>
            <p:nvPr/>
          </p:nvCxnSpPr>
          <p:spPr bwMode="auto">
            <a:xfrm flipH="1" flipV="1">
              <a:off x="1763833" y="4277618"/>
              <a:ext cx="6018356" cy="1058406"/>
            </a:xfrm>
            <a:prstGeom prst="bentConnector4">
              <a:avLst>
                <a:gd name="adj1" fmla="val -19961"/>
                <a:gd name="adj2" fmla="val -74803"/>
              </a:avLst>
            </a:prstGeom>
            <a:noFill/>
            <a:ln w="9525" cap="flat" cmpd="sng" algn="ctr">
              <a:solidFill>
                <a:schemeClr val="tx1"/>
              </a:solidFill>
              <a:prstDash val="dash"/>
              <a:round/>
              <a:headEnd type="none" w="med" len="med"/>
              <a:tailEnd type="triangle"/>
            </a:ln>
            <a:effectLst/>
          </p:spPr>
        </p:cxnSp>
        <p:cxnSp>
          <p:nvCxnSpPr>
            <p:cNvPr id="41" name="Elbow Connector 40"/>
            <p:cNvCxnSpPr>
              <a:stCxn id="30" idx="2"/>
              <a:endCxn id="8" idx="2"/>
            </p:cNvCxnSpPr>
            <p:nvPr/>
          </p:nvCxnSpPr>
          <p:spPr bwMode="auto">
            <a:xfrm rot="10800000">
              <a:off x="1763834" y="4277618"/>
              <a:ext cx="1234923" cy="1058406"/>
            </a:xfrm>
            <a:prstGeom prst="bentConnector2">
              <a:avLst/>
            </a:prstGeom>
            <a:noFill/>
            <a:ln w="9525" cap="flat" cmpd="sng" algn="ctr">
              <a:solidFill>
                <a:schemeClr val="tx1"/>
              </a:solidFill>
              <a:prstDash val="dash"/>
              <a:round/>
              <a:headEnd type="none" w="med" len="med"/>
              <a:tailEnd type="triangle"/>
            </a:ln>
            <a:effectLst/>
          </p:spPr>
        </p:cxnSp>
      </p:grpSp>
    </p:spTree>
    <p:extLst>
      <p:ext uri="{BB962C8B-B14F-4D97-AF65-F5344CB8AC3E}">
        <p14:creationId xmlns:p14="http://schemas.microsoft.com/office/powerpoint/2010/main" val="11807458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Determining Types of Expressions</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Since CPRL is statically typed, it is possible to determine the type of every expression at compile time, and AST class Expression has a property for the expression type that is inherited by all expression subclasses.</a:t>
            </a:r>
          </a:p>
          <a:p>
            <a:r>
              <a:rPr lang="en-US" dirty="0"/>
              <a:t>Where within the compiler should type determination take place?  In general, we will determine the type of an expression in the constructor for the expression’s AST class.</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44</a:t>
            </a:fld>
            <a:endParaRPr lang="en-US" dirty="0"/>
          </a:p>
        </p:txBody>
      </p:sp>
    </p:spTree>
    <p:extLst>
      <p:ext uri="{BB962C8B-B14F-4D97-AF65-F5344CB8AC3E}">
        <p14:creationId xmlns:p14="http://schemas.microsoft.com/office/powerpoint/2010/main" val="22501008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A relational expression is a binary expression where the operator is a relational operator such as “</a:t>
            </a:r>
            <a:r>
              <a:rPr lang="en-US" dirty="0">
                <a:latin typeface="Consolas" panose="020B0609020204030204" pitchFamily="49" charset="0"/>
              </a:rPr>
              <a:t>&lt;=</a:t>
            </a:r>
            <a:r>
              <a:rPr lang="en-US" dirty="0"/>
              <a:t>” or “&gt;”.</a:t>
            </a:r>
          </a:p>
          <a:p>
            <a:r>
              <a:rPr lang="en-US" dirty="0"/>
              <a:t>Regardless of the types of the two operands, a relational expression always has type </a:t>
            </a:r>
            <a:r>
              <a:rPr lang="en-US" dirty="0">
                <a:latin typeface="Consolas" panose="020B0609020204030204" pitchFamily="49" charset="0"/>
              </a:rPr>
              <a:t>Boolean</a:t>
            </a:r>
            <a:r>
              <a:rPr lang="en-US" dirty="0"/>
              <a:t>.</a:t>
            </a:r>
          </a:p>
          <a:p>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45</a:t>
            </a:fld>
            <a:endParaRPr lang="en-US" dirty="0"/>
          </a:p>
        </p:txBody>
      </p:sp>
    </p:spTree>
    <p:extLst>
      <p:ext uri="{BB962C8B-B14F-4D97-AF65-F5344CB8AC3E}">
        <p14:creationId xmlns:p14="http://schemas.microsoft.com/office/powerpoint/2010/main" val="27147992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Constructor for </a:t>
            </a:r>
            <a:r>
              <a:rPr lang="en-US" dirty="0" err="1">
                <a:latin typeface="Consolas" panose="020B0609020204030204" pitchFamily="49" charset="0"/>
              </a:rPr>
              <a:t>RelationalExpr</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class </a:t>
            </a:r>
            <a:r>
              <a:rPr lang="en-US" sz="1800" dirty="0" err="1">
                <a:latin typeface="Consolas" panose="020B0609020204030204" pitchFamily="49" charset="0"/>
              </a:rPr>
              <a:t>RelationalExpr</a:t>
            </a:r>
            <a:r>
              <a:rPr lang="en-US" sz="1800" dirty="0">
                <a:latin typeface="Consolas" panose="020B0609020204030204" pitchFamily="49" charset="0"/>
              </a:rPr>
              <a:t>(</a:t>
            </a:r>
            <a:r>
              <a:rPr lang="en-US" sz="1800" dirty="0" err="1">
                <a:latin typeface="Consolas" panose="020B0609020204030204" pitchFamily="49" charset="0"/>
              </a:rPr>
              <a:t>leftOperand</a:t>
            </a:r>
            <a:r>
              <a:rPr lang="en-US" sz="1800" dirty="0">
                <a:latin typeface="Consolas" panose="020B0609020204030204" pitchFamily="49" charset="0"/>
              </a:rPr>
              <a:t>  : Expression,</a:t>
            </a:r>
          </a:p>
          <a:p>
            <a:pPr marL="457200" lvl="1" indent="0">
              <a:spcBef>
                <a:spcPts val="200"/>
              </a:spcBef>
              <a:buNone/>
            </a:pPr>
            <a:r>
              <a:rPr lang="en-US" sz="1800" dirty="0">
                <a:latin typeface="Consolas" panose="020B0609020204030204" pitchFamily="49" charset="0"/>
              </a:rPr>
              <a:t>                     operator     : Token,</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rightOperand</a:t>
            </a:r>
            <a:r>
              <a:rPr lang="en-US" sz="1800" dirty="0">
                <a:latin typeface="Consolas" panose="020B0609020204030204" pitchFamily="49" charset="0"/>
              </a:rPr>
              <a:t> : Expression)</a:t>
            </a:r>
          </a:p>
          <a:p>
            <a:pPr marL="457200" lvl="1" indent="0">
              <a:spcBef>
                <a:spcPts val="200"/>
              </a:spcBef>
              <a:buNone/>
            </a:pPr>
            <a:r>
              <a:rPr lang="en-US" sz="1800" dirty="0">
                <a:latin typeface="Consolas" panose="020B0609020204030204" pitchFamily="49" charset="0"/>
              </a:rPr>
              <a:t>    : </a:t>
            </a:r>
            <a:r>
              <a:rPr lang="en-US" sz="1800" dirty="0" err="1">
                <a:latin typeface="Consolas" panose="020B0609020204030204" pitchFamily="49" charset="0"/>
              </a:rPr>
              <a:t>BinaryExpr</a:t>
            </a:r>
            <a:r>
              <a:rPr lang="en-US" sz="1800" dirty="0">
                <a:latin typeface="Consolas" panose="020B0609020204030204" pitchFamily="49" charset="0"/>
              </a:rPr>
              <a:t>(</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 Initialize the type of the expression to Boolean.</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init</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type = </a:t>
            </a:r>
            <a:r>
              <a:rPr lang="en-US" sz="1800" b="1" dirty="0" err="1">
                <a:latin typeface="Consolas" panose="020B0609020204030204" pitchFamily="49" charset="0"/>
              </a:rPr>
              <a:t>Type.Boolean</a:t>
            </a:r>
            <a:endParaRPr lang="en-US" sz="1800" b="1"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endParaRPr lang="en-US"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46</a:t>
            </a:fld>
            <a:endParaRPr lang="en-US" dirty="0"/>
          </a:p>
        </p:txBody>
      </p:sp>
    </p:spTree>
    <p:extLst>
      <p:ext uri="{BB962C8B-B14F-4D97-AF65-F5344CB8AC3E}">
        <p14:creationId xmlns:p14="http://schemas.microsoft.com/office/powerpoint/2010/main" val="16821191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most “real” programming languages, determining the type of an adding expression can be somewhat complicated.</a:t>
            </a:r>
          </a:p>
          <a:p>
            <a:pPr lvl="1"/>
            <a:r>
              <a:rPr lang="en-US" dirty="0"/>
              <a:t>C and Java have multiple numeric types with rules about automatic conversions (coercions) when an operator has different operand types.</a:t>
            </a:r>
          </a:p>
          <a:p>
            <a:r>
              <a:rPr lang="en-US" dirty="0"/>
              <a:t>In CPRL, an adding expression always has type Integer.  (Similarly for a multiplying expression in CPRL.)</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47</a:t>
            </a:fld>
            <a:endParaRPr lang="en-US" dirty="0"/>
          </a:p>
        </p:txBody>
      </p:sp>
    </p:spTree>
    <p:extLst>
      <p:ext uri="{BB962C8B-B14F-4D97-AF65-F5344CB8AC3E}">
        <p14:creationId xmlns:p14="http://schemas.microsoft.com/office/powerpoint/2010/main" val="19302444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Constructor for </a:t>
            </a:r>
            <a:r>
              <a:rPr lang="en-US" dirty="0" err="1">
                <a:latin typeface="Consolas" panose="020B0609020204030204" pitchFamily="49" charset="0"/>
              </a:rPr>
              <a:t>AddingExpr</a:t>
            </a:r>
            <a:endParaRPr lang="en-US" dirty="0">
              <a:latin typeface="Consolas" panose="020B0609020204030204" pitchFamily="49" charset="0"/>
            </a:endParaRPr>
          </a:p>
          <a:p>
            <a:pPr marL="457200" lvl="1" indent="0">
              <a:spcBef>
                <a:spcPts val="400"/>
              </a:spcBef>
              <a:buNone/>
            </a:pPr>
            <a:r>
              <a:rPr lang="en-US" sz="1800" dirty="0">
                <a:latin typeface="Consolas" panose="020B0609020204030204" pitchFamily="49" charset="0"/>
              </a:rPr>
              <a:t>class </a:t>
            </a:r>
            <a:r>
              <a:rPr lang="en-US" sz="1800" dirty="0" err="1">
                <a:latin typeface="Consolas" panose="020B0609020204030204" pitchFamily="49" charset="0"/>
              </a:rPr>
              <a:t>AddingExpr</a:t>
            </a:r>
            <a:r>
              <a:rPr lang="en-US" sz="1800" dirty="0">
                <a:latin typeface="Consolas" panose="020B0609020204030204" pitchFamily="49" charset="0"/>
              </a:rPr>
              <a:t>(</a:t>
            </a:r>
            <a:r>
              <a:rPr lang="en-US" sz="1800" dirty="0" err="1">
                <a:latin typeface="Consolas" panose="020B0609020204030204" pitchFamily="49" charset="0"/>
              </a:rPr>
              <a:t>leftOperand</a:t>
            </a:r>
            <a:r>
              <a:rPr lang="en-US" sz="1800" dirty="0">
                <a:latin typeface="Consolas" panose="020B0609020204030204" pitchFamily="49" charset="0"/>
              </a:rPr>
              <a:t>  : Expression,</a:t>
            </a:r>
          </a:p>
          <a:p>
            <a:pPr marL="457200" lvl="1" indent="0">
              <a:spcBef>
                <a:spcPts val="200"/>
              </a:spcBef>
              <a:buNone/>
            </a:pPr>
            <a:r>
              <a:rPr lang="en-US" sz="1800" dirty="0">
                <a:latin typeface="Consolas" panose="020B0609020204030204" pitchFamily="49" charset="0"/>
              </a:rPr>
              <a:t>                 operator     : Token,</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rightOperand</a:t>
            </a:r>
            <a:r>
              <a:rPr lang="en-US" sz="1800" dirty="0">
                <a:latin typeface="Consolas" panose="020B0609020204030204" pitchFamily="49" charset="0"/>
              </a:rPr>
              <a:t> : Expression)</a:t>
            </a:r>
          </a:p>
          <a:p>
            <a:pPr marL="457200" lvl="1" indent="0">
              <a:spcBef>
                <a:spcPts val="200"/>
              </a:spcBef>
              <a:buNone/>
            </a:pPr>
            <a:r>
              <a:rPr lang="en-US" sz="1800" dirty="0">
                <a:latin typeface="Consolas" panose="020B0609020204030204" pitchFamily="49" charset="0"/>
              </a:rPr>
              <a:t>    : </a:t>
            </a:r>
            <a:r>
              <a:rPr lang="en-US" sz="1800" dirty="0" err="1">
                <a:latin typeface="Consolas" panose="020B0609020204030204" pitchFamily="49" charset="0"/>
              </a:rPr>
              <a:t>BinaryExpr</a:t>
            </a:r>
            <a:r>
              <a:rPr lang="en-US" sz="1800" dirty="0">
                <a:latin typeface="Consolas" panose="020B0609020204030204" pitchFamily="49" charset="0"/>
              </a:rPr>
              <a:t>(</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 Initialize the type of the expression to Boolean.</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init</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type = </a:t>
            </a:r>
            <a:r>
              <a:rPr lang="en-US" sz="1800" b="1" dirty="0" err="1">
                <a:latin typeface="Consolas" panose="020B0609020204030204" pitchFamily="49" charset="0"/>
              </a:rPr>
              <a:t>Type.Boolean</a:t>
            </a:r>
            <a:endParaRPr lang="en-US" sz="1800" b="1"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48</a:t>
            </a:fld>
            <a:endParaRPr lang="en-US" dirty="0"/>
          </a:p>
        </p:txBody>
      </p:sp>
    </p:spTree>
    <p:extLst>
      <p:ext uri="{BB962C8B-B14F-4D97-AF65-F5344CB8AC3E}">
        <p14:creationId xmlns:p14="http://schemas.microsoft.com/office/powerpoint/2010/main" val="25872377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The type for a variable (and therefore also for a named value) is initialized to the type specified in the variable’s declaration.</a:t>
            </a:r>
          </a:p>
          <a:p>
            <a:r>
              <a:rPr lang="en-US" dirty="0"/>
              <a:t>Constructor for Variable</a:t>
            </a:r>
            <a:endParaRPr lang="en-US" sz="1800" dirty="0">
              <a:latin typeface="Consolas" panose="020B0609020204030204" pitchFamily="49" charset="0"/>
            </a:endParaRPr>
          </a:p>
          <a:p>
            <a:pPr marL="457200" lvl="1" indent="0">
              <a:spcBef>
                <a:spcPts val="400"/>
              </a:spcBef>
              <a:buNone/>
            </a:pPr>
            <a:r>
              <a:rPr lang="en-US" sz="1800" dirty="0">
                <a:latin typeface="Consolas" panose="020B0609020204030204" pitchFamily="49" charset="0"/>
              </a:rPr>
              <a:t>open class Variable(val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NamedDecl</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position : Position,</a:t>
            </a:r>
          </a:p>
          <a:p>
            <a:pPr marL="457200" lvl="1" indent="0">
              <a:spcBef>
                <a:spcPts val="200"/>
              </a:spcBef>
              <a:buNone/>
            </a:pPr>
            <a:r>
              <a:rPr lang="en-US" sz="1800" dirty="0">
                <a:latin typeface="Consolas" panose="020B0609020204030204" pitchFamily="49" charset="0"/>
              </a:rPr>
              <a:t>                    var </a:t>
            </a:r>
            <a:r>
              <a:rPr lang="en-US" sz="1800" dirty="0" err="1">
                <a:latin typeface="Consolas" panose="020B0609020204030204" pitchFamily="49" charset="0"/>
              </a:rPr>
              <a:t>indexExprs</a:t>
            </a:r>
            <a:r>
              <a:rPr lang="en-US" sz="1800" dirty="0">
                <a:latin typeface="Consolas" panose="020B0609020204030204" pitchFamily="49" charset="0"/>
              </a:rPr>
              <a:t> : List&lt;Expression&gt;)</a:t>
            </a:r>
          </a:p>
          <a:p>
            <a:pPr marL="457200" lvl="1" indent="0">
              <a:spcBef>
                <a:spcPts val="200"/>
              </a:spcBef>
              <a:buNone/>
            </a:pPr>
            <a:r>
              <a:rPr lang="en-US" sz="1800" dirty="0">
                <a:latin typeface="Consolas" panose="020B0609020204030204" pitchFamily="49" charset="0"/>
              </a:rPr>
              <a:t>    : Expression(</a:t>
            </a:r>
            <a:r>
              <a:rPr lang="en-US" sz="1800" b="1" dirty="0" err="1">
                <a:latin typeface="Consolas" panose="020B0609020204030204" pitchFamily="49" charset="0"/>
              </a:rPr>
              <a:t>decl.type</a:t>
            </a:r>
            <a:r>
              <a:rPr lang="en-US" sz="1800" dirty="0">
                <a:latin typeface="Consolas" panose="020B0609020204030204" pitchFamily="49" charset="0"/>
              </a:rPr>
              <a:t>, position)</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49</a:t>
            </a:fld>
            <a:endParaRPr lang="en-US" dirty="0"/>
          </a:p>
        </p:txBody>
      </p:sp>
    </p:spTree>
    <p:extLst>
      <p:ext uri="{BB962C8B-B14F-4D97-AF65-F5344CB8AC3E}">
        <p14:creationId xmlns:p14="http://schemas.microsoft.com/office/powerpoint/2010/main" val="3229506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class AssignmentStmt(private val variable : Variable,</a:t>
            </a:r>
          </a:p>
          <a:p>
            <a:pPr marL="0" indent="0">
              <a:spcBef>
                <a:spcPts val="0"/>
              </a:spcBef>
              <a:buFontTx/>
              <a:buNone/>
            </a:pPr>
            <a:r>
              <a:rPr lang="en-US" sz="1800" dirty="0">
                <a:latin typeface="Consolas" pitchFamily="49" charset="0"/>
              </a:rPr>
              <a:t>                     private val expr : Expression,</a:t>
            </a:r>
          </a:p>
          <a:p>
            <a:pPr marL="0" indent="0">
              <a:spcBef>
                <a:spcPts val="0"/>
              </a:spcBef>
              <a:buFontTx/>
              <a:buNone/>
            </a:pPr>
            <a:r>
              <a:rPr lang="en-US" sz="1800" dirty="0">
                <a:latin typeface="Consolas" pitchFamily="49" charset="0"/>
              </a:rPr>
              <a:t>                     private val assignPosition : Position)</a:t>
            </a:r>
          </a:p>
          <a:p>
            <a:pPr marL="0" indent="0">
              <a:spcBef>
                <a:spcPts val="0"/>
              </a:spcBef>
              <a:buFontTx/>
              <a:buNone/>
            </a:pPr>
            <a:r>
              <a:rPr lang="en-US" sz="1800" dirty="0">
                <a:latin typeface="Consolas" pitchFamily="49" charset="0"/>
              </a:rPr>
              <a:t>    :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
        <p:nvSpPr>
          <p:cNvPr id="2" name="TextBox 1">
            <a:extLst>
              <a:ext uri="{FF2B5EF4-FFF2-40B4-BE49-F238E27FC236}">
                <a16:creationId xmlns:a16="http://schemas.microsoft.com/office/drawing/2014/main" id="{A50EFDE5-4E8F-4981-852A-414EE9DC4A7E}"/>
              </a:ext>
            </a:extLst>
          </p:cNvPr>
          <p:cNvSpPr txBox="1"/>
          <p:nvPr/>
        </p:nvSpPr>
        <p:spPr>
          <a:xfrm>
            <a:off x="2793838" y="3429000"/>
            <a:ext cx="3759362" cy="707886"/>
          </a:xfrm>
          <a:prstGeom prst="rect">
            <a:avLst/>
          </a:prstGeom>
          <a:noFill/>
          <a:ln>
            <a:solidFill>
              <a:schemeClr val="tx1"/>
            </a:solidFill>
          </a:ln>
        </p:spPr>
        <p:txBody>
          <a:bodyPr wrap="none" rtlCol="0">
            <a:spAutoFit/>
          </a:bodyPr>
          <a:lstStyle/>
          <a:p>
            <a:r>
              <a:rPr lang="en-US" sz="2000" dirty="0"/>
              <a:t>position of assignment operator</a:t>
            </a:r>
          </a:p>
          <a:p>
            <a:r>
              <a:rPr lang="en-US" sz="2000" dirty="0"/>
              <a:t>(for error reporting)</a:t>
            </a:r>
          </a:p>
        </p:txBody>
      </p:sp>
      <p:sp>
        <p:nvSpPr>
          <p:cNvPr id="3" name="Diamond 2">
            <a:extLst>
              <a:ext uri="{FF2B5EF4-FFF2-40B4-BE49-F238E27FC236}">
                <a16:creationId xmlns:a16="http://schemas.microsoft.com/office/drawing/2014/main" id="{D5F34849-7DAF-4FA7-BB85-5B5C7D13219D}"/>
              </a:ext>
            </a:extLst>
          </p:cNvPr>
          <p:cNvSpPr/>
          <p:nvPr/>
        </p:nvSpPr>
        <p:spPr bwMode="auto">
          <a:xfrm>
            <a:off x="5435512" y="21336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Connector: Elbow 4">
            <a:extLst>
              <a:ext uri="{FF2B5EF4-FFF2-40B4-BE49-F238E27FC236}">
                <a16:creationId xmlns:a16="http://schemas.microsoft.com/office/drawing/2014/main" id="{D2F91EBE-2735-4227-ADA8-5F5F79E6E2FE}"/>
              </a:ext>
            </a:extLst>
          </p:cNvPr>
          <p:cNvCxnSpPr>
            <a:stCxn id="2" idx="0"/>
            <a:endCxn id="3" idx="2"/>
          </p:cNvCxnSpPr>
          <p:nvPr/>
        </p:nvCxnSpPr>
        <p:spPr bwMode="auto">
          <a:xfrm rot="5400000" flipH="1" flipV="1">
            <a:off x="4543975" y="2446024"/>
            <a:ext cx="1112520" cy="853433"/>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The initialized type for a variable is correct for predefined types such as </a:t>
            </a:r>
            <a:r>
              <a:rPr lang="en-US" dirty="0">
                <a:latin typeface="Consolas" panose="020B0609020204030204" pitchFamily="49" charset="0"/>
              </a:rPr>
              <a:t>Integer</a:t>
            </a:r>
            <a:r>
              <a:rPr lang="en-US" dirty="0"/>
              <a:t> or </a:t>
            </a:r>
            <a:r>
              <a:rPr lang="en-US" dirty="0">
                <a:latin typeface="Consolas" panose="020B0609020204030204" pitchFamily="49" charset="0"/>
              </a:rPr>
              <a:t>Char</a:t>
            </a:r>
            <a:r>
              <a:rPr lang="en-US" dirty="0"/>
              <a:t>, but additional work is required for arrays.</a:t>
            </a:r>
          </a:p>
          <a:p>
            <a:r>
              <a:rPr lang="en-US" dirty="0"/>
              <a:t>Consider the following declarations:</a:t>
            </a:r>
          </a:p>
          <a:p>
            <a:pPr marL="457200" lvl="1" indent="0">
              <a:buNone/>
            </a:pPr>
            <a:r>
              <a:rPr lang="en-US" dirty="0">
                <a:latin typeface="Consolas" panose="020B0609020204030204" pitchFamily="49" charset="0"/>
              </a:rPr>
              <a:t>type T1 is array(10) of Integer;</a:t>
            </a:r>
          </a:p>
          <a:p>
            <a:pPr marL="457200" lvl="1" indent="0">
              <a:spcBef>
                <a:spcPts val="200"/>
              </a:spcBef>
              <a:buNone/>
            </a:pPr>
            <a:r>
              <a:rPr lang="en-US" dirty="0">
                <a:latin typeface="Consolas" panose="020B0609020204030204" pitchFamily="49" charset="0"/>
              </a:rPr>
              <a:t>type T2 is array(10) of T1;</a:t>
            </a:r>
          </a:p>
          <a:p>
            <a:pPr marL="457200" lvl="1" indent="0">
              <a:spcBef>
                <a:spcPts val="200"/>
              </a:spcBef>
              <a:buNone/>
            </a:pPr>
            <a:r>
              <a:rPr lang="en-US" dirty="0">
                <a:latin typeface="Consolas" panose="020B0609020204030204" pitchFamily="49" charset="0"/>
              </a:rPr>
              <a:t>var a, b : T2;</a:t>
            </a:r>
          </a:p>
          <a:p>
            <a:r>
              <a:rPr lang="en-US" dirty="0"/>
              <a:t>While the declared (initialized) type of both </a:t>
            </a:r>
            <a:r>
              <a:rPr lang="en-US" dirty="0">
                <a:latin typeface="Consolas" panose="020B0609020204030204" pitchFamily="49" charset="0"/>
              </a:rPr>
              <a:t>a</a:t>
            </a:r>
            <a:r>
              <a:rPr lang="en-US" dirty="0"/>
              <a:t> and </a:t>
            </a:r>
            <a:r>
              <a:rPr lang="en-US" dirty="0">
                <a:latin typeface="Consolas" panose="020B0609020204030204" pitchFamily="49" charset="0"/>
              </a:rPr>
              <a:t>b</a:t>
            </a:r>
            <a:r>
              <a:rPr lang="en-US" dirty="0"/>
              <a:t> is </a:t>
            </a:r>
            <a:r>
              <a:rPr lang="en-US" dirty="0">
                <a:latin typeface="Consolas" panose="020B0609020204030204" pitchFamily="49" charset="0"/>
              </a:rPr>
              <a:t>T2</a:t>
            </a:r>
            <a:r>
              <a:rPr lang="en-US" dirty="0"/>
              <a:t>, we could have a variable or named value with zero, one,</a:t>
            </a:r>
            <a:br>
              <a:rPr lang="en-US" dirty="0"/>
            </a:br>
            <a:r>
              <a:rPr lang="en-US" dirty="0"/>
              <a:t>or two index expressions, as in the following:</a:t>
            </a:r>
          </a:p>
          <a:p>
            <a:pPr marL="457200" lvl="1" indent="0">
              <a:buNone/>
            </a:pPr>
            <a:r>
              <a:rPr lang="en-US" sz="1800" dirty="0">
                <a:latin typeface="Consolas" panose="020B0609020204030204" pitchFamily="49" charset="0"/>
              </a:rPr>
              <a:t>a := b;              // type of var and named val is T2</a:t>
            </a:r>
          </a:p>
          <a:p>
            <a:pPr marL="457200" lvl="1" indent="0">
              <a:spcBef>
                <a:spcPts val="200"/>
              </a:spcBef>
              <a:buNone/>
            </a:pPr>
            <a:r>
              <a:rPr lang="en-US" sz="1800" dirty="0">
                <a:latin typeface="Consolas" panose="020B0609020204030204" pitchFamily="49" charset="0"/>
              </a:rPr>
              <a:t>a[0] := b[0];        // type of var and named val is T1</a:t>
            </a:r>
          </a:p>
          <a:p>
            <a:pPr marL="457200" lvl="1" indent="0">
              <a:spcBef>
                <a:spcPts val="200"/>
              </a:spcBef>
              <a:buNone/>
            </a:pPr>
            <a:r>
              <a:rPr lang="en-US" sz="1800" dirty="0">
                <a:latin typeface="Consolas" panose="020B0609020204030204" pitchFamily="49" charset="0"/>
              </a:rPr>
              <a:t>a[1][6] := b[5][7];  // type of var and named val is Integer</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50</a:t>
            </a:fld>
            <a:endParaRPr lang="en-US" dirty="0"/>
          </a:p>
        </p:txBody>
      </p:sp>
    </p:spTree>
    <p:extLst>
      <p:ext uri="{BB962C8B-B14F-4D97-AF65-F5344CB8AC3E}">
        <p14:creationId xmlns:p14="http://schemas.microsoft.com/office/powerpoint/2010/main" val="30204427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arrays, we determine the actual type of a variable or named value in method </a:t>
            </a:r>
            <a:r>
              <a:rPr lang="en-US" dirty="0" err="1">
                <a:latin typeface="Consolas" panose="020B0609020204030204" pitchFamily="49" charset="0"/>
              </a:rPr>
              <a:t>checkConstraints</a:t>
            </a:r>
            <a:r>
              <a:rPr lang="en-US" dirty="0">
                <a:latin typeface="Consolas" panose="020B0609020204030204" pitchFamily="49" charset="0"/>
              </a:rPr>
              <a:t>()</a:t>
            </a:r>
            <a:r>
              <a:rPr lang="en-US" dirty="0"/>
              <a:t>.</a:t>
            </a:r>
          </a:p>
          <a:p>
            <a:pPr marL="457200" lvl="1" indent="0">
              <a:buNone/>
            </a:pPr>
            <a:r>
              <a:rPr lang="en-US" sz="1750" dirty="0">
                <a:latin typeface="Consolas" panose="020B0609020204030204" pitchFamily="49" charset="0"/>
              </a:rPr>
              <a:t>for (expr in </a:t>
            </a:r>
            <a:r>
              <a:rPr lang="en-US" sz="1750" dirty="0" err="1">
                <a:latin typeface="Consolas" panose="020B0609020204030204" pitchFamily="49" charset="0"/>
              </a:rPr>
              <a:t>indexExprs</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expr.checkConstraints</a:t>
            </a:r>
            <a:r>
              <a:rPr lang="en-US" sz="1750" dirty="0">
                <a:latin typeface="Consolas" panose="020B0609020204030204" pitchFamily="49" charset="0"/>
              </a:rPr>
              <a:t>()</a:t>
            </a:r>
          </a:p>
          <a:p>
            <a:pPr marL="457200" lvl="1" indent="0">
              <a:spcBef>
                <a:spcPts val="100"/>
              </a:spcBef>
              <a:buNone/>
            </a:pPr>
            <a:endParaRPr lang="en-US" sz="1750" dirty="0">
              <a:latin typeface="Consolas" panose="020B0609020204030204" pitchFamily="49" charset="0"/>
            </a:endParaRPr>
          </a:p>
          <a:p>
            <a:pPr marL="457200" lvl="1"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expr.type</a:t>
            </a:r>
            <a:r>
              <a:rPr lang="en-US" sz="1750" dirty="0">
                <a:latin typeface="Consolas" panose="020B0609020204030204" pitchFamily="49" charset="0"/>
              </a:rPr>
              <a:t> != </a:t>
            </a:r>
            <a:r>
              <a:rPr lang="en-US" sz="1750" dirty="0" err="1">
                <a:latin typeface="Consolas" panose="020B0609020204030204" pitchFamily="49" charset="0"/>
              </a:rPr>
              <a:t>Type.Integer</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throw error(...)</a:t>
            </a:r>
          </a:p>
          <a:p>
            <a:pPr marL="457200" lvl="1" indent="0">
              <a:spcBef>
                <a:spcPts val="100"/>
              </a:spcBef>
              <a:buNone/>
            </a:pPr>
            <a:endParaRPr lang="en-US" sz="1750" dirty="0">
              <a:latin typeface="Consolas" panose="020B0609020204030204" pitchFamily="49" charset="0"/>
            </a:endParaRPr>
          </a:p>
          <a:p>
            <a:pPr marL="457200" lvl="1" indent="0">
              <a:spcBef>
                <a:spcPts val="0"/>
              </a:spcBef>
              <a:buNone/>
            </a:pPr>
            <a:r>
              <a:rPr lang="en-US" sz="1750" dirty="0">
                <a:latin typeface="Consolas" panose="020B0609020204030204" pitchFamily="49" charset="0"/>
              </a:rPr>
              <a:t>    if (type is </a:t>
            </a:r>
            <a:r>
              <a:rPr lang="en-US" sz="1750" dirty="0" err="1">
                <a:latin typeface="Consolas" panose="020B0609020204030204" pitchFamily="49" charset="0"/>
              </a:rPr>
              <a:t>ArrayType</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r>
              <a:rPr lang="en-US" sz="1750" b="1" dirty="0">
                <a:latin typeface="Consolas" panose="020B0609020204030204" pitchFamily="49" charset="0"/>
              </a:rPr>
              <a:t>val </a:t>
            </a:r>
            <a:r>
              <a:rPr lang="en-US" sz="1750" b="1" dirty="0" err="1">
                <a:latin typeface="Consolas" panose="020B0609020204030204" pitchFamily="49" charset="0"/>
              </a:rPr>
              <a:t>arrayType</a:t>
            </a:r>
            <a:r>
              <a:rPr lang="en-US" sz="1750" b="1" dirty="0">
                <a:latin typeface="Consolas" panose="020B0609020204030204" pitchFamily="49" charset="0"/>
              </a:rPr>
              <a:t> as </a:t>
            </a:r>
            <a:r>
              <a:rPr lang="en-US" sz="1750" b="1" dirty="0" err="1">
                <a:latin typeface="Consolas" panose="020B0609020204030204" pitchFamily="49" charset="0"/>
              </a:rPr>
              <a:t>ArrayType</a:t>
            </a:r>
            <a:endParaRPr lang="en-US" sz="1750" b="1" dirty="0">
              <a:latin typeface="Consolas" panose="020B0609020204030204" pitchFamily="49" charset="0"/>
            </a:endParaRPr>
          </a:p>
          <a:p>
            <a:pPr marL="457200" lvl="1" indent="0">
              <a:spcBef>
                <a:spcPts val="100"/>
              </a:spcBef>
              <a:buNone/>
            </a:pPr>
            <a:r>
              <a:rPr lang="en-US" sz="1750" b="1" dirty="0">
                <a:latin typeface="Consolas" panose="020B0609020204030204" pitchFamily="49" charset="0"/>
              </a:rPr>
              <a:t>        type = </a:t>
            </a:r>
            <a:r>
              <a:rPr lang="en-US" sz="1750" b="1" dirty="0" err="1">
                <a:latin typeface="Consolas" panose="020B0609020204030204" pitchFamily="49" charset="0"/>
              </a:rPr>
              <a:t>arrayType.elementType</a:t>
            </a:r>
            <a:endParaRPr lang="en-US" sz="1750" b="1" dirty="0">
              <a:latin typeface="Consolas" panose="020B0609020204030204" pitchFamily="49" charset="0"/>
            </a:endParaRP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else</a:t>
            </a:r>
          </a:p>
          <a:p>
            <a:pPr marL="457200" lvl="1" indent="0">
              <a:spcBef>
                <a:spcPts val="100"/>
              </a:spcBef>
              <a:buNone/>
            </a:pPr>
            <a:r>
              <a:rPr lang="en-US" sz="1750" dirty="0">
                <a:latin typeface="Consolas" panose="020B0609020204030204" pitchFamily="49" charset="0"/>
              </a:rPr>
              <a:t>        throw error(...);</a:t>
            </a:r>
          </a:p>
          <a:p>
            <a:pPr marL="457200" lvl="1" indent="0">
              <a:spcBef>
                <a:spcPts val="100"/>
              </a:spcBef>
              <a:buNone/>
            </a:pPr>
            <a:r>
              <a:rPr lang="en-US" sz="175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51</a:t>
            </a:fld>
            <a:endParaRPr lang="en-US" dirty="0"/>
          </a:p>
        </p:txBody>
      </p:sp>
    </p:spTree>
    <p:extLst>
      <p:ext uri="{BB962C8B-B14F-4D97-AF65-F5344CB8AC3E}">
        <p14:creationId xmlns:p14="http://schemas.microsoft.com/office/powerpoint/2010/main" val="37604711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dirty="0"/>
              <a:t>©SoftMoore Consulting</a:t>
            </a:r>
          </a:p>
        </p:txBody>
      </p:sp>
      <p:sp>
        <p:nvSpPr>
          <p:cNvPr id="22531" name="Slide Number Placeholder 4"/>
          <p:cNvSpPr>
            <a:spLocks noGrp="1"/>
          </p:cNvSpPr>
          <p:nvPr>
            <p:ph type="sldNum" sz="quarter" idx="11"/>
          </p:nvPr>
        </p:nvSpPr>
        <p:spPr>
          <a:noFill/>
        </p:spPr>
        <p:txBody>
          <a:bodyPr/>
          <a:lstStyle/>
          <a:p>
            <a:r>
              <a:rPr lang="en-US" dirty="0"/>
              <a:t>Slide </a:t>
            </a:r>
            <a:fld id="{E181C637-EA7A-4AA2-BD9E-5103699E8BC5}" type="slidenum">
              <a:rPr lang="en-US" smtClean="0"/>
              <a:pPr/>
              <a:t>52</a:t>
            </a:fld>
            <a:endParaRPr lang="en-US" dirty="0"/>
          </a:p>
        </p:txBody>
      </p:sp>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itchFamily="49" charset="0"/>
              </a:rPr>
              <a:t>exit when n &gt; 10;</a:t>
            </a:r>
            <a:endParaRPr lang="en-US" dirty="0"/>
          </a:p>
          <a:p>
            <a:pPr>
              <a:spcBef>
                <a:spcPts val="400"/>
              </a:spcBef>
              <a:buNone/>
            </a:pPr>
            <a:r>
              <a:rPr lang="en-US" dirty="0"/>
              <a:t>	An exit statement has meaning only when nested inside a loop., 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itchFamily="49" charset="0"/>
                <a:cs typeface="Consolas" pitchFamily="49" charset="0"/>
              </a:rPr>
              <a:t>SubprogramContext</a:t>
            </a:r>
            <a:r>
              <a:rPr lang="en-US" dirty="0"/>
              <a:t> will be used to maintain contextual information in these cases.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53</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The loop statement currently being parsed; </a:t>
            </a:r>
          </a:p>
          <a:p>
            <a:pPr marL="91440" indent="0">
              <a:spcBef>
                <a:spcPts val="100"/>
              </a:spcBef>
              <a:buFontTx/>
              <a:buNone/>
            </a:pPr>
            <a:r>
              <a:rPr lang="en-US" sz="1800" dirty="0">
                <a:latin typeface="Consolas" pitchFamily="49" charset="0"/>
              </a:rPr>
              <a:t> * null if not currently parsing a loop.</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val </a:t>
            </a:r>
            <a:r>
              <a:rPr lang="en-US" sz="1800" dirty="0" err="1">
                <a:latin typeface="Consolas" pitchFamily="49" charset="0"/>
              </a:rPr>
              <a:t>loopStmt</a:t>
            </a:r>
            <a:r>
              <a:rPr lang="en-US" sz="1800" dirty="0">
                <a:latin typeface="Consolas" pitchFamily="49" charset="0"/>
              </a:rPr>
              <a:t> :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beginLoop</a:t>
            </a:r>
            <a:r>
              <a:rPr lang="en-US" sz="1800" dirty="0">
                <a:latin typeface="Consolas" pitchFamily="49" charset="0"/>
              </a:rPr>
              <a:t>(</a:t>
            </a:r>
            <a:r>
              <a:rPr lang="en-US" sz="1800" dirty="0" err="1">
                <a:latin typeface="Consolas" pitchFamily="49" charset="0"/>
              </a:rPr>
              <a:t>stmt</a:t>
            </a:r>
            <a:r>
              <a:rPr lang="en-US" sz="1800" dirty="0">
                <a:latin typeface="Consolas" pitchFamily="49" charset="0"/>
              </a:rPr>
              <a:t> :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endLoop</a:t>
            </a:r>
            <a:r>
              <a:rPr lang="en-US" sz="1800" dirty="0">
                <a:latin typeface="Consolas" pitchFamily="49" charset="0"/>
              </a:rPr>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54</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The subprogram declaration currently being parsed;</a:t>
            </a:r>
          </a:p>
          <a:p>
            <a:pPr marL="91440" indent="0">
              <a:spcBef>
                <a:spcPts val="100"/>
              </a:spcBef>
              <a:buFontTx/>
              <a:buNone/>
            </a:pPr>
            <a:r>
              <a:rPr lang="en-US" sz="1800" dirty="0">
                <a:latin typeface="Consolas" pitchFamily="49" charset="0"/>
              </a:rPr>
              <a:t> * null if not currently parsing a subprogram.</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var subprogramDecl : SubprogramDecl? = null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beginSubprogramDecl</a:t>
            </a:r>
            <a:r>
              <a:rPr lang="en-US" sz="1800" dirty="0">
                <a:latin typeface="Consolas" pitchFamily="49" charset="0"/>
              </a:rPr>
              <a:t>(</a:t>
            </a:r>
            <a:r>
              <a:rPr lang="en-US" sz="1800" dirty="0" err="1">
                <a:latin typeface="Consolas" pitchFamily="49" charset="0"/>
              </a:rPr>
              <a:t>subprogDecl</a:t>
            </a:r>
            <a:r>
              <a:rPr lang="en-US" sz="1800" dirty="0">
                <a:latin typeface="Consolas" pitchFamily="49" charset="0"/>
              </a:rPr>
              <a:t> : SubprogramDecl)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endSubprogramDecl</a:t>
            </a:r>
            <a:r>
              <a:rPr lang="en-US" sz="1800" dirty="0">
                <a:latin typeface="Consolas" pitchFamily="49" charset="0"/>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spcBef>
                <a:spcPts val="400"/>
              </a:spcBef>
              <a:buNone/>
            </a:pPr>
            <a:r>
              <a:rPr lang="en-US" sz="1800" dirty="0">
                <a:latin typeface="Consolas" pitchFamily="49" charset="0"/>
                <a:cs typeface="Consolas" pitchFamily="49" charset="0"/>
              </a:rPr>
              <a:t>val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loopContext.beginLoop</a:t>
            </a:r>
            <a:r>
              <a:rPr lang="en-US" sz="1800" dirty="0">
                <a:latin typeface="Consolas" pitchFamily="49" charset="0"/>
                <a:cs typeface="Consolas" pitchFamily="49" charset="0"/>
              </a:rPr>
              <a:t>(</a:t>
            </a:r>
            <a:r>
              <a:rPr lang="en-US" sz="1800" dirty="0" err="1">
                <a:latin typeface="Consolas" pitchFamily="49" charset="0"/>
                <a:cs typeface="Consolas" pitchFamily="49" charset="0"/>
              </a:rPr>
              <a:t>stmt</a:t>
            </a:r>
            <a:r>
              <a:rPr lang="en-US" sz="1800"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stmt.statements</a:t>
            </a:r>
            <a:r>
              <a:rPr lang="en-US" sz="1800" dirty="0">
                <a:latin typeface="Consolas" pitchFamily="49" charset="0"/>
                <a:cs typeface="Consolas" pitchFamily="49" charset="0"/>
              </a:rPr>
              <a:t> = parseStatements()</a:t>
            </a:r>
          </a:p>
          <a:p>
            <a:pPr lvl="1">
              <a:spcBef>
                <a:spcPts val="200"/>
              </a:spcBef>
              <a:buNone/>
            </a:pPr>
            <a:r>
              <a:rPr lang="en-US" sz="1800" dirty="0" err="1">
                <a:latin typeface="Consolas" pitchFamily="49" charset="0"/>
                <a:cs typeface="Consolas" pitchFamily="49" charset="0"/>
              </a:rPr>
              <a:t>loopContext.endLoop</a:t>
            </a:r>
            <a:r>
              <a:rPr lang="en-US" sz="1800" dirty="0">
                <a:latin typeface="Consolas" pitchFamily="49" charset="0"/>
                <a:cs typeface="Consolas" pitchFamily="49" charset="0"/>
              </a:rPr>
              <a:t>()</a:t>
            </a:r>
          </a:p>
          <a:p>
            <a:r>
              <a:rPr lang="en-US" dirty="0"/>
              <a:t>When parsing an exit statement:</a:t>
            </a:r>
          </a:p>
          <a:p>
            <a:pPr lvl="1">
              <a:spcBef>
                <a:spcPts val="400"/>
              </a:spcBef>
              <a:buNone/>
            </a:pPr>
            <a:r>
              <a:rPr lang="en-US" sz="1800" dirty="0">
                <a:latin typeface="Consolas" pitchFamily="49" charset="0"/>
                <a:cs typeface="Consolas" pitchFamily="49" charset="0"/>
              </a:rPr>
              <a:t>val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loopContext.loopStmt</a:t>
            </a:r>
            <a:r>
              <a:rPr lang="en-US" sz="1800" dirty="0">
                <a:latin typeface="Consolas" pitchFamily="49" charset="0"/>
                <a:cs typeface="Consolas" pitchFamily="49" charset="0"/>
              </a:rPr>
              <a:t> ?: throw </a:t>
            </a:r>
          </a:p>
          <a:p>
            <a:pPr lvl="1">
              <a:spcBef>
                <a:spcPts val="200"/>
              </a:spcBef>
              <a:buNone/>
            </a:pPr>
            <a:r>
              <a:rPr lang="en-US" sz="1800" dirty="0">
                <a:latin typeface="Consolas" pitchFamily="49" charset="0"/>
                <a:cs typeface="Consolas" pitchFamily="49" charset="0"/>
              </a:rPr>
              <a:t>        error(</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              "Exit statement is not nested within a loop.")</a:t>
            </a:r>
          </a:p>
          <a:p>
            <a:pPr lvl="1">
              <a:spcBef>
                <a:spcPts val="200"/>
              </a:spcBef>
              <a:buNone/>
            </a:pPr>
            <a:r>
              <a:rPr lang="en-US" sz="1800" dirty="0">
                <a:latin typeface="Consolas" pitchFamily="49" charset="0"/>
                <a:cs typeface="Consolas" pitchFamily="49" charset="0"/>
              </a:rPr>
              <a:t>match(Symbol.semicolon)</a:t>
            </a:r>
          </a:p>
          <a:p>
            <a:pPr lvl="1">
              <a:spcBef>
                <a:spcPts val="200"/>
              </a:spcBef>
              <a:buNone/>
            </a:pPr>
            <a:r>
              <a:rPr lang="en-US" sz="1800" dirty="0">
                <a:latin typeface="Consolas" pitchFamily="49" charset="0"/>
                <a:cs typeface="Consolas" pitchFamily="49" charset="0"/>
              </a:rPr>
              <a:t>return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a:t>
            </a:r>
            <a:r>
              <a:rPr lang="en-US" sz="1800" dirty="0" err="1">
                <a:latin typeface="Consolas" pitchFamily="49" charset="0"/>
                <a:cs typeface="Consolas" pitchFamily="49" charset="0"/>
              </a:rPr>
              <a:t>whenExpr</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55</a:t>
            </a:fld>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56</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dirty="0"/>
              <a:t>Use 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complete version of </a:t>
            </a:r>
            <a:r>
              <a:rPr lang="en-US" dirty="0">
                <a:latin typeface="Consolas" pitchFamily="49" charset="0"/>
                <a:cs typeface="Consolas" pitchFamily="49" charset="0"/>
              </a:rPr>
              <a:t>IdTable</a:t>
            </a:r>
            <a:r>
              <a:rPr lang="en-US" dirty="0"/>
              <a:t> to check for scope errors.</a:t>
            </a:r>
          </a:p>
          <a:p>
            <a:r>
              <a:rPr lang="en-US" dirty="0"/>
              <a:t>Use class </a:t>
            </a:r>
            <a:r>
              <a:rPr lang="en-US" dirty="0">
                <a:latin typeface="Consolas" pitchFamily="49" charset="0"/>
                <a:cs typeface="Consolas" pitchFamily="49" charset="0"/>
              </a:rPr>
              <a:t>Context</a:t>
            </a:r>
            <a:r>
              <a:rPr lang="en-US" dirty="0"/>
              <a:t>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following grammar for a loop statement:</a:t>
            </a:r>
            <a:br>
              <a:rPr lang="en-US" dirty="0"/>
            </a:br>
            <a:r>
              <a:rPr lang="en-US" sz="2000" dirty="0">
                <a:latin typeface="Consolas" pitchFamily="49" charset="0"/>
                <a:cs typeface="Consolas" pitchFamily="49" charset="0"/>
              </a:rPr>
              <a:t>   loopStmt = ( "while" booleanExpr )?</a:t>
            </a:r>
            <a:br>
              <a:rPr lang="en-US" sz="2000" dirty="0">
                <a:latin typeface="Consolas" pitchFamily="49" charset="0"/>
                <a:cs typeface="Consolas" pitchFamily="49" charset="0"/>
              </a:rPr>
            </a:br>
            <a:r>
              <a:rPr lang="en-US" sz="2000" dirty="0">
                <a:latin typeface="Consolas" pitchFamily="49" charset="0"/>
                <a:cs typeface="Consolas" pitchFamily="49" charset="0"/>
              </a:rPr>
              <a:t>              "loop" statements "end" "loop" ";" .</a:t>
            </a:r>
            <a:endParaRPr lang="en-US" dirty="0"/>
          </a:p>
          <a:p>
            <a:r>
              <a:rPr lang="en-US" dirty="0"/>
              <a:t>Once a loop statement has been parsed, we don’t need to retain the nonterminal 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4" name="Group 3">
            <a:extLst>
              <a:ext uri="{FF2B5EF4-FFF2-40B4-BE49-F238E27FC236}">
                <a16:creationId xmlns:a16="http://schemas.microsoft.com/office/drawing/2014/main" id="{C837C133-F0C3-4ED7-9847-07BDA8CA597D}"/>
              </a:ext>
            </a:extLst>
          </p:cNvPr>
          <p:cNvGrpSpPr/>
          <p:nvPr/>
        </p:nvGrpSpPr>
        <p:grpSpPr>
          <a:xfrm>
            <a:off x="3146233" y="4623900"/>
            <a:ext cx="2793826" cy="1408493"/>
            <a:chOff x="3146233" y="4623900"/>
            <a:chExt cx="2793826" cy="1408493"/>
          </a:xfrm>
        </p:grpSpPr>
        <p:sp>
          <p:nvSpPr>
            <p:cNvPr id="6150" name="Text Box 1028"/>
            <p:cNvSpPr txBox="1">
              <a:spLocks noChangeArrowheads="1"/>
            </p:cNvSpPr>
            <p:nvPr/>
          </p:nvSpPr>
          <p:spPr bwMode="auto">
            <a:xfrm>
              <a:off x="3965089" y="4623900"/>
              <a:ext cx="1173399"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LoopStmt</a:t>
              </a:r>
            </a:p>
          </p:txBody>
        </p:sp>
        <p:sp>
          <p:nvSpPr>
            <p:cNvPr id="6151" name="Text Box 1029"/>
            <p:cNvSpPr txBox="1">
              <a:spLocks noChangeArrowheads="1"/>
            </p:cNvSpPr>
            <p:nvPr/>
          </p:nvSpPr>
          <p:spPr bwMode="auto">
            <a:xfrm>
              <a:off x="3146233" y="5662419"/>
              <a:ext cx="1327286"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Expression</a:t>
              </a:r>
            </a:p>
          </p:txBody>
        </p:sp>
        <p:sp>
          <p:nvSpPr>
            <p:cNvPr id="6152" name="Text Box 1030"/>
            <p:cNvSpPr txBox="1">
              <a:spLocks noChangeArrowheads="1"/>
            </p:cNvSpPr>
            <p:nvPr/>
          </p:nvSpPr>
          <p:spPr bwMode="auto">
            <a:xfrm>
              <a:off x="4702541" y="5662419"/>
              <a:ext cx="1237518"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Statement</a:t>
              </a:r>
            </a:p>
          </p:txBody>
        </p:sp>
        <p:cxnSp>
          <p:nvCxnSpPr>
            <p:cNvPr id="6153" name="AutoShape 1031"/>
            <p:cNvCxnSpPr>
              <a:cxnSpLocks noChangeShapeType="1"/>
              <a:stCxn id="12" idx="2"/>
              <a:endCxn id="6151" idx="0"/>
            </p:cNvCxnSpPr>
            <p:nvPr/>
          </p:nvCxnSpPr>
          <p:spPr bwMode="auto">
            <a:xfrm rot="5400000">
              <a:off x="3945089" y="5055719"/>
              <a:ext cx="471488" cy="741913"/>
            </a:xfrm>
            <a:prstGeom prst="bentConnector3">
              <a:avLst>
                <a:gd name="adj1" fmla="val 50000"/>
              </a:avLst>
            </a:prstGeom>
            <a:noFill/>
            <a:ln w="9525">
              <a:solidFill>
                <a:schemeClr val="tx1"/>
              </a:solidFill>
              <a:miter lim="800000"/>
              <a:headEnd type="none" w="lg" len="lg"/>
              <a:tailEnd type="none" w="lg" len="lg"/>
            </a:ln>
          </p:spPr>
        </p:cxnSp>
        <p:cxnSp>
          <p:nvCxnSpPr>
            <p:cNvPr id="6154" name="AutoShape 1032"/>
            <p:cNvCxnSpPr>
              <a:cxnSpLocks noChangeShapeType="1"/>
              <a:stCxn id="12" idx="2"/>
              <a:endCxn id="6152" idx="0"/>
            </p:cNvCxnSpPr>
            <p:nvPr/>
          </p:nvCxnSpPr>
          <p:spPr bwMode="auto">
            <a:xfrm rot="16200000" flipH="1">
              <a:off x="4700800" y="5041919"/>
              <a:ext cx="471488" cy="769511"/>
            </a:xfrm>
            <a:prstGeom prst="bentConnector3">
              <a:avLst>
                <a:gd name="adj1" fmla="val 50000"/>
              </a:avLst>
            </a:prstGeom>
            <a:noFill/>
            <a:ln w="9525">
              <a:solidFill>
                <a:schemeClr val="tx1"/>
              </a:solidFill>
              <a:miter lim="800000"/>
              <a:headEnd type="none" w="lg" len="lg"/>
              <a:tailEnd type="none" w="lg" len="lg"/>
            </a:ln>
          </p:spPr>
        </p:cxnSp>
        <p:sp>
          <p:nvSpPr>
            <p:cNvPr id="12" name="AutoShape 1033"/>
            <p:cNvSpPr>
              <a:spLocks noChangeArrowheads="1"/>
            </p:cNvSpPr>
            <p:nvPr/>
          </p:nvSpPr>
          <p:spPr bwMode="auto">
            <a:xfrm>
              <a:off x="4483526" y="500836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sp>
          <p:nvSpPr>
            <p:cNvPr id="2" name="TextBox 1"/>
            <p:cNvSpPr txBox="1"/>
            <p:nvPr/>
          </p:nvSpPr>
          <p:spPr>
            <a:xfrm>
              <a:off x="5330085" y="5352662"/>
              <a:ext cx="304892" cy="419695"/>
            </a:xfrm>
            <a:prstGeom prst="rect">
              <a:avLst/>
            </a:prstGeom>
            <a:noFill/>
          </p:spPr>
          <p:txBody>
            <a:bodyPr wrap="none" rtlCol="0">
              <a:spAutoFit/>
            </a:bodyPr>
            <a:lstStyle/>
            <a:p>
              <a:r>
                <a:rPr lang="en-US" dirty="0"/>
                <a:t>*</a:t>
              </a:r>
            </a:p>
          </p:txBody>
        </p:sp>
        <p:sp>
          <p:nvSpPr>
            <p:cNvPr id="14" name="TextBox 13">
              <a:extLst>
                <a:ext uri="{FF2B5EF4-FFF2-40B4-BE49-F238E27FC236}">
                  <a16:creationId xmlns:a16="http://schemas.microsoft.com/office/drawing/2014/main" id="{E7040C70-D1A8-44C9-8544-09B56E375FCF}"/>
                </a:ext>
              </a:extLst>
            </p:cNvPr>
            <p:cNvSpPr txBox="1"/>
            <p:nvPr/>
          </p:nvSpPr>
          <p:spPr>
            <a:xfrm>
              <a:off x="3311475" y="5363184"/>
              <a:ext cx="527709" cy="338554"/>
            </a:xfrm>
            <a:prstGeom prst="rect">
              <a:avLst/>
            </a:prstGeom>
            <a:noFill/>
          </p:spPr>
          <p:txBody>
            <a:bodyPr wrap="none" rtlCol="0">
              <a:spAutoFit/>
            </a:bodyPr>
            <a:lstStyle/>
            <a:p>
              <a:r>
                <a:rPr lang="en-US" sz="1600" dirty="0"/>
                <a:t>0..1</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503920" cy="4935537"/>
          </a:xfrm>
        </p:spPr>
        <p:txBody>
          <a:bodyPr lIns="182880" tIns="91440"/>
          <a:lstStyle/>
          <a:p>
            <a:pPr marL="0" indent="0">
              <a:spcBef>
                <a:spcPts val="200"/>
              </a:spcBef>
              <a:buNone/>
            </a:pPr>
            <a:r>
              <a:rPr lang="en-US" sz="1800" dirty="0">
                <a:latin typeface="Consolas" pitchFamily="49" charset="0"/>
                <a:cs typeface="Consolas" pitchFamily="49" charset="0"/>
              </a:rPr>
              <a:t>class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Expression? = null</a:t>
            </a:r>
          </a:p>
          <a:p>
            <a:pPr marL="0" indent="0">
              <a:spcBef>
                <a:spcPts val="200"/>
              </a:spcBef>
              <a:buNone/>
            </a:pPr>
            <a:r>
              <a:rPr lang="en-US" sz="1800" dirty="0">
                <a:latin typeface="Consolas" pitchFamily="49" charset="0"/>
                <a:cs typeface="Consolas" pitchFamily="49" charset="0"/>
              </a:rPr>
              <a:t>    var statements : List&lt;Statement&gt; = </a:t>
            </a:r>
            <a:r>
              <a:rPr lang="en-US" sz="1800" dirty="0" err="1">
                <a:latin typeface="Consolas" pitchFamily="49" charset="0"/>
                <a:cs typeface="Consolas" pitchFamily="49" charset="0"/>
              </a:rPr>
              <a:t>emptyList</a:t>
            </a:r>
            <a:r>
              <a:rPr lang="en-US" sz="1800" dirty="0">
                <a:latin typeface="Consolas" pitchFamily="49" charset="0"/>
                <a:cs typeface="Consolas" pitchFamily="49" charset="0"/>
              </a:rPr>
              <a:t>()</a:t>
            </a:r>
          </a:p>
          <a:p>
            <a:pPr marL="0" indent="0">
              <a:spcBef>
                <a:spcPts val="200"/>
              </a:spcBef>
              <a:buNone/>
            </a:pP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8" name="TextBox 7"/>
          <p:cNvSpPr txBox="1"/>
          <p:nvPr/>
        </p:nvSpPr>
        <p:spPr>
          <a:xfrm>
            <a:off x="2217830" y="3962400"/>
            <a:ext cx="4708341" cy="461665"/>
          </a:xfrm>
          <a:prstGeom prst="rect">
            <a:avLst/>
          </a:prstGeom>
          <a:noFill/>
          <a:ln>
            <a:solidFill>
              <a:schemeClr val="tx1"/>
            </a:solidFill>
          </a:ln>
        </p:spPr>
        <p:txBody>
          <a:bodyPr wrap="none" rtlCol="0">
            <a:spAutoFit/>
          </a:bodyPr>
          <a:lstStyle/>
          <a:p>
            <a:r>
              <a:rPr lang="en-US" dirty="0"/>
              <a:t>Note that </a:t>
            </a:r>
            <a:r>
              <a:rPr lang="en-US" dirty="0">
                <a:latin typeface="Consolas" panose="020B0609020204030204" pitchFamily="49" charset="0"/>
              </a:rPr>
              <a:t>whileExpr</a:t>
            </a:r>
            <a:r>
              <a:rPr lang="en-US" dirty="0"/>
              <a:t> can be null.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br>
              <a:rPr lang="en-US" dirty="0"/>
            </a:br>
            <a:r>
              <a:rPr lang="en-US" sz="2400" dirty="0"/>
              <a:t>(continued)</a:t>
            </a: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9</a:t>
            </a:fld>
            <a:endParaRPr lang="en-US" dirty="0"/>
          </a:p>
        </p:txBody>
      </p:sp>
      <p:grpSp>
        <p:nvGrpSpPr>
          <p:cNvPr id="2" name="Group 1"/>
          <p:cNvGrpSpPr/>
          <p:nvPr/>
        </p:nvGrpSpPr>
        <p:grpSpPr>
          <a:xfrm>
            <a:off x="1909835" y="1853656"/>
            <a:ext cx="5324330" cy="2003651"/>
            <a:chOff x="1951892" y="1765733"/>
            <a:chExt cx="5324330" cy="2003651"/>
          </a:xfrm>
        </p:grpSpPr>
        <p:sp>
          <p:nvSpPr>
            <p:cNvPr id="5126" name="Text Box 4"/>
            <p:cNvSpPr txBox="1">
              <a:spLocks noChangeArrowheads="1"/>
            </p:cNvSpPr>
            <p:nvPr/>
          </p:nvSpPr>
          <p:spPr bwMode="auto">
            <a:xfrm>
              <a:off x="3840480" y="1765733"/>
              <a:ext cx="1463040" cy="548640"/>
            </a:xfrm>
            <a:prstGeom prst="rect">
              <a:avLst/>
            </a:prstGeom>
            <a:noFill/>
            <a:ln w="9525">
              <a:solidFill>
                <a:schemeClr val="tx1"/>
              </a:solidFill>
              <a:miter lim="800000"/>
              <a:headEnd/>
              <a:tailEnd/>
            </a:ln>
          </p:spPr>
          <p:txBody>
            <a:bodyPr wrap="none" lIns="92075" tIns="46038" rIns="92075" bIns="46038" anchor="ctr">
              <a:noAutofit/>
            </a:bodyPr>
            <a:lstStyle/>
            <a:p>
              <a:r>
                <a:rPr lang="en-US" sz="1800" i="1" dirty="0"/>
                <a:t>BinaryExpr</a:t>
              </a:r>
            </a:p>
          </p:txBody>
        </p:sp>
        <p:sp>
          <p:nvSpPr>
            <p:cNvPr id="5127" name="Text Box 5"/>
            <p:cNvSpPr txBox="1">
              <a:spLocks noChangeArrowheads="1"/>
            </p:cNvSpPr>
            <p:nvPr/>
          </p:nvSpPr>
          <p:spPr bwMode="auto">
            <a:xfrm>
              <a:off x="1951892" y="3037864"/>
              <a:ext cx="1645920" cy="731520"/>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t>Expression</a:t>
              </a:r>
            </a:p>
            <a:p>
              <a:r>
                <a:rPr lang="en-US" sz="1800" dirty="0"/>
                <a:t>(leftOperand)</a:t>
              </a:r>
            </a:p>
          </p:txBody>
        </p:sp>
        <p:sp>
          <p:nvSpPr>
            <p:cNvPr id="5128" name="Text Box 6"/>
            <p:cNvSpPr txBox="1">
              <a:spLocks noChangeArrowheads="1"/>
            </p:cNvSpPr>
            <p:nvPr/>
          </p:nvSpPr>
          <p:spPr bwMode="auto">
            <a:xfrm>
              <a:off x="5538862" y="3037864"/>
              <a:ext cx="1737360" cy="731520"/>
            </a:xfrm>
            <a:prstGeom prst="rect">
              <a:avLst/>
            </a:prstGeom>
            <a:noFill/>
            <a:ln w="9525">
              <a:solidFill>
                <a:schemeClr val="tx1"/>
              </a:solidFill>
              <a:miter lim="800000"/>
              <a:headEnd/>
              <a:tailEnd/>
            </a:ln>
          </p:spPr>
          <p:txBody>
            <a:bodyPr wrap="none" lIns="92075" tIns="46038" rIns="92075" bIns="46038" anchor="ctr">
              <a:noAutofit/>
            </a:bodyPr>
            <a:lstStyle/>
            <a:p>
              <a:r>
                <a:rPr lang="en-US" sz="1800" dirty="0"/>
                <a:t>Expression</a:t>
              </a:r>
            </a:p>
            <a:p>
              <a:r>
                <a:rPr lang="en-US" sz="1800" dirty="0"/>
                <a:t>(rightOperand)</a:t>
              </a:r>
            </a:p>
          </p:txBody>
        </p:sp>
        <p:cxnSp>
          <p:nvCxnSpPr>
            <p:cNvPr id="5129" name="AutoShape 7"/>
            <p:cNvCxnSpPr>
              <a:cxnSpLocks noChangeShapeType="1"/>
              <a:stCxn id="14" idx="2"/>
              <a:endCxn id="5127" idx="0"/>
            </p:cNvCxnSpPr>
            <p:nvPr/>
          </p:nvCxnSpPr>
          <p:spPr bwMode="auto">
            <a:xfrm rot="5400000">
              <a:off x="3407429" y="1873292"/>
              <a:ext cx="531996" cy="1797149"/>
            </a:xfrm>
            <a:prstGeom prst="bentConnector3">
              <a:avLst>
                <a:gd name="adj1" fmla="val 50000"/>
              </a:avLst>
            </a:prstGeom>
            <a:noFill/>
            <a:ln w="9525">
              <a:solidFill>
                <a:schemeClr val="tx1"/>
              </a:solidFill>
              <a:miter lim="800000"/>
              <a:headEnd/>
              <a:tailEnd type="none" w="med" len="med"/>
            </a:ln>
          </p:spPr>
        </p:cxnSp>
        <p:cxnSp>
          <p:nvCxnSpPr>
            <p:cNvPr id="5130" name="AutoShape 8"/>
            <p:cNvCxnSpPr>
              <a:cxnSpLocks noChangeShapeType="1"/>
              <a:stCxn id="14" idx="2"/>
              <a:endCxn id="5128" idx="0"/>
            </p:cNvCxnSpPr>
            <p:nvPr/>
          </p:nvCxnSpPr>
          <p:spPr bwMode="auto">
            <a:xfrm rot="16200000" flipH="1">
              <a:off x="5223773" y="1854095"/>
              <a:ext cx="531996" cy="1835541"/>
            </a:xfrm>
            <a:prstGeom prst="bentConnector3">
              <a:avLst>
                <a:gd name="adj1" fmla="val 50000"/>
              </a:avLst>
            </a:prstGeom>
            <a:noFill/>
            <a:ln w="9525">
              <a:solidFill>
                <a:schemeClr val="tx1"/>
              </a:solidFill>
              <a:miter lim="800000"/>
              <a:headEnd/>
              <a:tailEnd type="none" w="med" len="med"/>
            </a:ln>
          </p:spPr>
        </p:cxnSp>
        <p:sp>
          <p:nvSpPr>
            <p:cNvPr id="5131" name="Text Box 9"/>
            <p:cNvSpPr txBox="1">
              <a:spLocks noChangeArrowheads="1"/>
            </p:cNvSpPr>
            <p:nvPr/>
          </p:nvSpPr>
          <p:spPr bwMode="auto">
            <a:xfrm>
              <a:off x="3931920" y="3036277"/>
              <a:ext cx="1280160" cy="731520"/>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t>Token</a:t>
              </a:r>
            </a:p>
            <a:p>
              <a:r>
                <a:rPr lang="en-US" sz="1800" dirty="0"/>
                <a:t>(operator)</a:t>
              </a:r>
            </a:p>
          </p:txBody>
        </p:sp>
        <p:sp>
          <p:nvSpPr>
            <p:cNvPr id="14" name="AutoShape 1033"/>
            <p:cNvSpPr>
              <a:spLocks noChangeArrowheads="1"/>
            </p:cNvSpPr>
            <p:nvPr/>
          </p:nvSpPr>
          <p:spPr bwMode="auto">
            <a:xfrm>
              <a:off x="4503738" y="2323305"/>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cxnSp>
          <p:nvCxnSpPr>
            <p:cNvPr id="3" name="Straight Connector 2"/>
            <p:cNvCxnSpPr>
              <a:stCxn id="14" idx="2"/>
              <a:endCxn id="5131" idx="0"/>
            </p:cNvCxnSpPr>
            <p:nvPr/>
          </p:nvCxnSpPr>
          <p:spPr bwMode="auto">
            <a:xfrm flipH="1">
              <a:off x="4572000" y="2505868"/>
              <a:ext cx="1" cy="530409"/>
            </a:xfrm>
            <a:prstGeom prst="line">
              <a:avLst/>
            </a:prstGeom>
            <a:no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263350668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6431</TotalTime>
  <Words>4511</Words>
  <Application>Microsoft Office PowerPoint</Application>
  <PresentationFormat>On-screen Show (4:3)</PresentationFormat>
  <Paragraphs>727</Paragraphs>
  <Slides>56</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Abstract Syntax Trees: Example 3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 parseLiteral()</vt:lpstr>
      <vt:lpstr>Partial AST Inheritance Diagram for the Language CPRL</vt:lpstr>
      <vt:lpstr>Language Constraints Associated With Identifiers</vt:lpstr>
      <vt:lpstr>Class IdTable</vt:lpstr>
      <vt:lpstr>A Property and Selected Methods in the Modified Version of IdTable</vt:lpstr>
      <vt:lpstr>A Property and Selected Methods in the Modified Version of IdTable (continued)</vt:lpstr>
      <vt:lpstr>Adding Declarations to IdTable</vt:lpstr>
      <vt:lpstr>Interface NamedDecl</vt:lpstr>
      <vt:lpstr>Interface NamedDecl (continued)</vt:lpstr>
      <vt:lpstr>Example: Using Interface NamedDecl</vt:lpstr>
      <vt:lpstr>Using IdTable to Check Applied Occurrences of Identifiers</vt:lpstr>
      <vt:lpstr>Using IdTable to Check Applied Occurrences of Identifiers (continued)</vt:lpstr>
      <vt:lpstr>Types in CPRL</vt:lpstr>
      <vt:lpstr>Class Type</vt:lpstr>
      <vt:lpstr>Class ArrayType</vt:lpstr>
      <vt:lpstr>Example: Parsing a ConstDecl</vt:lpstr>
      <vt:lpstr>Example: Parsing a ConstDecl (continued)</vt:lpstr>
      <vt:lpstr>Example: Parsing a ConstDecl (continued)</vt:lpstr>
      <vt:lpstr>The Scope Level of a Variable Declaration</vt:lpstr>
      <vt:lpstr>Example: Scope Levels</vt:lpstr>
      <vt:lpstr>VarDecl versus SingleVarDecl</vt:lpstr>
      <vt:lpstr>Class SingleVarDecl</vt:lpstr>
      <vt:lpstr>Class VarDecl</vt:lpstr>
      <vt:lpstr>Method parseInitialDecls()</vt:lpstr>
      <vt:lpstr>Method parseInitialDecls() (continued)</vt:lpstr>
      <vt:lpstr>Example: Abstract Syntax Tree</vt:lpstr>
      <vt:lpstr>Example: Abstract Syntax Tree (continued)</vt:lpstr>
      <vt:lpstr>Determining Types of Expressions</vt:lpstr>
      <vt:lpstr>Example: RelationalExpr</vt:lpstr>
      <vt:lpstr>Example: RelationalExpr (continued)</vt:lpstr>
      <vt:lpstr>Example: AddingExpr</vt:lpstr>
      <vt:lpstr>Example: AddingExpr (continued)</vt:lpstr>
      <vt:lpstr>Example: Variable</vt:lpstr>
      <vt:lpstr>Example: Variable (continued)</vt:lpstr>
      <vt:lpstr>Example: Variable (continued)</vt:lpstr>
      <vt:lpstr>Maintaining Context During Parsing</vt:lpstr>
      <vt:lpstr>Class LoopContext</vt:lpstr>
      <vt:lpstr>Class SubprogramContext</vt:lpstr>
      <vt:lpstr>Example: Using Context During Parsing</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Moore</cp:lastModifiedBy>
  <cp:revision>369</cp:revision>
  <cp:lastPrinted>2020-06-01T19:22:35Z</cp:lastPrinted>
  <dcterms:created xsi:type="dcterms:W3CDTF">2005-01-12T21:47:45Z</dcterms:created>
  <dcterms:modified xsi:type="dcterms:W3CDTF">2020-08-26T14:44:16Z</dcterms:modified>
</cp:coreProperties>
</file>